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8.xml" ContentType="application/vnd.openxmlformats-officedocument.presentationml.slide+xml"/>
  <Override PartName="/ppt/slides/slide19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8.xml" ContentType="application/vnd.openxmlformats-officedocument.presentationml.slide+xml"/>
  <Override PartName="/ppt/slides/slide3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3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77" r:id="rId3"/>
    <p:sldId id="289" r:id="rId4"/>
    <p:sldId id="288" r:id="rId5"/>
    <p:sldId id="258" r:id="rId6"/>
    <p:sldId id="260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84" r:id="rId15"/>
    <p:sldId id="271" r:id="rId16"/>
    <p:sldId id="286" r:id="rId17"/>
    <p:sldId id="287" r:id="rId18"/>
    <p:sldId id="273" r:id="rId19"/>
    <p:sldId id="285" r:id="rId20"/>
    <p:sldId id="275" r:id="rId21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אילן ניסים" initials="אנ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FA72"/>
    <a:srgbClr val="A8FA6A"/>
    <a:srgbClr val="B1FA7A"/>
    <a:srgbClr val="B3FA7E"/>
    <a:srgbClr val="C6FBAB"/>
    <a:srgbClr val="B8FA94"/>
    <a:srgbClr val="99F5A4"/>
    <a:srgbClr val="ABF7B4"/>
    <a:srgbClr val="72F281"/>
    <a:srgbClr val="74B2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50" autoAdjust="0"/>
    <p:restoredTop sz="94712" autoAdjust="0"/>
  </p:normalViewPr>
  <p:slideViewPr>
    <p:cSldViewPr>
      <p:cViewPr>
        <p:scale>
          <a:sx n="70" d="100"/>
          <a:sy n="70" d="100"/>
        </p:scale>
        <p:origin x="-1140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28" Type="http://schemas.openxmlformats.org/officeDocument/2006/relationships/customXml" Target="../customXml/item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Relationship Id="rId30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52016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7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4BCB29D4-62D7-42F0-8937-44F2DDD0AB1F}" type="datetimeFigureOut">
              <a:rPr lang="he-IL" smtClean="0"/>
              <a:t>כ"ו/תמוז/תשע"ו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52016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74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E05F9FD0-A984-4D9F-93A7-08408A117479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795218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he-IL" smtClean="0"/>
          </a:p>
        </p:txBody>
      </p:sp>
    </p:spTree>
    <p:extLst>
      <p:ext uri="{BB962C8B-B14F-4D97-AF65-F5344CB8AC3E}">
        <p14:creationId xmlns:p14="http://schemas.microsoft.com/office/powerpoint/2010/main" val="98401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 dirty="0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05F9FD0-A984-4D9F-93A7-08408A117479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74083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2366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477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746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82555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4942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676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780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9873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5184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92656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420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C61B517-FFFD-4B1E-8840-6559321424D6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4689729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A8CC5158-1023-4851-8FAF-B949EFA534C1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1155766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C521BB-1D11-479C-9EBD-305CDE17C36C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41002421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06D93A37-28BB-4CF3-9E60-184681DE68DE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94541919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E73FE25-8734-4913-81AE-624A4B94EE1F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1121265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4" name="Slide Number Placeholder 4"/>
          <p:cNvSpPr>
            <a:spLocks noGrp="1"/>
          </p:cNvSpPr>
          <p:nvPr>
            <p:ph type="sldNum" sz="quarter" idx="11"/>
          </p:nvPr>
        </p:nvSpPr>
        <p:spPr>
          <a:xfrm>
            <a:off x="479425" y="6334125"/>
            <a:ext cx="2133600" cy="365125"/>
          </a:xfrm>
        </p:spPr>
        <p:txBody>
          <a:bodyPr/>
          <a:lstStyle>
            <a:lvl1pPr algn="l" eaLnBrk="0" hangingPunct="0">
              <a:defRPr sz="14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4972B47-CA9C-4E94-BAF6-931535D800D8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542109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B0ABFD1-9480-46F1-9C02-338DB8B61BDC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326197320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B8F193AD-73FD-4FDA-9D07-904BB85E5B85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9282558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88F83BA4-0617-4256-B705-DD13FEC80D05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12292055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EE46D609-CF04-4F35-AE34-5ED488F2FD33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17243050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hangingPunct="0">
              <a:defRPr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40CF1C7-70B3-4744-BD31-2EE1A07DF20B}" type="slidenum">
              <a:rPr lang="en-US" altLang="he-IL"/>
              <a:pPr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162701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19829D-5DA3-4BC3-9BAD-E51B4DB1EF52}" type="datetimeFigureOut">
              <a:rPr lang="en-US" smtClean="0"/>
              <a:t>8/1/2016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66F25-721C-4488-9D06-13800C6CCF9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444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 smtClean="0"/>
              <a:t>Click to edit Master title style</a:t>
            </a:r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he-IL" smtClean="0"/>
              <a:t>Click to edit Master text styles</a:t>
            </a:r>
          </a:p>
          <a:p>
            <a:pPr lvl="1"/>
            <a:r>
              <a:rPr lang="en-US" altLang="he-IL" smtClean="0"/>
              <a:t>Second level</a:t>
            </a:r>
          </a:p>
          <a:p>
            <a:pPr lvl="2"/>
            <a:r>
              <a:rPr lang="en-US" altLang="he-IL" smtClean="0"/>
              <a:t>Third level</a:t>
            </a:r>
          </a:p>
          <a:p>
            <a:pPr lvl="3"/>
            <a:r>
              <a:rPr lang="en-US" altLang="he-IL" smtClean="0"/>
              <a:t>Fourth level</a:t>
            </a:r>
          </a:p>
          <a:p>
            <a:pPr lvl="4"/>
            <a:r>
              <a:rPr lang="en-US" altLang="he-IL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r>
              <a:rPr lang="he-IL"/>
              <a:t>6/19/2016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Arial"/>
              </a:defRPr>
            </a:lvl1pPr>
          </a:lstStyle>
          <a:p>
            <a:pPr>
              <a:defRPr/>
            </a:pPr>
            <a:r>
              <a:rPr lang="he-IL"/>
              <a:t>הצגה למנכ"ל משרד התשתיות הלאומיות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BB3CFF-5298-46D0-966F-3F258E2CF73D}" type="slidenum">
              <a:rPr lang="en-US" altLang="he-IL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he-IL"/>
          </a:p>
        </p:txBody>
      </p:sp>
    </p:spTree>
    <p:extLst>
      <p:ext uri="{BB962C8B-B14F-4D97-AF65-F5344CB8AC3E}">
        <p14:creationId xmlns:p14="http://schemas.microsoft.com/office/powerpoint/2010/main" val="2886298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10" Type="http://schemas.openxmlformats.org/officeDocument/2006/relationships/image" Target="../media/image12.pn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9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jp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מציין מיקום של מספר שקופית 5"/>
          <p:cNvSpPr>
            <a:spLocks noGrp="1"/>
          </p:cNvSpPr>
          <p:nvPr>
            <p:ph type="sldNum" sz="quarter" idx="12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algn="r" rtl="1">
              <a:spcBef>
                <a:spcPct val="20000"/>
              </a:spcBef>
              <a:buClr>
                <a:schemeClr val="folHlink"/>
              </a:buClr>
              <a:buSzPct val="9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algn="r" rtl="1">
              <a:spcBef>
                <a:spcPct val="20000"/>
              </a:spcBef>
              <a:buClr>
                <a:srgbClr val="666633"/>
              </a:buClr>
              <a:buFont typeface="Wingdings" pitchFamily="2" charset="2"/>
              <a:buChar char="n"/>
              <a:defRPr sz="2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algn="r" rtl="1">
              <a:spcBef>
                <a:spcPct val="20000"/>
              </a:spcBef>
              <a:buClr>
                <a:srgbClr val="666633"/>
              </a:buClr>
              <a:buFont typeface="Wingdings" pitchFamily="2" charset="2"/>
              <a:buChar char="n"/>
              <a:defRPr sz="23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algn="r" rtl="1">
              <a:spcBef>
                <a:spcPct val="20000"/>
              </a:spcBef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algn="r" rtl="1">
              <a:spcBef>
                <a:spcPct val="20000"/>
              </a:spcBef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666633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rtl="0">
              <a:spcBef>
                <a:spcPct val="0"/>
              </a:spcBef>
              <a:buClrTx/>
              <a:buSzTx/>
              <a:buFontTx/>
              <a:buNone/>
            </a:pPr>
            <a:fld id="{95451010-A23F-4B0D-B8CD-F71202379C58}" type="slidenum">
              <a:rPr lang="he-IL" altLang="he-IL" sz="1000" smtClean="0"/>
              <a:pPr rtl="0">
                <a:spcBef>
                  <a:spcPct val="0"/>
                </a:spcBef>
                <a:buClrTx/>
                <a:buSzTx/>
                <a:buFontTx/>
                <a:buNone/>
              </a:pPr>
              <a:t>1</a:t>
            </a:fld>
            <a:endParaRPr lang="en-US" altLang="he-IL" sz="1000" smtClean="0"/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title"/>
          </p:nvPr>
        </p:nvSpPr>
        <p:spPr>
          <a:xfrm>
            <a:off x="-28575" y="0"/>
            <a:ext cx="9111633" cy="6647974"/>
          </a:xfrm>
          <a:extLst/>
        </p:spPr>
        <p:txBody>
          <a:bodyPr wrap="square" anchor="t">
            <a:spAutoFit/>
          </a:bodyPr>
          <a:lstStyle/>
          <a:p>
            <a:pPr rtl="1">
              <a:defRPr/>
            </a:pPr>
            <a:r>
              <a:rPr lang="he-IL" altLang="he-IL" sz="2400" b="1" dirty="0" smtClean="0">
                <a:cs typeface="+mn-cs"/>
              </a:rPr>
              <a:t>משרד התשתיות הלאומיות, האנרגיה והמים- מינהל אוצרות טבע</a:t>
            </a:r>
            <a:r>
              <a:rPr lang="he-IL" altLang="he-IL" sz="2400" b="1" dirty="0" smtClean="0">
                <a:solidFill>
                  <a:schemeClr val="accent6"/>
                </a:solidFill>
                <a:cs typeface="+mn-cs"/>
              </a:rPr>
              <a:t> </a:t>
            </a:r>
            <a:br>
              <a:rPr lang="he-IL" altLang="he-IL" sz="2400" b="1" dirty="0" smtClean="0">
                <a:solidFill>
                  <a:schemeClr val="accent6"/>
                </a:solidFill>
                <a:cs typeface="+mn-cs"/>
              </a:rPr>
            </a:br>
            <a:r>
              <a:rPr lang="he-IL" altLang="he-IL" sz="2400" b="1" dirty="0" smtClean="0">
                <a:solidFill>
                  <a:schemeClr val="accent6"/>
                </a:solidFill>
                <a:cs typeface="+mn-cs"/>
              </a:rPr>
              <a:t/>
            </a:r>
            <a:br>
              <a:rPr lang="he-IL" altLang="he-IL" sz="2400" b="1" dirty="0" smtClean="0">
                <a:solidFill>
                  <a:schemeClr val="accent6"/>
                </a:solidFill>
                <a:cs typeface="+mn-cs"/>
              </a:rPr>
            </a:br>
            <a:r>
              <a:rPr lang="he-IL" altLang="he-IL" b="1" dirty="0">
                <a:solidFill>
                  <a:srgbClr val="0070C0"/>
                </a:solidFill>
                <a:cs typeface="+mn-cs"/>
              </a:rPr>
              <a:t>בתי גידול </a:t>
            </a:r>
            <a:r>
              <a:rPr lang="he-IL" altLang="he-IL" b="1" dirty="0" smtClean="0">
                <a:solidFill>
                  <a:srgbClr val="0070C0"/>
                </a:solidFill>
                <a:cs typeface="+mn-cs"/>
              </a:rPr>
              <a:t>ורגישותם – כלי עזר לקביעת מדיניות סביבתית ועדכונה </a:t>
            </a:r>
            <a:r>
              <a:rPr lang="he-IL" altLang="he-IL" sz="1800" b="1" dirty="0" smtClean="0">
                <a:solidFill>
                  <a:srgbClr val="0070C0"/>
                </a:solidFill>
                <a:cs typeface="+mn-cs"/>
              </a:rPr>
              <a:t/>
            </a:r>
            <a:br>
              <a:rPr lang="he-IL" altLang="he-IL" sz="1800" b="1" dirty="0" smtClean="0">
                <a:solidFill>
                  <a:srgbClr val="0070C0"/>
                </a:solidFill>
                <a:cs typeface="+mn-cs"/>
              </a:rPr>
            </a:br>
            <a:r>
              <a:rPr lang="he-IL" altLang="he-IL" b="1" dirty="0" smtClean="0">
                <a:solidFill>
                  <a:srgbClr val="0070C0"/>
                </a:solidFill>
                <a:cs typeface="+mn-cs"/>
              </a:rPr>
              <a:t> </a:t>
            </a:r>
            <a:r>
              <a:rPr lang="en-US" altLang="he-IL" b="1" dirty="0" smtClean="0">
                <a:solidFill>
                  <a:srgbClr val="0070C0"/>
                </a:solidFill>
                <a:cs typeface="+mn-cs"/>
              </a:rPr>
              <a:t/>
            </a:r>
            <a:br>
              <a:rPr lang="en-US" altLang="he-IL" b="1" dirty="0" smtClean="0">
                <a:solidFill>
                  <a:srgbClr val="0070C0"/>
                </a:solidFill>
                <a:cs typeface="+mn-cs"/>
              </a:rPr>
            </a:br>
            <a:r>
              <a:rPr lang="he-IL" altLang="he-IL" dirty="0" smtClean="0">
                <a:solidFill>
                  <a:srgbClr val="0070C0"/>
                </a:solidFill>
                <a:cs typeface="+mn-cs"/>
              </a:rPr>
              <a:t>הצגה בוועדת המדע של הכנסת</a:t>
            </a:r>
            <a:r>
              <a:rPr lang="he-IL" altLang="he-IL" sz="3000" dirty="0" smtClean="0">
                <a:solidFill>
                  <a:srgbClr val="7030A0"/>
                </a:solidFill>
                <a:cs typeface="+mn-cs"/>
              </a:rPr>
              <a:t/>
            </a:r>
            <a:br>
              <a:rPr lang="he-IL" altLang="he-IL" sz="3000" dirty="0" smtClean="0">
                <a:solidFill>
                  <a:srgbClr val="7030A0"/>
                </a:solidFill>
                <a:cs typeface="+mn-cs"/>
              </a:rPr>
            </a:br>
            <a:r>
              <a:rPr lang="en-US" altLang="he-IL" sz="3000" dirty="0" smtClean="0">
                <a:solidFill>
                  <a:srgbClr val="7030A0"/>
                </a:solidFill>
                <a:cs typeface="+mn-cs"/>
              </a:rPr>
              <a:t>2</a:t>
            </a:r>
            <a:r>
              <a:rPr lang="he-IL" altLang="he-IL" sz="3000" dirty="0" smtClean="0">
                <a:solidFill>
                  <a:srgbClr val="7030A0"/>
                </a:solidFill>
                <a:cs typeface="+mn-cs"/>
              </a:rPr>
              <a:t> ב</a:t>
            </a:r>
            <a:r>
              <a:rPr lang="he-IL" altLang="he-IL" sz="2800" dirty="0" smtClean="0">
                <a:solidFill>
                  <a:srgbClr val="7030A0"/>
                </a:solidFill>
                <a:cs typeface="+mn-cs"/>
              </a:rPr>
              <a:t>אוגוסט 2016, ירושלים</a:t>
            </a:r>
            <a:r>
              <a:rPr lang="he-IL" altLang="he-IL" dirty="0" smtClean="0">
                <a:solidFill>
                  <a:srgbClr val="0070C0"/>
                </a:solidFill>
                <a:cs typeface="+mn-cs"/>
              </a:rPr>
              <a:t/>
            </a:r>
            <a:br>
              <a:rPr lang="he-IL" altLang="he-IL" dirty="0" smtClean="0">
                <a:solidFill>
                  <a:srgbClr val="0070C0"/>
                </a:solidFill>
                <a:cs typeface="+mn-cs"/>
              </a:rPr>
            </a:br>
            <a:r>
              <a:rPr lang="he-IL" altLang="he-IL" dirty="0" smtClean="0">
                <a:solidFill>
                  <a:srgbClr val="0070C0"/>
                </a:solidFill>
                <a:cs typeface="+mn-cs"/>
              </a:rPr>
              <a:t> </a:t>
            </a:r>
            <a:r>
              <a:rPr lang="he-IL" sz="2800" dirty="0" smtClean="0">
                <a:solidFill>
                  <a:srgbClr val="00B050"/>
                </a:solidFill>
                <a:cs typeface="+mn-cs"/>
              </a:rPr>
              <a:t>ד"ר משה תום, ד"ר מור כנרי</a:t>
            </a:r>
            <a:br>
              <a:rPr lang="he-IL" sz="2800" dirty="0" smtClean="0">
                <a:solidFill>
                  <a:srgbClr val="00B050"/>
                </a:solidFill>
                <a:cs typeface="+mn-cs"/>
              </a:rPr>
            </a:br>
            <a:r>
              <a:rPr lang="he-IL" sz="2800" dirty="0" smtClean="0">
                <a:solidFill>
                  <a:srgbClr val="00B050"/>
                </a:solidFill>
                <a:cs typeface="+mn-cs"/>
              </a:rPr>
              <a:t>חקר ימים ואגמים לישראל</a:t>
            </a:r>
            <a:br>
              <a:rPr lang="he-IL" sz="2800" dirty="0" smtClean="0">
                <a:solidFill>
                  <a:srgbClr val="00B050"/>
                </a:solidFill>
                <a:cs typeface="+mn-cs"/>
              </a:rPr>
            </a:br>
            <a:r>
              <a:rPr lang="he-IL" sz="2800" dirty="0" smtClean="0">
                <a:solidFill>
                  <a:srgbClr val="00B050"/>
                </a:solidFill>
                <a:cs typeface="+mn-cs"/>
              </a:rPr>
              <a:t>(</a:t>
            </a:r>
            <a:r>
              <a:rPr lang="he-IL" sz="2800" dirty="0" err="1" smtClean="0">
                <a:solidFill>
                  <a:srgbClr val="00B050"/>
                </a:solidFill>
                <a:cs typeface="+mn-cs"/>
              </a:rPr>
              <a:t>חיא"ל</a:t>
            </a:r>
            <a:r>
              <a:rPr lang="he-IL" sz="2800" dirty="0" smtClean="0">
                <a:solidFill>
                  <a:srgbClr val="00B050"/>
                </a:solidFill>
                <a:cs typeface="+mn-cs"/>
              </a:rPr>
              <a:t>)</a:t>
            </a:r>
            <a:r>
              <a:rPr lang="he-IL" sz="3600" dirty="0">
                <a:solidFill>
                  <a:srgbClr val="7030A0"/>
                </a:solidFill>
                <a:cs typeface="+mn-cs"/>
              </a:rPr>
              <a:t/>
            </a:r>
            <a:br>
              <a:rPr lang="he-IL" sz="3600" dirty="0">
                <a:solidFill>
                  <a:srgbClr val="7030A0"/>
                </a:solidFill>
                <a:cs typeface="+mn-cs"/>
              </a:rPr>
            </a:br>
            <a:r>
              <a:rPr lang="he-IL" altLang="he-IL" dirty="0">
                <a:cs typeface="+mn-cs"/>
              </a:rPr>
              <a:t/>
            </a:r>
            <a:br>
              <a:rPr lang="he-IL" altLang="he-IL" dirty="0">
                <a:cs typeface="+mn-cs"/>
              </a:rPr>
            </a:br>
            <a:endParaRPr lang="en-US" altLang="he-IL" sz="2800" dirty="0" smtClean="0"/>
          </a:p>
        </p:txBody>
      </p:sp>
      <p:pic>
        <p:nvPicPr>
          <p:cNvPr id="307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575" y="3819525"/>
            <a:ext cx="2619375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תמונה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439" y="3724366"/>
            <a:ext cx="2579687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38053" y="5562600"/>
            <a:ext cx="9060227" cy="1326393"/>
            <a:chOff x="0" y="0"/>
            <a:chExt cx="5943600" cy="920337"/>
          </a:xfrm>
        </p:grpSpPr>
        <p:pic>
          <p:nvPicPr>
            <p:cNvPr id="12" name="מציין מיקום תוכן 3" descr="56-1-6-10-1.jpg"/>
            <p:cNvPicPr>
              <a:picLocks noGrp="1"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1776111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531"/>
            <a:ext cx="9144000" cy="679269"/>
          </a:xfrm>
        </p:spPr>
        <p:txBody>
          <a:bodyPr>
            <a:normAutofit/>
          </a:bodyPr>
          <a:lstStyle/>
          <a:p>
            <a:pPr rtl="1"/>
            <a:r>
              <a:rPr lang="he-IL" sz="3200" dirty="0" smtClean="0">
                <a:solidFill>
                  <a:srgbClr val="0070C0"/>
                </a:solidFill>
                <a:latin typeface="David" panose="020E0502060401010101" pitchFamily="34" charset="-79"/>
                <a:cs typeface="+mn-cs"/>
              </a:rPr>
              <a:t>שותפים להכנה ותודות</a:t>
            </a:r>
            <a:endParaRPr lang="en-US" sz="3200" dirty="0">
              <a:solidFill>
                <a:srgbClr val="0070C0"/>
              </a:solidFill>
              <a:latin typeface="David" panose="020E0502060401010101" pitchFamily="34" charset="-79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21771" y="671691"/>
            <a:ext cx="8991600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b="1" dirty="0"/>
              <a:t>חוקרים שותפים (בכתיבת הדוח או איסוף נתונים לצרכי הדוח)</a:t>
            </a:r>
            <a:r>
              <a:rPr lang="he-IL" dirty="0"/>
              <a:t>:</a:t>
            </a:r>
            <a:endParaRPr lang="he-IL" u="sng" dirty="0" smtClean="0"/>
          </a:p>
          <a:p>
            <a:pPr algn="r" rtl="1"/>
            <a:r>
              <a:rPr lang="he-IL" u="sng" dirty="0" err="1" smtClean="0"/>
              <a:t>חיא"ל</a:t>
            </a:r>
            <a:r>
              <a:rPr lang="he-IL" dirty="0" smtClean="0"/>
              <a:t> </a:t>
            </a:r>
            <a:r>
              <a:rPr lang="he-IL" dirty="0"/>
              <a:t>– פרופ' ברק חרות, ד"ר ג'ק סילברמן, ד"ר גיל </a:t>
            </a:r>
            <a:r>
              <a:rPr lang="he-IL" dirty="0" err="1"/>
              <a:t>רילוב</a:t>
            </a:r>
            <a:r>
              <a:rPr lang="he-IL" dirty="0"/>
              <a:t>, ד"ר גדעון </a:t>
            </a:r>
            <a:r>
              <a:rPr lang="he-IL" dirty="0" err="1"/>
              <a:t>טיבור</a:t>
            </a:r>
            <a:r>
              <a:rPr lang="he-IL" dirty="0"/>
              <a:t>, אריק גולן, ד"ר דפנה בן יוסף, אייל </a:t>
            </a:r>
            <a:r>
              <a:rPr lang="he-IL" dirty="0" err="1"/>
              <a:t>גרינגרס</a:t>
            </a:r>
            <a:r>
              <a:rPr lang="he-IL" dirty="0"/>
              <a:t>, ד"ר </a:t>
            </a:r>
            <a:r>
              <a:rPr lang="he-IL" dirty="0" err="1"/>
              <a:t>אלווארו</a:t>
            </a:r>
            <a:r>
              <a:rPr lang="he-IL" dirty="0"/>
              <a:t> ישראל, ד"ר איזק </a:t>
            </a:r>
            <a:r>
              <a:rPr lang="he-IL" dirty="0" err="1"/>
              <a:t>גרטמן</a:t>
            </a:r>
            <a:r>
              <a:rPr lang="he-IL" dirty="0"/>
              <a:t>, ד"ר נורית קרס, ד"ר אלי ביטון, ד"ר הדס </a:t>
            </a:r>
            <a:r>
              <a:rPr lang="he-IL" dirty="0" err="1"/>
              <a:t>לובינבסקי</a:t>
            </a:r>
            <a:r>
              <a:rPr lang="he-IL" dirty="0"/>
              <a:t>, ד"ר פלג </a:t>
            </a:r>
            <a:r>
              <a:rPr lang="he-IL" dirty="0" err="1"/>
              <a:t>אסטרחן</a:t>
            </a:r>
            <a:r>
              <a:rPr lang="he-IL" dirty="0"/>
              <a:t>, ד"ר אייל </a:t>
            </a:r>
            <a:r>
              <a:rPr lang="he-IL" dirty="0" smtClean="0"/>
              <a:t>רהב </a:t>
            </a:r>
            <a:endParaRPr lang="en-US" dirty="0"/>
          </a:p>
          <a:p>
            <a:pPr algn="r" rtl="1"/>
            <a:r>
              <a:rPr lang="he-IL" u="sng" dirty="0"/>
              <a:t>המכון הגיאולוגי</a:t>
            </a:r>
            <a:r>
              <a:rPr lang="he-IL" dirty="0"/>
              <a:t> – ד"ר אהובה אלמוגי-לבין, ד"ר יהודית הר-לבן, ד"ר און כרובי, ד"ר אורית </a:t>
            </a:r>
            <a:r>
              <a:rPr lang="he-IL" dirty="0" err="1"/>
              <a:t>חיימס</a:t>
            </a:r>
            <a:r>
              <a:rPr lang="en-US" dirty="0"/>
              <a:t>-</a:t>
            </a:r>
            <a:r>
              <a:rPr lang="he-IL" dirty="0"/>
              <a:t>קפצן, הדר </a:t>
            </a:r>
            <a:r>
              <a:rPr lang="he-IL" dirty="0" smtClean="0"/>
              <a:t>אלישיב</a:t>
            </a:r>
          </a:p>
          <a:p>
            <a:pPr lvl="0" algn="r" rtl="1"/>
            <a:r>
              <a:rPr lang="he-IL" u="sng" dirty="0" smtClean="0"/>
              <a:t>גאו-פרוספקט</a:t>
            </a:r>
            <a:r>
              <a:rPr lang="he-IL" dirty="0" smtClean="0"/>
              <a:t> – ד"ר אורית ברנע</a:t>
            </a:r>
            <a:endParaRPr lang="he-IL" u="sng" dirty="0" smtClean="0"/>
          </a:p>
          <a:p>
            <a:pPr lvl="0" algn="r" rtl="1"/>
            <a:r>
              <a:rPr lang="he-IL" b="1" dirty="0" smtClean="0"/>
              <a:t>מרכז </a:t>
            </a:r>
            <a:r>
              <a:rPr lang="he-IL" b="1" dirty="0"/>
              <a:t>המידע הימי הלאומי, מאגר א-ביוטי </a:t>
            </a:r>
            <a:r>
              <a:rPr lang="he-IL" b="1" dirty="0" err="1"/>
              <a:t>וביוגיאוגרפי</a:t>
            </a:r>
            <a:r>
              <a:rPr lang="he-IL" b="1" dirty="0"/>
              <a:t> – 100,000&lt; רשומות (</a:t>
            </a:r>
            <a:r>
              <a:rPr lang="he-IL" b="1" dirty="0" err="1"/>
              <a:t>חיא”ל</a:t>
            </a:r>
            <a:r>
              <a:rPr lang="he-IL" b="1" dirty="0"/>
              <a:t>) </a:t>
            </a:r>
            <a:endParaRPr lang="en-US" dirty="0"/>
          </a:p>
          <a:p>
            <a:pPr lvl="0" algn="r" rtl="1"/>
            <a:r>
              <a:rPr lang="he-IL" b="1" dirty="0"/>
              <a:t>התכנית הלאומית לניטור מימי </a:t>
            </a:r>
            <a:r>
              <a:rPr lang="he-IL" b="1" dirty="0" err="1"/>
              <a:t>החופין</a:t>
            </a:r>
            <a:r>
              <a:rPr lang="he-IL" b="1" dirty="0"/>
              <a:t> של ישראל בים התיכון - במימון משרדי הגנת הסביבה והאנרגיה (</a:t>
            </a:r>
            <a:r>
              <a:rPr lang="he-IL" b="1" dirty="0" err="1"/>
              <a:t>חיא”ל</a:t>
            </a:r>
            <a:r>
              <a:rPr lang="he-IL" b="1" dirty="0"/>
              <a:t>)</a:t>
            </a:r>
            <a:endParaRPr lang="en-US" dirty="0"/>
          </a:p>
          <a:p>
            <a:pPr lvl="0" algn="r" rtl="1"/>
            <a:r>
              <a:rPr lang="he-IL" b="1" dirty="0"/>
              <a:t>סקר רקע ים עמוק – </a:t>
            </a:r>
            <a:r>
              <a:rPr lang="he-IL" dirty="0"/>
              <a:t>במימון משרד האנרגיה, נתונים א-</a:t>
            </a:r>
            <a:r>
              <a:rPr lang="he-IL" dirty="0" err="1"/>
              <a:t>ביוטיים</a:t>
            </a:r>
            <a:r>
              <a:rPr lang="he-IL" dirty="0"/>
              <a:t> </a:t>
            </a:r>
            <a:r>
              <a:rPr lang="he-IL" dirty="0" err="1"/>
              <a:t>וביוטיים</a:t>
            </a:r>
            <a:r>
              <a:rPr lang="he-IL" dirty="0"/>
              <a:t> (</a:t>
            </a:r>
            <a:r>
              <a:rPr lang="he-IL" dirty="0" err="1"/>
              <a:t>חיא”ל</a:t>
            </a:r>
            <a:r>
              <a:rPr lang="he-IL" dirty="0"/>
              <a:t> והמכון הגיאולוגי)</a:t>
            </a:r>
            <a:endParaRPr lang="en-US" dirty="0"/>
          </a:p>
          <a:p>
            <a:pPr lvl="0" algn="r" rtl="1"/>
            <a:r>
              <a:rPr lang="he-IL" b="1" dirty="0"/>
              <a:t>חקר מדף היבשת – </a:t>
            </a:r>
            <a:r>
              <a:rPr lang="he-IL" dirty="0"/>
              <a:t>במימון משרד האנרגיה, נתונים א-</a:t>
            </a:r>
            <a:r>
              <a:rPr lang="he-IL" dirty="0" err="1"/>
              <a:t>ביוטיים</a:t>
            </a:r>
            <a:r>
              <a:rPr lang="he-IL" dirty="0"/>
              <a:t> </a:t>
            </a:r>
            <a:r>
              <a:rPr lang="he-IL" dirty="0" err="1"/>
              <a:t>וביוטיים</a:t>
            </a:r>
            <a:r>
              <a:rPr lang="he-IL" dirty="0"/>
              <a:t> (</a:t>
            </a:r>
            <a:r>
              <a:rPr lang="he-IL" dirty="0" err="1"/>
              <a:t>חיא”ל</a:t>
            </a:r>
            <a:r>
              <a:rPr lang="he-IL" dirty="0"/>
              <a:t> והמכון הגיאולוגי)</a:t>
            </a:r>
            <a:endParaRPr lang="en-US" dirty="0"/>
          </a:p>
          <a:p>
            <a:pPr lvl="0" algn="r" rtl="1"/>
            <a:r>
              <a:rPr lang="he-IL" b="1" dirty="0"/>
              <a:t>רשות הטבע והגנים – </a:t>
            </a:r>
            <a:r>
              <a:rPr lang="he-IL" dirty="0"/>
              <a:t>הפלגות </a:t>
            </a:r>
            <a:r>
              <a:rPr lang="en-US" dirty="0"/>
              <a:t>ROV</a:t>
            </a:r>
            <a:r>
              <a:rPr lang="he-IL" dirty="0"/>
              <a:t> דור 2009, פולג ואבטח 2010, ראש כרמל 2012 (וידאו, דו"ח), מפת שמורות טבע, שכבת </a:t>
            </a:r>
            <a:r>
              <a:rPr lang="en-US" dirty="0"/>
              <a:t>GIS</a:t>
            </a:r>
            <a:r>
              <a:rPr lang="he-IL" dirty="0"/>
              <a:t> של אתרי הטלה ומפת אזורי שהיית צבי ים, מידע משלים על שמורת הטבע אכזיב, שכבת </a:t>
            </a:r>
            <a:r>
              <a:rPr lang="en-US" dirty="0"/>
              <a:t>GIS</a:t>
            </a:r>
            <a:r>
              <a:rPr lang="he-IL" dirty="0"/>
              <a:t> של האזור החופי.</a:t>
            </a:r>
            <a:endParaRPr lang="en-US" dirty="0"/>
          </a:p>
          <a:p>
            <a:pPr lvl="0" algn="r" rtl="1"/>
            <a:r>
              <a:rPr lang="he-IL" b="1" dirty="0"/>
              <a:t>אוניברסיטת חיפה – </a:t>
            </a:r>
            <a:r>
              <a:rPr lang="he-IL" dirty="0"/>
              <a:t>נתוני מיקום מצע קשה ים עמוק מהפלגות </a:t>
            </a:r>
            <a:r>
              <a:rPr lang="he-IL" dirty="0" err="1"/>
              <a:t>נאוטילוס</a:t>
            </a:r>
            <a:endParaRPr lang="en-US" dirty="0"/>
          </a:p>
          <a:p>
            <a:pPr lvl="0" algn="r" rtl="1"/>
            <a:r>
              <a:rPr lang="he-IL" b="1" dirty="0"/>
              <a:t>אוניברסיטת ת”א – </a:t>
            </a:r>
            <a:r>
              <a:rPr lang="he-IL" dirty="0"/>
              <a:t>מידע כללי בע”פ על ספוגים (מיכה אילן וסיגל שפר)</a:t>
            </a:r>
            <a:endParaRPr lang="en-US" dirty="0"/>
          </a:p>
          <a:p>
            <a:pPr lvl="0" algn="r" rtl="1"/>
            <a:r>
              <a:rPr lang="he-IL" b="1" dirty="0"/>
              <a:t>אורית ברנע ורמי צדוק – </a:t>
            </a:r>
            <a:r>
              <a:rPr lang="he-IL" dirty="0"/>
              <a:t>סקר סביבתי עבור תמ"א 37ח </a:t>
            </a:r>
            <a:endParaRPr lang="en-US" dirty="0"/>
          </a:p>
          <a:p>
            <a:pPr lvl="0" algn="r" rtl="1"/>
            <a:r>
              <a:rPr lang="he-IL" b="1" dirty="0"/>
              <a:t>אדירה </a:t>
            </a:r>
            <a:r>
              <a:rPr lang="he-IL" b="1" dirty="0" err="1"/>
              <a:t>אנרג'י</a:t>
            </a:r>
            <a:r>
              <a:rPr lang="he-IL" b="1" dirty="0"/>
              <a:t> ישראל – </a:t>
            </a:r>
            <a:r>
              <a:rPr lang="he-IL" dirty="0"/>
              <a:t>וידאו ודוח מ- </a:t>
            </a:r>
            <a:r>
              <a:rPr lang="en-US" dirty="0" err="1"/>
              <a:t>Gavriela</a:t>
            </a:r>
            <a:r>
              <a:rPr lang="he-IL" dirty="0"/>
              <a:t>, </a:t>
            </a:r>
            <a:r>
              <a:rPr lang="en-US" dirty="0" err="1"/>
              <a:t>Ytzhak</a:t>
            </a:r>
            <a:r>
              <a:rPr lang="he-IL" dirty="0"/>
              <a:t>, </a:t>
            </a:r>
            <a:r>
              <a:rPr lang="en-US" dirty="0"/>
              <a:t>Shmuel</a:t>
            </a:r>
          </a:p>
          <a:p>
            <a:pPr lvl="0" algn="r" rtl="1"/>
            <a:r>
              <a:rPr lang="he-IL" b="1" dirty="0"/>
              <a:t>שמן משאבי נפט וגז בע"מ – </a:t>
            </a:r>
            <a:r>
              <a:rPr lang="he-IL" dirty="0"/>
              <a:t>וידאו, דוח -  </a:t>
            </a:r>
            <a:r>
              <a:rPr lang="en-US" dirty="0"/>
              <a:t>Yam 3 Pre drill</a:t>
            </a:r>
            <a:r>
              <a:rPr lang="he-IL" dirty="0"/>
              <a:t>, </a:t>
            </a:r>
            <a:r>
              <a:rPr lang="en-US" dirty="0"/>
              <a:t>Yam 3 Post </a:t>
            </a:r>
            <a:r>
              <a:rPr lang="en-US" dirty="0" smtClean="0"/>
              <a:t>drill</a:t>
            </a:r>
            <a:endParaRPr lang="en-US" dirty="0"/>
          </a:p>
          <a:p>
            <a:pPr lvl="0" algn="r" rtl="1"/>
            <a:r>
              <a:rPr lang="he-IL" b="1" dirty="0"/>
              <a:t>נובל </a:t>
            </a:r>
            <a:r>
              <a:rPr lang="he-IL" b="1" dirty="0" err="1"/>
              <a:t>אנרג'י</a:t>
            </a:r>
            <a:r>
              <a:rPr lang="he-IL" b="1" dirty="0"/>
              <a:t> </a:t>
            </a:r>
            <a:r>
              <a:rPr lang="he-IL" b="1" dirty="0" err="1"/>
              <a:t>מדיטראניאן</a:t>
            </a:r>
            <a:r>
              <a:rPr lang="he-IL" b="1" dirty="0"/>
              <a:t> – </a:t>
            </a:r>
            <a:r>
              <a:rPr lang="he-IL" dirty="0"/>
              <a:t>וידאו, דוח מ - </a:t>
            </a:r>
            <a:r>
              <a:rPr lang="en-US" dirty="0" err="1"/>
              <a:t>Karish</a:t>
            </a:r>
            <a:r>
              <a:rPr lang="en-US" dirty="0"/>
              <a:t> 1, Leviathan 4, Tamar SW, Tamar field, Tamar pipeline, Tamar and Meri B </a:t>
            </a:r>
            <a:r>
              <a:rPr lang="en-US" dirty="0" err="1" smtClean="0"/>
              <a:t>Platphormes</a:t>
            </a:r>
            <a:endParaRPr lang="en-US" dirty="0"/>
          </a:p>
          <a:p>
            <a:pPr algn="r" rt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5493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23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8200"/>
          </a:xfrm>
        </p:spPr>
        <p:txBody>
          <a:bodyPr rtlCol="0">
            <a:normAutofit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מקורות מידע, תיעוד וסגירת </a:t>
            </a:r>
            <a:r>
              <a:rPr lang="he-IL" sz="3600" b="1" dirty="0">
                <a:solidFill>
                  <a:srgbClr val="002060"/>
                </a:solidFill>
                <a:cs typeface="+mn-cs"/>
              </a:rPr>
              <a:t>פערי מידע </a:t>
            </a:r>
            <a:endParaRPr lang="en-US" sz="3600" b="1" dirty="0">
              <a:solidFill>
                <a:srgbClr val="002060"/>
              </a:solidFill>
              <a:cs typeface="+mn-cs"/>
            </a:endParaRPr>
          </a:p>
        </p:txBody>
      </p:sp>
      <p:grpSp>
        <p:nvGrpSpPr>
          <p:cNvPr id="26627" name="Group 10"/>
          <p:cNvGrpSpPr>
            <a:grpSpLocks/>
          </p:cNvGrpSpPr>
          <p:nvPr/>
        </p:nvGrpSpPr>
        <p:grpSpPr bwMode="auto">
          <a:xfrm>
            <a:off x="110466" y="1044785"/>
            <a:ext cx="8915400" cy="1528762"/>
            <a:chOff x="76200" y="1904925"/>
            <a:chExt cx="8915399" cy="1528647"/>
          </a:xfrm>
        </p:grpSpPr>
        <p:sp>
          <p:nvSpPr>
            <p:cNvPr id="6" name="Rounded Rectangle 5"/>
            <p:cNvSpPr/>
            <p:nvPr/>
          </p:nvSpPr>
          <p:spPr>
            <a:xfrm>
              <a:off x="76200" y="1981119"/>
              <a:ext cx="8915399" cy="1452453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304800" y="1904925"/>
              <a:ext cx="8686799" cy="138489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he-IL" sz="2800" b="1" dirty="0" smtClean="0">
                  <a:solidFill>
                    <a:prstClr val="black"/>
                  </a:solidFill>
                </a:rPr>
                <a:t>מרכז </a:t>
              </a:r>
              <a:r>
                <a:rPr lang="he-IL" sz="2800" b="1" dirty="0">
                  <a:solidFill>
                    <a:prstClr val="black"/>
                  </a:solidFill>
                </a:rPr>
                <a:t>מידע ימי לאומי</a:t>
              </a:r>
              <a:r>
                <a:rPr lang="he-IL" sz="2800" dirty="0">
                  <a:solidFill>
                    <a:prstClr val="black"/>
                  </a:solidFill>
                </a:rPr>
                <a:t> </a:t>
              </a:r>
              <a:r>
                <a:rPr lang="he-IL" sz="2800" dirty="0" smtClean="0">
                  <a:solidFill>
                    <a:prstClr val="black"/>
                  </a:solidFill>
                </a:rPr>
                <a:t>שקיים </a:t>
              </a:r>
              <a:r>
                <a:rPr lang="he-IL" sz="2800" dirty="0" err="1">
                  <a:solidFill>
                    <a:prstClr val="black"/>
                  </a:solidFill>
                </a:rPr>
                <a:t>בחיא"ל</a:t>
              </a:r>
              <a:r>
                <a:rPr lang="he-IL" sz="2800" dirty="0">
                  <a:solidFill>
                    <a:prstClr val="black"/>
                  </a:solidFill>
                </a:rPr>
                <a:t> </a:t>
              </a:r>
              <a:r>
                <a:rPr lang="he-IL" sz="2800" dirty="0" smtClean="0">
                  <a:solidFill>
                    <a:prstClr val="black"/>
                  </a:solidFill>
                </a:rPr>
                <a:t>הורחב בהקשר </a:t>
              </a:r>
              <a:r>
                <a:rPr lang="he-IL" sz="2800" dirty="0" err="1" smtClean="0">
                  <a:solidFill>
                    <a:prstClr val="black"/>
                  </a:solidFill>
                </a:rPr>
                <a:t>לסא"ס</a:t>
              </a:r>
              <a:r>
                <a:rPr lang="he-IL" sz="2800" dirty="0" smtClean="0">
                  <a:solidFill>
                    <a:prstClr val="black"/>
                  </a:solidFill>
                </a:rPr>
                <a:t> ושימש </a:t>
              </a:r>
              <a:r>
                <a:rPr lang="he-IL" sz="2800" dirty="0" err="1">
                  <a:solidFill>
                    <a:prstClr val="black"/>
                  </a:solidFill>
                </a:rPr>
                <a:t>לאיפיון</a:t>
              </a:r>
              <a:r>
                <a:rPr lang="he-IL" sz="2800" dirty="0">
                  <a:solidFill>
                    <a:prstClr val="black"/>
                  </a:solidFill>
                </a:rPr>
                <a:t> ומיפוי </a:t>
              </a:r>
              <a:r>
                <a:rPr lang="he-IL" sz="2800" dirty="0" smtClean="0">
                  <a:solidFill>
                    <a:prstClr val="black"/>
                  </a:solidFill>
                </a:rPr>
                <a:t>הסביבה הטבעית הימית. ניתן </a:t>
              </a:r>
              <a:r>
                <a:rPr lang="he-IL" sz="2800" dirty="0">
                  <a:solidFill>
                    <a:prstClr val="black"/>
                  </a:solidFill>
                </a:rPr>
                <a:t>לעדכן </a:t>
              </a:r>
              <a:r>
                <a:rPr lang="he-IL" sz="2800" dirty="0" smtClean="0">
                  <a:solidFill>
                    <a:prstClr val="black"/>
                  </a:solidFill>
                </a:rPr>
                <a:t>בסיס מידע זה באופן שוטף ומתמשך ולסגור בעזרתו פערי מידע</a:t>
              </a:r>
              <a:endParaRPr lang="en-US" sz="280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26629" name="Group 11"/>
          <p:cNvGrpSpPr>
            <a:grpSpLocks/>
          </p:cNvGrpSpPr>
          <p:nvPr/>
        </p:nvGrpSpPr>
        <p:grpSpPr bwMode="auto">
          <a:xfrm>
            <a:off x="457200" y="3375025"/>
            <a:ext cx="1525588" cy="1425575"/>
            <a:chOff x="6100104" y="1378634"/>
            <a:chExt cx="1525758" cy="1425526"/>
          </a:xfrm>
        </p:grpSpPr>
        <p:sp>
          <p:nvSpPr>
            <p:cNvPr id="13" name="Rounded Rectangle 12"/>
            <p:cNvSpPr/>
            <p:nvPr/>
          </p:nvSpPr>
          <p:spPr>
            <a:xfrm>
              <a:off x="6100104" y="1378634"/>
              <a:ext cx="1525758" cy="1425526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  <a:alpha val="43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100104" y="1638975"/>
              <a:ext cx="1487654" cy="95405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r" rtl="1">
                <a:defRPr/>
              </a:pPr>
              <a:r>
                <a:rPr lang="he-IL" sz="2800" dirty="0">
                  <a:solidFill>
                    <a:prstClr val="black"/>
                  </a:solidFill>
                </a:rPr>
                <a:t>מאמרים מדעיים </a:t>
              </a:r>
              <a:endParaRPr lang="en-US" sz="280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26630" name="Group 14"/>
          <p:cNvGrpSpPr>
            <a:grpSpLocks/>
          </p:cNvGrpSpPr>
          <p:nvPr/>
        </p:nvGrpSpPr>
        <p:grpSpPr bwMode="auto">
          <a:xfrm>
            <a:off x="2895600" y="3027363"/>
            <a:ext cx="2789238" cy="1696590"/>
            <a:chOff x="5305864" y="1433225"/>
            <a:chExt cx="2319998" cy="2709863"/>
          </a:xfrm>
        </p:grpSpPr>
        <p:sp>
          <p:nvSpPr>
            <p:cNvPr id="16" name="Rounded Rectangle 15"/>
            <p:cNvSpPr/>
            <p:nvPr/>
          </p:nvSpPr>
          <p:spPr>
            <a:xfrm>
              <a:off x="5305864" y="1433225"/>
              <a:ext cx="2319998" cy="2709863"/>
            </a:xfrm>
            <a:prstGeom prst="roundRect">
              <a:avLst/>
            </a:prstGeom>
            <a:solidFill>
              <a:srgbClr val="FFC000">
                <a:alpha val="43000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5431965" y="1736854"/>
              <a:ext cx="2129855" cy="1937857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he-IL" sz="2800" dirty="0">
                  <a:solidFill>
                    <a:prstClr val="black"/>
                  </a:solidFill>
                </a:rPr>
                <a:t>ניטור </a:t>
              </a:r>
              <a:r>
                <a:rPr lang="he-IL" sz="2800" dirty="0" smtClean="0">
                  <a:solidFill>
                    <a:prstClr val="black"/>
                  </a:solidFill>
                </a:rPr>
                <a:t>לאומי, </a:t>
              </a:r>
              <a:r>
                <a:rPr lang="he-IL" sz="2800" dirty="0">
                  <a:solidFill>
                    <a:prstClr val="black"/>
                  </a:solidFill>
                </a:rPr>
                <a:t>סקרים </a:t>
              </a:r>
              <a:r>
                <a:rPr lang="he-IL" sz="2800" dirty="0" err="1">
                  <a:solidFill>
                    <a:prstClr val="black"/>
                  </a:solidFill>
                </a:rPr>
                <a:t>וניטורים</a:t>
              </a:r>
              <a:r>
                <a:rPr lang="he-IL" sz="2800" dirty="0">
                  <a:solidFill>
                    <a:prstClr val="black"/>
                  </a:solidFill>
                </a:rPr>
                <a:t> </a:t>
              </a:r>
              <a:r>
                <a:rPr lang="he-IL" sz="2800" dirty="0" err="1" smtClean="0">
                  <a:solidFill>
                    <a:prstClr val="black"/>
                  </a:solidFill>
                </a:rPr>
                <a:t>אכיפתיים</a:t>
              </a:r>
              <a:endParaRPr lang="en-US" sz="280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grpSp>
        <p:nvGrpSpPr>
          <p:cNvPr id="26631" name="Group 17"/>
          <p:cNvGrpSpPr>
            <a:grpSpLocks/>
          </p:cNvGrpSpPr>
          <p:nvPr/>
        </p:nvGrpSpPr>
        <p:grpSpPr bwMode="auto">
          <a:xfrm>
            <a:off x="6457950" y="3062288"/>
            <a:ext cx="2319338" cy="1527175"/>
            <a:chOff x="5305864" y="1378634"/>
            <a:chExt cx="2319998" cy="1905000"/>
          </a:xfrm>
        </p:grpSpPr>
        <p:sp>
          <p:nvSpPr>
            <p:cNvPr id="19" name="Rounded Rectangle 18"/>
            <p:cNvSpPr/>
            <p:nvPr/>
          </p:nvSpPr>
          <p:spPr>
            <a:xfrm>
              <a:off x="5305864" y="1378634"/>
              <a:ext cx="2319998" cy="1905000"/>
            </a:xfrm>
            <a:prstGeom prst="roundRect">
              <a:avLst/>
            </a:prstGeom>
            <a:solidFill>
              <a:srgbClr val="72F281">
                <a:alpha val="43000"/>
              </a:srgb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343975" y="1638984"/>
              <a:ext cx="2243776" cy="138430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algn="ctr" rtl="1">
                <a:defRPr/>
              </a:pPr>
              <a:r>
                <a:rPr lang="he-IL" sz="2800" dirty="0">
                  <a:solidFill>
                    <a:prstClr val="black"/>
                  </a:solidFill>
                </a:rPr>
                <a:t>סקר רקע ים עמוק שבוצע לצורך </a:t>
              </a:r>
              <a:r>
                <a:rPr lang="he-IL" sz="2800" dirty="0" err="1">
                  <a:solidFill>
                    <a:prstClr val="black"/>
                  </a:solidFill>
                </a:rPr>
                <a:t>הסא"ס</a:t>
              </a:r>
              <a:endParaRPr lang="en-US" sz="2800" dirty="0">
                <a:solidFill>
                  <a:prstClr val="black"/>
                </a:solidFill>
                <a:cs typeface="Arial" panose="020B0604020202020204" pitchFamily="34" charset="0"/>
              </a:endParaRPr>
            </a:p>
          </p:txBody>
        </p:sp>
      </p:grpSp>
      <p:sp>
        <p:nvSpPr>
          <p:cNvPr id="26632" name="מציין מיקום של מספר שקופית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3DE4750-C92D-409F-98AF-8759E6A9E5DD}" type="slidenum">
              <a:rPr lang="en-US" altLang="he-IL" sz="1400" smtClean="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altLang="he-IL" sz="1400" smtClean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cxnSp>
        <p:nvCxnSpPr>
          <p:cNvPr id="4" name="מחבר חץ ישר 3"/>
          <p:cNvCxnSpPr>
            <a:stCxn id="13" idx="0"/>
          </p:cNvCxnSpPr>
          <p:nvPr/>
        </p:nvCxnSpPr>
        <p:spPr>
          <a:xfrm flipV="1">
            <a:off x="1220788" y="2570163"/>
            <a:ext cx="9525" cy="804862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מחבר חץ ישר 20"/>
          <p:cNvCxnSpPr/>
          <p:nvPr/>
        </p:nvCxnSpPr>
        <p:spPr>
          <a:xfrm flipH="1" flipV="1">
            <a:off x="4289425" y="2570163"/>
            <a:ext cx="1588" cy="4905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מחבר חץ ישר 26"/>
          <p:cNvCxnSpPr/>
          <p:nvPr/>
        </p:nvCxnSpPr>
        <p:spPr>
          <a:xfrm flipH="1" flipV="1">
            <a:off x="7588250" y="2579688"/>
            <a:ext cx="0" cy="490537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62707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62000"/>
          </a:xfrm>
        </p:spPr>
        <p:txBody>
          <a:bodyPr>
            <a:noAutofit/>
          </a:bodyPr>
          <a:lstStyle/>
          <a:p>
            <a:pPr rtl="1"/>
            <a:r>
              <a:rPr lang="he-IL" sz="3200" b="1" dirty="0" smtClean="0">
                <a:solidFill>
                  <a:srgbClr val="0070C0"/>
                </a:solidFill>
                <a:cs typeface="+mn-cs"/>
              </a:rPr>
              <a:t>בית גידול אחיד – יחידת ייחוס ליישום מדיניות סביבתית</a:t>
            </a:r>
            <a:endParaRPr lang="en-US" sz="3200" b="1" dirty="0">
              <a:solidFill>
                <a:srgbClr val="0070C0"/>
              </a:solidFill>
              <a:cs typeface="+mn-cs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38100" y="685800"/>
            <a:ext cx="8995410" cy="4914394"/>
            <a:chOff x="22860" y="881390"/>
            <a:chExt cx="8995410" cy="4914394"/>
          </a:xfrm>
        </p:grpSpPr>
        <p:sp>
          <p:nvSpPr>
            <p:cNvPr id="6" name="Isosceles Triangle 5"/>
            <p:cNvSpPr/>
            <p:nvPr/>
          </p:nvSpPr>
          <p:spPr>
            <a:xfrm>
              <a:off x="3909060" y="1866900"/>
              <a:ext cx="228600" cy="2286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/>
            <p:cNvSpPr/>
            <p:nvPr/>
          </p:nvSpPr>
          <p:spPr>
            <a:xfrm>
              <a:off x="4511040" y="144780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276600" y="198120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791200" y="211074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/>
            <p:cNvSpPr/>
            <p:nvPr/>
          </p:nvSpPr>
          <p:spPr>
            <a:xfrm>
              <a:off x="4625340" y="230124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Oval 18"/>
            <p:cNvSpPr/>
            <p:nvPr/>
          </p:nvSpPr>
          <p:spPr>
            <a:xfrm>
              <a:off x="5791200" y="289560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Oval 19"/>
            <p:cNvSpPr/>
            <p:nvPr/>
          </p:nvSpPr>
          <p:spPr>
            <a:xfrm>
              <a:off x="2895600" y="2800350"/>
              <a:ext cx="182880" cy="190500"/>
            </a:xfrm>
            <a:prstGeom prst="ellipse">
              <a:avLst/>
            </a:prstGeom>
            <a:solidFill>
              <a:srgbClr val="FFC000"/>
            </a:solid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Isosceles Triangle 20"/>
            <p:cNvSpPr/>
            <p:nvPr/>
          </p:nvSpPr>
          <p:spPr>
            <a:xfrm>
              <a:off x="3680460" y="2857500"/>
              <a:ext cx="228600" cy="2286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Isosceles Triangle 21"/>
            <p:cNvSpPr/>
            <p:nvPr/>
          </p:nvSpPr>
          <p:spPr>
            <a:xfrm>
              <a:off x="5029200" y="2903220"/>
              <a:ext cx="228600" cy="228600"/>
            </a:xfrm>
            <a:prstGeom prst="triangle">
              <a:avLst/>
            </a:prstGeom>
            <a:solidFill>
              <a:srgbClr val="00B050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Rectangle 25"/>
            <p:cNvSpPr/>
            <p:nvPr/>
          </p:nvSpPr>
          <p:spPr>
            <a:xfrm>
              <a:off x="5273040" y="1765935"/>
              <a:ext cx="220980" cy="11811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Rectangle 26"/>
            <p:cNvSpPr/>
            <p:nvPr/>
          </p:nvSpPr>
          <p:spPr>
            <a:xfrm>
              <a:off x="3611880" y="2548890"/>
              <a:ext cx="220980" cy="11811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290060" y="3505200"/>
              <a:ext cx="220980" cy="11811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5257800" y="2628900"/>
              <a:ext cx="220980" cy="11811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/>
            <p:cNvGrpSpPr/>
            <p:nvPr/>
          </p:nvGrpSpPr>
          <p:grpSpPr>
            <a:xfrm>
              <a:off x="22860" y="881390"/>
              <a:ext cx="6850380" cy="4386709"/>
              <a:chOff x="22860" y="881390"/>
              <a:chExt cx="6850380" cy="4386709"/>
            </a:xfrm>
          </p:grpSpPr>
          <p:sp>
            <p:nvSpPr>
              <p:cNvPr id="3" name="Oval 2"/>
              <p:cNvSpPr/>
              <p:nvPr/>
            </p:nvSpPr>
            <p:spPr>
              <a:xfrm>
                <a:off x="2377440" y="1143000"/>
                <a:ext cx="4495800" cy="2743200"/>
              </a:xfrm>
              <a:prstGeom prst="ellips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>
                <a:off x="457200" y="881390"/>
                <a:ext cx="19202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2800" dirty="0" smtClean="0"/>
                  <a:t>גבול מרחבי</a:t>
                </a:r>
                <a:endParaRPr lang="en-US" sz="2800" dirty="0"/>
              </a:p>
            </p:txBody>
          </p:sp>
          <p:cxnSp>
            <p:nvCxnSpPr>
              <p:cNvPr id="32" name="Straight Arrow Connector 31"/>
              <p:cNvCxnSpPr/>
              <p:nvPr/>
            </p:nvCxnSpPr>
            <p:spPr>
              <a:xfrm>
                <a:off x="1295400" y="1295400"/>
                <a:ext cx="1295400" cy="60960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Straight Arrow Connector 35"/>
              <p:cNvCxnSpPr>
                <a:endCxn id="27" idx="2"/>
              </p:cNvCxnSpPr>
              <p:nvPr/>
            </p:nvCxnSpPr>
            <p:spPr>
              <a:xfrm flipV="1">
                <a:off x="1943100" y="2667000"/>
                <a:ext cx="1779270" cy="1047750"/>
              </a:xfrm>
              <a:prstGeom prst="straightConnector1">
                <a:avLst/>
              </a:prstGeom>
              <a:ln w="25400">
                <a:solidFill>
                  <a:schemeClr val="tx1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5" name="TextBox 34"/>
              <p:cNvSpPr txBox="1"/>
              <p:nvPr/>
            </p:nvSpPr>
            <p:spPr>
              <a:xfrm>
                <a:off x="22860" y="3021330"/>
                <a:ext cx="1920240" cy="22467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2800" b="1" dirty="0" smtClean="0">
                    <a:solidFill>
                      <a:srgbClr val="0070C0"/>
                    </a:solidFill>
                  </a:rPr>
                  <a:t>חברת חי</a:t>
                </a:r>
              </a:p>
              <a:p>
                <a:pPr algn="ctr" rtl="1"/>
                <a:r>
                  <a:rPr lang="he-IL" sz="2800" dirty="0" smtClean="0"/>
                  <a:t>הרכב מינים</a:t>
                </a:r>
              </a:p>
              <a:p>
                <a:pPr algn="ctr" rtl="1"/>
                <a:r>
                  <a:rPr lang="he-IL" sz="2800" dirty="0" smtClean="0"/>
                  <a:t>צפיפות</a:t>
                </a:r>
              </a:p>
              <a:p>
                <a:pPr algn="ctr" rtl="1"/>
                <a:r>
                  <a:rPr lang="he-IL" sz="2800" dirty="0" smtClean="0"/>
                  <a:t>מגוון מינים</a:t>
                </a:r>
              </a:p>
              <a:p>
                <a:pPr algn="ctr" rtl="1"/>
                <a:r>
                  <a:rPr lang="he-IL" sz="2800" dirty="0" smtClean="0"/>
                  <a:t>הטרוגניות</a:t>
                </a:r>
                <a:endParaRPr lang="en-US" sz="2800" dirty="0"/>
              </a:p>
            </p:txBody>
          </p:sp>
        </p:grpSp>
        <p:cxnSp>
          <p:nvCxnSpPr>
            <p:cNvPr id="41" name="Straight Arrow Connector 40"/>
            <p:cNvCxnSpPr/>
            <p:nvPr/>
          </p:nvCxnSpPr>
          <p:spPr>
            <a:xfrm flipH="1" flipV="1">
              <a:off x="6537960" y="3276600"/>
              <a:ext cx="708660" cy="376576"/>
            </a:xfrm>
            <a:prstGeom prst="straightConnector1">
              <a:avLst/>
            </a:prstGeom>
            <a:ln w="254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6153150" y="3549015"/>
              <a:ext cx="2865120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he-IL" sz="2800" b="1" dirty="0" smtClean="0">
                  <a:solidFill>
                    <a:srgbClr val="0070C0"/>
                  </a:solidFill>
                </a:rPr>
                <a:t>מאפיינים אביוטיים</a:t>
              </a:r>
            </a:p>
            <a:p>
              <a:pPr algn="ctr" rtl="1"/>
              <a:r>
                <a:rPr lang="he-IL" sz="2800" dirty="0" smtClean="0"/>
                <a:t>גודל בית הגידול</a:t>
              </a:r>
            </a:p>
            <a:p>
              <a:pPr algn="ctr" rtl="1"/>
              <a:r>
                <a:rPr lang="he-IL" sz="2800" dirty="0" smtClean="0"/>
                <a:t>סוג מצע</a:t>
              </a:r>
            </a:p>
            <a:p>
              <a:pPr algn="ctr" rtl="1"/>
              <a:r>
                <a:rPr lang="he-IL" sz="2800" dirty="0" smtClean="0"/>
                <a:t>שיפועים</a:t>
              </a:r>
            </a:p>
            <a:p>
              <a:pPr algn="ctr" rtl="1"/>
              <a:r>
                <a:rPr lang="he-IL" sz="2800" dirty="0" smtClean="0"/>
                <a:t>מסת מים</a:t>
              </a:r>
              <a:endParaRPr lang="en-US" sz="2800" dirty="0"/>
            </a:p>
          </p:txBody>
        </p:sp>
      </p:grpSp>
      <p:cxnSp>
        <p:nvCxnSpPr>
          <p:cNvPr id="44" name="Straight Arrow Connector 43"/>
          <p:cNvCxnSpPr>
            <a:endCxn id="21" idx="3"/>
          </p:cNvCxnSpPr>
          <p:nvPr/>
        </p:nvCxnSpPr>
        <p:spPr>
          <a:xfrm flipV="1">
            <a:off x="1958340" y="2890510"/>
            <a:ext cx="1851660" cy="628650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37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cxnSp>
        <p:nvCxnSpPr>
          <p:cNvPr id="48" name="Straight Arrow Connector 47"/>
          <p:cNvCxnSpPr>
            <a:endCxn id="20" idx="3"/>
          </p:cNvCxnSpPr>
          <p:nvPr/>
        </p:nvCxnSpPr>
        <p:spPr>
          <a:xfrm flipV="1">
            <a:off x="1958340" y="2767362"/>
            <a:ext cx="979282" cy="751798"/>
          </a:xfrm>
          <a:prstGeom prst="straightConnector1">
            <a:avLst/>
          </a:prstGeom>
          <a:ln w="254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958341" y="3822918"/>
            <a:ext cx="4137660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defRPr/>
            </a:pPr>
            <a:r>
              <a:rPr lang="he-IL" sz="2800" b="1" dirty="0">
                <a:solidFill>
                  <a:srgbClr val="74B230"/>
                </a:solidFill>
              </a:rPr>
              <a:t>הנחת היסוד: על בית גידול עם מאפיינים אחידים ניתן להחיל המלצות אחידות </a:t>
            </a:r>
            <a:r>
              <a:rPr lang="he-IL" sz="2800" b="1" dirty="0" smtClean="0">
                <a:solidFill>
                  <a:srgbClr val="74B230"/>
                </a:solidFill>
              </a:rPr>
              <a:t>למדיניות סביבתית משמרת</a:t>
            </a:r>
            <a:endParaRPr lang="en-US" sz="2800" b="1" dirty="0">
              <a:solidFill>
                <a:srgbClr val="74B230"/>
              </a:solidFill>
              <a:cs typeface="Arial" panose="020B0604020202020204" pitchFamily="34" charset="0"/>
            </a:endParaRP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6888480" y="2105650"/>
            <a:ext cx="712470" cy="0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/>
          <p:cNvSpPr txBox="1"/>
          <p:nvPr/>
        </p:nvSpPr>
        <p:spPr>
          <a:xfrm>
            <a:off x="7170420" y="844540"/>
            <a:ext cx="19202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FF0000"/>
                </a:solidFill>
              </a:rPr>
              <a:t>תיעוד במאגר מידע וסגירת פערי מידע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48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14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66800"/>
          </a:xfrm>
        </p:spPr>
        <p:txBody>
          <a:bodyPr>
            <a:normAutofit/>
          </a:bodyPr>
          <a:lstStyle/>
          <a:p>
            <a:pPr rtl="1"/>
            <a:r>
              <a:rPr lang="he-IL" sz="3600" b="1" dirty="0" smtClean="0">
                <a:solidFill>
                  <a:srgbClr val="00B0F0"/>
                </a:solidFill>
                <a:cs typeface="+mn-cs"/>
              </a:rPr>
              <a:t>בתי גידול אחידים – גישה </a:t>
            </a:r>
            <a:r>
              <a:rPr lang="he-IL" sz="3600" b="1" dirty="0" err="1" smtClean="0">
                <a:solidFill>
                  <a:srgbClr val="00B0F0"/>
                </a:solidFill>
                <a:cs typeface="+mn-cs"/>
              </a:rPr>
              <a:t>ביוטית</a:t>
            </a:r>
            <a:endParaRPr lang="en-US" sz="3600" b="1" dirty="0">
              <a:solidFill>
                <a:srgbClr val="00B0F0"/>
              </a:solidFill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257800" y="778459"/>
            <a:ext cx="38100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spcAft>
                <a:spcPts val="1200"/>
              </a:spcAft>
            </a:pPr>
            <a:r>
              <a:rPr lang="he-IL" sz="2800" b="1" dirty="0" smtClean="0"/>
              <a:t>הגדרת מרחב המאופיין </a:t>
            </a:r>
            <a:r>
              <a:rPr lang="he-IL" sz="2800" b="1" dirty="0" err="1" smtClean="0"/>
              <a:t>בביוטה</a:t>
            </a:r>
            <a:r>
              <a:rPr lang="he-IL" sz="2800" b="1" dirty="0" smtClean="0"/>
              <a:t> אחידה</a:t>
            </a:r>
          </a:p>
          <a:p>
            <a:pPr algn="r" rtl="1">
              <a:spcAft>
                <a:spcPts val="1200"/>
              </a:spcAft>
            </a:pPr>
            <a:r>
              <a:rPr lang="he-IL" sz="2800" b="1" dirty="0" smtClean="0"/>
              <a:t>דוגמא: הים העמוק 100-1900 מטר חולק ל:</a:t>
            </a:r>
          </a:p>
          <a:p>
            <a:pPr algn="r" rtl="1">
              <a:spcAft>
                <a:spcPts val="1200"/>
              </a:spcAft>
            </a:pPr>
            <a:r>
              <a:rPr lang="he-IL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שולי המדף</a:t>
            </a:r>
          </a:p>
          <a:p>
            <a:pPr algn="r" rtl="1">
              <a:spcAft>
                <a:spcPts val="1200"/>
              </a:spcAft>
            </a:pPr>
            <a:r>
              <a:rPr lang="he-IL" sz="2800" b="1" dirty="0" smtClean="0">
                <a:solidFill>
                  <a:schemeClr val="tx2"/>
                </a:solidFill>
              </a:rPr>
              <a:t>מדרון עליון</a:t>
            </a:r>
          </a:p>
          <a:p>
            <a:pPr algn="r" rtl="1">
              <a:spcAft>
                <a:spcPts val="1200"/>
              </a:spcAft>
            </a:pPr>
            <a:r>
              <a:rPr lang="he-IL" sz="2800" b="1" dirty="0" smtClean="0">
                <a:solidFill>
                  <a:srgbClr val="00B050"/>
                </a:solidFill>
              </a:rPr>
              <a:t>מדרון תחתון</a:t>
            </a:r>
          </a:p>
          <a:p>
            <a:pPr algn="r" rtl="1">
              <a:spcAft>
                <a:spcPts val="1200"/>
              </a:spcAft>
            </a:pPr>
            <a:r>
              <a:rPr lang="he-IL" sz="2800" b="1" dirty="0" err="1" smtClean="0">
                <a:solidFill>
                  <a:srgbClr val="FF0000"/>
                </a:solidFill>
              </a:rPr>
              <a:t>בתיאל</a:t>
            </a:r>
            <a:endParaRPr lang="he-IL" sz="2800" b="1" dirty="0" smtClean="0">
              <a:solidFill>
                <a:srgbClr val="FF0000"/>
              </a:solidFill>
            </a:endParaRPr>
          </a:p>
          <a:p>
            <a:pPr algn="r" rtl="1"/>
            <a:endParaRPr lang="he-IL" sz="2800" b="1" dirty="0" smtClean="0">
              <a:solidFill>
                <a:schemeClr val="tx2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228600" y="838200"/>
            <a:ext cx="4843221" cy="4961197"/>
            <a:chOff x="3802" y="1"/>
            <a:chExt cx="5943600" cy="608838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02" y="1"/>
              <a:ext cx="5943600" cy="6088380"/>
            </a:xfrm>
            <a:prstGeom prst="rect">
              <a:avLst/>
            </a:prstGeom>
            <a:solidFill>
              <a:schemeClr val="tx1">
                <a:lumMod val="65000"/>
                <a:lumOff val="35000"/>
                <a:alpha val="76000"/>
              </a:schemeClr>
            </a:solidFill>
            <a:ln w="25400">
              <a:solidFill>
                <a:schemeClr val="tx1"/>
              </a:solidFill>
            </a:ln>
          </p:spPr>
        </p:pic>
        <p:sp>
          <p:nvSpPr>
            <p:cNvPr id="6" name="Freeform 5"/>
            <p:cNvSpPr/>
            <p:nvPr/>
          </p:nvSpPr>
          <p:spPr>
            <a:xfrm>
              <a:off x="3794758" y="3032760"/>
              <a:ext cx="1146725" cy="2263396"/>
            </a:xfrm>
            <a:custGeom>
              <a:avLst/>
              <a:gdLst>
                <a:gd name="connsiteX0" fmla="*/ 970145 w 1146725"/>
                <a:gd name="connsiteY0" fmla="*/ 60469 h 2263396"/>
                <a:gd name="connsiteX1" fmla="*/ 809828 w 1146725"/>
                <a:gd name="connsiteY1" fmla="*/ 428604 h 2263396"/>
                <a:gd name="connsiteX2" fmla="*/ 679200 w 1146725"/>
                <a:gd name="connsiteY2" fmla="*/ 826427 h 2263396"/>
                <a:gd name="connsiteX3" fmla="*/ 602010 w 1146725"/>
                <a:gd name="connsiteY3" fmla="*/ 1176749 h 2263396"/>
                <a:gd name="connsiteX4" fmla="*/ 566384 w 1146725"/>
                <a:gd name="connsiteY4" fmla="*/ 1360817 h 2263396"/>
                <a:gd name="connsiteX5" fmla="*/ 518883 w 1146725"/>
                <a:gd name="connsiteY5" fmla="*/ 1473633 h 2263396"/>
                <a:gd name="connsiteX6" fmla="*/ 406067 w 1146725"/>
                <a:gd name="connsiteY6" fmla="*/ 1705201 h 2263396"/>
                <a:gd name="connsiteX7" fmla="*/ 216062 w 1146725"/>
                <a:gd name="connsiteY7" fmla="*/ 1918957 h 2263396"/>
                <a:gd name="connsiteX8" fmla="*/ 79496 w 1146725"/>
                <a:gd name="connsiteY8" fmla="*/ 2114900 h 2263396"/>
                <a:gd name="connsiteX9" fmla="*/ 2306 w 1146725"/>
                <a:gd name="connsiteY9" fmla="*/ 2209903 h 2263396"/>
                <a:gd name="connsiteX10" fmla="*/ 26057 w 1146725"/>
                <a:gd name="connsiteY10" fmla="*/ 2245529 h 2263396"/>
                <a:gd name="connsiteX11" fmla="*/ 85434 w 1146725"/>
                <a:gd name="connsiteY11" fmla="*/ 2263342 h 2263396"/>
                <a:gd name="connsiteX12" fmla="*/ 138873 w 1146725"/>
                <a:gd name="connsiteY12" fmla="*/ 2245529 h 2263396"/>
                <a:gd name="connsiteX13" fmla="*/ 257626 w 1146725"/>
                <a:gd name="connsiteY13" fmla="*/ 2144588 h 2263396"/>
                <a:gd name="connsiteX14" fmla="*/ 501070 w 1146725"/>
                <a:gd name="connsiteY14" fmla="*/ 1829892 h 2263396"/>
                <a:gd name="connsiteX15" fmla="*/ 691075 w 1146725"/>
                <a:gd name="connsiteY15" fmla="*/ 1301440 h 2263396"/>
                <a:gd name="connsiteX16" fmla="*/ 809828 w 1146725"/>
                <a:gd name="connsiteY16" fmla="*/ 891742 h 2263396"/>
                <a:gd name="connsiteX17" fmla="*/ 982021 w 1146725"/>
                <a:gd name="connsiteY17" fmla="*/ 339539 h 2263396"/>
                <a:gd name="connsiteX18" fmla="*/ 1142338 w 1146725"/>
                <a:gd name="connsiteY18" fmla="*/ 90157 h 2263396"/>
                <a:gd name="connsiteX19" fmla="*/ 1094836 w 1146725"/>
                <a:gd name="connsiteY19" fmla="*/ 36718 h 2263396"/>
                <a:gd name="connsiteX20" fmla="*/ 1023584 w 1146725"/>
                <a:gd name="connsiteY20" fmla="*/ 1092 h 2263396"/>
                <a:gd name="connsiteX21" fmla="*/ 970145 w 1146725"/>
                <a:gd name="connsiteY21" fmla="*/ 60469 h 2263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146725" h="2263396">
                  <a:moveTo>
                    <a:pt x="970145" y="60469"/>
                  </a:moveTo>
                  <a:cubicBezTo>
                    <a:pt x="934519" y="131721"/>
                    <a:pt x="858319" y="300944"/>
                    <a:pt x="809828" y="428604"/>
                  </a:cubicBezTo>
                  <a:cubicBezTo>
                    <a:pt x="761337" y="556264"/>
                    <a:pt x="713836" y="701736"/>
                    <a:pt x="679200" y="826427"/>
                  </a:cubicBezTo>
                  <a:cubicBezTo>
                    <a:pt x="644564" y="951118"/>
                    <a:pt x="620813" y="1087684"/>
                    <a:pt x="602010" y="1176749"/>
                  </a:cubicBezTo>
                  <a:cubicBezTo>
                    <a:pt x="583207" y="1265814"/>
                    <a:pt x="580238" y="1311336"/>
                    <a:pt x="566384" y="1360817"/>
                  </a:cubicBezTo>
                  <a:cubicBezTo>
                    <a:pt x="552530" y="1410298"/>
                    <a:pt x="545602" y="1416236"/>
                    <a:pt x="518883" y="1473633"/>
                  </a:cubicBezTo>
                  <a:cubicBezTo>
                    <a:pt x="492164" y="1531030"/>
                    <a:pt x="456537" y="1630980"/>
                    <a:pt x="406067" y="1705201"/>
                  </a:cubicBezTo>
                  <a:cubicBezTo>
                    <a:pt x="355597" y="1779422"/>
                    <a:pt x="270490" y="1850674"/>
                    <a:pt x="216062" y="1918957"/>
                  </a:cubicBezTo>
                  <a:cubicBezTo>
                    <a:pt x="161634" y="1987240"/>
                    <a:pt x="115122" y="2066409"/>
                    <a:pt x="79496" y="2114900"/>
                  </a:cubicBezTo>
                  <a:cubicBezTo>
                    <a:pt x="43870" y="2163391"/>
                    <a:pt x="11213" y="2188131"/>
                    <a:pt x="2306" y="2209903"/>
                  </a:cubicBezTo>
                  <a:cubicBezTo>
                    <a:pt x="-6601" y="2231675"/>
                    <a:pt x="12202" y="2236623"/>
                    <a:pt x="26057" y="2245529"/>
                  </a:cubicBezTo>
                  <a:cubicBezTo>
                    <a:pt x="39912" y="2254435"/>
                    <a:pt x="66631" y="2263342"/>
                    <a:pt x="85434" y="2263342"/>
                  </a:cubicBezTo>
                  <a:cubicBezTo>
                    <a:pt x="104237" y="2263342"/>
                    <a:pt x="110174" y="2265321"/>
                    <a:pt x="138873" y="2245529"/>
                  </a:cubicBezTo>
                  <a:cubicBezTo>
                    <a:pt x="167572" y="2225737"/>
                    <a:pt x="197260" y="2213861"/>
                    <a:pt x="257626" y="2144588"/>
                  </a:cubicBezTo>
                  <a:cubicBezTo>
                    <a:pt x="317992" y="2075315"/>
                    <a:pt x="428828" y="1970417"/>
                    <a:pt x="501070" y="1829892"/>
                  </a:cubicBezTo>
                  <a:cubicBezTo>
                    <a:pt x="573311" y="1689367"/>
                    <a:pt x="639615" y="1457798"/>
                    <a:pt x="691075" y="1301440"/>
                  </a:cubicBezTo>
                  <a:cubicBezTo>
                    <a:pt x="742535" y="1145082"/>
                    <a:pt x="761337" y="1052059"/>
                    <a:pt x="809828" y="891742"/>
                  </a:cubicBezTo>
                  <a:cubicBezTo>
                    <a:pt x="858319" y="731425"/>
                    <a:pt x="926603" y="473137"/>
                    <a:pt x="982021" y="339539"/>
                  </a:cubicBezTo>
                  <a:cubicBezTo>
                    <a:pt x="1037439" y="205942"/>
                    <a:pt x="1123536" y="140627"/>
                    <a:pt x="1142338" y="90157"/>
                  </a:cubicBezTo>
                  <a:cubicBezTo>
                    <a:pt x="1161141" y="39687"/>
                    <a:pt x="1114628" y="51562"/>
                    <a:pt x="1094836" y="36718"/>
                  </a:cubicBezTo>
                  <a:cubicBezTo>
                    <a:pt x="1075044" y="21874"/>
                    <a:pt x="1044366" y="-5835"/>
                    <a:pt x="1023584" y="1092"/>
                  </a:cubicBezTo>
                  <a:cubicBezTo>
                    <a:pt x="1002802" y="8019"/>
                    <a:pt x="1005771" y="-10783"/>
                    <a:pt x="970145" y="60469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50000"/>
              </a:schemeClr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7" name="Freeform 6"/>
            <p:cNvSpPr/>
            <p:nvPr/>
          </p:nvSpPr>
          <p:spPr>
            <a:xfrm>
              <a:off x="3459479" y="1691639"/>
              <a:ext cx="1525666" cy="3668706"/>
            </a:xfrm>
            <a:custGeom>
              <a:avLst/>
              <a:gdLst>
                <a:gd name="connsiteX0" fmla="*/ 1273562 w 1525666"/>
                <a:gd name="connsiteY0" fmla="*/ 38413 h 3668706"/>
                <a:gd name="connsiteX1" fmla="*/ 1197362 w 1525666"/>
                <a:gd name="connsiteY1" fmla="*/ 267013 h 3668706"/>
                <a:gd name="connsiteX2" fmla="*/ 1067822 w 1525666"/>
                <a:gd name="connsiteY2" fmla="*/ 716593 h 3668706"/>
                <a:gd name="connsiteX3" fmla="*/ 816362 w 1525666"/>
                <a:gd name="connsiteY3" fmla="*/ 1249993 h 3668706"/>
                <a:gd name="connsiteX4" fmla="*/ 420122 w 1525666"/>
                <a:gd name="connsiteY4" fmla="*/ 1897693 h 3668706"/>
                <a:gd name="connsiteX5" fmla="*/ 336302 w 1525666"/>
                <a:gd name="connsiteY5" fmla="*/ 2225353 h 3668706"/>
                <a:gd name="connsiteX6" fmla="*/ 260102 w 1525666"/>
                <a:gd name="connsiteY6" fmla="*/ 2713033 h 3668706"/>
                <a:gd name="connsiteX7" fmla="*/ 206762 w 1525666"/>
                <a:gd name="connsiteY7" fmla="*/ 2949253 h 3668706"/>
                <a:gd name="connsiteX8" fmla="*/ 153422 w 1525666"/>
                <a:gd name="connsiteY8" fmla="*/ 3208333 h 3668706"/>
                <a:gd name="connsiteX9" fmla="*/ 8642 w 1525666"/>
                <a:gd name="connsiteY9" fmla="*/ 3490273 h 3668706"/>
                <a:gd name="connsiteX10" fmla="*/ 23882 w 1525666"/>
                <a:gd name="connsiteY10" fmla="*/ 3657913 h 3668706"/>
                <a:gd name="connsiteX11" fmla="*/ 84842 w 1525666"/>
                <a:gd name="connsiteY11" fmla="*/ 3642673 h 3668706"/>
                <a:gd name="connsiteX12" fmla="*/ 168662 w 1525666"/>
                <a:gd name="connsiteY12" fmla="*/ 3566473 h 3668706"/>
                <a:gd name="connsiteX13" fmla="*/ 176282 w 1525666"/>
                <a:gd name="connsiteY13" fmla="*/ 3513133 h 3668706"/>
                <a:gd name="connsiteX14" fmla="*/ 321062 w 1525666"/>
                <a:gd name="connsiteY14" fmla="*/ 3177853 h 3668706"/>
                <a:gd name="connsiteX15" fmla="*/ 488702 w 1525666"/>
                <a:gd name="connsiteY15" fmla="*/ 2812093 h 3668706"/>
                <a:gd name="connsiteX16" fmla="*/ 534422 w 1525666"/>
                <a:gd name="connsiteY16" fmla="*/ 2362513 h 3668706"/>
                <a:gd name="connsiteX17" fmla="*/ 427742 w 1525666"/>
                <a:gd name="connsiteY17" fmla="*/ 2004373 h 3668706"/>
                <a:gd name="connsiteX18" fmla="*/ 481082 w 1525666"/>
                <a:gd name="connsiteY18" fmla="*/ 1859593 h 3668706"/>
                <a:gd name="connsiteX19" fmla="*/ 801122 w 1525666"/>
                <a:gd name="connsiteY19" fmla="*/ 1577653 h 3668706"/>
                <a:gd name="connsiteX20" fmla="*/ 1052582 w 1525666"/>
                <a:gd name="connsiteY20" fmla="*/ 1463353 h 3668706"/>
                <a:gd name="connsiteX21" fmla="*/ 1159262 w 1525666"/>
                <a:gd name="connsiteY21" fmla="*/ 1303333 h 3668706"/>
                <a:gd name="connsiteX22" fmla="*/ 1250702 w 1525666"/>
                <a:gd name="connsiteY22" fmla="*/ 960433 h 3668706"/>
                <a:gd name="connsiteX23" fmla="*/ 1380242 w 1525666"/>
                <a:gd name="connsiteY23" fmla="*/ 472753 h 3668706"/>
                <a:gd name="connsiteX24" fmla="*/ 1517402 w 1525666"/>
                <a:gd name="connsiteY24" fmla="*/ 190813 h 3668706"/>
                <a:gd name="connsiteX25" fmla="*/ 1494542 w 1525666"/>
                <a:gd name="connsiteY25" fmla="*/ 46033 h 3668706"/>
                <a:gd name="connsiteX26" fmla="*/ 1365002 w 1525666"/>
                <a:gd name="connsiteY26" fmla="*/ 313 h 3668706"/>
                <a:gd name="connsiteX27" fmla="*/ 1273562 w 1525666"/>
                <a:gd name="connsiteY27" fmla="*/ 38413 h 3668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525666" h="3668706">
                  <a:moveTo>
                    <a:pt x="1273562" y="38413"/>
                  </a:moveTo>
                  <a:cubicBezTo>
                    <a:pt x="1245622" y="82863"/>
                    <a:pt x="1231652" y="153983"/>
                    <a:pt x="1197362" y="267013"/>
                  </a:cubicBezTo>
                  <a:cubicBezTo>
                    <a:pt x="1163072" y="380043"/>
                    <a:pt x="1131322" y="552763"/>
                    <a:pt x="1067822" y="716593"/>
                  </a:cubicBezTo>
                  <a:cubicBezTo>
                    <a:pt x="1004322" y="880423"/>
                    <a:pt x="924312" y="1053143"/>
                    <a:pt x="816362" y="1249993"/>
                  </a:cubicBezTo>
                  <a:cubicBezTo>
                    <a:pt x="708412" y="1446843"/>
                    <a:pt x="500132" y="1735133"/>
                    <a:pt x="420122" y="1897693"/>
                  </a:cubicBezTo>
                  <a:cubicBezTo>
                    <a:pt x="340112" y="2060253"/>
                    <a:pt x="362972" y="2089463"/>
                    <a:pt x="336302" y="2225353"/>
                  </a:cubicBezTo>
                  <a:cubicBezTo>
                    <a:pt x="309632" y="2361243"/>
                    <a:pt x="281692" y="2592383"/>
                    <a:pt x="260102" y="2713033"/>
                  </a:cubicBezTo>
                  <a:cubicBezTo>
                    <a:pt x="238512" y="2833683"/>
                    <a:pt x="224542" y="2866703"/>
                    <a:pt x="206762" y="2949253"/>
                  </a:cubicBezTo>
                  <a:cubicBezTo>
                    <a:pt x="188982" y="3031803"/>
                    <a:pt x="186442" y="3118163"/>
                    <a:pt x="153422" y="3208333"/>
                  </a:cubicBezTo>
                  <a:cubicBezTo>
                    <a:pt x="120402" y="3298503"/>
                    <a:pt x="30232" y="3415343"/>
                    <a:pt x="8642" y="3490273"/>
                  </a:cubicBezTo>
                  <a:cubicBezTo>
                    <a:pt x="-12948" y="3565203"/>
                    <a:pt x="11182" y="3632513"/>
                    <a:pt x="23882" y="3657913"/>
                  </a:cubicBezTo>
                  <a:cubicBezTo>
                    <a:pt x="36582" y="3683313"/>
                    <a:pt x="60712" y="3657913"/>
                    <a:pt x="84842" y="3642673"/>
                  </a:cubicBezTo>
                  <a:cubicBezTo>
                    <a:pt x="108972" y="3627433"/>
                    <a:pt x="153422" y="3588063"/>
                    <a:pt x="168662" y="3566473"/>
                  </a:cubicBezTo>
                  <a:cubicBezTo>
                    <a:pt x="183902" y="3544883"/>
                    <a:pt x="150882" y="3577903"/>
                    <a:pt x="176282" y="3513133"/>
                  </a:cubicBezTo>
                  <a:cubicBezTo>
                    <a:pt x="201682" y="3448363"/>
                    <a:pt x="268992" y="3294693"/>
                    <a:pt x="321062" y="3177853"/>
                  </a:cubicBezTo>
                  <a:cubicBezTo>
                    <a:pt x="373132" y="3061013"/>
                    <a:pt x="453142" y="2947983"/>
                    <a:pt x="488702" y="2812093"/>
                  </a:cubicBezTo>
                  <a:cubicBezTo>
                    <a:pt x="524262" y="2676203"/>
                    <a:pt x="544582" y="2497133"/>
                    <a:pt x="534422" y="2362513"/>
                  </a:cubicBezTo>
                  <a:cubicBezTo>
                    <a:pt x="524262" y="2227893"/>
                    <a:pt x="436632" y="2088193"/>
                    <a:pt x="427742" y="2004373"/>
                  </a:cubicBezTo>
                  <a:cubicBezTo>
                    <a:pt x="418852" y="1920553"/>
                    <a:pt x="418852" y="1930713"/>
                    <a:pt x="481082" y="1859593"/>
                  </a:cubicBezTo>
                  <a:cubicBezTo>
                    <a:pt x="543312" y="1788473"/>
                    <a:pt x="705872" y="1643693"/>
                    <a:pt x="801122" y="1577653"/>
                  </a:cubicBezTo>
                  <a:cubicBezTo>
                    <a:pt x="896372" y="1511613"/>
                    <a:pt x="992892" y="1509073"/>
                    <a:pt x="1052582" y="1463353"/>
                  </a:cubicBezTo>
                  <a:cubicBezTo>
                    <a:pt x="1112272" y="1417633"/>
                    <a:pt x="1126242" y="1387153"/>
                    <a:pt x="1159262" y="1303333"/>
                  </a:cubicBezTo>
                  <a:cubicBezTo>
                    <a:pt x="1192282" y="1219513"/>
                    <a:pt x="1250702" y="960433"/>
                    <a:pt x="1250702" y="960433"/>
                  </a:cubicBezTo>
                  <a:cubicBezTo>
                    <a:pt x="1287532" y="822003"/>
                    <a:pt x="1335792" y="601023"/>
                    <a:pt x="1380242" y="472753"/>
                  </a:cubicBezTo>
                  <a:cubicBezTo>
                    <a:pt x="1424692" y="344483"/>
                    <a:pt x="1498352" y="261933"/>
                    <a:pt x="1517402" y="190813"/>
                  </a:cubicBezTo>
                  <a:cubicBezTo>
                    <a:pt x="1536452" y="119693"/>
                    <a:pt x="1519942" y="77783"/>
                    <a:pt x="1494542" y="46033"/>
                  </a:cubicBezTo>
                  <a:cubicBezTo>
                    <a:pt x="1469142" y="14283"/>
                    <a:pt x="1404372" y="313"/>
                    <a:pt x="1365002" y="313"/>
                  </a:cubicBezTo>
                  <a:cubicBezTo>
                    <a:pt x="1325632" y="313"/>
                    <a:pt x="1301502" y="-6037"/>
                    <a:pt x="1273562" y="38413"/>
                  </a:cubicBezTo>
                  <a:close/>
                </a:path>
              </a:pathLst>
            </a:custGeom>
            <a:solidFill>
              <a:srgbClr val="00B050">
                <a:alpha val="47000"/>
              </a:srgbClr>
            </a:solidFill>
            <a:ln w="25400">
              <a:solidFill>
                <a:srgbClr val="00B050">
                  <a:alpha val="70000"/>
                </a:srgb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8" name="Freeform 7"/>
            <p:cNvSpPr/>
            <p:nvPr/>
          </p:nvSpPr>
          <p:spPr>
            <a:xfrm>
              <a:off x="3657600" y="1790700"/>
              <a:ext cx="1531708" cy="3532184"/>
            </a:xfrm>
            <a:custGeom>
              <a:avLst/>
              <a:gdLst>
                <a:gd name="connsiteX0" fmla="*/ 1341120 w 1531708"/>
                <a:gd name="connsiteY0" fmla="*/ 18640 h 3532184"/>
                <a:gd name="connsiteX1" fmla="*/ 1463040 w 1531708"/>
                <a:gd name="connsiteY1" fmla="*/ 18640 h 3532184"/>
                <a:gd name="connsiteX2" fmla="*/ 1508760 w 1531708"/>
                <a:gd name="connsiteY2" fmla="*/ 33880 h 3532184"/>
                <a:gd name="connsiteX3" fmla="*/ 1531620 w 1531708"/>
                <a:gd name="connsiteY3" fmla="*/ 102460 h 3532184"/>
                <a:gd name="connsiteX4" fmla="*/ 1501140 w 1531708"/>
                <a:gd name="connsiteY4" fmla="*/ 178660 h 3532184"/>
                <a:gd name="connsiteX5" fmla="*/ 1341120 w 1531708"/>
                <a:gd name="connsiteY5" fmla="*/ 635860 h 3532184"/>
                <a:gd name="connsiteX6" fmla="*/ 1143000 w 1531708"/>
                <a:gd name="connsiteY6" fmla="*/ 1222600 h 3532184"/>
                <a:gd name="connsiteX7" fmla="*/ 937260 w 1531708"/>
                <a:gd name="connsiteY7" fmla="*/ 1535020 h 3532184"/>
                <a:gd name="connsiteX8" fmla="*/ 693420 w 1531708"/>
                <a:gd name="connsiteY8" fmla="*/ 2236060 h 3532184"/>
                <a:gd name="connsiteX9" fmla="*/ 586740 w 1531708"/>
                <a:gd name="connsiteY9" fmla="*/ 2693260 h 3532184"/>
                <a:gd name="connsiteX10" fmla="*/ 426720 w 1531708"/>
                <a:gd name="connsiteY10" fmla="*/ 2937100 h 3532184"/>
                <a:gd name="connsiteX11" fmla="*/ 289560 w 1531708"/>
                <a:gd name="connsiteY11" fmla="*/ 3226660 h 3532184"/>
                <a:gd name="connsiteX12" fmla="*/ 152400 w 1531708"/>
                <a:gd name="connsiteY12" fmla="*/ 3440020 h 3532184"/>
                <a:gd name="connsiteX13" fmla="*/ 53340 w 1531708"/>
                <a:gd name="connsiteY13" fmla="*/ 3531460 h 3532184"/>
                <a:gd name="connsiteX14" fmla="*/ 0 w 1531708"/>
                <a:gd name="connsiteY14" fmla="*/ 3478120 h 3532184"/>
                <a:gd name="connsiteX15" fmla="*/ 15240 w 1531708"/>
                <a:gd name="connsiteY15" fmla="*/ 3394300 h 3532184"/>
                <a:gd name="connsiteX16" fmla="*/ 99060 w 1531708"/>
                <a:gd name="connsiteY16" fmla="*/ 3211420 h 3532184"/>
                <a:gd name="connsiteX17" fmla="*/ 274320 w 1531708"/>
                <a:gd name="connsiteY17" fmla="*/ 2914240 h 3532184"/>
                <a:gd name="connsiteX18" fmla="*/ 381000 w 1531708"/>
                <a:gd name="connsiteY18" fmla="*/ 2533240 h 3532184"/>
                <a:gd name="connsiteX19" fmla="*/ 464820 w 1531708"/>
                <a:gd name="connsiteY19" fmla="*/ 2121760 h 3532184"/>
                <a:gd name="connsiteX20" fmla="*/ 769620 w 1531708"/>
                <a:gd name="connsiteY20" fmla="*/ 1527400 h 3532184"/>
                <a:gd name="connsiteX21" fmla="*/ 975360 w 1531708"/>
                <a:gd name="connsiteY21" fmla="*/ 1192120 h 3532184"/>
                <a:gd name="connsiteX22" fmla="*/ 1089660 w 1531708"/>
                <a:gd name="connsiteY22" fmla="*/ 894940 h 3532184"/>
                <a:gd name="connsiteX23" fmla="*/ 1257300 w 1531708"/>
                <a:gd name="connsiteY23" fmla="*/ 262480 h 3532184"/>
                <a:gd name="connsiteX24" fmla="*/ 1341120 w 1531708"/>
                <a:gd name="connsiteY24" fmla="*/ 18640 h 3532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531708" h="3532184">
                  <a:moveTo>
                    <a:pt x="1341120" y="18640"/>
                  </a:moveTo>
                  <a:cubicBezTo>
                    <a:pt x="1375410" y="-22000"/>
                    <a:pt x="1435100" y="16100"/>
                    <a:pt x="1463040" y="18640"/>
                  </a:cubicBezTo>
                  <a:cubicBezTo>
                    <a:pt x="1490980" y="21180"/>
                    <a:pt x="1497330" y="19910"/>
                    <a:pt x="1508760" y="33880"/>
                  </a:cubicBezTo>
                  <a:cubicBezTo>
                    <a:pt x="1520190" y="47850"/>
                    <a:pt x="1532890" y="78330"/>
                    <a:pt x="1531620" y="102460"/>
                  </a:cubicBezTo>
                  <a:cubicBezTo>
                    <a:pt x="1530350" y="126590"/>
                    <a:pt x="1532890" y="89760"/>
                    <a:pt x="1501140" y="178660"/>
                  </a:cubicBezTo>
                  <a:cubicBezTo>
                    <a:pt x="1469390" y="267560"/>
                    <a:pt x="1400810" y="461870"/>
                    <a:pt x="1341120" y="635860"/>
                  </a:cubicBezTo>
                  <a:cubicBezTo>
                    <a:pt x="1281430" y="809850"/>
                    <a:pt x="1210310" y="1072740"/>
                    <a:pt x="1143000" y="1222600"/>
                  </a:cubicBezTo>
                  <a:cubicBezTo>
                    <a:pt x="1075690" y="1372460"/>
                    <a:pt x="1012190" y="1366110"/>
                    <a:pt x="937260" y="1535020"/>
                  </a:cubicBezTo>
                  <a:cubicBezTo>
                    <a:pt x="862330" y="1703930"/>
                    <a:pt x="751840" y="2043020"/>
                    <a:pt x="693420" y="2236060"/>
                  </a:cubicBezTo>
                  <a:cubicBezTo>
                    <a:pt x="635000" y="2429100"/>
                    <a:pt x="631190" y="2576420"/>
                    <a:pt x="586740" y="2693260"/>
                  </a:cubicBezTo>
                  <a:cubicBezTo>
                    <a:pt x="542290" y="2810100"/>
                    <a:pt x="476250" y="2848200"/>
                    <a:pt x="426720" y="2937100"/>
                  </a:cubicBezTo>
                  <a:cubicBezTo>
                    <a:pt x="377190" y="3026000"/>
                    <a:pt x="335280" y="3142840"/>
                    <a:pt x="289560" y="3226660"/>
                  </a:cubicBezTo>
                  <a:cubicBezTo>
                    <a:pt x="243840" y="3310480"/>
                    <a:pt x="191770" y="3389220"/>
                    <a:pt x="152400" y="3440020"/>
                  </a:cubicBezTo>
                  <a:cubicBezTo>
                    <a:pt x="113030" y="3490820"/>
                    <a:pt x="78740" y="3525110"/>
                    <a:pt x="53340" y="3531460"/>
                  </a:cubicBezTo>
                  <a:cubicBezTo>
                    <a:pt x="27940" y="3537810"/>
                    <a:pt x="6350" y="3500980"/>
                    <a:pt x="0" y="3478120"/>
                  </a:cubicBezTo>
                  <a:cubicBezTo>
                    <a:pt x="-6350" y="3455260"/>
                    <a:pt x="-1270" y="3438750"/>
                    <a:pt x="15240" y="3394300"/>
                  </a:cubicBezTo>
                  <a:cubicBezTo>
                    <a:pt x="31750" y="3349850"/>
                    <a:pt x="55880" y="3291430"/>
                    <a:pt x="99060" y="3211420"/>
                  </a:cubicBezTo>
                  <a:cubicBezTo>
                    <a:pt x="142240" y="3131410"/>
                    <a:pt x="227330" y="3027270"/>
                    <a:pt x="274320" y="2914240"/>
                  </a:cubicBezTo>
                  <a:cubicBezTo>
                    <a:pt x="321310" y="2801210"/>
                    <a:pt x="349250" y="2665320"/>
                    <a:pt x="381000" y="2533240"/>
                  </a:cubicBezTo>
                  <a:cubicBezTo>
                    <a:pt x="412750" y="2401160"/>
                    <a:pt x="400050" y="2289400"/>
                    <a:pt x="464820" y="2121760"/>
                  </a:cubicBezTo>
                  <a:cubicBezTo>
                    <a:pt x="529590" y="1954120"/>
                    <a:pt x="684530" y="1682340"/>
                    <a:pt x="769620" y="1527400"/>
                  </a:cubicBezTo>
                  <a:cubicBezTo>
                    <a:pt x="854710" y="1372460"/>
                    <a:pt x="922020" y="1297530"/>
                    <a:pt x="975360" y="1192120"/>
                  </a:cubicBezTo>
                  <a:cubicBezTo>
                    <a:pt x="1028700" y="1086710"/>
                    <a:pt x="1042670" y="1049880"/>
                    <a:pt x="1089660" y="894940"/>
                  </a:cubicBezTo>
                  <a:cubicBezTo>
                    <a:pt x="1136650" y="740000"/>
                    <a:pt x="1211580" y="409800"/>
                    <a:pt x="1257300" y="262480"/>
                  </a:cubicBezTo>
                  <a:cubicBezTo>
                    <a:pt x="1303020" y="115160"/>
                    <a:pt x="1306830" y="59280"/>
                    <a:pt x="1341120" y="18640"/>
                  </a:cubicBezTo>
                  <a:close/>
                </a:path>
              </a:pathLst>
            </a:custGeom>
            <a:solidFill>
              <a:schemeClr val="tx2">
                <a:alpha val="51000"/>
              </a:schemeClr>
            </a:solidFill>
            <a:ln w="25400">
              <a:solidFill>
                <a:schemeClr val="tx2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Oval 8"/>
            <p:cNvSpPr/>
            <p:nvPr/>
          </p:nvSpPr>
          <p:spPr>
            <a:xfrm>
              <a:off x="3901439" y="3512820"/>
              <a:ext cx="274320" cy="274320"/>
            </a:xfrm>
            <a:prstGeom prst="ellipse">
              <a:avLst/>
            </a:prstGeom>
            <a:solidFill>
              <a:schemeClr val="tx1">
                <a:lumMod val="65000"/>
                <a:lumOff val="35000"/>
                <a:alpha val="50000"/>
              </a:schemeClr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/>
            <p:nvPr/>
          </p:nvSpPr>
          <p:spPr>
            <a:xfrm>
              <a:off x="365758" y="502920"/>
              <a:ext cx="4208647" cy="4710712"/>
            </a:xfrm>
            <a:custGeom>
              <a:avLst/>
              <a:gdLst>
                <a:gd name="connsiteX0" fmla="*/ 4206773 w 4208648"/>
                <a:gd name="connsiteY0" fmla="*/ 1525549 h 4710712"/>
                <a:gd name="connsiteX1" fmla="*/ 4092473 w 4208648"/>
                <a:gd name="connsiteY1" fmla="*/ 1251229 h 4710712"/>
                <a:gd name="connsiteX2" fmla="*/ 3749573 w 4208648"/>
                <a:gd name="connsiteY2" fmla="*/ 778789 h 4710712"/>
                <a:gd name="connsiteX3" fmla="*/ 3338093 w 4208648"/>
                <a:gd name="connsiteY3" fmla="*/ 428269 h 4710712"/>
                <a:gd name="connsiteX4" fmla="*/ 2842793 w 4208648"/>
                <a:gd name="connsiteY4" fmla="*/ 92989 h 4710712"/>
                <a:gd name="connsiteX5" fmla="*/ 2187473 w 4208648"/>
                <a:gd name="connsiteY5" fmla="*/ 1549 h 4710712"/>
                <a:gd name="connsiteX6" fmla="*/ 1783613 w 4208648"/>
                <a:gd name="connsiteY6" fmla="*/ 146329 h 4710712"/>
                <a:gd name="connsiteX7" fmla="*/ 1204493 w 4208648"/>
                <a:gd name="connsiteY7" fmla="*/ 390169 h 4710712"/>
                <a:gd name="connsiteX8" fmla="*/ 648233 w 4208648"/>
                <a:gd name="connsiteY8" fmla="*/ 771169 h 4710712"/>
                <a:gd name="connsiteX9" fmla="*/ 297713 w 4208648"/>
                <a:gd name="connsiteY9" fmla="*/ 1175029 h 4710712"/>
                <a:gd name="connsiteX10" fmla="*/ 533 w 4208648"/>
                <a:gd name="connsiteY10" fmla="*/ 1868449 h 4710712"/>
                <a:gd name="connsiteX11" fmla="*/ 229133 w 4208648"/>
                <a:gd name="connsiteY11" fmla="*/ 2577109 h 4710712"/>
                <a:gd name="connsiteX12" fmla="*/ 389153 w 4208648"/>
                <a:gd name="connsiteY12" fmla="*/ 3125749 h 4710712"/>
                <a:gd name="connsiteX13" fmla="*/ 983513 w 4208648"/>
                <a:gd name="connsiteY13" fmla="*/ 3628669 h 4710712"/>
                <a:gd name="connsiteX14" fmla="*/ 1524533 w 4208648"/>
                <a:gd name="connsiteY14" fmla="*/ 3963949 h 4710712"/>
                <a:gd name="connsiteX15" fmla="*/ 2080793 w 4208648"/>
                <a:gd name="connsiteY15" fmla="*/ 4322089 h 4710712"/>
                <a:gd name="connsiteX16" fmla="*/ 2728493 w 4208648"/>
                <a:gd name="connsiteY16" fmla="*/ 4619269 h 4710712"/>
                <a:gd name="connsiteX17" fmla="*/ 3018053 w 4208648"/>
                <a:gd name="connsiteY17" fmla="*/ 4703089 h 4710712"/>
                <a:gd name="connsiteX18" fmla="*/ 3170453 w 4208648"/>
                <a:gd name="connsiteY18" fmla="*/ 4459249 h 4710712"/>
                <a:gd name="connsiteX19" fmla="*/ 3239033 w 4208648"/>
                <a:gd name="connsiteY19" fmla="*/ 4200169 h 4710712"/>
                <a:gd name="connsiteX20" fmla="*/ 3322853 w 4208648"/>
                <a:gd name="connsiteY20" fmla="*/ 3819169 h 4710712"/>
                <a:gd name="connsiteX21" fmla="*/ 3292373 w 4208648"/>
                <a:gd name="connsiteY21" fmla="*/ 3537229 h 4710712"/>
                <a:gd name="connsiteX22" fmla="*/ 3490493 w 4208648"/>
                <a:gd name="connsiteY22" fmla="*/ 3003829 h 4710712"/>
                <a:gd name="connsiteX23" fmla="*/ 3856253 w 4208648"/>
                <a:gd name="connsiteY23" fmla="*/ 2424709 h 4710712"/>
                <a:gd name="connsiteX24" fmla="*/ 4016273 w 4208648"/>
                <a:gd name="connsiteY24" fmla="*/ 2173249 h 4710712"/>
                <a:gd name="connsiteX25" fmla="*/ 4153433 w 4208648"/>
                <a:gd name="connsiteY25" fmla="*/ 1761769 h 4710712"/>
                <a:gd name="connsiteX26" fmla="*/ 4206773 w 4208648"/>
                <a:gd name="connsiteY26" fmla="*/ 1525549 h 4710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4208648" h="4710712">
                  <a:moveTo>
                    <a:pt x="4206773" y="1525549"/>
                  </a:moveTo>
                  <a:cubicBezTo>
                    <a:pt x="4196613" y="1440459"/>
                    <a:pt x="4168673" y="1375689"/>
                    <a:pt x="4092473" y="1251229"/>
                  </a:cubicBezTo>
                  <a:cubicBezTo>
                    <a:pt x="4016273" y="1126769"/>
                    <a:pt x="3875303" y="915949"/>
                    <a:pt x="3749573" y="778789"/>
                  </a:cubicBezTo>
                  <a:cubicBezTo>
                    <a:pt x="3623843" y="641629"/>
                    <a:pt x="3489223" y="542569"/>
                    <a:pt x="3338093" y="428269"/>
                  </a:cubicBezTo>
                  <a:cubicBezTo>
                    <a:pt x="3186963" y="313969"/>
                    <a:pt x="3034563" y="164109"/>
                    <a:pt x="2842793" y="92989"/>
                  </a:cubicBezTo>
                  <a:cubicBezTo>
                    <a:pt x="2651023" y="21869"/>
                    <a:pt x="2364003" y="-7341"/>
                    <a:pt x="2187473" y="1549"/>
                  </a:cubicBezTo>
                  <a:cubicBezTo>
                    <a:pt x="2010943" y="10439"/>
                    <a:pt x="1947443" y="81559"/>
                    <a:pt x="1783613" y="146329"/>
                  </a:cubicBezTo>
                  <a:cubicBezTo>
                    <a:pt x="1619783" y="211099"/>
                    <a:pt x="1393723" y="286029"/>
                    <a:pt x="1204493" y="390169"/>
                  </a:cubicBezTo>
                  <a:cubicBezTo>
                    <a:pt x="1015263" y="494309"/>
                    <a:pt x="799363" y="640359"/>
                    <a:pt x="648233" y="771169"/>
                  </a:cubicBezTo>
                  <a:cubicBezTo>
                    <a:pt x="497103" y="901979"/>
                    <a:pt x="405663" y="992149"/>
                    <a:pt x="297713" y="1175029"/>
                  </a:cubicBezTo>
                  <a:cubicBezTo>
                    <a:pt x="189763" y="1357909"/>
                    <a:pt x="11963" y="1634769"/>
                    <a:pt x="533" y="1868449"/>
                  </a:cubicBezTo>
                  <a:cubicBezTo>
                    <a:pt x="-10897" y="2102129"/>
                    <a:pt x="164363" y="2367559"/>
                    <a:pt x="229133" y="2577109"/>
                  </a:cubicBezTo>
                  <a:cubicBezTo>
                    <a:pt x="293903" y="2786659"/>
                    <a:pt x="263423" y="2950489"/>
                    <a:pt x="389153" y="3125749"/>
                  </a:cubicBezTo>
                  <a:cubicBezTo>
                    <a:pt x="514883" y="3301009"/>
                    <a:pt x="794283" y="3488969"/>
                    <a:pt x="983513" y="3628669"/>
                  </a:cubicBezTo>
                  <a:cubicBezTo>
                    <a:pt x="1172743" y="3768369"/>
                    <a:pt x="1341653" y="3848379"/>
                    <a:pt x="1524533" y="3963949"/>
                  </a:cubicBezTo>
                  <a:cubicBezTo>
                    <a:pt x="1707413" y="4079519"/>
                    <a:pt x="1880133" y="4212869"/>
                    <a:pt x="2080793" y="4322089"/>
                  </a:cubicBezTo>
                  <a:cubicBezTo>
                    <a:pt x="2281453" y="4431309"/>
                    <a:pt x="2572283" y="4555769"/>
                    <a:pt x="2728493" y="4619269"/>
                  </a:cubicBezTo>
                  <a:cubicBezTo>
                    <a:pt x="2884703" y="4682769"/>
                    <a:pt x="2944393" y="4729759"/>
                    <a:pt x="3018053" y="4703089"/>
                  </a:cubicBezTo>
                  <a:cubicBezTo>
                    <a:pt x="3091713" y="4676419"/>
                    <a:pt x="3133623" y="4543069"/>
                    <a:pt x="3170453" y="4459249"/>
                  </a:cubicBezTo>
                  <a:cubicBezTo>
                    <a:pt x="3207283" y="4375429"/>
                    <a:pt x="3213633" y="4306849"/>
                    <a:pt x="3239033" y="4200169"/>
                  </a:cubicBezTo>
                  <a:cubicBezTo>
                    <a:pt x="3264433" y="4093489"/>
                    <a:pt x="3313963" y="3929659"/>
                    <a:pt x="3322853" y="3819169"/>
                  </a:cubicBezTo>
                  <a:cubicBezTo>
                    <a:pt x="3331743" y="3708679"/>
                    <a:pt x="3264433" y="3673119"/>
                    <a:pt x="3292373" y="3537229"/>
                  </a:cubicBezTo>
                  <a:cubicBezTo>
                    <a:pt x="3320313" y="3401339"/>
                    <a:pt x="3396513" y="3189249"/>
                    <a:pt x="3490493" y="3003829"/>
                  </a:cubicBezTo>
                  <a:cubicBezTo>
                    <a:pt x="3584473" y="2818409"/>
                    <a:pt x="3856253" y="2424709"/>
                    <a:pt x="3856253" y="2424709"/>
                  </a:cubicBezTo>
                  <a:cubicBezTo>
                    <a:pt x="3943883" y="2286279"/>
                    <a:pt x="3966743" y="2283739"/>
                    <a:pt x="4016273" y="2173249"/>
                  </a:cubicBezTo>
                  <a:cubicBezTo>
                    <a:pt x="4065803" y="2062759"/>
                    <a:pt x="4122953" y="1877339"/>
                    <a:pt x="4153433" y="1761769"/>
                  </a:cubicBezTo>
                  <a:cubicBezTo>
                    <a:pt x="4183913" y="1646199"/>
                    <a:pt x="4216933" y="1610639"/>
                    <a:pt x="4206773" y="1525549"/>
                  </a:cubicBezTo>
                  <a:close/>
                </a:path>
              </a:pathLst>
            </a:custGeom>
            <a:solidFill>
              <a:srgbClr val="FF0000">
                <a:alpha val="21000"/>
              </a:srgbClr>
            </a:solidFill>
            <a:ln w="25400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86050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40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4679" y="277934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"/>
          </a:xfrm>
        </p:spPr>
        <p:txBody>
          <a:bodyPr>
            <a:normAutofit fontScale="90000"/>
          </a:bodyPr>
          <a:lstStyle/>
          <a:p>
            <a:r>
              <a:rPr lang="he-IL" sz="3200" b="1" dirty="0" smtClean="0">
                <a:solidFill>
                  <a:srgbClr val="0070C0"/>
                </a:solidFill>
                <a:cs typeface="+mn-cs"/>
              </a:rPr>
              <a:t>בתי </a:t>
            </a:r>
            <a:r>
              <a:rPr lang="he-IL" sz="3200" b="1" dirty="0">
                <a:solidFill>
                  <a:srgbClr val="0070C0"/>
                </a:solidFill>
                <a:cs typeface="+mn-cs"/>
              </a:rPr>
              <a:t>גידול אחידים – </a:t>
            </a:r>
            <a:r>
              <a:rPr lang="he-IL" sz="3200" b="1" dirty="0" smtClean="0">
                <a:solidFill>
                  <a:srgbClr val="0070C0"/>
                </a:solidFill>
                <a:cs typeface="+mn-cs"/>
              </a:rPr>
              <a:t>גישה גאו-מורפולוגית </a:t>
            </a:r>
            <a:r>
              <a:rPr lang="he-IL" sz="3200" b="1" dirty="0" err="1" smtClean="0">
                <a:solidFill>
                  <a:srgbClr val="0070C0"/>
                </a:solidFill>
                <a:cs typeface="+mn-cs"/>
              </a:rPr>
              <a:t>אוקאנוגרפית</a:t>
            </a:r>
            <a:r>
              <a:rPr lang="he-IL" sz="3200" b="1" dirty="0" smtClean="0"/>
              <a:t> </a:t>
            </a:r>
            <a:endParaRPr lang="en-US" sz="3200" dirty="0"/>
          </a:p>
        </p:txBody>
      </p:sp>
      <p:sp>
        <p:nvSpPr>
          <p:cNvPr id="30" name="TextBox 29"/>
          <p:cNvSpPr txBox="1"/>
          <p:nvPr/>
        </p:nvSpPr>
        <p:spPr>
          <a:xfrm>
            <a:off x="2971800" y="838200"/>
            <a:ext cx="1017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smtClean="0"/>
              <a:t>צילום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159446" y="769688"/>
            <a:ext cx="8997418" cy="5579159"/>
            <a:chOff x="143371" y="1303863"/>
            <a:chExt cx="8997418" cy="5579159"/>
          </a:xfrm>
        </p:grpSpPr>
        <p:grpSp>
          <p:nvGrpSpPr>
            <p:cNvPr id="7" name="Group 6"/>
            <p:cNvGrpSpPr>
              <a:grpSpLocks/>
            </p:cNvGrpSpPr>
            <p:nvPr/>
          </p:nvGrpSpPr>
          <p:grpSpPr bwMode="auto">
            <a:xfrm>
              <a:off x="143371" y="1303863"/>
              <a:ext cx="8997418" cy="5579159"/>
              <a:chOff x="0" y="-416"/>
              <a:chExt cx="120341" cy="74615"/>
            </a:xfrm>
          </p:grpSpPr>
          <p:pic>
            <p:nvPicPr>
              <p:cNvPr id="9" name="Picture 8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626"/>
              <a:stretch>
                <a:fillRect/>
              </a:stretch>
            </p:blipFill>
            <p:spPr bwMode="auto">
              <a:xfrm>
                <a:off x="215" y="1268"/>
                <a:ext cx="38716" cy="21185"/>
              </a:xfrm>
              <a:prstGeom prst="rect">
                <a:avLst/>
              </a:prstGeom>
              <a:noFill/>
              <a:ln w="9525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9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4231" t="3236" r="2655" b="2750"/>
              <a:stretch>
                <a:fillRect/>
              </a:stretch>
            </p:blipFill>
            <p:spPr bwMode="auto">
              <a:xfrm>
                <a:off x="100910" y="24040"/>
                <a:ext cx="19431" cy="27061"/>
              </a:xfrm>
              <a:prstGeom prst="rect">
                <a:avLst/>
              </a:prstGeom>
              <a:noFill/>
              <a:ln w="9525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10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55534" t="20222" r="5891" b="17844"/>
              <a:stretch>
                <a:fillRect/>
              </a:stretch>
            </p:blipFill>
            <p:spPr bwMode="auto">
              <a:xfrm>
                <a:off x="108340" y="-416"/>
                <a:ext cx="10440" cy="23165"/>
              </a:xfrm>
              <a:prstGeom prst="rect">
                <a:avLst/>
              </a:prstGeom>
              <a:noFill/>
              <a:ln w="9525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11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1803" t="47250" r="12019" b="9700"/>
              <a:stretch>
                <a:fillRect/>
              </a:stretch>
            </p:blipFill>
            <p:spPr bwMode="auto">
              <a:xfrm>
                <a:off x="647" y="26212"/>
                <a:ext cx="38240" cy="22054"/>
              </a:xfrm>
              <a:prstGeom prst="rect">
                <a:avLst/>
              </a:prstGeom>
              <a:noFill/>
              <a:ln w="9525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12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0889" t="23651" r="14709" b="18100"/>
              <a:stretch>
                <a:fillRect/>
              </a:stretch>
            </p:blipFill>
            <p:spPr bwMode="auto">
              <a:xfrm>
                <a:off x="93885" y="53034"/>
                <a:ext cx="26456" cy="21165"/>
              </a:xfrm>
              <a:prstGeom prst="rect">
                <a:avLst/>
              </a:prstGeom>
              <a:noFill/>
              <a:ln w="9525">
                <a:solidFill>
                  <a:srgbClr val="00206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13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846" t="52467" r="23837" b="2106"/>
              <a:stretch>
                <a:fillRect/>
              </a:stretch>
            </p:blipFill>
            <p:spPr bwMode="auto">
              <a:xfrm>
                <a:off x="0" y="51738"/>
                <a:ext cx="22555" cy="153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5" name="Group 14"/>
              <p:cNvGrpSpPr>
                <a:grpSpLocks/>
              </p:cNvGrpSpPr>
              <p:nvPr/>
            </p:nvGrpSpPr>
            <p:grpSpPr bwMode="auto">
              <a:xfrm>
                <a:off x="22783" y="51815"/>
                <a:ext cx="38862" cy="15240"/>
                <a:chOff x="0" y="9524"/>
                <a:chExt cx="38862" cy="15240"/>
              </a:xfrm>
            </p:grpSpPr>
            <p:pic>
              <p:nvPicPr>
                <p:cNvPr id="25" name="Picture 24"/>
                <p:cNvPicPr>
                  <a:picLocks noChangeAspect="1"/>
                </p:cNvPicPr>
                <p:nvPr/>
              </p:nvPicPr>
              <p:blipFill>
                <a:blip r:embed="rId1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9515" r="11905" b="3722"/>
                <a:stretch>
                  <a:fillRect/>
                </a:stretch>
              </p:blipFill>
              <p:spPr bwMode="auto">
                <a:xfrm>
                  <a:off x="0" y="9524"/>
                  <a:ext cx="38862" cy="15240"/>
                </a:xfrm>
                <a:prstGeom prst="rect">
                  <a:avLst/>
                </a:prstGeom>
                <a:noFill/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cxnSp>
              <p:nvCxnSpPr>
                <p:cNvPr id="28" name="Straight Connector 27"/>
                <p:cNvCxnSpPr>
                  <a:cxnSpLocks noChangeShapeType="1"/>
                </p:cNvCxnSpPr>
                <p:nvPr/>
              </p:nvCxnSpPr>
              <p:spPr bwMode="auto">
                <a:xfrm>
                  <a:off x="23241" y="14629"/>
                  <a:ext cx="4572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9" name="Straight Connector 28"/>
                <p:cNvCxnSpPr>
                  <a:cxnSpLocks noChangeShapeType="1"/>
                </p:cNvCxnSpPr>
                <p:nvPr/>
              </p:nvCxnSpPr>
              <p:spPr bwMode="auto">
                <a:xfrm>
                  <a:off x="32004" y="14629"/>
                  <a:ext cx="6324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" name="Straight Connector 25"/>
                <p:cNvCxnSpPr>
                  <a:cxnSpLocks noChangeShapeType="1"/>
                </p:cNvCxnSpPr>
                <p:nvPr/>
              </p:nvCxnSpPr>
              <p:spPr bwMode="auto">
                <a:xfrm>
                  <a:off x="1828" y="14629"/>
                  <a:ext cx="5258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" name="Straight Connector 26"/>
                <p:cNvCxnSpPr>
                  <a:cxnSpLocks noChangeShapeType="1"/>
                </p:cNvCxnSpPr>
                <p:nvPr/>
              </p:nvCxnSpPr>
              <p:spPr bwMode="auto">
                <a:xfrm>
                  <a:off x="11811" y="14629"/>
                  <a:ext cx="6019" cy="0"/>
                </a:xfrm>
                <a:prstGeom prst="line">
                  <a:avLst/>
                </a:prstGeom>
                <a:noFill/>
                <a:ln w="38100">
                  <a:solidFill>
                    <a:srgbClr val="FF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16" name="Straight Arrow Connector 15"/>
              <p:cNvCxnSpPr>
                <a:cxnSpLocks noChangeShapeType="1"/>
              </p:cNvCxnSpPr>
              <p:nvPr/>
            </p:nvCxnSpPr>
            <p:spPr bwMode="auto">
              <a:xfrm flipH="1">
                <a:off x="9982" y="56920"/>
                <a:ext cx="14624" cy="610"/>
              </a:xfrm>
              <a:prstGeom prst="straightConnector1">
                <a:avLst/>
              </a:prstGeom>
              <a:noFill/>
              <a:ln w="25400">
                <a:solidFill>
                  <a:srgbClr val="FFC000"/>
                </a:solidFill>
                <a:round/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7" name="Straight Arrow Connector 16"/>
              <p:cNvCxnSpPr>
                <a:cxnSpLocks noChangeShapeType="1"/>
              </p:cNvCxnSpPr>
              <p:nvPr/>
            </p:nvCxnSpPr>
            <p:spPr bwMode="auto">
              <a:xfrm flipH="1">
                <a:off x="9677" y="56920"/>
                <a:ext cx="24911" cy="3886"/>
              </a:xfrm>
              <a:prstGeom prst="straightConnector1">
                <a:avLst/>
              </a:prstGeom>
              <a:noFill/>
              <a:ln w="25400">
                <a:solidFill>
                  <a:srgbClr val="FFC000"/>
                </a:solidFill>
                <a:round/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8" name="Straight Arrow Connector 17"/>
              <p:cNvCxnSpPr>
                <a:cxnSpLocks noChangeShapeType="1"/>
              </p:cNvCxnSpPr>
              <p:nvPr/>
            </p:nvCxnSpPr>
            <p:spPr bwMode="auto">
              <a:xfrm flipH="1">
                <a:off x="8458" y="56920"/>
                <a:ext cx="38424" cy="2972"/>
              </a:xfrm>
              <a:prstGeom prst="straightConnector1">
                <a:avLst/>
              </a:prstGeom>
              <a:noFill/>
              <a:ln w="25400">
                <a:solidFill>
                  <a:srgbClr val="FFC000"/>
                </a:solidFill>
                <a:round/>
                <a:headEnd/>
                <a:tailEnd type="triangle" w="lg" len="lg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9" name="Text Box 2"/>
              <p:cNvSpPr txBox="1">
                <a:spLocks noChangeArrowheads="1"/>
              </p:cNvSpPr>
              <p:nvPr/>
            </p:nvSpPr>
            <p:spPr bwMode="auto">
              <a:xfrm>
                <a:off x="1371" y="1295"/>
                <a:ext cx="3988" cy="3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1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  <p:sp>
            <p:nvSpPr>
              <p:cNvPr id="20" name="Text Box 2"/>
              <p:cNvSpPr txBox="1">
                <a:spLocks noChangeArrowheads="1"/>
              </p:cNvSpPr>
              <p:nvPr/>
            </p:nvSpPr>
            <p:spPr bwMode="auto">
              <a:xfrm>
                <a:off x="13716" y="42291"/>
                <a:ext cx="3987" cy="3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6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  <p:sp>
            <p:nvSpPr>
              <p:cNvPr id="21" name="Text Box 2"/>
              <p:cNvSpPr txBox="1">
                <a:spLocks noChangeArrowheads="1"/>
              </p:cNvSpPr>
              <p:nvPr/>
            </p:nvSpPr>
            <p:spPr bwMode="auto">
              <a:xfrm>
                <a:off x="54635" y="24612"/>
                <a:ext cx="3988" cy="320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5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  <p:sp>
            <p:nvSpPr>
              <p:cNvPr id="22" name="Text Box 2"/>
              <p:cNvSpPr txBox="1">
                <a:spLocks noChangeArrowheads="1"/>
              </p:cNvSpPr>
              <p:nvPr/>
            </p:nvSpPr>
            <p:spPr bwMode="auto">
              <a:xfrm>
                <a:off x="11963" y="21412"/>
                <a:ext cx="3988" cy="3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4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  <p:sp>
            <p:nvSpPr>
              <p:cNvPr id="23" name="Text Box 2"/>
              <p:cNvSpPr txBox="1">
                <a:spLocks noChangeArrowheads="1"/>
              </p:cNvSpPr>
              <p:nvPr/>
            </p:nvSpPr>
            <p:spPr bwMode="auto">
              <a:xfrm>
                <a:off x="53568" y="152"/>
                <a:ext cx="3988" cy="3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3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  <p:sp>
            <p:nvSpPr>
              <p:cNvPr id="24" name="Text Box 2"/>
              <p:cNvSpPr txBox="1">
                <a:spLocks noChangeArrowheads="1"/>
              </p:cNvSpPr>
              <p:nvPr/>
            </p:nvSpPr>
            <p:spPr bwMode="auto">
              <a:xfrm>
                <a:off x="34899" y="76"/>
                <a:ext cx="3988" cy="32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marL="0" marR="0" algn="ctr" rtl="1">
                  <a:lnSpc>
                    <a:spcPct val="200000"/>
                  </a:lnSpc>
                  <a:spcBef>
                    <a:spcPts val="0"/>
                  </a:spcBef>
                  <a:spcAft>
                    <a:spcPts val="0"/>
                  </a:spcAft>
                </a:pPr>
                <a:r>
                  <a:rPr lang="he-IL" sz="1400" b="1">
                    <a:solidFill>
                      <a:srgbClr val="FFFFFF"/>
                    </a:solidFill>
                    <a:effectLst/>
                    <a:latin typeface="Times New Roman"/>
                    <a:ea typeface="Times New Roman"/>
                    <a:cs typeface="Narkisim"/>
                  </a:rPr>
                  <a:t>2</a:t>
                </a:r>
                <a:endParaRPr lang="en-US" sz="1100">
                  <a:effectLst/>
                  <a:latin typeface="Times New Roman"/>
                  <a:ea typeface="Times New Roman"/>
                  <a:cs typeface="Narkisim"/>
                </a:endParaRPr>
              </a:p>
            </p:txBody>
          </p:sp>
        </p:grpSp>
        <p:sp>
          <p:nvSpPr>
            <p:cNvPr id="31" name="TextBox 30"/>
            <p:cNvSpPr txBox="1"/>
            <p:nvPr/>
          </p:nvSpPr>
          <p:spPr>
            <a:xfrm>
              <a:off x="4712397" y="2114283"/>
              <a:ext cx="1572278" cy="22467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he-IL" sz="2800" b="1" dirty="0">
                  <a:solidFill>
                    <a:srgbClr val="0070C0"/>
                  </a:solidFill>
                </a:rPr>
                <a:t>מסת מים מוגדרת בבתי גידול של גוף המים</a:t>
              </a:r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5638800" y="4725080"/>
            <a:ext cx="14960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smtClean="0"/>
              <a:t>מפת שיפועים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492346" y="2703493"/>
            <a:ext cx="11845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err="1" smtClean="0"/>
              <a:t>אורתו</a:t>
            </a:r>
            <a:r>
              <a:rPr lang="he-IL" sz="2800" b="1" dirty="0" smtClean="0"/>
              <a:t>-פוטו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6492346" y="875286"/>
            <a:ext cx="17511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err="1" smtClean="0"/>
              <a:t>בתימטריה</a:t>
            </a:r>
            <a:endParaRPr lang="he-IL" sz="2800" b="1" dirty="0" smtClean="0"/>
          </a:p>
        </p:txBody>
      </p:sp>
      <p:sp>
        <p:nvSpPr>
          <p:cNvPr id="35" name="TextBox 34"/>
          <p:cNvSpPr txBox="1"/>
          <p:nvPr/>
        </p:nvSpPr>
        <p:spPr>
          <a:xfrm>
            <a:off x="3108296" y="4135166"/>
            <a:ext cx="17627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err="1" smtClean="0"/>
              <a:t>סייסמיקה</a:t>
            </a:r>
            <a:endParaRPr lang="he-IL" sz="2800" b="1" dirty="0" smtClean="0"/>
          </a:p>
        </p:txBody>
      </p:sp>
      <p:sp>
        <p:nvSpPr>
          <p:cNvPr id="36" name="TextBox 35"/>
          <p:cNvSpPr txBox="1"/>
          <p:nvPr/>
        </p:nvSpPr>
        <p:spPr>
          <a:xfrm>
            <a:off x="2971800" y="2743200"/>
            <a:ext cx="13626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smtClean="0"/>
              <a:t> מפת החזרים</a:t>
            </a:r>
          </a:p>
        </p:txBody>
      </p:sp>
    </p:spTree>
    <p:extLst>
      <p:ext uri="{BB962C8B-B14F-4D97-AF65-F5344CB8AC3E}">
        <p14:creationId xmlns:p14="http://schemas.microsoft.com/office/powerpoint/2010/main" val="336301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662258" y="152400"/>
            <a:ext cx="348174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מפת בתי הגידול הקרקעיים</a:t>
            </a:r>
          </a:p>
          <a:p>
            <a:pPr algn="ctr" rtl="1"/>
            <a:endParaRPr lang="he-IL" sz="2800" b="1" dirty="0">
              <a:solidFill>
                <a:srgbClr val="0070C0"/>
              </a:solidFill>
            </a:endParaRPr>
          </a:p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האותיות ליד כל מספר של בית גידול מבטאות את פער המידע:</a:t>
            </a:r>
          </a:p>
          <a:p>
            <a:pPr algn="ctr" rtl="1"/>
            <a:r>
              <a:rPr lang="en-US" sz="2800" b="1" dirty="0" smtClean="0">
                <a:solidFill>
                  <a:srgbClr val="0070C0"/>
                </a:solidFill>
              </a:rPr>
              <a:t>M</a:t>
            </a:r>
            <a:r>
              <a:rPr lang="he-IL" sz="2800" b="1" dirty="0" smtClean="0">
                <a:solidFill>
                  <a:srgbClr val="0070C0"/>
                </a:solidFill>
              </a:rPr>
              <a:t>- בינוני</a:t>
            </a:r>
          </a:p>
          <a:p>
            <a:pPr algn="ctr" rtl="1"/>
            <a:r>
              <a:rPr lang="en-US" sz="2800" b="1" dirty="0" smtClean="0">
                <a:solidFill>
                  <a:srgbClr val="0070C0"/>
                </a:solidFill>
              </a:rPr>
              <a:t>H</a:t>
            </a:r>
            <a:r>
              <a:rPr lang="he-IL" sz="2800" b="1" dirty="0" smtClean="0">
                <a:solidFill>
                  <a:srgbClr val="0070C0"/>
                </a:solidFill>
              </a:rPr>
              <a:t>- גבוה</a:t>
            </a:r>
          </a:p>
          <a:p>
            <a:pPr algn="ctr" rtl="1"/>
            <a:r>
              <a:rPr lang="en-US" sz="2800" b="1" dirty="0" smtClean="0">
                <a:solidFill>
                  <a:srgbClr val="0070C0"/>
                </a:solidFill>
              </a:rPr>
              <a:t>V</a:t>
            </a:r>
            <a:r>
              <a:rPr lang="he-IL" sz="2800" b="1" dirty="0" smtClean="0">
                <a:solidFill>
                  <a:srgbClr val="0070C0"/>
                </a:solidFill>
              </a:rPr>
              <a:t>- מאד גבוה </a:t>
            </a:r>
            <a:endParaRPr lang="en-US" sz="2800" b="1" dirty="0">
              <a:solidFill>
                <a:srgbClr val="0070C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6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62258" cy="5803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17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3" y="0"/>
            <a:ext cx="5620747" cy="60198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0" y="152400"/>
            <a:ext cx="3429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מפת בתי הגידול </a:t>
            </a:r>
            <a:r>
              <a:rPr lang="he-IL" sz="2800" b="1" dirty="0">
                <a:solidFill>
                  <a:srgbClr val="0070C0"/>
                </a:solidFill>
              </a:rPr>
              <a:t>הקרקעיים בצפון </a:t>
            </a:r>
            <a:r>
              <a:rPr lang="he-IL" sz="2800" b="1" dirty="0" smtClean="0">
                <a:solidFill>
                  <a:srgbClr val="0070C0"/>
                </a:solidFill>
              </a:rPr>
              <a:t>מדף היבשת</a:t>
            </a:r>
          </a:p>
          <a:p>
            <a:pPr algn="ctr" rtl="1"/>
            <a:endParaRPr lang="he-IL" sz="2800" b="1" dirty="0">
              <a:solidFill>
                <a:srgbClr val="0070C0"/>
              </a:solidFill>
            </a:endParaRPr>
          </a:p>
          <a:p>
            <a:pPr algn="ctr" rtl="1"/>
            <a:r>
              <a:rPr lang="he-IL" sz="2800" b="1" dirty="0">
                <a:solidFill>
                  <a:srgbClr val="0070C0"/>
                </a:solidFill>
              </a:rPr>
              <a:t>האותיות ליד כל מספר של בית גידול מבטאות את פער המידע: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M</a:t>
            </a:r>
            <a:r>
              <a:rPr lang="he-IL" sz="2800" b="1" dirty="0">
                <a:solidFill>
                  <a:srgbClr val="0070C0"/>
                </a:solidFill>
              </a:rPr>
              <a:t>- בינוני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H</a:t>
            </a:r>
            <a:r>
              <a:rPr lang="he-IL" sz="2800" b="1" dirty="0">
                <a:solidFill>
                  <a:srgbClr val="0070C0"/>
                </a:solidFill>
              </a:rPr>
              <a:t>- גבוה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V</a:t>
            </a:r>
            <a:r>
              <a:rPr lang="he-IL" sz="2800" b="1" dirty="0">
                <a:solidFill>
                  <a:srgbClr val="0070C0"/>
                </a:solidFill>
              </a:rPr>
              <a:t>- מאד גבוה </a:t>
            </a:r>
            <a:endParaRPr lang="en-US" sz="2800" b="1" dirty="0">
              <a:solidFill>
                <a:srgbClr val="0070C0"/>
              </a:solidFill>
            </a:endParaRPr>
          </a:p>
          <a:p>
            <a:pPr algn="ctr" rtl="1"/>
            <a:endParaRPr lang="en-US" sz="2800" b="1" dirty="0">
              <a:solidFill>
                <a:srgbClr val="0070C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5" name="מציין מיקום תוכן 3" descr="56-1-6-10-1.jpg"/>
            <p:cNvPicPr>
              <a:picLocks noGrp="1"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53012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24851" cy="602419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91200" y="152400"/>
            <a:ext cx="33528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מפת בתי הגידול </a:t>
            </a:r>
            <a:r>
              <a:rPr lang="he-IL" sz="2800" b="1" dirty="0">
                <a:solidFill>
                  <a:srgbClr val="0070C0"/>
                </a:solidFill>
              </a:rPr>
              <a:t>הקרקעיים בצפון </a:t>
            </a:r>
            <a:r>
              <a:rPr lang="he-IL" sz="2800" b="1" dirty="0" smtClean="0">
                <a:solidFill>
                  <a:srgbClr val="0070C0"/>
                </a:solidFill>
              </a:rPr>
              <a:t>– מרכז מדף היבשת</a:t>
            </a:r>
          </a:p>
          <a:p>
            <a:pPr algn="ctr" rtl="1"/>
            <a:endParaRPr lang="he-IL" sz="2800" b="1" dirty="0">
              <a:solidFill>
                <a:srgbClr val="0070C0"/>
              </a:solidFill>
            </a:endParaRPr>
          </a:p>
          <a:p>
            <a:pPr algn="ctr" rtl="1"/>
            <a:r>
              <a:rPr lang="he-IL" sz="2800" b="1" dirty="0">
                <a:solidFill>
                  <a:srgbClr val="0070C0"/>
                </a:solidFill>
              </a:rPr>
              <a:t>האותיות ליד כל מספר של בית גידול מבטאות את פער המידע: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M</a:t>
            </a:r>
            <a:r>
              <a:rPr lang="he-IL" sz="2800" b="1" dirty="0">
                <a:solidFill>
                  <a:srgbClr val="0070C0"/>
                </a:solidFill>
              </a:rPr>
              <a:t>- בינוני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H</a:t>
            </a:r>
            <a:r>
              <a:rPr lang="he-IL" sz="2800" b="1" dirty="0">
                <a:solidFill>
                  <a:srgbClr val="0070C0"/>
                </a:solidFill>
              </a:rPr>
              <a:t>- גבוה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V</a:t>
            </a:r>
            <a:r>
              <a:rPr lang="he-IL" sz="2800" b="1" dirty="0">
                <a:solidFill>
                  <a:srgbClr val="0070C0"/>
                </a:solidFill>
              </a:rPr>
              <a:t>- מאד גבוה </a:t>
            </a:r>
            <a:endParaRPr lang="en-US" sz="2800" b="1" dirty="0">
              <a:solidFill>
                <a:srgbClr val="0070C0"/>
              </a:solidFill>
            </a:endParaRPr>
          </a:p>
          <a:p>
            <a:pPr algn="ctr" rtl="1"/>
            <a:endParaRPr lang="en-US" sz="2800" b="1" dirty="0">
              <a:solidFill>
                <a:srgbClr val="0070C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5" name="מציין מיקום תוכן 3" descr="56-1-6-10-1.jpg"/>
            <p:cNvPicPr>
              <a:picLocks noGrp="1"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1699463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39496" cy="5932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715000" y="152400"/>
            <a:ext cx="3429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מפת בתי הגידול </a:t>
            </a:r>
            <a:r>
              <a:rPr lang="he-IL" sz="2800" b="1" dirty="0">
                <a:solidFill>
                  <a:srgbClr val="0070C0"/>
                </a:solidFill>
              </a:rPr>
              <a:t>הקרקעיים בדרום </a:t>
            </a:r>
            <a:r>
              <a:rPr lang="he-IL" sz="2800" b="1" dirty="0" smtClean="0">
                <a:solidFill>
                  <a:srgbClr val="0070C0"/>
                </a:solidFill>
              </a:rPr>
              <a:t>– מרכז מדף היבשת</a:t>
            </a:r>
          </a:p>
          <a:p>
            <a:pPr algn="ctr" rtl="1"/>
            <a:endParaRPr lang="he-IL" sz="2800" b="1" dirty="0">
              <a:solidFill>
                <a:srgbClr val="0070C0"/>
              </a:solidFill>
            </a:endParaRPr>
          </a:p>
          <a:p>
            <a:pPr algn="ctr" rtl="1"/>
            <a:r>
              <a:rPr lang="he-IL" sz="2800" b="1" dirty="0">
                <a:solidFill>
                  <a:srgbClr val="0070C0"/>
                </a:solidFill>
              </a:rPr>
              <a:t>האותיות ליד כל מספר של בית גידול מבטאות את פער המידע: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M</a:t>
            </a:r>
            <a:r>
              <a:rPr lang="he-IL" sz="2800" b="1" dirty="0">
                <a:solidFill>
                  <a:srgbClr val="0070C0"/>
                </a:solidFill>
              </a:rPr>
              <a:t>- בינוני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H</a:t>
            </a:r>
            <a:r>
              <a:rPr lang="he-IL" sz="2800" b="1" dirty="0">
                <a:solidFill>
                  <a:srgbClr val="0070C0"/>
                </a:solidFill>
              </a:rPr>
              <a:t>- גבוה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V</a:t>
            </a:r>
            <a:r>
              <a:rPr lang="he-IL" sz="2800" b="1" dirty="0">
                <a:solidFill>
                  <a:srgbClr val="0070C0"/>
                </a:solidFill>
              </a:rPr>
              <a:t>- מאד גבוה </a:t>
            </a:r>
            <a:endParaRPr lang="en-US" sz="2800" b="1" dirty="0">
              <a:solidFill>
                <a:srgbClr val="0070C0"/>
              </a:solidFill>
            </a:endParaRPr>
          </a:p>
          <a:p>
            <a:pPr algn="ctr" rtl="1"/>
            <a:endParaRPr lang="en-US" sz="2800" b="1" dirty="0">
              <a:solidFill>
                <a:srgbClr val="0070C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5" name="מציין מיקום תוכן 3" descr="56-1-6-10-1.jpg"/>
            <p:cNvPicPr>
              <a:picLocks noGrp="1"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379135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641383" cy="604190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41383" y="152400"/>
            <a:ext cx="350261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he-IL" sz="2800" b="1" dirty="0" smtClean="0">
                <a:solidFill>
                  <a:srgbClr val="0070C0"/>
                </a:solidFill>
              </a:rPr>
              <a:t>מפת בתי הגידול </a:t>
            </a:r>
            <a:r>
              <a:rPr lang="he-IL" sz="2800" b="1" dirty="0">
                <a:solidFill>
                  <a:srgbClr val="0070C0"/>
                </a:solidFill>
              </a:rPr>
              <a:t>הקרקעיים בדרום </a:t>
            </a:r>
            <a:r>
              <a:rPr lang="he-IL" sz="2800" b="1" dirty="0" smtClean="0">
                <a:solidFill>
                  <a:srgbClr val="0070C0"/>
                </a:solidFill>
              </a:rPr>
              <a:t>מדף היבשת</a:t>
            </a:r>
          </a:p>
          <a:p>
            <a:pPr algn="ctr" rtl="1"/>
            <a:endParaRPr lang="he-IL" sz="2800" b="1" dirty="0">
              <a:solidFill>
                <a:srgbClr val="0070C0"/>
              </a:solidFill>
            </a:endParaRPr>
          </a:p>
          <a:p>
            <a:pPr algn="ctr" rtl="1"/>
            <a:r>
              <a:rPr lang="he-IL" sz="2800" b="1" dirty="0">
                <a:solidFill>
                  <a:srgbClr val="0070C0"/>
                </a:solidFill>
              </a:rPr>
              <a:t>האותיות ליד כל מספר של בית גידול מבטאות את פער המידע: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M</a:t>
            </a:r>
            <a:r>
              <a:rPr lang="he-IL" sz="2800" b="1" dirty="0">
                <a:solidFill>
                  <a:srgbClr val="0070C0"/>
                </a:solidFill>
              </a:rPr>
              <a:t>- בינוני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H</a:t>
            </a:r>
            <a:r>
              <a:rPr lang="he-IL" sz="2800" b="1" dirty="0">
                <a:solidFill>
                  <a:srgbClr val="0070C0"/>
                </a:solidFill>
              </a:rPr>
              <a:t>- גבוה</a:t>
            </a:r>
          </a:p>
          <a:p>
            <a:pPr algn="ctr" rtl="1"/>
            <a:r>
              <a:rPr lang="en-US" sz="2800" b="1" dirty="0">
                <a:solidFill>
                  <a:srgbClr val="0070C0"/>
                </a:solidFill>
              </a:rPr>
              <a:t>V</a:t>
            </a:r>
            <a:r>
              <a:rPr lang="he-IL" sz="2800" b="1" dirty="0">
                <a:solidFill>
                  <a:srgbClr val="0070C0"/>
                </a:solidFill>
              </a:rPr>
              <a:t>- מאד גבוה </a:t>
            </a:r>
            <a:endParaRPr lang="en-US" sz="2800" b="1" dirty="0">
              <a:solidFill>
                <a:srgbClr val="0070C0"/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5" name="מציין מיקום תוכן 3" descr="56-1-6-10-1.jpg"/>
            <p:cNvPicPr>
              <a:picLocks noGrp="1"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421247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01788" y="0"/>
            <a:ext cx="8781267" cy="5486400"/>
            <a:chOff x="-3763" y="0"/>
            <a:chExt cx="10976583" cy="685800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763" y="0"/>
              <a:ext cx="6743605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6629399" y="0"/>
              <a:ext cx="4343421" cy="60785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>
                <a:spcAft>
                  <a:spcPts val="3600"/>
                </a:spcAft>
              </a:pPr>
              <a:r>
                <a:rPr lang="he-IL" sz="2800" b="1" dirty="0" smtClean="0">
                  <a:solidFill>
                    <a:srgbClr val="0070C0"/>
                  </a:solidFill>
                </a:rPr>
                <a:t>מפת בתי הגידול של גוף המים</a:t>
              </a:r>
              <a:endParaRPr lang="he-IL" sz="2800" b="1" dirty="0">
                <a:solidFill>
                  <a:srgbClr val="0070C0"/>
                </a:solidFill>
              </a:endParaRPr>
            </a:p>
            <a:p>
              <a:pPr algn="r" rtl="1"/>
              <a:r>
                <a:rPr lang="he-IL" sz="2800" dirty="0" smtClean="0">
                  <a:solidFill>
                    <a:srgbClr val="0070C0"/>
                  </a:solidFill>
                </a:rPr>
                <a:t>51-52-53 אפי- מזו ובתי-</a:t>
              </a:r>
              <a:r>
                <a:rPr lang="he-IL" sz="2800" dirty="0" err="1" smtClean="0">
                  <a:solidFill>
                    <a:srgbClr val="0070C0"/>
                  </a:solidFill>
                </a:rPr>
                <a:t>פלגיאל</a:t>
              </a:r>
              <a:endParaRPr lang="he-IL" sz="2800" dirty="0" smtClean="0">
                <a:solidFill>
                  <a:srgbClr val="0070C0"/>
                </a:solidFill>
              </a:endParaRPr>
            </a:p>
            <a:p>
              <a:pPr algn="r" rtl="1"/>
              <a:r>
                <a:rPr lang="he-IL" sz="2800" dirty="0" smtClean="0">
                  <a:solidFill>
                    <a:srgbClr val="0070C0"/>
                  </a:solidFill>
                </a:rPr>
                <a:t>אחד מתחת לשני בטווחי עומק של 0-300 מטר, 300 מטר עד 20 מטר מעל הקרקעית ו- 20 המטר הקרובים לקרקעית</a:t>
              </a:r>
              <a:endParaRPr lang="en-US" sz="2800" dirty="0">
                <a:solidFill>
                  <a:srgbClr val="0070C0"/>
                </a:solidFill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1828801" y="3167390"/>
              <a:ext cx="2514600" cy="5770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he-IL" sz="2000" b="1" dirty="0" smtClean="0">
                  <a:solidFill>
                    <a:srgbClr val="0070C0"/>
                  </a:solidFill>
                </a:rPr>
                <a:t>51</a:t>
              </a:r>
              <a:r>
                <a:rPr lang="he-IL" sz="2400" b="1" dirty="0" smtClean="0">
                  <a:solidFill>
                    <a:srgbClr val="0070C0"/>
                  </a:solidFill>
                </a:rPr>
                <a:t>, </a:t>
              </a:r>
              <a:r>
                <a:rPr lang="he-IL" sz="2000" b="1" dirty="0" smtClean="0">
                  <a:solidFill>
                    <a:srgbClr val="0070C0"/>
                  </a:solidFill>
                </a:rPr>
                <a:t>52, 53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4267200" y="4495800"/>
              <a:ext cx="8382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he-IL" sz="2000" b="1" dirty="0" smtClean="0">
                  <a:solidFill>
                    <a:srgbClr val="0070C0"/>
                  </a:solidFill>
                </a:rPr>
                <a:t>51 </a:t>
              </a:r>
            </a:p>
            <a:p>
              <a:pPr algn="ctr" rtl="1"/>
              <a:r>
                <a:rPr lang="he-IL" sz="2000" b="1" dirty="0" smtClean="0">
                  <a:solidFill>
                    <a:srgbClr val="0070C0"/>
                  </a:solidFill>
                </a:rPr>
                <a:t>53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029200" y="3794760"/>
              <a:ext cx="617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he-IL" sz="2000" b="1" dirty="0" smtClean="0">
                  <a:solidFill>
                    <a:srgbClr val="0070C0"/>
                  </a:solidFill>
                </a:rPr>
                <a:t>50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5173980" y="1828800"/>
              <a:ext cx="61722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he-IL" sz="2000" b="1" dirty="0" smtClean="0">
                  <a:solidFill>
                    <a:srgbClr val="0070C0"/>
                  </a:solidFill>
                </a:rPr>
                <a:t>54</a:t>
              </a:r>
              <a:endParaRPr lang="en-US" sz="2000" b="1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44933" y="5455407"/>
            <a:ext cx="9060227" cy="1402593"/>
            <a:chOff x="0" y="0"/>
            <a:chExt cx="5943600" cy="920337"/>
          </a:xfrm>
        </p:grpSpPr>
        <p:pic>
          <p:nvPicPr>
            <p:cNvPr id="11" name="מציין מיקום תוכן 3" descr="56-1-6-10-1.jpg"/>
            <p:cNvPicPr>
              <a:picLocks noGrp="1"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</p:spTree>
    <p:extLst>
      <p:ext uri="{BB962C8B-B14F-4D97-AF65-F5344CB8AC3E}">
        <p14:creationId xmlns:p14="http://schemas.microsoft.com/office/powerpoint/2010/main" val="344584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5455407"/>
            <a:ext cx="9060227" cy="1402593"/>
            <a:chOff x="0" y="0"/>
            <a:chExt cx="5943600" cy="920337"/>
          </a:xfrm>
        </p:grpSpPr>
        <p:pic>
          <p:nvPicPr>
            <p:cNvPr id="7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0638"/>
            <a:ext cx="9144000" cy="715962"/>
          </a:xfrm>
        </p:spPr>
        <p:txBody>
          <a:bodyPr rtlCol="0">
            <a:normAutofit/>
          </a:bodyPr>
          <a:lstStyle/>
          <a:p>
            <a:pPr rtl="1" eaLnBrk="1" fontAlgn="auto" hangingPunct="1">
              <a:spcAft>
                <a:spcPts val="0"/>
              </a:spcAft>
              <a:defRPr/>
            </a:pPr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מדדים לרגישות </a:t>
            </a:r>
            <a:r>
              <a:rPr lang="he-IL" sz="3600" b="1" dirty="0">
                <a:solidFill>
                  <a:srgbClr val="002060"/>
                </a:solidFill>
                <a:cs typeface="+mn-cs"/>
              </a:rPr>
              <a:t>בית גידול</a:t>
            </a:r>
            <a:endParaRPr lang="en-US" sz="3600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6867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51816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rtl="1"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he-IL" altLang="he-IL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רגישות תלויה בפעילות – אין רגישות </a:t>
            </a:r>
            <a:r>
              <a:rPr lang="he-IL" altLang="he-IL" sz="2800" b="1" dirty="0" smtClean="0">
                <a:solidFill>
                  <a:srgbClr val="FF0000"/>
                </a:solidFill>
                <a:latin typeface="Times New Roman" panose="02020603050405020304" pitchFamily="18" charset="0"/>
              </a:rPr>
              <a:t>אוניברסלית</a:t>
            </a: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גודל </a:t>
            </a:r>
            <a:r>
              <a:rPr lang="he-IL" altLang="he-IL" sz="28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בית הגידול (</a:t>
            </a:r>
            <a:r>
              <a:rPr lang="he-IL" altLang="en-US" sz="28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&lt;40&gt;100&gt;1000 </a:t>
            </a:r>
            <a:r>
              <a:rPr lang="he-IL" altLang="en-US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קמ"ר</a:t>
            </a: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)</a:t>
            </a: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הערכת </a:t>
            </a:r>
            <a:r>
              <a:rPr lang="he-IL" altLang="he-IL" sz="28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זמן התחדשות </a:t>
            </a: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התכסית</a:t>
            </a:r>
            <a:endParaRPr lang="he-IL" altLang="he-IL" sz="2800" b="1" dirty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התפלגות </a:t>
            </a:r>
            <a:r>
              <a:rPr lang="he-IL" altLang="he-IL" sz="2800" b="1" dirty="0">
                <a:solidFill>
                  <a:srgbClr val="00B050"/>
                </a:solidFill>
                <a:latin typeface="Times New Roman" panose="02020603050405020304" pitchFamily="18" charset="0"/>
              </a:rPr>
              <a:t>שיפועי התכסית בבית </a:t>
            </a: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הגידול (0-4, 4-6, 6-10, 10-88 מעלות)</a:t>
            </a: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מינים ייחודיים בעלי חשיבות לשימור</a:t>
            </a: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רגישות לאור</a:t>
            </a:r>
          </a:p>
          <a:p>
            <a:pPr marL="514350" indent="-514350" algn="just" rtl="1" eaLnBrk="1" hangingPunct="1">
              <a:lnSpc>
                <a:spcPct val="150000"/>
              </a:lnSpc>
              <a:spcBef>
                <a:spcPct val="0"/>
              </a:spcBef>
              <a:buFontTx/>
              <a:buAutoNum type="arabicParenR"/>
            </a:pPr>
            <a:r>
              <a:rPr lang="he-IL" altLang="he-IL" sz="2800" b="1" dirty="0" smtClean="0">
                <a:solidFill>
                  <a:srgbClr val="00B050"/>
                </a:solidFill>
                <a:latin typeface="Times New Roman" panose="02020603050405020304" pitchFamily="18" charset="0"/>
              </a:rPr>
              <a:t>רגישות לרעש</a:t>
            </a:r>
            <a:endParaRPr lang="he-IL" altLang="he-IL" sz="2800" b="1" dirty="0">
              <a:solidFill>
                <a:srgbClr val="00B050"/>
              </a:solidFill>
              <a:latin typeface="Times New Roman" panose="02020603050405020304" pitchFamily="18" charset="0"/>
            </a:endParaRPr>
          </a:p>
          <a:p>
            <a:pPr algn="just" rtl="1" eaLnBrk="1" hangingPunct="1">
              <a:lnSpc>
                <a:spcPct val="200000"/>
              </a:lnSpc>
              <a:spcBef>
                <a:spcPct val="0"/>
              </a:spcBef>
              <a:buFontTx/>
              <a:buNone/>
            </a:pPr>
            <a:endParaRPr lang="en-US" altLang="he-IL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Narkisim" panose="020E0502050101010101" pitchFamily="34" charset="-79"/>
            </a:endParaRPr>
          </a:p>
        </p:txBody>
      </p:sp>
      <p:sp>
        <p:nvSpPr>
          <p:cNvPr id="36868" name="מציין מיקום של מספר שקופית 2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F3D002-5471-4CB1-B77F-031DBF0DE792}" type="slidenum">
              <a:rPr lang="en-US" altLang="he-IL" sz="1400" smtClean="0">
                <a:solidFill>
                  <a:srgbClr val="898989"/>
                </a:solidFill>
                <a:latin typeface="Arial" panose="020B0604020202020204" pitchFamily="34" charset="0"/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altLang="he-IL" sz="1400" dirty="0" smtClean="0">
              <a:solidFill>
                <a:srgbClr val="898989"/>
              </a:solidFill>
              <a:latin typeface="Arial" panose="020B0604020202020204" pitchFamily="34" charset="0"/>
            </a:endParaRPr>
          </a:p>
        </p:txBody>
      </p:sp>
      <p:pic>
        <p:nvPicPr>
          <p:cNvPr id="9" name="תמונה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6125453"/>
            <a:ext cx="2218944" cy="5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80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0"/>
            <a:ext cx="8229600" cy="792162"/>
          </a:xfrm>
        </p:spPr>
        <p:txBody>
          <a:bodyPr>
            <a:normAutofit/>
          </a:bodyPr>
          <a:lstStyle/>
          <a:p>
            <a:pPr rtl="1"/>
            <a:r>
              <a:rPr lang="he-IL" sz="3600" b="1" dirty="0" smtClean="0">
                <a:solidFill>
                  <a:srgbClr val="0070C0"/>
                </a:solidFill>
                <a:cs typeface="+mn-cs"/>
              </a:rPr>
              <a:t>הערכה מספרית של רגישות</a:t>
            </a:r>
            <a:endParaRPr lang="en-US" sz="3600" b="1" dirty="0">
              <a:solidFill>
                <a:srgbClr val="0070C0"/>
              </a:solidFill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14400"/>
            <a:ext cx="91440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he-IL" sz="2800" dirty="0" smtClean="0"/>
              <a:t>לכל אחד מן הקריטריונים לרגישות נקבעו רמות יחסיות:</a:t>
            </a:r>
          </a:p>
          <a:p>
            <a:pPr algn="just" rtl="1"/>
            <a:r>
              <a:rPr lang="he-IL" sz="2800" dirty="0" smtClean="0"/>
              <a:t>1-3 כאשר 3 היא רמת רגישות מקסימלית</a:t>
            </a:r>
            <a:r>
              <a:rPr lang="he-IL" sz="2800" b="1" dirty="0" smtClean="0"/>
              <a:t>. </a:t>
            </a:r>
          </a:p>
          <a:p>
            <a:pPr algn="just" rtl="1"/>
            <a:r>
              <a:rPr lang="he-IL" sz="2800" b="1" dirty="0" smtClean="0"/>
              <a:t>בנוסף נקבעה רמת רגישות 4 לבתי גידול שחייבים להישאר ללא התערבות אנושית כלל בגלל שהם מכילים מינים ייחודיים. </a:t>
            </a:r>
            <a:endParaRPr lang="he-IL" sz="2800" b="1" dirty="0" smtClean="0">
              <a:solidFill>
                <a:srgbClr val="0070C0"/>
              </a:solidFill>
            </a:endParaRPr>
          </a:p>
          <a:p>
            <a:pPr algn="just" rtl="1"/>
            <a:endParaRPr lang="he-IL" sz="2800" b="1" dirty="0">
              <a:solidFill>
                <a:srgbClr val="0070C0"/>
              </a:solidFill>
            </a:endParaRPr>
          </a:p>
          <a:p>
            <a:pPr algn="just" rtl="1"/>
            <a:r>
              <a:rPr lang="he-IL" sz="2800" b="1" dirty="0" smtClean="0">
                <a:solidFill>
                  <a:srgbClr val="0070C0"/>
                </a:solidFill>
              </a:rPr>
              <a:t>רמות הרגישות הקשורות לכל הפרעה סביבתית מן ההפרעות שהוגדרו בהקשר לפעילויות המטרה שוקללו, ולכל בית גידול הוגדרה רמת רגישות בהתאם להפרעה הסביבתית שגילתה את הרגישות הרבה ביותר.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0" y="5455407"/>
            <a:ext cx="9060227" cy="1402593"/>
            <a:chOff x="0" y="0"/>
            <a:chExt cx="5943600" cy="920337"/>
          </a:xfrm>
        </p:grpSpPr>
        <p:pic>
          <p:nvPicPr>
            <p:cNvPr id="6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pic>
        <p:nvPicPr>
          <p:cNvPr id="8" name="תמונה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6125453"/>
            <a:ext cx="2218944" cy="5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65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28259" y="-2"/>
            <a:ext cx="9134206" cy="6888995"/>
            <a:chOff x="-28259" y="-2"/>
            <a:chExt cx="9134206" cy="6888995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8259" y="-2"/>
              <a:ext cx="3849373" cy="5486401"/>
            </a:xfrm>
            <a:prstGeom prst="rect">
              <a:avLst/>
            </a:prstGeom>
          </p:spPr>
        </p:pic>
        <p:grpSp>
          <p:nvGrpSpPr>
            <p:cNvPr id="3" name="Group 2"/>
            <p:cNvGrpSpPr/>
            <p:nvPr/>
          </p:nvGrpSpPr>
          <p:grpSpPr>
            <a:xfrm>
              <a:off x="45720" y="5486400"/>
              <a:ext cx="9060227" cy="1402593"/>
              <a:chOff x="0" y="0"/>
              <a:chExt cx="5943600" cy="920337"/>
            </a:xfrm>
          </p:grpSpPr>
          <p:pic>
            <p:nvPicPr>
              <p:cNvPr id="4" name="מציין מיקום תוכן 3" descr="56-1-6-10-1.jpg"/>
              <p:cNvPicPr>
                <a:picLocks noGrp="1"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0" y="0"/>
                <a:ext cx="5943600" cy="920337"/>
              </a:xfrm>
              <a:prstGeom prst="rect">
                <a:avLst/>
              </a:prstGeom>
            </p:spPr>
          </p:pic>
          <p:pic>
            <p:nvPicPr>
              <p:cNvPr id="5" name="Picture 4"/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886696" y="255319"/>
                <a:ext cx="855023" cy="575953"/>
              </a:xfrm>
              <a:prstGeom prst="rect">
                <a:avLst/>
              </a:prstGeom>
              <a:noFill/>
              <a:ln>
                <a:noFill/>
              </a:ln>
              <a:extLst/>
            </p:spPr>
          </p:pic>
        </p:grpSp>
        <p:pic>
          <p:nvPicPr>
            <p:cNvPr id="6" name="תמונה 1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0673" y="6082284"/>
              <a:ext cx="2218944" cy="591312"/>
            </a:xfrm>
            <a:prstGeom prst="rect">
              <a:avLst/>
            </a:prstGeom>
          </p:spPr>
        </p:pic>
        <p:grpSp>
          <p:nvGrpSpPr>
            <p:cNvPr id="7" name="Group 6"/>
            <p:cNvGrpSpPr/>
            <p:nvPr/>
          </p:nvGrpSpPr>
          <p:grpSpPr>
            <a:xfrm>
              <a:off x="4461580" y="1938538"/>
              <a:ext cx="4644367" cy="3046988"/>
              <a:chOff x="4556194" y="846932"/>
              <a:chExt cx="4587805" cy="3046988"/>
            </a:xfrm>
          </p:grpSpPr>
          <p:sp>
            <p:nvSpPr>
              <p:cNvPr id="8" name="TextBox 7"/>
              <p:cNvSpPr txBox="1"/>
              <p:nvPr/>
            </p:nvSpPr>
            <p:spPr>
              <a:xfrm>
                <a:off x="4556194" y="846932"/>
                <a:ext cx="4587805" cy="3046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 rtl="1"/>
                <a:r>
                  <a:rPr lang="he-IL" sz="2400" b="1" dirty="0" smtClean="0"/>
                  <a:t>מקרא</a:t>
                </a:r>
              </a:p>
              <a:p>
                <a:pPr algn="r" rtl="1"/>
                <a:r>
                  <a:rPr lang="he-IL" sz="2400" dirty="0" smtClean="0"/>
                  <a:t>בתי גידול מתויגים במספר סידורי</a:t>
                </a:r>
              </a:p>
              <a:p>
                <a:pPr algn="r" rtl="1"/>
                <a:r>
                  <a:rPr lang="he-IL" sz="2400" dirty="0" smtClean="0"/>
                  <a:t>רמות רגישות</a:t>
                </a:r>
              </a:p>
              <a:p>
                <a:pPr algn="r" rtl="1"/>
                <a:r>
                  <a:rPr lang="he-IL" sz="2400" dirty="0" smtClean="0"/>
                  <a:t>נמוכה - 1 </a:t>
                </a:r>
              </a:p>
              <a:p>
                <a:pPr algn="r" rtl="1"/>
                <a:r>
                  <a:rPr lang="he-IL" sz="2400" dirty="0" smtClean="0"/>
                  <a:t>בינונית – 2 </a:t>
                </a:r>
              </a:p>
              <a:p>
                <a:pPr algn="r" rtl="1"/>
                <a:r>
                  <a:rPr lang="he-IL" sz="2400" dirty="0" smtClean="0"/>
                  <a:t>גבוהה – 3 </a:t>
                </a:r>
              </a:p>
              <a:p>
                <a:pPr algn="r" rtl="1"/>
                <a:r>
                  <a:rPr lang="he-IL" sz="2400" dirty="0" smtClean="0"/>
                  <a:t>מינים ייחודיים בעלי </a:t>
                </a:r>
              </a:p>
              <a:p>
                <a:pPr algn="r" rtl="1"/>
                <a:r>
                  <a:rPr lang="he-IL" sz="2400" dirty="0" smtClean="0"/>
                  <a:t>חשיבות לשימור - 4</a:t>
                </a:r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5572967" y="2055108"/>
                <a:ext cx="457200" cy="22860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5573583" y="2415646"/>
                <a:ext cx="457200" cy="228600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0"/>
              <p:cNvSpPr/>
              <p:nvPr/>
            </p:nvSpPr>
            <p:spPr>
              <a:xfrm>
                <a:off x="5568533" y="2756914"/>
                <a:ext cx="457200" cy="228600"/>
              </a:xfrm>
              <a:prstGeom prst="rect">
                <a:avLst/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" name="Rectangle 11"/>
              <p:cNvSpPr/>
              <p:nvPr/>
            </p:nvSpPr>
            <p:spPr>
              <a:xfrm>
                <a:off x="5568533" y="3545709"/>
                <a:ext cx="457200" cy="228600"/>
              </a:xfrm>
              <a:prstGeom prst="rect">
                <a:avLst/>
              </a:prstGeom>
              <a:solidFill>
                <a:srgbClr val="FF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038600" y="76200"/>
              <a:ext cx="5001379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he-IL" sz="2800" b="1" dirty="0" smtClean="0">
                  <a:solidFill>
                    <a:srgbClr val="0070C0"/>
                  </a:solidFill>
                </a:rPr>
                <a:t>רמות רגישות של בתי הגידול הקרקעיים</a:t>
              </a:r>
            </a:p>
          </p:txBody>
        </p:sp>
      </p:grpSp>
      <p:sp>
        <p:nvSpPr>
          <p:cNvPr id="14" name="Rectangle 13"/>
          <p:cNvSpPr/>
          <p:nvPr/>
        </p:nvSpPr>
        <p:spPr>
          <a:xfrm>
            <a:off x="0" y="0"/>
            <a:ext cx="2895600" cy="441122"/>
          </a:xfrm>
          <a:prstGeom prst="rect">
            <a:avLst/>
          </a:prstGeom>
          <a:solidFill>
            <a:srgbClr val="B3FA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 rot="5400000">
            <a:off x="-209000" y="3914368"/>
            <a:ext cx="1598149" cy="1149675"/>
          </a:xfrm>
          <a:prstGeom prst="rect">
            <a:avLst/>
          </a:prstGeom>
          <a:solidFill>
            <a:srgbClr val="ACFA7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15"/>
          <p:cNvSpPr/>
          <p:nvPr/>
        </p:nvSpPr>
        <p:spPr>
          <a:xfrm>
            <a:off x="-76200" y="4571821"/>
            <a:ext cx="1213374" cy="990779"/>
          </a:xfrm>
          <a:custGeom>
            <a:avLst/>
            <a:gdLst>
              <a:gd name="connsiteX0" fmla="*/ 1375553 w 1390793"/>
              <a:gd name="connsiteY0" fmla="*/ 1020290 h 1518393"/>
              <a:gd name="connsiteX1" fmla="*/ 141113 w 1390793"/>
              <a:gd name="connsiteY1" fmla="*/ 136370 h 1518393"/>
              <a:gd name="connsiteX2" fmla="*/ 80153 w 1390793"/>
              <a:gd name="connsiteY2" fmla="*/ 136370 h 1518393"/>
              <a:gd name="connsiteX3" fmla="*/ 95393 w 1390793"/>
              <a:gd name="connsiteY3" fmla="*/ 1416530 h 1518393"/>
              <a:gd name="connsiteX4" fmla="*/ 95393 w 1390793"/>
              <a:gd name="connsiteY4" fmla="*/ 1447010 h 1518393"/>
              <a:gd name="connsiteX5" fmla="*/ 1390793 w 1390793"/>
              <a:gd name="connsiteY5" fmla="*/ 1507970 h 1518393"/>
              <a:gd name="connsiteX6" fmla="*/ 1390793 w 1390793"/>
              <a:gd name="connsiteY6" fmla="*/ 1507970 h 1518393"/>
              <a:gd name="connsiteX7" fmla="*/ 1375553 w 1390793"/>
              <a:gd name="connsiteY7" fmla="*/ 1020290 h 1518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390793" h="1518393">
                <a:moveTo>
                  <a:pt x="1375553" y="1020290"/>
                </a:moveTo>
                <a:lnTo>
                  <a:pt x="141113" y="136370"/>
                </a:lnTo>
                <a:cubicBezTo>
                  <a:pt x="-74787" y="-10950"/>
                  <a:pt x="87773" y="-76990"/>
                  <a:pt x="80153" y="136370"/>
                </a:cubicBezTo>
                <a:cubicBezTo>
                  <a:pt x="72533" y="349730"/>
                  <a:pt x="92853" y="1198090"/>
                  <a:pt x="95393" y="1416530"/>
                </a:cubicBezTo>
                <a:cubicBezTo>
                  <a:pt x="97933" y="1634970"/>
                  <a:pt x="-120507" y="1431770"/>
                  <a:pt x="95393" y="1447010"/>
                </a:cubicBezTo>
                <a:cubicBezTo>
                  <a:pt x="311293" y="1462250"/>
                  <a:pt x="1390793" y="1507970"/>
                  <a:pt x="1390793" y="1507970"/>
                </a:cubicBezTo>
                <a:lnTo>
                  <a:pt x="1390793" y="1507970"/>
                </a:lnTo>
                <a:lnTo>
                  <a:pt x="1375553" y="10202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679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90600"/>
          </a:xfrm>
        </p:spPr>
        <p:txBody>
          <a:bodyPr>
            <a:normAutofit fontScale="90000"/>
          </a:bodyPr>
          <a:lstStyle/>
          <a:p>
            <a:pPr rtl="1"/>
            <a:r>
              <a:rPr lang="he-IL" sz="3600" b="1" dirty="0">
                <a:solidFill>
                  <a:srgbClr val="0070C0"/>
                </a:solidFill>
                <a:cs typeface="+mn-cs"/>
              </a:rPr>
              <a:t>רמות רגישות של בתי הגידול </a:t>
            </a:r>
            <a:r>
              <a:rPr lang="he-IL" sz="3600" b="1" dirty="0" smtClean="0">
                <a:solidFill>
                  <a:srgbClr val="0070C0"/>
                </a:solidFill>
                <a:cs typeface="+mn-cs"/>
              </a:rPr>
              <a:t>הקרקעיים – הגדלה של אזור חופי</a:t>
            </a:r>
            <a:endParaRPr lang="he-IL" sz="3600" b="1" dirty="0">
              <a:solidFill>
                <a:srgbClr val="0070C0"/>
              </a:solidFill>
              <a:cs typeface="+mn-cs"/>
            </a:endParaRPr>
          </a:p>
        </p:txBody>
      </p:sp>
      <p:pic>
        <p:nvPicPr>
          <p:cNvPr id="3" name="מציין מיקום תוכן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75" t="28255" r="1867" b="41191"/>
          <a:stretch/>
        </p:blipFill>
        <p:spPr>
          <a:xfrm>
            <a:off x="15240" y="609600"/>
            <a:ext cx="3124200" cy="566857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10000" y="1025127"/>
            <a:ext cx="529594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400" b="1" dirty="0" smtClean="0"/>
              <a:t>מקרא</a:t>
            </a:r>
          </a:p>
          <a:p>
            <a:pPr algn="r" rtl="1"/>
            <a:r>
              <a:rPr lang="he-IL" sz="2400" dirty="0" smtClean="0"/>
              <a:t>בתי גידול מתויגים במספר סידורי</a:t>
            </a:r>
          </a:p>
          <a:p>
            <a:pPr algn="r" rtl="1"/>
            <a:r>
              <a:rPr lang="he-IL" sz="2400" dirty="0" smtClean="0"/>
              <a:t>רמות רגישות</a:t>
            </a:r>
          </a:p>
          <a:p>
            <a:pPr algn="r" rtl="1"/>
            <a:r>
              <a:rPr lang="he-IL" sz="2400" dirty="0" smtClean="0"/>
              <a:t>נמוכה - 1 </a:t>
            </a:r>
          </a:p>
          <a:p>
            <a:pPr algn="r" rtl="1"/>
            <a:r>
              <a:rPr lang="he-IL" sz="2400" dirty="0" smtClean="0"/>
              <a:t>בינונית – 2 </a:t>
            </a:r>
          </a:p>
          <a:p>
            <a:pPr algn="r" rtl="1"/>
            <a:r>
              <a:rPr lang="he-IL" sz="2400" dirty="0" smtClean="0"/>
              <a:t>גבוהה – 3 </a:t>
            </a:r>
          </a:p>
          <a:p>
            <a:pPr algn="r" rtl="1"/>
            <a:r>
              <a:rPr lang="he-IL" sz="2400" dirty="0"/>
              <a:t>מינים </a:t>
            </a:r>
            <a:r>
              <a:rPr lang="he-IL" sz="2400" dirty="0" smtClean="0"/>
              <a:t>ייחודיים בעלי </a:t>
            </a:r>
          </a:p>
          <a:p>
            <a:pPr algn="r" rtl="1"/>
            <a:r>
              <a:rPr lang="he-IL" sz="2400" dirty="0" smtClean="0"/>
              <a:t>חשיבות </a:t>
            </a:r>
            <a:r>
              <a:rPr lang="he-IL" sz="2400" dirty="0"/>
              <a:t>לשימור - 4</a:t>
            </a:r>
          </a:p>
          <a:p>
            <a:pPr algn="r" rtl="1"/>
            <a:endParaRPr lang="he-IL" sz="2400" dirty="0" smtClean="0"/>
          </a:p>
          <a:p>
            <a:pPr algn="r" rtl="1"/>
            <a:r>
              <a:rPr lang="he-IL" sz="2400" dirty="0" smtClean="0"/>
              <a:t>האותיות </a:t>
            </a:r>
            <a:r>
              <a:rPr lang="he-IL" sz="2400" dirty="0"/>
              <a:t>ליד כל מספר של בית גידול מבטאות את פער המידע:</a:t>
            </a:r>
          </a:p>
          <a:p>
            <a:pPr algn="r" rtl="1"/>
            <a:r>
              <a:rPr lang="en-US" sz="2400" dirty="0"/>
              <a:t>M</a:t>
            </a:r>
            <a:r>
              <a:rPr lang="he-IL" sz="2400" dirty="0"/>
              <a:t>- </a:t>
            </a:r>
            <a:r>
              <a:rPr lang="he-IL" sz="2400" dirty="0" smtClean="0"/>
              <a:t>בינוני,</a:t>
            </a:r>
            <a:r>
              <a:rPr lang="en-US" sz="2400" dirty="0" smtClean="0"/>
              <a:t>H </a:t>
            </a:r>
            <a:r>
              <a:rPr lang="he-IL" sz="2400" dirty="0" smtClean="0"/>
              <a:t>– גבוה, </a:t>
            </a:r>
            <a:r>
              <a:rPr lang="en-US" sz="2400" dirty="0"/>
              <a:t>V</a:t>
            </a:r>
            <a:r>
              <a:rPr lang="he-IL" sz="2400" dirty="0"/>
              <a:t>- מאד גבוה</a:t>
            </a:r>
          </a:p>
        </p:txBody>
      </p:sp>
      <p:sp>
        <p:nvSpPr>
          <p:cNvPr id="5" name="Rectangle 4"/>
          <p:cNvSpPr/>
          <p:nvPr/>
        </p:nvSpPr>
        <p:spPr>
          <a:xfrm>
            <a:off x="5490889" y="2209800"/>
            <a:ext cx="462837" cy="22860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5491512" y="2570338"/>
            <a:ext cx="462837" cy="2286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486400" y="2911606"/>
            <a:ext cx="462837" cy="22860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492037" y="3657600"/>
            <a:ext cx="462837" cy="2286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מציין מיקום תוכן 3" descr="56-1-6-10-1.jpg"/>
          <p:cNvPicPr>
            <a:picLocks noGrp="1"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" y="5486400"/>
            <a:ext cx="9060227" cy="140259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838" y="5875506"/>
            <a:ext cx="1303369" cy="877752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11" name="תמונה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73" y="6082284"/>
            <a:ext cx="2218944" cy="5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620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67200" y="0"/>
            <a:ext cx="4876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he-IL" sz="2800" b="1" dirty="0" smtClean="0">
                <a:solidFill>
                  <a:srgbClr val="0070C0"/>
                </a:solidFill>
              </a:rPr>
              <a:t>רמות רגישות של בתי הגידול של גוף המים להפרעות קול ואור.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4267202" y="1485089"/>
            <a:ext cx="4876800" cy="3046988"/>
            <a:chOff x="4429760" y="877669"/>
            <a:chExt cx="4714240" cy="3046988"/>
          </a:xfrm>
        </p:grpSpPr>
        <p:sp>
          <p:nvSpPr>
            <p:cNvPr id="12" name="TextBox 11"/>
            <p:cNvSpPr txBox="1"/>
            <p:nvPr/>
          </p:nvSpPr>
          <p:spPr>
            <a:xfrm>
              <a:off x="4429760" y="877669"/>
              <a:ext cx="4714240" cy="30469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rtl="1"/>
              <a:r>
                <a:rPr lang="he-IL" sz="2400" b="1" dirty="0" smtClean="0"/>
                <a:t>מקרא</a:t>
              </a:r>
            </a:p>
            <a:p>
              <a:pPr algn="r" rtl="1"/>
              <a:r>
                <a:rPr lang="he-IL" sz="2400" dirty="0" smtClean="0"/>
                <a:t>בתי גידול מתויגים במספר סידורי</a:t>
              </a:r>
            </a:p>
            <a:p>
              <a:pPr algn="r" rtl="1"/>
              <a:r>
                <a:rPr lang="he-IL" sz="2400" dirty="0" smtClean="0"/>
                <a:t>רמות רגישות</a:t>
              </a:r>
            </a:p>
            <a:p>
              <a:pPr algn="r" rtl="1"/>
              <a:r>
                <a:rPr lang="he-IL" sz="2400" dirty="0" smtClean="0"/>
                <a:t>נמוכה - 1 </a:t>
              </a:r>
            </a:p>
            <a:p>
              <a:pPr algn="r" rtl="1"/>
              <a:r>
                <a:rPr lang="he-IL" sz="2400" dirty="0" smtClean="0"/>
                <a:t>בינונית – 2 </a:t>
              </a:r>
            </a:p>
            <a:p>
              <a:pPr algn="r" rtl="1"/>
              <a:r>
                <a:rPr lang="he-IL" sz="2400" dirty="0" smtClean="0"/>
                <a:t>גבוהה – 3 </a:t>
              </a:r>
            </a:p>
            <a:p>
              <a:pPr algn="r" rtl="1"/>
              <a:r>
                <a:rPr lang="he-IL" sz="2400" dirty="0"/>
                <a:t>מינים </a:t>
              </a:r>
              <a:r>
                <a:rPr lang="he-IL" sz="2400" dirty="0" smtClean="0"/>
                <a:t>ייחודיים בעלי </a:t>
              </a:r>
            </a:p>
            <a:p>
              <a:pPr algn="r" rtl="1"/>
              <a:r>
                <a:rPr lang="he-IL" sz="2400" dirty="0" smtClean="0"/>
                <a:t>חשיבות </a:t>
              </a:r>
              <a:r>
                <a:rPr lang="he-IL" sz="2400" dirty="0"/>
                <a:t>לשימור - </a:t>
              </a:r>
              <a:r>
                <a:rPr lang="he-IL" sz="2400" dirty="0" smtClean="0"/>
                <a:t>4 </a:t>
              </a:r>
            </a:p>
          </p:txBody>
        </p:sp>
        <p:sp>
          <p:nvSpPr>
            <p:cNvPr id="8" name="Rectangle 7"/>
            <p:cNvSpPr/>
            <p:nvPr/>
          </p:nvSpPr>
          <p:spPr>
            <a:xfrm>
              <a:off x="5730382" y="2059580"/>
              <a:ext cx="457200" cy="228600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5744604" y="2441357"/>
              <a:ext cx="457200" cy="228600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5745112" y="2802611"/>
              <a:ext cx="457200" cy="228600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733796" y="3559632"/>
              <a:ext cx="457200" cy="228600"/>
            </a:xfrm>
            <a:prstGeom prst="rect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endParaRPr lang="en-US" dirty="0"/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76200" y="-64911"/>
            <a:ext cx="3870959" cy="5552367"/>
            <a:chOff x="121920" y="-64911"/>
            <a:chExt cx="4815840" cy="6907671"/>
          </a:xfrm>
        </p:grpSpPr>
        <p:grpSp>
          <p:nvGrpSpPr>
            <p:cNvPr id="25" name="Group 24"/>
            <p:cNvGrpSpPr/>
            <p:nvPr/>
          </p:nvGrpSpPr>
          <p:grpSpPr>
            <a:xfrm>
              <a:off x="121920" y="-15240"/>
              <a:ext cx="4815840" cy="6858000"/>
              <a:chOff x="121920" y="-15240"/>
              <a:chExt cx="4815840" cy="6858000"/>
            </a:xfrm>
          </p:grpSpPr>
          <p:grpSp>
            <p:nvGrpSpPr>
              <p:cNvPr id="20" name="Group 19"/>
              <p:cNvGrpSpPr/>
              <p:nvPr/>
            </p:nvGrpSpPr>
            <p:grpSpPr>
              <a:xfrm>
                <a:off x="121920" y="-15240"/>
                <a:ext cx="4815840" cy="6858000"/>
                <a:chOff x="121920" y="-15240"/>
                <a:chExt cx="4815840" cy="6858000"/>
              </a:xfrm>
            </p:grpSpPr>
            <p:grpSp>
              <p:nvGrpSpPr>
                <p:cNvPr id="17" name="Group 16"/>
                <p:cNvGrpSpPr/>
                <p:nvPr/>
              </p:nvGrpSpPr>
              <p:grpSpPr>
                <a:xfrm>
                  <a:off x="175800" y="-15240"/>
                  <a:ext cx="4761960" cy="6858000"/>
                  <a:chOff x="175800" y="-15240"/>
                  <a:chExt cx="4761960" cy="6858000"/>
                </a:xfrm>
              </p:grpSpPr>
              <p:pic>
                <p:nvPicPr>
                  <p:cNvPr id="2" name="Picture 1"/>
                  <p:cNvPicPr>
                    <a:picLocks noChangeAspect="1"/>
                  </p:cNvPicPr>
                  <p:nvPr/>
                </p:nvPicPr>
                <p:blipFill>
                  <a:blip r:embed="rId2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175800" y="-15240"/>
                    <a:ext cx="4761960" cy="6858000"/>
                  </a:xfrm>
                  <a:prstGeom prst="rect">
                    <a:avLst/>
                  </a:prstGeom>
                </p:spPr>
              </p:pic>
              <p:sp>
                <p:nvSpPr>
                  <p:cNvPr id="16" name="Rectangle 15"/>
                  <p:cNvSpPr/>
                  <p:nvPr/>
                </p:nvSpPr>
                <p:spPr>
                  <a:xfrm rot="5400000">
                    <a:off x="10233" y="4318880"/>
                    <a:ext cx="1600198" cy="1254904"/>
                  </a:xfrm>
                  <a:prstGeom prst="rect">
                    <a:avLst/>
                  </a:prstGeom>
                  <a:solidFill>
                    <a:srgbClr val="ACFA72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</p:grpSp>
            <p:sp>
              <p:nvSpPr>
                <p:cNvPr id="19" name="Freeform 18"/>
                <p:cNvSpPr/>
                <p:nvPr/>
              </p:nvSpPr>
              <p:spPr>
                <a:xfrm>
                  <a:off x="121920" y="4749383"/>
                  <a:ext cx="1335452" cy="2078137"/>
                </a:xfrm>
                <a:custGeom>
                  <a:avLst/>
                  <a:gdLst>
                    <a:gd name="connsiteX0" fmla="*/ 1335452 w 1335452"/>
                    <a:gd name="connsiteY0" fmla="*/ 1057057 h 2078137"/>
                    <a:gd name="connsiteX1" fmla="*/ 101012 w 1335452"/>
                    <a:gd name="connsiteY1" fmla="*/ 188377 h 2078137"/>
                    <a:gd name="connsiteX2" fmla="*/ 70532 w 1335452"/>
                    <a:gd name="connsiteY2" fmla="*/ 173137 h 2078137"/>
                    <a:gd name="connsiteX3" fmla="*/ 70532 w 1335452"/>
                    <a:gd name="connsiteY3" fmla="*/ 2078137 h 2078137"/>
                    <a:gd name="connsiteX4" fmla="*/ 70532 w 1335452"/>
                    <a:gd name="connsiteY4" fmla="*/ 2078137 h 2078137"/>
                    <a:gd name="connsiteX5" fmla="*/ 1320212 w 1335452"/>
                    <a:gd name="connsiteY5" fmla="*/ 2078137 h 2078137"/>
                    <a:gd name="connsiteX6" fmla="*/ 1320212 w 1335452"/>
                    <a:gd name="connsiteY6" fmla="*/ 2078137 h 2078137"/>
                    <a:gd name="connsiteX7" fmla="*/ 1304972 w 1335452"/>
                    <a:gd name="connsiteY7" fmla="*/ 980857 h 2078137"/>
                    <a:gd name="connsiteX8" fmla="*/ 1289732 w 1335452"/>
                    <a:gd name="connsiteY8" fmla="*/ 980857 h 2078137"/>
                    <a:gd name="connsiteX9" fmla="*/ 1259252 w 1335452"/>
                    <a:gd name="connsiteY9" fmla="*/ 1011337 h 207813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35452" h="2078137">
                      <a:moveTo>
                        <a:pt x="1335452" y="1057057"/>
                      </a:moveTo>
                      <a:lnTo>
                        <a:pt x="101012" y="188377"/>
                      </a:lnTo>
                      <a:cubicBezTo>
                        <a:pt x="-109808" y="41057"/>
                        <a:pt x="75612" y="-141823"/>
                        <a:pt x="70532" y="173137"/>
                      </a:cubicBezTo>
                      <a:cubicBezTo>
                        <a:pt x="65452" y="488097"/>
                        <a:pt x="70532" y="2078137"/>
                        <a:pt x="70532" y="2078137"/>
                      </a:cubicBezTo>
                      <a:lnTo>
                        <a:pt x="70532" y="2078137"/>
                      </a:lnTo>
                      <a:lnTo>
                        <a:pt x="1320212" y="2078137"/>
                      </a:lnTo>
                      <a:lnTo>
                        <a:pt x="1320212" y="2078137"/>
                      </a:lnTo>
                      <a:cubicBezTo>
                        <a:pt x="1317672" y="1895257"/>
                        <a:pt x="1310052" y="1163737"/>
                        <a:pt x="1304972" y="980857"/>
                      </a:cubicBezTo>
                      <a:cubicBezTo>
                        <a:pt x="1299892" y="797977"/>
                        <a:pt x="1297352" y="975777"/>
                        <a:pt x="1289732" y="980857"/>
                      </a:cubicBezTo>
                      <a:cubicBezTo>
                        <a:pt x="1282112" y="985937"/>
                        <a:pt x="1270682" y="998637"/>
                        <a:pt x="1259252" y="1011337"/>
                      </a:cubicBezTo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21" name="Rectangle 20"/>
              <p:cNvSpPr/>
              <p:nvPr/>
            </p:nvSpPr>
            <p:spPr>
              <a:xfrm rot="5400000">
                <a:off x="1665240" y="-1452263"/>
                <a:ext cx="685800" cy="3603720"/>
              </a:xfrm>
              <a:prstGeom prst="rect">
                <a:avLst/>
              </a:prstGeom>
              <a:solidFill>
                <a:srgbClr val="ACFA7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3" name="Freeform 22"/>
            <p:cNvSpPr/>
            <p:nvPr/>
          </p:nvSpPr>
          <p:spPr>
            <a:xfrm>
              <a:off x="2500897" y="-64911"/>
              <a:ext cx="2362521" cy="814604"/>
            </a:xfrm>
            <a:custGeom>
              <a:avLst/>
              <a:gdLst>
                <a:gd name="connsiteX0" fmla="*/ 1370063 w 2362521"/>
                <a:gd name="connsiteY0" fmla="*/ 720231 h 814604"/>
                <a:gd name="connsiteX1" fmla="*/ 89903 w 2362521"/>
                <a:gd name="connsiteY1" fmla="*/ 49671 h 814604"/>
                <a:gd name="connsiteX2" fmla="*/ 105143 w 2362521"/>
                <a:gd name="connsiteY2" fmla="*/ 49671 h 814604"/>
                <a:gd name="connsiteX3" fmla="*/ 2299703 w 2362521"/>
                <a:gd name="connsiteY3" fmla="*/ 64911 h 814604"/>
                <a:gd name="connsiteX4" fmla="*/ 2299703 w 2362521"/>
                <a:gd name="connsiteY4" fmla="*/ 64911 h 814604"/>
                <a:gd name="connsiteX5" fmla="*/ 2284463 w 2362521"/>
                <a:gd name="connsiteY5" fmla="*/ 781191 h 814604"/>
                <a:gd name="connsiteX6" fmla="*/ 1293863 w 2362521"/>
                <a:gd name="connsiteY6" fmla="*/ 704991 h 814604"/>
                <a:gd name="connsiteX7" fmla="*/ 1293863 w 2362521"/>
                <a:gd name="connsiteY7" fmla="*/ 704991 h 814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362521" h="814604">
                  <a:moveTo>
                    <a:pt x="1370063" y="720231"/>
                  </a:moveTo>
                  <a:lnTo>
                    <a:pt x="89903" y="49671"/>
                  </a:lnTo>
                  <a:cubicBezTo>
                    <a:pt x="-120917" y="-62089"/>
                    <a:pt x="105143" y="49671"/>
                    <a:pt x="105143" y="49671"/>
                  </a:cubicBezTo>
                  <a:lnTo>
                    <a:pt x="2299703" y="64911"/>
                  </a:lnTo>
                  <a:lnTo>
                    <a:pt x="2299703" y="64911"/>
                  </a:lnTo>
                  <a:cubicBezTo>
                    <a:pt x="2297163" y="184291"/>
                    <a:pt x="2452103" y="674511"/>
                    <a:pt x="2284463" y="781191"/>
                  </a:cubicBezTo>
                  <a:cubicBezTo>
                    <a:pt x="2116823" y="887871"/>
                    <a:pt x="1293863" y="704991"/>
                    <a:pt x="1293863" y="704991"/>
                  </a:cubicBezTo>
                  <a:lnTo>
                    <a:pt x="1293863" y="704991"/>
                  </a:lnTo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2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5629" y="6086648"/>
            <a:ext cx="1067427" cy="771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Group 26"/>
          <p:cNvGrpSpPr/>
          <p:nvPr/>
        </p:nvGrpSpPr>
        <p:grpSpPr>
          <a:xfrm>
            <a:off x="-15240" y="5455407"/>
            <a:ext cx="9060227" cy="1402593"/>
            <a:chOff x="0" y="0"/>
            <a:chExt cx="5943600" cy="920337"/>
          </a:xfrm>
        </p:grpSpPr>
        <p:pic>
          <p:nvPicPr>
            <p:cNvPr id="28" name="מציין מיקום תוכן 3" descr="56-1-6-10-1.jpg"/>
            <p:cNvPicPr>
              <a:picLocks noGrp="1"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pic>
        <p:nvPicPr>
          <p:cNvPr id="24" name="תמונה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80" y="6086648"/>
            <a:ext cx="2218944" cy="591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30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098280" cy="762000"/>
          </a:xfrm>
        </p:spPr>
        <p:txBody>
          <a:bodyPr/>
          <a:lstStyle/>
          <a:p>
            <a:pPr rtl="1"/>
            <a:r>
              <a:rPr lang="he-IL" sz="3600" b="1" dirty="0" smtClean="0">
                <a:solidFill>
                  <a:srgbClr val="0070C0"/>
                </a:solidFill>
                <a:cs typeface="+mn-cs"/>
              </a:rPr>
              <a:t>מנגנון עדכון המדיניות הסביבתית</a:t>
            </a:r>
            <a:endParaRPr lang="en-US" sz="3600" dirty="0">
              <a:cs typeface="+mn-cs"/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38053" y="5486400"/>
            <a:ext cx="9060227" cy="1402593"/>
            <a:chOff x="0" y="0"/>
            <a:chExt cx="5943600" cy="920337"/>
          </a:xfrm>
        </p:grpSpPr>
        <p:pic>
          <p:nvPicPr>
            <p:cNvPr id="31" name="מציין מיקום תוכן 3" descr="56-1-6-10-1.jpg"/>
            <p:cNvPicPr>
              <a:picLocks noGrp="1"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5943600" cy="920337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86696" y="255319"/>
              <a:ext cx="855023" cy="575953"/>
            </a:xfrm>
            <a:prstGeom prst="rect">
              <a:avLst/>
            </a:prstGeom>
            <a:noFill/>
            <a:ln>
              <a:noFill/>
            </a:ln>
            <a:extLst/>
          </p:spPr>
        </p:pic>
      </p:grpSp>
      <p:pic>
        <p:nvPicPr>
          <p:cNvPr id="33" name="תמונה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6125453"/>
            <a:ext cx="2218944" cy="591312"/>
          </a:xfrm>
          <a:prstGeom prst="rect">
            <a:avLst/>
          </a:prstGeom>
        </p:spPr>
      </p:pic>
      <p:grpSp>
        <p:nvGrpSpPr>
          <p:cNvPr id="46" name="Group 45"/>
          <p:cNvGrpSpPr/>
          <p:nvPr/>
        </p:nvGrpSpPr>
        <p:grpSpPr>
          <a:xfrm>
            <a:off x="52403" y="707079"/>
            <a:ext cx="9061961" cy="4870338"/>
            <a:chOff x="52403" y="707079"/>
            <a:chExt cx="9061961" cy="4870338"/>
          </a:xfrm>
        </p:grpSpPr>
        <p:grpSp>
          <p:nvGrpSpPr>
            <p:cNvPr id="49" name="Group 48"/>
            <p:cNvGrpSpPr/>
            <p:nvPr/>
          </p:nvGrpSpPr>
          <p:grpSpPr>
            <a:xfrm>
              <a:off x="52403" y="707079"/>
              <a:ext cx="9061961" cy="4870338"/>
              <a:chOff x="9353" y="685800"/>
              <a:chExt cx="9061961" cy="4870338"/>
            </a:xfrm>
          </p:grpSpPr>
          <p:grpSp>
            <p:nvGrpSpPr>
              <p:cNvPr id="36" name="Group 35"/>
              <p:cNvGrpSpPr/>
              <p:nvPr/>
            </p:nvGrpSpPr>
            <p:grpSpPr>
              <a:xfrm>
                <a:off x="9353" y="1608290"/>
                <a:ext cx="9061961" cy="3947848"/>
                <a:chOff x="-311859" y="885997"/>
                <a:chExt cx="9061961" cy="3947848"/>
              </a:xfrm>
            </p:grpSpPr>
            <p:grpSp>
              <p:nvGrpSpPr>
                <p:cNvPr id="4" name="Group 3"/>
                <p:cNvGrpSpPr/>
                <p:nvPr/>
              </p:nvGrpSpPr>
              <p:grpSpPr>
                <a:xfrm>
                  <a:off x="3413236" y="1218543"/>
                  <a:ext cx="2558633" cy="1797958"/>
                  <a:chOff x="3298936" y="1066143"/>
                  <a:chExt cx="2558633" cy="1797958"/>
                </a:xfrm>
              </p:grpSpPr>
              <p:sp>
                <p:nvSpPr>
                  <p:cNvPr id="11" name="Oval 10"/>
                  <p:cNvSpPr/>
                  <p:nvPr/>
                </p:nvSpPr>
                <p:spPr>
                  <a:xfrm>
                    <a:off x="3298936" y="1066143"/>
                    <a:ext cx="2558633" cy="1797958"/>
                  </a:xfrm>
                  <a:prstGeom prst="ellipse">
                    <a:avLst/>
                  </a:pr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4" name="TextBox 13"/>
                  <p:cNvSpPr txBox="1"/>
                  <p:nvPr/>
                </p:nvSpPr>
                <p:spPr>
                  <a:xfrm>
                    <a:off x="3618132" y="1527514"/>
                    <a:ext cx="1920240" cy="95410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rtl="1"/>
                    <a:r>
                      <a:rPr lang="he-IL" sz="2800" b="1" dirty="0" smtClean="0">
                        <a:solidFill>
                          <a:srgbClr val="0070C0"/>
                        </a:solidFill>
                      </a:rPr>
                      <a:t>בית גידול</a:t>
                    </a:r>
                    <a:r>
                      <a:rPr lang="en-US" sz="2800" b="1" dirty="0" smtClean="0">
                        <a:solidFill>
                          <a:srgbClr val="0070C0"/>
                        </a:solidFill>
                      </a:rPr>
                      <a:t> </a:t>
                    </a:r>
                    <a:r>
                      <a:rPr lang="he-IL" sz="2800" b="1" dirty="0" smtClean="0">
                        <a:solidFill>
                          <a:srgbClr val="FFC000"/>
                        </a:solidFill>
                      </a:rPr>
                      <a:t>אי וודאות</a:t>
                    </a:r>
                    <a:endParaRPr lang="en-US" sz="2800" b="1" dirty="0">
                      <a:solidFill>
                        <a:srgbClr val="FFC000"/>
                      </a:solidFill>
                    </a:endParaRPr>
                  </a:p>
                </p:txBody>
              </p:sp>
            </p:grpSp>
            <p:grpSp>
              <p:nvGrpSpPr>
                <p:cNvPr id="22" name="Group 21"/>
                <p:cNvGrpSpPr/>
                <p:nvPr/>
              </p:nvGrpSpPr>
              <p:grpSpPr>
                <a:xfrm>
                  <a:off x="6697678" y="885997"/>
                  <a:ext cx="1920240" cy="1124465"/>
                  <a:chOff x="6248100" y="1142999"/>
                  <a:chExt cx="1920240" cy="1124465"/>
                </a:xfrm>
              </p:grpSpPr>
              <p:sp>
                <p:nvSpPr>
                  <p:cNvPr id="13" name="Oval 12"/>
                  <p:cNvSpPr/>
                  <p:nvPr/>
                </p:nvSpPr>
                <p:spPr>
                  <a:xfrm>
                    <a:off x="6438600" y="1142999"/>
                    <a:ext cx="1600200" cy="1124465"/>
                  </a:xfrm>
                  <a:prstGeom prst="ellipse">
                    <a:avLst/>
                  </a:prstGeom>
                  <a:noFill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>
                      <a:solidFill>
                        <a:prstClr val="white"/>
                      </a:solidFill>
                    </a:endParaRPr>
                  </a:p>
                </p:txBody>
              </p:sp>
              <p:sp>
                <p:nvSpPr>
                  <p:cNvPr id="15" name="TextBox 14"/>
                  <p:cNvSpPr txBox="1"/>
                  <p:nvPr/>
                </p:nvSpPr>
                <p:spPr>
                  <a:xfrm>
                    <a:off x="6248100" y="1292738"/>
                    <a:ext cx="1920240" cy="830997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ctr" rtl="1"/>
                    <a:r>
                      <a:rPr lang="he-IL" sz="2400" b="1" dirty="0" smtClean="0">
                        <a:solidFill>
                          <a:srgbClr val="0070C0"/>
                        </a:solidFill>
                      </a:rPr>
                      <a:t>בית גידול קשור</a:t>
                    </a:r>
                    <a:endParaRPr lang="en-US" sz="2400" b="1" dirty="0">
                      <a:solidFill>
                        <a:srgbClr val="0070C0"/>
                      </a:solidFill>
                    </a:endParaRPr>
                  </a:p>
                </p:txBody>
              </p:sp>
            </p:grpSp>
            <p:sp>
              <p:nvSpPr>
                <p:cNvPr id="21" name="TextBox 20"/>
                <p:cNvSpPr txBox="1"/>
                <p:nvPr/>
              </p:nvSpPr>
              <p:spPr>
                <a:xfrm>
                  <a:off x="-196622" y="999637"/>
                  <a:ext cx="3185160" cy="1384995"/>
                </a:xfrm>
                <a:prstGeom prst="rect">
                  <a:avLst/>
                </a:prstGeom>
                <a:noFill/>
                <a:ln>
                  <a:solidFill>
                    <a:schemeClr val="tx1"/>
                  </a:solidFill>
                </a:ln>
              </p:spPr>
              <p:txBody>
                <a:bodyPr wrap="square" rtlCol="0">
                  <a:spAutoFit/>
                </a:bodyPr>
                <a:lstStyle/>
                <a:p>
                  <a:pPr algn="ctr" rtl="1"/>
                  <a:r>
                    <a:rPr lang="he-IL" sz="2800" b="1" dirty="0" smtClean="0">
                      <a:solidFill>
                        <a:srgbClr val="FF0000"/>
                      </a:solidFill>
                    </a:rPr>
                    <a:t>הפרעות סביבתיות בהקשר של חיפושי גז טבעי ונפט </a:t>
                  </a:r>
                  <a:endParaRPr lang="en-US" sz="2800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23" name="TextBox 22"/>
                <p:cNvSpPr txBox="1"/>
                <p:nvPr/>
              </p:nvSpPr>
              <p:spPr>
                <a:xfrm>
                  <a:off x="-311859" y="3431037"/>
                  <a:ext cx="3867168" cy="1200329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rtl="1"/>
                  <a:r>
                    <a:rPr lang="he-IL" sz="3600" b="1" dirty="0" smtClean="0">
                      <a:solidFill>
                        <a:srgbClr val="72F281"/>
                      </a:solidFill>
                    </a:rPr>
                    <a:t>מדיניות סביבתית משמרת ומתעדכנת</a:t>
                  </a:r>
                  <a:endParaRPr lang="en-US" sz="3600" b="1" dirty="0">
                    <a:solidFill>
                      <a:srgbClr val="72F281"/>
                    </a:solidFill>
                  </a:endParaRPr>
                </a:p>
              </p:txBody>
            </p:sp>
            <p:sp>
              <p:nvSpPr>
                <p:cNvPr id="24" name="TextBox 23"/>
                <p:cNvSpPr txBox="1"/>
                <p:nvPr/>
              </p:nvSpPr>
              <p:spPr>
                <a:xfrm>
                  <a:off x="6349802" y="3264185"/>
                  <a:ext cx="2400300" cy="156966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 rtl="1"/>
                  <a:r>
                    <a:rPr lang="he-IL" sz="3200" b="1" dirty="0" smtClean="0">
                      <a:solidFill>
                        <a:srgbClr val="00B0F0"/>
                      </a:solidFill>
                    </a:rPr>
                    <a:t>מעקב, תיעוד</a:t>
                  </a:r>
                </a:p>
                <a:p>
                  <a:pPr algn="ctr" rtl="1"/>
                  <a:r>
                    <a:rPr lang="he-IL" sz="3200" b="1" dirty="0" smtClean="0">
                      <a:solidFill>
                        <a:srgbClr val="00B0F0"/>
                      </a:solidFill>
                    </a:rPr>
                    <a:t>בבסיס המידע</a:t>
                  </a:r>
                  <a:endParaRPr lang="en-US" sz="3200" b="1" dirty="0">
                    <a:solidFill>
                      <a:srgbClr val="00B0F0"/>
                    </a:solidFill>
                  </a:endParaRPr>
                </a:p>
              </p:txBody>
            </p:sp>
            <p:cxnSp>
              <p:nvCxnSpPr>
                <p:cNvPr id="25" name="Straight Arrow Connector 24"/>
                <p:cNvCxnSpPr/>
                <p:nvPr/>
              </p:nvCxnSpPr>
              <p:spPr>
                <a:xfrm>
                  <a:off x="2988538" y="1313828"/>
                  <a:ext cx="546531" cy="418504"/>
                </a:xfrm>
                <a:prstGeom prst="straightConnector1">
                  <a:avLst/>
                </a:prstGeom>
                <a:ln w="2540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Straight Arrow Connector 26"/>
                <p:cNvCxnSpPr/>
                <p:nvPr/>
              </p:nvCxnSpPr>
              <p:spPr>
                <a:xfrm flipH="1">
                  <a:off x="5971870" y="1451234"/>
                  <a:ext cx="916308" cy="453804"/>
                </a:xfrm>
                <a:prstGeom prst="straightConnector1">
                  <a:avLst/>
                </a:prstGeom>
                <a:ln w="25400">
                  <a:solidFill>
                    <a:schemeClr val="tx1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" name="Straight Arrow Connector 27"/>
                <p:cNvCxnSpPr/>
                <p:nvPr/>
              </p:nvCxnSpPr>
              <p:spPr>
                <a:xfrm>
                  <a:off x="5747922" y="2659301"/>
                  <a:ext cx="745816" cy="813407"/>
                </a:xfrm>
                <a:prstGeom prst="straightConnector1">
                  <a:avLst/>
                </a:prstGeom>
                <a:ln w="76200">
                  <a:solidFill>
                    <a:srgbClr val="0070C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48" name="TextBox 47"/>
              <p:cNvSpPr txBox="1"/>
              <p:nvPr/>
            </p:nvSpPr>
            <p:spPr>
              <a:xfrm>
                <a:off x="15239" y="685800"/>
                <a:ext cx="905255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 rtl="1"/>
                <a:r>
                  <a:rPr lang="he-IL" sz="2800" b="1" dirty="0" smtClean="0">
                    <a:solidFill>
                      <a:srgbClr val="00B0F0"/>
                    </a:solidFill>
                  </a:rPr>
                  <a:t>מטרה – שמירת החיות של כל בתי הגידול תוך מזעור המגבלות על תעשיית </a:t>
                </a:r>
                <a:r>
                  <a:rPr lang="he-IL" sz="2800" b="1" dirty="0" err="1" smtClean="0">
                    <a:solidFill>
                      <a:srgbClr val="00B0F0"/>
                    </a:solidFill>
                  </a:rPr>
                  <a:t>הדלקים</a:t>
                </a:r>
                <a:r>
                  <a:rPr lang="he-IL" sz="2800" b="1" dirty="0" smtClean="0">
                    <a:solidFill>
                      <a:srgbClr val="00B0F0"/>
                    </a:solidFill>
                  </a:rPr>
                  <a:t> </a:t>
                </a:r>
                <a:r>
                  <a:rPr lang="he-IL" sz="2800" b="1" dirty="0" err="1" smtClean="0">
                    <a:solidFill>
                      <a:srgbClr val="00B0F0"/>
                    </a:solidFill>
                  </a:rPr>
                  <a:t>הפוסיליים</a:t>
                </a:r>
                <a:endParaRPr lang="en-US" sz="2800" b="1" dirty="0">
                  <a:solidFill>
                    <a:srgbClr val="00B0F0"/>
                  </a:solidFill>
                </a:endParaRPr>
              </a:p>
            </p:txBody>
          </p:sp>
        </p:grpSp>
        <p:cxnSp>
          <p:nvCxnSpPr>
            <p:cNvPr id="41" name="Straight Arrow Connector 40"/>
            <p:cNvCxnSpPr/>
            <p:nvPr/>
          </p:nvCxnSpPr>
          <p:spPr>
            <a:xfrm flipH="1" flipV="1">
              <a:off x="3810002" y="4927173"/>
              <a:ext cx="3251938" cy="8907"/>
            </a:xfrm>
            <a:prstGeom prst="straightConnector1">
              <a:avLst/>
            </a:prstGeom>
            <a:ln w="762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Arrow Connector 41"/>
            <p:cNvCxnSpPr/>
            <p:nvPr/>
          </p:nvCxnSpPr>
          <p:spPr>
            <a:xfrm flipV="1">
              <a:off x="3317964" y="3403720"/>
              <a:ext cx="743894" cy="965807"/>
            </a:xfrm>
            <a:prstGeom prst="straightConnector1">
              <a:avLst/>
            </a:prstGeom>
            <a:ln w="76200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608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3200"/>
            <a:ext cx="8229600" cy="1143000"/>
          </a:xfrm>
        </p:spPr>
        <p:txBody>
          <a:bodyPr/>
          <a:lstStyle/>
          <a:p>
            <a:pPr rtl="1"/>
            <a:r>
              <a:rPr lang="he-IL" b="1" dirty="0" smtClean="0">
                <a:solidFill>
                  <a:srgbClr val="0070C0"/>
                </a:solidFill>
                <a:cs typeface="+mn-cs"/>
              </a:rPr>
              <a:t>תודה על ההקשבה</a:t>
            </a:r>
            <a:endParaRPr lang="en-US" b="1" dirty="0">
              <a:solidFill>
                <a:srgbClr val="0070C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541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931E205BBB08441AEFFEBF8ABB23DF1" ma:contentTypeVersion="0" ma:contentTypeDescription="Create a new document." ma:contentTypeScope="" ma:versionID="5e16b795bfa190b891513a8f9da4548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9BEB9C8-ADD7-44DC-BC5A-FF4379791E67}"/>
</file>

<file path=customXml/itemProps2.xml><?xml version="1.0" encoding="utf-8"?>
<ds:datastoreItem xmlns:ds="http://schemas.openxmlformats.org/officeDocument/2006/customXml" ds:itemID="{B68540F0-7636-4834-8BED-C3BF4DFA02BB}"/>
</file>

<file path=customXml/itemProps3.xml><?xml version="1.0" encoding="utf-8"?>
<ds:datastoreItem xmlns:ds="http://schemas.openxmlformats.org/officeDocument/2006/customXml" ds:itemID="{DDF0CFF7-5B19-4CDB-AC97-3D4C8EC1A2B8}"/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752</Words>
  <Application>Microsoft Office PowerPoint</Application>
  <PresentationFormat>‫הצגה על המסך (4:3)</PresentationFormat>
  <Paragraphs>152</Paragraphs>
  <Slides>19</Slides>
  <Notes>2</Notes>
  <HiddenSlides>0</HiddenSlides>
  <MMClips>0</MMClips>
  <ScaleCrop>false</ScaleCrop>
  <HeadingPairs>
    <vt:vector size="4" baseType="variant">
      <vt:variant>
        <vt:lpstr>ערכת נושא</vt:lpstr>
      </vt:variant>
      <vt:variant>
        <vt:i4>2</vt:i4>
      </vt:variant>
      <vt:variant>
        <vt:lpstr>כותרות שקופיות</vt:lpstr>
      </vt:variant>
      <vt:variant>
        <vt:i4>19</vt:i4>
      </vt:variant>
    </vt:vector>
  </HeadingPairs>
  <TitlesOfParts>
    <vt:vector size="21" baseType="lpstr">
      <vt:lpstr>Office Theme</vt:lpstr>
      <vt:lpstr>1_Office Theme</vt:lpstr>
      <vt:lpstr>משרד התשתיות הלאומיות, האנרגיה והמים- מינהל אוצרות טבע   בתי גידול ורגישותם – כלי עזר לקביעת מדיניות סביבתית ועדכונה    הצגה בוועדת המדע של הכנסת 2 באוגוסט 2016, ירושלים  ד"ר משה תום, ד"ר מור כנרי חקר ימים ואגמים לישראל (חיא"ל)  </vt:lpstr>
      <vt:lpstr>שותפים להכנה ותודות</vt:lpstr>
      <vt:lpstr>מקורות מידע, תיעוד וסגירת פערי מידע </vt:lpstr>
      <vt:lpstr>בית גידול אחיד – יחידת ייחוס ליישום מדיניות סביבתית</vt:lpstr>
      <vt:lpstr>בתי גידול אחידים – גישה ביוטית</vt:lpstr>
      <vt:lpstr>בתי גידול אחידים – גישה גאו-מורפולוגית אוקאנוגרפית 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מדדים לרגישות בית גידול</vt:lpstr>
      <vt:lpstr>הערכה מספרית של רגישות</vt:lpstr>
      <vt:lpstr>מצגת של PowerPoint</vt:lpstr>
      <vt:lpstr>רמות רגישות של בתי הגידול הקרקעיים – הגדלה של אזור חופי</vt:lpstr>
      <vt:lpstr>מצגת של PowerPoint</vt:lpstr>
      <vt:lpstr>מנגנון עדכון המדיניות הסביבתית</vt:lpstr>
      <vt:lpstr>תודה על ההקשבה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tom</dc:creator>
  <cp:lastModifiedBy>איילת חאקימיאן</cp:lastModifiedBy>
  <cp:revision>84</cp:revision>
  <cp:lastPrinted>2016-06-23T06:41:57Z</cp:lastPrinted>
  <dcterms:created xsi:type="dcterms:W3CDTF">2016-06-14T11:32:19Z</dcterms:created>
  <dcterms:modified xsi:type="dcterms:W3CDTF">2016-08-01T09:11:15Z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0x010100F931E205BBB08441AEFFEBF8ABB23DF1</vt:lpwstr>
  </property>
  <property fmtid="{D5CDD505-2E9C-101B-9397-08002B2CF9AE}" pid="3" name="SanhedrinDocumentType">
    <vt:r8>88</vt:r8>
  </property>
  <property fmtid="{D5CDD505-2E9C-101B-9397-08002B2CF9AE}" pid="4" name="SanhedrinItemID">
    <vt:r8>2006659</vt:r8>
  </property>
</Properties>
</file>