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24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5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5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2.xml" ContentType="application/vnd.openxmlformats-officedocument.drawingml.chart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charts/chart7.xml" ContentType="application/vnd.openxmlformats-officedocument.drawingml.chart+xml"/>
  <Override PartName="/ppt/notesMasters/notesMaster1.xml" ContentType="application/vnd.openxmlformats-officedocument.presentationml.notesMaster+xml"/>
  <Override PartName="/ppt/diagrams/drawing1.xml" ContentType="application/vnd.ms-office.drawingml.diagramDrawing+xml"/>
  <Override PartName="/ppt/charts/chart6.xml" ContentType="application/vnd.openxmlformats-officedocument.drawingml.char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747" r:id="rId1"/>
    <p:sldMasterId id="2147483765" r:id="rId2"/>
  </p:sldMasterIdLst>
  <p:notesMasterIdLst>
    <p:notesMasterId r:id="rId28"/>
  </p:notesMasterIdLst>
  <p:handoutMasterIdLst>
    <p:handoutMasterId r:id="rId29"/>
  </p:handoutMasterIdLst>
  <p:sldIdLst>
    <p:sldId id="755" r:id="rId3"/>
    <p:sldId id="785" r:id="rId4"/>
    <p:sldId id="786" r:id="rId5"/>
    <p:sldId id="753" r:id="rId6"/>
    <p:sldId id="754" r:id="rId7"/>
    <p:sldId id="768" r:id="rId8"/>
    <p:sldId id="758" r:id="rId9"/>
    <p:sldId id="759" r:id="rId10"/>
    <p:sldId id="775" r:id="rId11"/>
    <p:sldId id="776" r:id="rId12"/>
    <p:sldId id="777" r:id="rId13"/>
    <p:sldId id="778" r:id="rId14"/>
    <p:sldId id="772" r:id="rId15"/>
    <p:sldId id="779" r:id="rId16"/>
    <p:sldId id="782" r:id="rId17"/>
    <p:sldId id="783" r:id="rId18"/>
    <p:sldId id="767" r:id="rId19"/>
    <p:sldId id="781" r:id="rId20"/>
    <p:sldId id="769" r:id="rId21"/>
    <p:sldId id="770" r:id="rId22"/>
    <p:sldId id="771" r:id="rId23"/>
    <p:sldId id="787" r:id="rId24"/>
    <p:sldId id="788" r:id="rId25"/>
    <p:sldId id="789" r:id="rId26"/>
    <p:sldId id="784" r:id="rId27"/>
  </p:sldIdLst>
  <p:sldSz cx="9144000" cy="6858000" type="screen4x3"/>
  <p:notesSz cx="6788150" cy="9923463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36699"/>
    <a:srgbClr val="2CC6F0"/>
    <a:srgbClr val="404040"/>
    <a:srgbClr val="003366"/>
    <a:srgbClr val="00214D"/>
    <a:srgbClr val="FF9900"/>
    <a:srgbClr val="DCDCDC"/>
    <a:srgbClr val="779FB7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7DF18680-E054-41AD-8BC1-D1AEF772440D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D083AE6-46FA-4A59-8FB0-9F97EB10719F}" styleName="סגנון בהיר 3 - הדגשה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סגנון ערכת נושא 2 - הדגשה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454" autoAdjust="0"/>
    <p:restoredTop sz="93875" autoAdjust="0"/>
  </p:normalViewPr>
  <p:slideViewPr>
    <p:cSldViewPr snapToGrid="0">
      <p:cViewPr>
        <p:scale>
          <a:sx n="77" d="100"/>
          <a:sy n="77" d="100"/>
        </p:scale>
        <p:origin x="-1014" y="-30"/>
      </p:cViewPr>
      <p:guideLst>
        <p:guide orient="horz" pos="794"/>
        <p:guide pos="538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2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tableStyles" Target="tableStyles.xml"/><Relationship Id="rId40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aliab\AppData\Local\Microsoft\Windows\Temporary%20Internet%20Files\Content.Outlook\4N7IBUIK\&#1495;&#1493;&#1489;&#1512;&#1514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</c:strRef>
          </c:tx>
          <c:spPr>
            <a:ln w="28575">
              <a:solidFill>
                <a:schemeClr val="bg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</c:multiLvlStrRef>
          </c:cat>
          <c:val>
            <c:numRef>
              <c:f>Sheet1!$B$2:$B$5</c:f>
            </c:numRef>
          </c:val>
        </c:ser>
        <c:ser>
          <c:idx val="1"/>
          <c:order val="1"/>
          <c:tx>
            <c:strRef>
              <c:f>Sheet1!$C$1</c:f>
            </c:strRef>
          </c:tx>
          <c:spPr>
            <a:ln w="28575">
              <a:solidFill>
                <a:schemeClr val="bg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</c:multiLvlStrRef>
          </c:cat>
          <c:val>
            <c:numRef>
              <c:f>Sheet1!$C$2:$C$5</c:f>
            </c:numRef>
          </c:val>
        </c:ser>
        <c:ser>
          <c:idx val="2"/>
          <c:order val="2"/>
          <c:tx>
            <c:strRef>
              <c:f>Sheet1!$D$1</c:f>
            </c:strRef>
          </c:tx>
          <c:spPr>
            <a:ln w="28575">
              <a:solidFill>
                <a:schemeClr val="bg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</c:multiLvlStrRef>
          </c:cat>
          <c:val>
            <c:numRef>
              <c:f>Sheet1!$D$2:$D$5</c:f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30085632"/>
        <c:axId val="130087168"/>
      </c:barChart>
      <c:catAx>
        <c:axId val="13008563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he-IL"/>
          </a:p>
        </c:txPr>
        <c:crossAx val="130087168"/>
        <c:crosses val="autoZero"/>
        <c:auto val="1"/>
        <c:lblAlgn val="ctr"/>
        <c:lblOffset val="100"/>
        <c:noMultiLvlLbl val="0"/>
      </c:catAx>
      <c:valAx>
        <c:axId val="1300871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30085632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1600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u="sng"/>
            </a:pPr>
            <a:r>
              <a:rPr lang="he-IL" sz="1800" u="sng" dirty="0" smtClean="0">
                <a:solidFill>
                  <a:schemeClr val="bg2"/>
                </a:solidFill>
              </a:rPr>
              <a:t>מלאי הדירות</a:t>
            </a:r>
            <a:endParaRPr lang="he-IL" sz="1800" u="sng" dirty="0">
              <a:solidFill>
                <a:schemeClr val="bg2"/>
              </a:solidFill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51024809679659"/>
          <c:y val="0.12906158376098595"/>
          <c:w val="0.86578135049214711"/>
          <c:h val="0.74802802151297954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מלאי הדירות</c:v>
                </c:pt>
              </c:strCache>
            </c:strRef>
          </c:tx>
          <c:spPr>
            <a:ln w="57150">
              <a:solidFill>
                <a:schemeClr val="accent1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 rtl="1">
                  <a:defRPr sz="1400"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גיליון1!$A$2:$A$6</c:f>
              <c:strCache>
                <c:ptCount val="5"/>
                <c:pt idx="0">
                  <c:v>1999</c:v>
                </c:pt>
                <c:pt idx="1">
                  <c:v>2000</c:v>
                </c:pt>
                <c:pt idx="2">
                  <c:v>2004</c:v>
                </c:pt>
                <c:pt idx="3">
                  <c:v>2010</c:v>
                </c:pt>
                <c:pt idx="4">
                  <c:v>2016</c:v>
                </c:pt>
              </c:strCache>
            </c:strRef>
          </c:cat>
          <c:val>
            <c:numRef>
              <c:f>גיליון1!$B$2:$B$6</c:f>
              <c:numCache>
                <c:formatCode>#,##0</c:formatCode>
                <c:ptCount val="5"/>
                <c:pt idx="0">
                  <c:v>101400</c:v>
                </c:pt>
                <c:pt idx="1">
                  <c:v>97600</c:v>
                </c:pt>
                <c:pt idx="2">
                  <c:v>81530</c:v>
                </c:pt>
                <c:pt idx="3">
                  <c:v>75600</c:v>
                </c:pt>
                <c:pt idx="4">
                  <c:v>59424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918848"/>
        <c:axId val="153924736"/>
      </c:lineChart>
      <c:catAx>
        <c:axId val="153918848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he-IL"/>
          </a:p>
        </c:txPr>
        <c:crossAx val="153924736"/>
        <c:crosses val="autoZero"/>
        <c:auto val="1"/>
        <c:lblAlgn val="ctr"/>
        <c:lblOffset val="100"/>
        <c:noMultiLvlLbl val="0"/>
      </c:catAx>
      <c:valAx>
        <c:axId val="153924736"/>
        <c:scaling>
          <c:orientation val="minMax"/>
        </c:scaling>
        <c:delete val="0"/>
        <c:axPos val="l"/>
        <c:numFmt formatCode="#,##0" sourceLinked="1"/>
        <c:majorTickMark val="out"/>
        <c:minorTickMark val="none"/>
        <c:tickLblPos val="nextTo"/>
        <c:crossAx val="153918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מלאי הדירות</c:v>
                </c:pt>
              </c:strCache>
            </c:strRef>
          </c:tx>
          <c:invertIfNegative val="0"/>
          <c:cat>
            <c:strRef>
              <c:f>גיליון1!$A$2:$A$5</c:f>
              <c:strCache>
                <c:ptCount val="4"/>
                <c:pt idx="0">
                  <c:v>2000</c:v>
                </c:pt>
                <c:pt idx="1">
                  <c:v>2004</c:v>
                </c:pt>
                <c:pt idx="2">
                  <c:v>2010</c:v>
                </c:pt>
                <c:pt idx="3">
                  <c:v>2016</c:v>
                </c:pt>
              </c:strCache>
            </c:strRef>
          </c:cat>
          <c:val>
            <c:numRef>
              <c:f>גיליון1!$B$2:$B$5</c:f>
              <c:numCache>
                <c:formatCode>#,##0</c:formatCode>
                <c:ptCount val="4"/>
                <c:pt idx="0">
                  <c:v>97600</c:v>
                </c:pt>
                <c:pt idx="1">
                  <c:v>81530</c:v>
                </c:pt>
                <c:pt idx="2">
                  <c:v>75600</c:v>
                </c:pt>
                <c:pt idx="3">
                  <c:v>59424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מקבלי סיוע בשכר דירה</c:v>
                </c:pt>
              </c:strCache>
            </c:strRef>
          </c:tx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138,476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144,583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גיליון1!$A$2:$A$5</c:f>
              <c:strCache>
                <c:ptCount val="4"/>
                <c:pt idx="0">
                  <c:v>2000</c:v>
                </c:pt>
                <c:pt idx="1">
                  <c:v>2004</c:v>
                </c:pt>
                <c:pt idx="2">
                  <c:v>2010</c:v>
                </c:pt>
                <c:pt idx="3">
                  <c:v>2016</c:v>
                </c:pt>
              </c:strCache>
            </c:strRef>
          </c:cat>
          <c:val>
            <c:numRef>
              <c:f>גיליון1!$C$2:$C$5</c:f>
              <c:numCache>
                <c:formatCode>#,##0</c:formatCode>
                <c:ptCount val="4"/>
                <c:pt idx="0">
                  <c:v>185139</c:v>
                </c:pt>
                <c:pt idx="1">
                  <c:v>161100</c:v>
                </c:pt>
                <c:pt idx="2" formatCode="General">
                  <c:v>138476</c:v>
                </c:pt>
                <c:pt idx="3" formatCode="General">
                  <c:v>144583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53971712"/>
        <c:axId val="154008576"/>
      </c:barChart>
      <c:catAx>
        <c:axId val="153971712"/>
        <c:scaling>
          <c:orientation val="minMax"/>
        </c:scaling>
        <c:delete val="0"/>
        <c:axPos val="b"/>
        <c:numFmt formatCode="@" sourceLinked="1"/>
        <c:majorTickMark val="none"/>
        <c:minorTickMark val="none"/>
        <c:tickLblPos val="nextTo"/>
        <c:crossAx val="154008576"/>
        <c:crosses val="autoZero"/>
        <c:auto val="1"/>
        <c:lblAlgn val="ctr"/>
        <c:lblOffset val="100"/>
        <c:noMultiLvlLbl val="0"/>
      </c:catAx>
      <c:valAx>
        <c:axId val="15400857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5397171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u="sng"/>
            </a:pPr>
            <a:r>
              <a:rPr lang="he-IL" sz="1800" u="sng" dirty="0">
                <a:solidFill>
                  <a:schemeClr val="bg2"/>
                </a:solidFill>
              </a:rPr>
              <a:t>סה"כ ממתינים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51024809679659"/>
          <c:y val="0.12906158376098595"/>
          <c:w val="0.86578135049214711"/>
          <c:h val="0.74802802151297954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סה"כ ממתינים</c:v>
                </c:pt>
              </c:strCache>
            </c:strRef>
          </c:tx>
          <c:spPr>
            <a:ln w="57150">
              <a:solidFill>
                <a:schemeClr val="accent1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 rtl="1">
                  <a:defRPr sz="1400"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גיליון1!$A$2:$A$7</c:f>
              <c:strCache>
                <c:ptCount val="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strCache>
            </c:strRef>
          </c:cat>
          <c:val>
            <c:numRef>
              <c:f>גיליון1!$B$2:$B$7</c:f>
              <c:numCache>
                <c:formatCode>#,##0</c:formatCode>
                <c:ptCount val="6"/>
                <c:pt idx="0">
                  <c:v>2340</c:v>
                </c:pt>
                <c:pt idx="1">
                  <c:v>2796</c:v>
                </c:pt>
                <c:pt idx="2">
                  <c:v>2570</c:v>
                </c:pt>
                <c:pt idx="3">
                  <c:v>2650</c:v>
                </c:pt>
                <c:pt idx="4">
                  <c:v>2764</c:v>
                </c:pt>
                <c:pt idx="5">
                  <c:v>2964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4056192"/>
        <c:axId val="154057728"/>
      </c:lineChart>
      <c:catAx>
        <c:axId val="154056192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he-IL"/>
          </a:p>
        </c:txPr>
        <c:crossAx val="154057728"/>
        <c:crosses val="autoZero"/>
        <c:auto val="1"/>
        <c:lblAlgn val="ctr"/>
        <c:lblOffset val="100"/>
        <c:noMultiLvlLbl val="0"/>
      </c:catAx>
      <c:valAx>
        <c:axId val="154057728"/>
        <c:scaling>
          <c:orientation val="minMax"/>
        </c:scaling>
        <c:delete val="0"/>
        <c:axPos val="l"/>
        <c:numFmt formatCode="#,##0" sourceLinked="1"/>
        <c:majorTickMark val="out"/>
        <c:minorTickMark val="none"/>
        <c:tickLblPos val="nextTo"/>
        <c:crossAx val="1540561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0"/>
    </mc:Choice>
    <mc:Fallback>
      <c:style val="20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961184406849799E-2"/>
          <c:y val="0"/>
          <c:w val="0.89862500000000656"/>
          <c:h val="0.8106476633867381"/>
        </c:manualLayout>
      </c:layout>
      <c:lineChart>
        <c:grouping val="standard"/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זמן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1.8055555555555561E-2"/>
                  <c:y val="1.88389062872698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2.361115370063304E-2"/>
                  <c:y val="2.7262040503315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8055555555555561E-2"/>
                  <c:y val="2.07227969159968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62565965866524176"/>
                  <c:y val="-0.69795255751785823"/>
                </c:manualLayout>
              </c:layout>
              <c:tx>
                <c:rich>
                  <a:bodyPr/>
                  <a:lstStyle/>
                  <a:p>
                    <a:pPr>
                      <a:defRPr sz="1800" b="1">
                        <a:solidFill>
                          <a:schemeClr val="accent2"/>
                        </a:solidFill>
                      </a:defRPr>
                    </a:pPr>
                    <a:r>
                      <a:rPr lang="en-US" sz="1800" b="1" dirty="0" smtClean="0">
                        <a:solidFill>
                          <a:schemeClr val="accent2"/>
                        </a:solidFill>
                      </a:rPr>
                      <a:t>950</a:t>
                    </a:r>
                    <a:endParaRPr lang="en-US" sz="1800" dirty="0">
                      <a:solidFill>
                        <a:schemeClr val="accent2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8055555555555561E-2"/>
                  <c:y val="3.01422500596317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1111111111111125E-2"/>
                  <c:y val="2.2606687544724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delete val="1"/>
            </c:dLbl>
            <c:dLbl>
              <c:idx val="8"/>
              <c:layout>
                <c:manualLayout>
                  <c:x val="-9.7222222222222224E-3"/>
                  <c:y val="2.07227969159968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delete val="1"/>
            </c:dLbl>
            <c:dLbl>
              <c:idx val="10"/>
              <c:layout>
                <c:manualLayout>
                  <c:x val="-5.5555555555555558E-3"/>
                  <c:y val="1.3187234401088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delete val="1"/>
            </c:dLbl>
            <c:dLbl>
              <c:idx val="12"/>
              <c:layout>
                <c:manualLayout>
                  <c:x val="1.388888888889008E-3"/>
                  <c:y val="0"/>
                </c:manualLayout>
              </c:layout>
              <c:tx>
                <c:rich>
                  <a:bodyPr/>
                  <a:lstStyle/>
                  <a:p>
                    <a:pPr algn="ctr" rtl="0">
                      <a:defRPr lang="en-US" sz="1600" b="1" i="0" u="none" strike="noStrike" kern="1200" baseline="0" dirty="0">
                        <a:solidFill>
                          <a:srgbClr val="0D95BC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i="0" u="none" strike="noStrike" kern="1200" baseline="0" dirty="0" smtClean="0">
                        <a:solidFill>
                          <a:srgbClr val="0D95BC"/>
                        </a:solidFill>
                        <a:latin typeface="+mn-lt"/>
                        <a:ea typeface="+mn-ea"/>
                        <a:cs typeface="+mn-cs"/>
                      </a:rPr>
                      <a:t>407</a:t>
                    </a:r>
                    <a:endParaRPr lang="en-US" sz="1600" b="1" i="0" u="none" strike="noStrike" kern="1200" baseline="0" dirty="0">
                      <a:solidFill>
                        <a:srgbClr val="0D95BC"/>
                      </a:solidFill>
                      <a:latin typeface="+mn-lt"/>
                      <a:ea typeface="+mn-ea"/>
                      <a:cs typeface="+mn-cs"/>
                    </a:endParaRPr>
                  </a:p>
                </c:rich>
              </c:tx>
              <c:spPr>
                <a:noFill/>
              </c:sp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5.4291597974905053E-3"/>
                  <c:y val="8.838900320490176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/>
                        </a:solidFill>
                      </a:rPr>
                      <a:t>492</a:t>
                    </a:r>
                    <a:endParaRPr lang="en-US" dirty="0">
                      <a:solidFill>
                        <a:schemeClr val="accent2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9.7222222222222224E-3"/>
                  <c:y val="1.31872344010889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590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delete val="1"/>
            </c:dLbl>
            <c:dLbl>
              <c:idx val="16"/>
              <c:layout>
                <c:manualLayout>
                  <c:x val="3.5364350410492062E-3"/>
                  <c:y val="1.739313177665195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/>
                        </a:solidFill>
                      </a:rPr>
                      <a:t>806</a:t>
                    </a:r>
                  </a:p>
                  <a:p>
                    <a:endParaRPr lang="en-US" dirty="0">
                      <a:solidFill>
                        <a:schemeClr val="accent2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delete val="1"/>
            </c:dLbl>
            <c:txPr>
              <a:bodyPr/>
              <a:lstStyle/>
              <a:p>
                <a:pPr>
                  <a:defRPr sz="1600" b="1">
                    <a:solidFill>
                      <a:schemeClr val="accent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גיליון1!$A$2:$A$19</c:f>
              <c:numCache>
                <c:formatCode>mmm\-yy</c:formatCode>
                <c:ptCount val="1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</c:numCache>
            </c:numRef>
          </c:cat>
          <c:val>
            <c:numRef>
              <c:f>גיליון1!$B$2:$B$21</c:f>
              <c:numCache>
                <c:formatCode>General</c:formatCode>
                <c:ptCount val="20"/>
                <c:pt idx="0">
                  <c:v>15</c:v>
                </c:pt>
                <c:pt idx="1">
                  <c:v>34</c:v>
                </c:pt>
                <c:pt idx="2">
                  <c:v>55</c:v>
                </c:pt>
                <c:pt idx="3">
                  <c:v>63</c:v>
                </c:pt>
                <c:pt idx="4">
                  <c:v>83</c:v>
                </c:pt>
                <c:pt idx="5">
                  <c:v>94</c:v>
                </c:pt>
                <c:pt idx="6">
                  <c:v>109</c:v>
                </c:pt>
                <c:pt idx="7">
                  <c:v>127</c:v>
                </c:pt>
                <c:pt idx="8">
                  <c:v>147</c:v>
                </c:pt>
                <c:pt idx="9">
                  <c:v>173</c:v>
                </c:pt>
                <c:pt idx="10">
                  <c:v>203</c:v>
                </c:pt>
                <c:pt idx="11">
                  <c:v>253</c:v>
                </c:pt>
                <c:pt idx="12">
                  <c:v>320</c:v>
                </c:pt>
                <c:pt idx="13">
                  <c:v>423</c:v>
                </c:pt>
                <c:pt idx="14">
                  <c:v>523</c:v>
                </c:pt>
                <c:pt idx="15">
                  <c:v>623</c:v>
                </c:pt>
                <c:pt idx="16">
                  <c:v>723</c:v>
                </c:pt>
                <c:pt idx="17">
                  <c:v>823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7387008"/>
        <c:axId val="157429760"/>
      </c:lineChart>
      <c:dateAx>
        <c:axId val="15738700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he-IL"/>
          </a:p>
        </c:txPr>
        <c:crossAx val="157429760"/>
        <c:crosses val="autoZero"/>
        <c:auto val="1"/>
        <c:lblOffset val="100"/>
        <c:baseTimeUnit val="months"/>
      </c:dateAx>
      <c:valAx>
        <c:axId val="157429760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one"/>
        <c:crossAx val="157387008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821321718595288E-2"/>
          <c:y val="2.0596149047194982E-2"/>
          <c:w val="0.59973693628721114"/>
          <c:h val="0.94336059012021378"/>
        </c:manualLayout>
      </c:layout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סוגי נכסים</c:v>
                </c:pt>
              </c:strCache>
            </c:strRef>
          </c:tx>
          <c:cat>
            <c:strRef>
              <c:f>גיליון1!$A$2:$A$8</c:f>
              <c:strCache>
                <c:ptCount val="7"/>
                <c:pt idx="0">
                  <c:v>מבני ציבור שאינם למגורים</c:v>
                </c:pt>
                <c:pt idx="1">
                  <c:v>נכסים למגורים במתחמי בתי חולים </c:v>
                </c:pt>
                <c:pt idx="2">
                  <c:v>חוסים</c:v>
                </c:pt>
                <c:pt idx="3">
                  <c:v>משרדי ממשלה</c:v>
                </c:pt>
                <c:pt idx="4">
                  <c:v>נכסים לדיון נוסף</c:v>
                </c:pt>
                <c:pt idx="5">
                  <c:v>נכסים ללא ייעוד ציבורי</c:v>
                </c:pt>
                <c:pt idx="6">
                  <c:v>משהו נוסף</c:v>
                </c:pt>
              </c:strCache>
            </c:strRef>
          </c:cat>
          <c:val>
            <c:numRef>
              <c:f>גיליון1!$B$2:$B$8</c:f>
              <c:numCache>
                <c:formatCode>General</c:formatCode>
                <c:ptCount val="7"/>
                <c:pt idx="0">
                  <c:v>455</c:v>
                </c:pt>
                <c:pt idx="1">
                  <c:v>360</c:v>
                </c:pt>
                <c:pt idx="2">
                  <c:v>60</c:v>
                </c:pt>
                <c:pt idx="3">
                  <c:v>290</c:v>
                </c:pt>
                <c:pt idx="4">
                  <c:v>863</c:v>
                </c:pt>
                <c:pt idx="5">
                  <c:v>70</c:v>
                </c:pt>
                <c:pt idx="6">
                  <c:v>350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[חוברת1.xlsx]גיליון1!$A$1:$A$6</c:f>
              <c:numCache>
                <c:formatCode>General</c:formatCode>
                <c:ptCount val="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numCache>
            </c:numRef>
          </c:cat>
          <c:val>
            <c:numRef>
              <c:f>[חוברת1.xlsx]גיליון1!$B$1:$B$6</c:f>
              <c:numCache>
                <c:formatCode>#,##0</c:formatCode>
                <c:ptCount val="6"/>
                <c:pt idx="0">
                  <c:v>2340</c:v>
                </c:pt>
                <c:pt idx="1">
                  <c:v>2796</c:v>
                </c:pt>
                <c:pt idx="2">
                  <c:v>2570</c:v>
                </c:pt>
                <c:pt idx="3">
                  <c:v>2650</c:v>
                </c:pt>
                <c:pt idx="4">
                  <c:v>2764</c:v>
                </c:pt>
                <c:pt idx="5">
                  <c:v>2999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4782208"/>
        <c:axId val="184800384"/>
      </c:lineChart>
      <c:catAx>
        <c:axId val="184782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84800384"/>
        <c:crosses val="autoZero"/>
        <c:auto val="1"/>
        <c:lblAlgn val="ctr"/>
        <c:lblOffset val="100"/>
        <c:noMultiLvlLbl val="0"/>
      </c:catAx>
      <c:valAx>
        <c:axId val="184800384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847822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13216E-4E29-44FB-B3BE-5AB1F4A58973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rtl="1"/>
          <a:endParaRPr lang="he-IL"/>
        </a:p>
      </dgm:t>
    </dgm:pt>
    <dgm:pt modelId="{2DD8B796-191A-4B2E-9C88-1E164B926F0D}">
      <dgm:prSet phldrT="[טקסט]" custT="1"/>
      <dgm:spPr/>
      <dgm:t>
        <a:bodyPr/>
        <a:lstStyle/>
        <a:p>
          <a:pPr rtl="1"/>
          <a:r>
            <a:rPr lang="he-IL" sz="1400" b="1" dirty="0" smtClean="0"/>
            <a:t>מיפוי</a:t>
          </a:r>
          <a:endParaRPr lang="he-IL" sz="1400" b="1" dirty="0"/>
        </a:p>
      </dgm:t>
    </dgm:pt>
    <dgm:pt modelId="{DF136883-9A9B-4294-A7E9-E96E255708C5}" type="parTrans" cxnId="{5B4F202A-1BE3-41AC-B200-B7CEC92FD02C}">
      <dgm:prSet/>
      <dgm:spPr/>
      <dgm:t>
        <a:bodyPr/>
        <a:lstStyle/>
        <a:p>
          <a:pPr rtl="1"/>
          <a:endParaRPr lang="he-IL"/>
        </a:p>
      </dgm:t>
    </dgm:pt>
    <dgm:pt modelId="{AFDFF51B-622A-4EA6-B08D-AFE6F52FA24E}" type="sibTrans" cxnId="{5B4F202A-1BE3-41AC-B200-B7CEC92FD02C}">
      <dgm:prSet/>
      <dgm:spPr/>
      <dgm:t>
        <a:bodyPr/>
        <a:lstStyle/>
        <a:p>
          <a:pPr rtl="1"/>
          <a:endParaRPr lang="he-IL"/>
        </a:p>
      </dgm:t>
    </dgm:pt>
    <dgm:pt modelId="{A1933756-473B-455D-8974-E03DB655C6EA}">
      <dgm:prSet phldrT="[טקסט]"/>
      <dgm:spPr/>
      <dgm:t>
        <a:bodyPr/>
        <a:lstStyle/>
        <a:p>
          <a:pPr rtl="1"/>
          <a:r>
            <a:rPr lang="he-IL" dirty="0" smtClean="0"/>
            <a:t>מיפוי פרטני של 2,229 נכסי דיור ציבורי שאינם מאוכלסים ע"י זכאי הדיור הציבורי                                  </a:t>
          </a:r>
          <a:endParaRPr lang="he-IL" dirty="0"/>
        </a:p>
      </dgm:t>
    </dgm:pt>
    <dgm:pt modelId="{A8A4234B-FAAA-4931-A3B6-608B630EEB00}" type="parTrans" cxnId="{258A4CA8-6114-4410-9871-A8805A5C30A3}">
      <dgm:prSet/>
      <dgm:spPr/>
      <dgm:t>
        <a:bodyPr/>
        <a:lstStyle/>
        <a:p>
          <a:pPr rtl="1"/>
          <a:endParaRPr lang="he-IL"/>
        </a:p>
      </dgm:t>
    </dgm:pt>
    <dgm:pt modelId="{30949F5E-49E4-4702-8707-59F2433F3C2C}" type="sibTrans" cxnId="{258A4CA8-6114-4410-9871-A8805A5C30A3}">
      <dgm:prSet/>
      <dgm:spPr/>
      <dgm:t>
        <a:bodyPr/>
        <a:lstStyle/>
        <a:p>
          <a:pPr rtl="1"/>
          <a:endParaRPr lang="he-IL"/>
        </a:p>
      </dgm:t>
    </dgm:pt>
    <dgm:pt modelId="{FDBD514B-51FD-43FF-BD80-14E378C4C87E}">
      <dgm:prSet phldrT="[טקסט]" custT="1"/>
      <dgm:spPr/>
      <dgm:t>
        <a:bodyPr/>
        <a:lstStyle/>
        <a:p>
          <a:pPr rtl="1"/>
          <a:r>
            <a:rPr lang="he-IL" sz="1400" b="1" dirty="0" smtClean="0"/>
            <a:t>מיקוד</a:t>
          </a:r>
          <a:endParaRPr lang="he-IL" sz="1400" b="1" dirty="0"/>
        </a:p>
      </dgm:t>
    </dgm:pt>
    <dgm:pt modelId="{A774982C-9C07-40AD-BFF0-A3C38535DBDF}" type="parTrans" cxnId="{CCB0BD86-DAE0-4B6B-AF98-F5FCE2CD51DA}">
      <dgm:prSet/>
      <dgm:spPr/>
      <dgm:t>
        <a:bodyPr/>
        <a:lstStyle/>
        <a:p>
          <a:pPr rtl="1"/>
          <a:endParaRPr lang="he-IL"/>
        </a:p>
      </dgm:t>
    </dgm:pt>
    <dgm:pt modelId="{7ADFE733-B859-471C-8277-AEE05995BD2A}" type="sibTrans" cxnId="{CCB0BD86-DAE0-4B6B-AF98-F5FCE2CD51DA}">
      <dgm:prSet/>
      <dgm:spPr/>
      <dgm:t>
        <a:bodyPr/>
        <a:lstStyle/>
        <a:p>
          <a:pPr rtl="1"/>
          <a:endParaRPr lang="he-IL"/>
        </a:p>
      </dgm:t>
    </dgm:pt>
    <dgm:pt modelId="{8ABCBB4D-F2C9-41E9-B094-92AD54922F11}">
      <dgm:prSet phldrT="[טקסט]"/>
      <dgm:spPr/>
      <dgm:t>
        <a:bodyPr/>
        <a:lstStyle/>
        <a:p>
          <a:pPr rtl="1"/>
          <a:r>
            <a:rPr lang="he-IL" dirty="0" smtClean="0"/>
            <a:t>ניפוי נכסים שאינם מיועדים למגורים ופילוח הנכסים הרלוונטיים לזכאים</a:t>
          </a:r>
          <a:endParaRPr lang="he-IL" dirty="0"/>
        </a:p>
      </dgm:t>
    </dgm:pt>
    <dgm:pt modelId="{3F0EC3CE-752F-42FA-ADB7-797573A6A961}" type="parTrans" cxnId="{BA0FEC89-A7EF-4226-93A8-04CB84C45A0B}">
      <dgm:prSet/>
      <dgm:spPr/>
      <dgm:t>
        <a:bodyPr/>
        <a:lstStyle/>
        <a:p>
          <a:pPr rtl="1"/>
          <a:endParaRPr lang="he-IL"/>
        </a:p>
      </dgm:t>
    </dgm:pt>
    <dgm:pt modelId="{0FE839D7-5D6B-4FE3-B469-15E468043320}" type="sibTrans" cxnId="{BA0FEC89-A7EF-4226-93A8-04CB84C45A0B}">
      <dgm:prSet/>
      <dgm:spPr/>
      <dgm:t>
        <a:bodyPr/>
        <a:lstStyle/>
        <a:p>
          <a:pPr rtl="1"/>
          <a:endParaRPr lang="he-IL"/>
        </a:p>
      </dgm:t>
    </dgm:pt>
    <dgm:pt modelId="{2062DA33-4376-4AAA-990A-E4C0193D162E}">
      <dgm:prSet phldrT="[טקסט]" custT="1"/>
      <dgm:spPr/>
      <dgm:t>
        <a:bodyPr/>
        <a:lstStyle/>
        <a:p>
          <a:pPr rtl="1"/>
          <a:endParaRPr lang="he-IL" sz="1400" b="1" dirty="0" smtClean="0"/>
        </a:p>
        <a:p>
          <a:pPr rtl="1"/>
          <a:r>
            <a:rPr lang="he-IL" sz="1400" b="1" dirty="0" smtClean="0"/>
            <a:t>גיבוש עקרונות יסוד</a:t>
          </a:r>
          <a:endParaRPr lang="he-IL" sz="1400" b="1" dirty="0"/>
        </a:p>
      </dgm:t>
    </dgm:pt>
    <dgm:pt modelId="{390CBDB0-A7A8-4AA6-AF01-E1DE7C9E8ECF}" type="parTrans" cxnId="{C97DBA90-2722-47FA-BD85-4296F621D9E1}">
      <dgm:prSet/>
      <dgm:spPr/>
      <dgm:t>
        <a:bodyPr/>
        <a:lstStyle/>
        <a:p>
          <a:pPr rtl="1"/>
          <a:endParaRPr lang="he-IL"/>
        </a:p>
      </dgm:t>
    </dgm:pt>
    <dgm:pt modelId="{BD22A6D7-461E-4B87-940E-F59B8800AC5B}" type="sibTrans" cxnId="{C97DBA90-2722-47FA-BD85-4296F621D9E1}">
      <dgm:prSet/>
      <dgm:spPr/>
      <dgm:t>
        <a:bodyPr/>
        <a:lstStyle/>
        <a:p>
          <a:pPr rtl="1"/>
          <a:endParaRPr lang="he-IL"/>
        </a:p>
      </dgm:t>
    </dgm:pt>
    <dgm:pt modelId="{D8553F24-9218-493A-83D0-F2B3FA2267AA}">
      <dgm:prSet phldrT="[טקסט]"/>
      <dgm:spPr/>
      <dgm:t>
        <a:bodyPr/>
        <a:lstStyle/>
        <a:p>
          <a:pPr rtl="1"/>
          <a:r>
            <a:rPr lang="he-IL" dirty="0" smtClean="0"/>
            <a:t>פעילות בהתאם לחוק</a:t>
          </a:r>
          <a:endParaRPr lang="he-IL" dirty="0"/>
        </a:p>
      </dgm:t>
    </dgm:pt>
    <dgm:pt modelId="{2544CF67-EDF0-4575-9F2C-AFC8CF2D76A4}" type="parTrans" cxnId="{0021DFF7-2424-42A0-B704-2C46753C3464}">
      <dgm:prSet/>
      <dgm:spPr/>
      <dgm:t>
        <a:bodyPr/>
        <a:lstStyle/>
        <a:p>
          <a:pPr rtl="1"/>
          <a:endParaRPr lang="he-IL"/>
        </a:p>
      </dgm:t>
    </dgm:pt>
    <dgm:pt modelId="{376D3963-B4A5-48C5-97EE-2CC00A4BBD2D}" type="sibTrans" cxnId="{0021DFF7-2424-42A0-B704-2C46753C3464}">
      <dgm:prSet/>
      <dgm:spPr/>
      <dgm:t>
        <a:bodyPr/>
        <a:lstStyle/>
        <a:p>
          <a:pPr rtl="1"/>
          <a:endParaRPr lang="he-IL"/>
        </a:p>
      </dgm:t>
    </dgm:pt>
    <dgm:pt modelId="{81D1E07A-1542-4530-BCFB-CB03F41F83C1}">
      <dgm:prSet phldrT="[טקסט]"/>
      <dgm:spPr/>
      <dgm:t>
        <a:bodyPr/>
        <a:lstStyle/>
        <a:p>
          <a:pPr rtl="1"/>
          <a:r>
            <a:rPr lang="he-IL" dirty="0" smtClean="0"/>
            <a:t>שיקולים ערכיים ומוסריים</a:t>
          </a:r>
          <a:endParaRPr lang="he-IL" dirty="0"/>
        </a:p>
      </dgm:t>
    </dgm:pt>
    <dgm:pt modelId="{C32C03D9-5779-47C8-8258-6520EF1C1862}" type="parTrans" cxnId="{D3493B62-CC47-4D7B-97E1-F7B27A04A45F}">
      <dgm:prSet/>
      <dgm:spPr/>
      <dgm:t>
        <a:bodyPr/>
        <a:lstStyle/>
        <a:p>
          <a:pPr rtl="1"/>
          <a:endParaRPr lang="he-IL"/>
        </a:p>
      </dgm:t>
    </dgm:pt>
    <dgm:pt modelId="{322015B5-3D08-42CA-BAF4-A59F6361360F}" type="sibTrans" cxnId="{D3493B62-CC47-4D7B-97E1-F7B27A04A45F}">
      <dgm:prSet/>
      <dgm:spPr/>
      <dgm:t>
        <a:bodyPr/>
        <a:lstStyle/>
        <a:p>
          <a:pPr rtl="1"/>
          <a:endParaRPr lang="he-IL"/>
        </a:p>
      </dgm:t>
    </dgm:pt>
    <dgm:pt modelId="{11BCB439-49D2-4DA4-844D-3F10E259F156}">
      <dgm:prSet phldrT="[טקסט]"/>
      <dgm:spPr/>
      <dgm:t>
        <a:bodyPr/>
        <a:lstStyle/>
        <a:p>
          <a:pPr rtl="1"/>
          <a:r>
            <a:rPr lang="he-IL" dirty="0" smtClean="0"/>
            <a:t>יצירת מקורות הכנסה חליפיים להגדרת מלאי הדירות בדיור הציבורי</a:t>
          </a:r>
          <a:endParaRPr lang="he-IL" dirty="0"/>
        </a:p>
      </dgm:t>
    </dgm:pt>
    <dgm:pt modelId="{FAAF6458-7784-419A-8633-5E6BE17B0FC4}" type="parTrans" cxnId="{D676CC93-CA9F-4A06-8324-1E58A3B1BB93}">
      <dgm:prSet/>
      <dgm:spPr/>
      <dgm:t>
        <a:bodyPr/>
        <a:lstStyle/>
        <a:p>
          <a:pPr rtl="1"/>
          <a:endParaRPr lang="he-IL"/>
        </a:p>
      </dgm:t>
    </dgm:pt>
    <dgm:pt modelId="{F1CD0EDC-70AA-43BF-A497-6DE59A04E297}" type="sibTrans" cxnId="{D676CC93-CA9F-4A06-8324-1E58A3B1BB93}">
      <dgm:prSet/>
      <dgm:spPr/>
      <dgm:t>
        <a:bodyPr/>
        <a:lstStyle/>
        <a:p>
          <a:pPr rtl="1"/>
          <a:endParaRPr lang="he-IL"/>
        </a:p>
      </dgm:t>
    </dgm:pt>
    <dgm:pt modelId="{EA9AA9B6-6959-48EF-8A99-1F3CF9FC3D6A}">
      <dgm:prSet custT="1"/>
      <dgm:spPr/>
      <dgm:t>
        <a:bodyPr/>
        <a:lstStyle/>
        <a:p>
          <a:pPr rtl="1"/>
          <a:r>
            <a:rPr lang="he-IL" sz="1400" b="1" dirty="0" smtClean="0"/>
            <a:t>גיבוש המלצות</a:t>
          </a:r>
          <a:endParaRPr lang="he-IL" sz="1400" b="1" dirty="0"/>
        </a:p>
      </dgm:t>
    </dgm:pt>
    <dgm:pt modelId="{73FBAC41-B8EC-48AA-A491-E7375FF1B611}" type="parTrans" cxnId="{9AD36CC3-D8FD-4CF8-8492-F61EFDF95853}">
      <dgm:prSet/>
      <dgm:spPr/>
      <dgm:t>
        <a:bodyPr/>
        <a:lstStyle/>
        <a:p>
          <a:pPr rtl="1"/>
          <a:endParaRPr lang="he-IL"/>
        </a:p>
      </dgm:t>
    </dgm:pt>
    <dgm:pt modelId="{DBD93918-1359-4A91-B5B0-E99FB94EE69E}" type="sibTrans" cxnId="{9AD36CC3-D8FD-4CF8-8492-F61EFDF95853}">
      <dgm:prSet/>
      <dgm:spPr/>
      <dgm:t>
        <a:bodyPr/>
        <a:lstStyle/>
        <a:p>
          <a:pPr rtl="1"/>
          <a:endParaRPr lang="he-IL"/>
        </a:p>
      </dgm:t>
    </dgm:pt>
    <dgm:pt modelId="{9FE6D0BF-400F-4C80-92C4-4665915C84AB}">
      <dgm:prSet/>
      <dgm:spPr/>
      <dgm:t>
        <a:bodyPr/>
        <a:lstStyle/>
        <a:p>
          <a:pPr rtl="1"/>
          <a:r>
            <a:rPr lang="he-IL" dirty="0" smtClean="0"/>
            <a:t>גיבוש המלצות פרטניות בהתאם לסוגי הנכסים </a:t>
          </a:r>
          <a:endParaRPr lang="he-IL" dirty="0"/>
        </a:p>
      </dgm:t>
    </dgm:pt>
    <dgm:pt modelId="{0DAC5D02-6620-46EC-BD64-85DDE1F52D83}" type="parTrans" cxnId="{38F11A4F-29A5-4465-A8C7-85458737CCB8}">
      <dgm:prSet/>
      <dgm:spPr/>
      <dgm:t>
        <a:bodyPr/>
        <a:lstStyle/>
        <a:p>
          <a:pPr rtl="1"/>
          <a:endParaRPr lang="he-IL"/>
        </a:p>
      </dgm:t>
    </dgm:pt>
    <dgm:pt modelId="{1CB585CA-2E57-4726-A54C-12F8C5CEE109}" type="sibTrans" cxnId="{38F11A4F-29A5-4465-A8C7-85458737CCB8}">
      <dgm:prSet/>
      <dgm:spPr/>
      <dgm:t>
        <a:bodyPr/>
        <a:lstStyle/>
        <a:p>
          <a:pPr rtl="1"/>
          <a:endParaRPr lang="he-IL"/>
        </a:p>
      </dgm:t>
    </dgm:pt>
    <dgm:pt modelId="{475C3B62-E42C-493C-9E28-2A8D18128275}" type="pres">
      <dgm:prSet presAssocID="{0F13216E-4E29-44FB-B3BE-5AB1F4A5897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769FD9F-FE2E-4486-A23A-BF2700FEB6E6}" type="pres">
      <dgm:prSet presAssocID="{2DD8B796-191A-4B2E-9C88-1E164B926F0D}" presName="composite" presStyleCnt="0"/>
      <dgm:spPr/>
      <dgm:t>
        <a:bodyPr/>
        <a:lstStyle/>
        <a:p>
          <a:pPr rtl="1"/>
          <a:endParaRPr lang="he-IL"/>
        </a:p>
      </dgm:t>
    </dgm:pt>
    <dgm:pt modelId="{AA93FCDA-6031-4663-A4CC-0E98B90BCD8C}" type="pres">
      <dgm:prSet presAssocID="{2DD8B796-191A-4B2E-9C88-1E164B926F0D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95F0629-59D4-44FD-AD73-A392F2DEA3E7}" type="pres">
      <dgm:prSet presAssocID="{2DD8B796-191A-4B2E-9C88-1E164B926F0D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78FB04B-5ADE-45AD-B68E-E020ED9FDBB6}" type="pres">
      <dgm:prSet presAssocID="{AFDFF51B-622A-4EA6-B08D-AFE6F52FA24E}" presName="sp" presStyleCnt="0"/>
      <dgm:spPr/>
      <dgm:t>
        <a:bodyPr/>
        <a:lstStyle/>
        <a:p>
          <a:pPr rtl="1"/>
          <a:endParaRPr lang="he-IL"/>
        </a:p>
      </dgm:t>
    </dgm:pt>
    <dgm:pt modelId="{2AAFDA0D-EAFC-40C8-AA74-DE6ED97D0B2F}" type="pres">
      <dgm:prSet presAssocID="{FDBD514B-51FD-43FF-BD80-14E378C4C87E}" presName="composite" presStyleCnt="0"/>
      <dgm:spPr/>
      <dgm:t>
        <a:bodyPr/>
        <a:lstStyle/>
        <a:p>
          <a:pPr rtl="1"/>
          <a:endParaRPr lang="he-IL"/>
        </a:p>
      </dgm:t>
    </dgm:pt>
    <dgm:pt modelId="{3B7361B1-BCEC-4877-A4C5-B121CE54E295}" type="pres">
      <dgm:prSet presAssocID="{FDBD514B-51FD-43FF-BD80-14E378C4C87E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B2C14D5-3A35-498A-B449-DEE8BCE84ADA}" type="pres">
      <dgm:prSet presAssocID="{FDBD514B-51FD-43FF-BD80-14E378C4C87E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8E29310-D542-4385-859E-FFCB902BED73}" type="pres">
      <dgm:prSet presAssocID="{7ADFE733-B859-471C-8277-AEE05995BD2A}" presName="sp" presStyleCnt="0"/>
      <dgm:spPr/>
      <dgm:t>
        <a:bodyPr/>
        <a:lstStyle/>
        <a:p>
          <a:pPr rtl="1"/>
          <a:endParaRPr lang="he-IL"/>
        </a:p>
      </dgm:t>
    </dgm:pt>
    <dgm:pt modelId="{20EBDB33-ED1B-41F2-A417-CAAC734F120A}" type="pres">
      <dgm:prSet presAssocID="{2062DA33-4376-4AAA-990A-E4C0193D162E}" presName="composite" presStyleCnt="0"/>
      <dgm:spPr/>
      <dgm:t>
        <a:bodyPr/>
        <a:lstStyle/>
        <a:p>
          <a:pPr rtl="1"/>
          <a:endParaRPr lang="he-IL"/>
        </a:p>
      </dgm:t>
    </dgm:pt>
    <dgm:pt modelId="{9FBFE721-8A1B-43A7-A200-17E832B84C47}" type="pres">
      <dgm:prSet presAssocID="{2062DA33-4376-4AAA-990A-E4C0193D162E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038DE1-948C-4D99-AE39-084D4D8F3B96}" type="pres">
      <dgm:prSet presAssocID="{2062DA33-4376-4AAA-990A-E4C0193D162E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C11B60-2C46-472D-B30F-3150462B82F4}" type="pres">
      <dgm:prSet presAssocID="{BD22A6D7-461E-4B87-940E-F59B8800AC5B}" presName="sp" presStyleCnt="0"/>
      <dgm:spPr/>
      <dgm:t>
        <a:bodyPr/>
        <a:lstStyle/>
        <a:p>
          <a:pPr rtl="1"/>
          <a:endParaRPr lang="he-IL"/>
        </a:p>
      </dgm:t>
    </dgm:pt>
    <dgm:pt modelId="{E5D3E64F-E486-4050-A5EC-2FA551DC7A75}" type="pres">
      <dgm:prSet presAssocID="{EA9AA9B6-6959-48EF-8A99-1F3CF9FC3D6A}" presName="composite" presStyleCnt="0"/>
      <dgm:spPr/>
      <dgm:t>
        <a:bodyPr/>
        <a:lstStyle/>
        <a:p>
          <a:pPr rtl="1"/>
          <a:endParaRPr lang="he-IL"/>
        </a:p>
      </dgm:t>
    </dgm:pt>
    <dgm:pt modelId="{A42CD8EB-9BD2-430A-A126-99F8B84667E8}" type="pres">
      <dgm:prSet presAssocID="{EA9AA9B6-6959-48EF-8A99-1F3CF9FC3D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9AC19A0-B412-45FE-9ACD-FEE31D70ED1A}" type="pres">
      <dgm:prSet presAssocID="{EA9AA9B6-6959-48EF-8A99-1F3CF9FC3D6A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F09D2B0-4600-4205-92E1-C6F702418EFA}" type="presOf" srcId="{8ABCBB4D-F2C9-41E9-B094-92AD54922F11}" destId="{4B2C14D5-3A35-498A-B449-DEE8BCE84ADA}" srcOrd="0" destOrd="0" presId="urn:microsoft.com/office/officeart/2005/8/layout/chevron2"/>
    <dgm:cxn modelId="{BA0FEC89-A7EF-4226-93A8-04CB84C45A0B}" srcId="{FDBD514B-51FD-43FF-BD80-14E378C4C87E}" destId="{8ABCBB4D-F2C9-41E9-B094-92AD54922F11}" srcOrd="0" destOrd="0" parTransId="{3F0EC3CE-752F-42FA-ADB7-797573A6A961}" sibTransId="{0FE839D7-5D6B-4FE3-B469-15E468043320}"/>
    <dgm:cxn modelId="{C8E32CBC-D80B-4CE7-9E61-13E5177D7450}" type="presOf" srcId="{2062DA33-4376-4AAA-990A-E4C0193D162E}" destId="{9FBFE721-8A1B-43A7-A200-17E832B84C47}" srcOrd="0" destOrd="0" presId="urn:microsoft.com/office/officeart/2005/8/layout/chevron2"/>
    <dgm:cxn modelId="{38F11A4F-29A5-4465-A8C7-85458737CCB8}" srcId="{EA9AA9B6-6959-48EF-8A99-1F3CF9FC3D6A}" destId="{9FE6D0BF-400F-4C80-92C4-4665915C84AB}" srcOrd="0" destOrd="0" parTransId="{0DAC5D02-6620-46EC-BD64-85DDE1F52D83}" sibTransId="{1CB585CA-2E57-4726-A54C-12F8C5CEE109}"/>
    <dgm:cxn modelId="{D3493B62-CC47-4D7B-97E1-F7B27A04A45F}" srcId="{2062DA33-4376-4AAA-990A-E4C0193D162E}" destId="{81D1E07A-1542-4530-BCFB-CB03F41F83C1}" srcOrd="1" destOrd="0" parTransId="{C32C03D9-5779-47C8-8258-6520EF1C1862}" sibTransId="{322015B5-3D08-42CA-BAF4-A59F6361360F}"/>
    <dgm:cxn modelId="{B865461F-B8F6-4F41-9F5F-42C4FD5EB942}" type="presOf" srcId="{0F13216E-4E29-44FB-B3BE-5AB1F4A58973}" destId="{475C3B62-E42C-493C-9E28-2A8D18128275}" srcOrd="0" destOrd="0" presId="urn:microsoft.com/office/officeart/2005/8/layout/chevron2"/>
    <dgm:cxn modelId="{0021DFF7-2424-42A0-B704-2C46753C3464}" srcId="{2062DA33-4376-4AAA-990A-E4C0193D162E}" destId="{D8553F24-9218-493A-83D0-F2B3FA2267AA}" srcOrd="0" destOrd="0" parTransId="{2544CF67-EDF0-4575-9F2C-AFC8CF2D76A4}" sibTransId="{376D3963-B4A5-48C5-97EE-2CC00A4BBD2D}"/>
    <dgm:cxn modelId="{258A4CA8-6114-4410-9871-A8805A5C30A3}" srcId="{2DD8B796-191A-4B2E-9C88-1E164B926F0D}" destId="{A1933756-473B-455D-8974-E03DB655C6EA}" srcOrd="0" destOrd="0" parTransId="{A8A4234B-FAAA-4931-A3B6-608B630EEB00}" sibTransId="{30949F5E-49E4-4702-8707-59F2433F3C2C}"/>
    <dgm:cxn modelId="{2C23183C-3A2B-40A8-96EE-350DFE35C6AB}" type="presOf" srcId="{EA9AA9B6-6959-48EF-8A99-1F3CF9FC3D6A}" destId="{A42CD8EB-9BD2-430A-A126-99F8B84667E8}" srcOrd="0" destOrd="0" presId="urn:microsoft.com/office/officeart/2005/8/layout/chevron2"/>
    <dgm:cxn modelId="{5B4F202A-1BE3-41AC-B200-B7CEC92FD02C}" srcId="{0F13216E-4E29-44FB-B3BE-5AB1F4A58973}" destId="{2DD8B796-191A-4B2E-9C88-1E164B926F0D}" srcOrd="0" destOrd="0" parTransId="{DF136883-9A9B-4294-A7E9-E96E255708C5}" sibTransId="{AFDFF51B-622A-4EA6-B08D-AFE6F52FA24E}"/>
    <dgm:cxn modelId="{CCB0BD86-DAE0-4B6B-AF98-F5FCE2CD51DA}" srcId="{0F13216E-4E29-44FB-B3BE-5AB1F4A58973}" destId="{FDBD514B-51FD-43FF-BD80-14E378C4C87E}" srcOrd="1" destOrd="0" parTransId="{A774982C-9C07-40AD-BFF0-A3C38535DBDF}" sibTransId="{7ADFE733-B859-471C-8277-AEE05995BD2A}"/>
    <dgm:cxn modelId="{C97DBA90-2722-47FA-BD85-4296F621D9E1}" srcId="{0F13216E-4E29-44FB-B3BE-5AB1F4A58973}" destId="{2062DA33-4376-4AAA-990A-E4C0193D162E}" srcOrd="2" destOrd="0" parTransId="{390CBDB0-A7A8-4AA6-AF01-E1DE7C9E8ECF}" sibTransId="{BD22A6D7-461E-4B87-940E-F59B8800AC5B}"/>
    <dgm:cxn modelId="{11367271-EB68-42D6-AD9E-6629A279DA35}" type="presOf" srcId="{11BCB439-49D2-4DA4-844D-3F10E259F156}" destId="{27038DE1-948C-4D99-AE39-084D4D8F3B96}" srcOrd="0" destOrd="2" presId="urn:microsoft.com/office/officeart/2005/8/layout/chevron2"/>
    <dgm:cxn modelId="{F6AED127-E120-4334-8BCB-F8C3A3DBC3FB}" type="presOf" srcId="{FDBD514B-51FD-43FF-BD80-14E378C4C87E}" destId="{3B7361B1-BCEC-4877-A4C5-B121CE54E295}" srcOrd="0" destOrd="0" presId="urn:microsoft.com/office/officeart/2005/8/layout/chevron2"/>
    <dgm:cxn modelId="{A7080A04-BB9C-4B7B-93DB-A7C161CB6FCA}" type="presOf" srcId="{A1933756-473B-455D-8974-E03DB655C6EA}" destId="{095F0629-59D4-44FD-AD73-A392F2DEA3E7}" srcOrd="0" destOrd="0" presId="urn:microsoft.com/office/officeart/2005/8/layout/chevron2"/>
    <dgm:cxn modelId="{9AD36CC3-D8FD-4CF8-8492-F61EFDF95853}" srcId="{0F13216E-4E29-44FB-B3BE-5AB1F4A58973}" destId="{EA9AA9B6-6959-48EF-8A99-1F3CF9FC3D6A}" srcOrd="3" destOrd="0" parTransId="{73FBAC41-B8EC-48AA-A491-E7375FF1B611}" sibTransId="{DBD93918-1359-4A91-B5B0-E99FB94EE69E}"/>
    <dgm:cxn modelId="{8576B868-3511-491B-966B-B8074CE11F28}" type="presOf" srcId="{81D1E07A-1542-4530-BCFB-CB03F41F83C1}" destId="{27038DE1-948C-4D99-AE39-084D4D8F3B96}" srcOrd="0" destOrd="1" presId="urn:microsoft.com/office/officeart/2005/8/layout/chevron2"/>
    <dgm:cxn modelId="{C5BD358A-C82E-4439-BB85-273551CD7B69}" type="presOf" srcId="{9FE6D0BF-400F-4C80-92C4-4665915C84AB}" destId="{19AC19A0-B412-45FE-9ACD-FEE31D70ED1A}" srcOrd="0" destOrd="0" presId="urn:microsoft.com/office/officeart/2005/8/layout/chevron2"/>
    <dgm:cxn modelId="{0E82E379-D9CB-45C9-820E-3D9281766C19}" type="presOf" srcId="{D8553F24-9218-493A-83D0-F2B3FA2267AA}" destId="{27038DE1-948C-4D99-AE39-084D4D8F3B96}" srcOrd="0" destOrd="0" presId="urn:microsoft.com/office/officeart/2005/8/layout/chevron2"/>
    <dgm:cxn modelId="{D676CC93-CA9F-4A06-8324-1E58A3B1BB93}" srcId="{2062DA33-4376-4AAA-990A-E4C0193D162E}" destId="{11BCB439-49D2-4DA4-844D-3F10E259F156}" srcOrd="2" destOrd="0" parTransId="{FAAF6458-7784-419A-8633-5E6BE17B0FC4}" sibTransId="{F1CD0EDC-70AA-43BF-A497-6DE59A04E297}"/>
    <dgm:cxn modelId="{1B9EB0C7-0490-46EC-8D31-CD51E0ACEC41}" type="presOf" srcId="{2DD8B796-191A-4B2E-9C88-1E164B926F0D}" destId="{AA93FCDA-6031-4663-A4CC-0E98B90BCD8C}" srcOrd="0" destOrd="0" presId="urn:microsoft.com/office/officeart/2005/8/layout/chevron2"/>
    <dgm:cxn modelId="{9BB0DAA9-7916-4AA0-BE27-DE05A779C3D5}" type="presParOf" srcId="{475C3B62-E42C-493C-9E28-2A8D18128275}" destId="{1769FD9F-FE2E-4486-A23A-BF2700FEB6E6}" srcOrd="0" destOrd="0" presId="urn:microsoft.com/office/officeart/2005/8/layout/chevron2"/>
    <dgm:cxn modelId="{E889FE28-A257-4D33-9932-FE23DD755556}" type="presParOf" srcId="{1769FD9F-FE2E-4486-A23A-BF2700FEB6E6}" destId="{AA93FCDA-6031-4663-A4CC-0E98B90BCD8C}" srcOrd="0" destOrd="0" presId="urn:microsoft.com/office/officeart/2005/8/layout/chevron2"/>
    <dgm:cxn modelId="{C5571D18-0F4E-4B8E-B036-4D6032E4DB47}" type="presParOf" srcId="{1769FD9F-FE2E-4486-A23A-BF2700FEB6E6}" destId="{095F0629-59D4-44FD-AD73-A392F2DEA3E7}" srcOrd="1" destOrd="0" presId="urn:microsoft.com/office/officeart/2005/8/layout/chevron2"/>
    <dgm:cxn modelId="{BA2C5D7B-6F42-46AA-8595-2CBD22AC4E97}" type="presParOf" srcId="{475C3B62-E42C-493C-9E28-2A8D18128275}" destId="{E78FB04B-5ADE-45AD-B68E-E020ED9FDBB6}" srcOrd="1" destOrd="0" presId="urn:microsoft.com/office/officeart/2005/8/layout/chevron2"/>
    <dgm:cxn modelId="{1BA04591-2747-423E-9537-AD98E1328AAC}" type="presParOf" srcId="{475C3B62-E42C-493C-9E28-2A8D18128275}" destId="{2AAFDA0D-EAFC-40C8-AA74-DE6ED97D0B2F}" srcOrd="2" destOrd="0" presId="urn:microsoft.com/office/officeart/2005/8/layout/chevron2"/>
    <dgm:cxn modelId="{25204172-AEE8-450C-8E8E-595BC2DAEFCA}" type="presParOf" srcId="{2AAFDA0D-EAFC-40C8-AA74-DE6ED97D0B2F}" destId="{3B7361B1-BCEC-4877-A4C5-B121CE54E295}" srcOrd="0" destOrd="0" presId="urn:microsoft.com/office/officeart/2005/8/layout/chevron2"/>
    <dgm:cxn modelId="{D0EB1EC7-D177-4430-A0E1-A5C753B398DA}" type="presParOf" srcId="{2AAFDA0D-EAFC-40C8-AA74-DE6ED97D0B2F}" destId="{4B2C14D5-3A35-498A-B449-DEE8BCE84ADA}" srcOrd="1" destOrd="0" presId="urn:microsoft.com/office/officeart/2005/8/layout/chevron2"/>
    <dgm:cxn modelId="{EED9BE8B-A86F-48F0-9205-B95017D16FF1}" type="presParOf" srcId="{475C3B62-E42C-493C-9E28-2A8D18128275}" destId="{F8E29310-D542-4385-859E-FFCB902BED73}" srcOrd="3" destOrd="0" presId="urn:microsoft.com/office/officeart/2005/8/layout/chevron2"/>
    <dgm:cxn modelId="{077FE6AD-6D65-44A8-9477-0022C4340519}" type="presParOf" srcId="{475C3B62-E42C-493C-9E28-2A8D18128275}" destId="{20EBDB33-ED1B-41F2-A417-CAAC734F120A}" srcOrd="4" destOrd="0" presId="urn:microsoft.com/office/officeart/2005/8/layout/chevron2"/>
    <dgm:cxn modelId="{8578A895-53E0-406D-9DE4-BC6BB02DE041}" type="presParOf" srcId="{20EBDB33-ED1B-41F2-A417-CAAC734F120A}" destId="{9FBFE721-8A1B-43A7-A200-17E832B84C47}" srcOrd="0" destOrd="0" presId="urn:microsoft.com/office/officeart/2005/8/layout/chevron2"/>
    <dgm:cxn modelId="{63CCCAB5-1CFB-4613-AA02-F180B83982FC}" type="presParOf" srcId="{20EBDB33-ED1B-41F2-A417-CAAC734F120A}" destId="{27038DE1-948C-4D99-AE39-084D4D8F3B96}" srcOrd="1" destOrd="0" presId="urn:microsoft.com/office/officeart/2005/8/layout/chevron2"/>
    <dgm:cxn modelId="{F34AB29E-830D-40CF-9ECB-E90F20EB0B05}" type="presParOf" srcId="{475C3B62-E42C-493C-9E28-2A8D18128275}" destId="{5EC11B60-2C46-472D-B30F-3150462B82F4}" srcOrd="5" destOrd="0" presId="urn:microsoft.com/office/officeart/2005/8/layout/chevron2"/>
    <dgm:cxn modelId="{9FCEBBD3-4079-4FC0-AF72-467C7C07E0CC}" type="presParOf" srcId="{475C3B62-E42C-493C-9E28-2A8D18128275}" destId="{E5D3E64F-E486-4050-A5EC-2FA551DC7A75}" srcOrd="6" destOrd="0" presId="urn:microsoft.com/office/officeart/2005/8/layout/chevron2"/>
    <dgm:cxn modelId="{055E8925-2487-4B46-9877-B10FFAF0F96A}" type="presParOf" srcId="{E5D3E64F-E486-4050-A5EC-2FA551DC7A75}" destId="{A42CD8EB-9BD2-430A-A126-99F8B84667E8}" srcOrd="0" destOrd="0" presId="urn:microsoft.com/office/officeart/2005/8/layout/chevron2"/>
    <dgm:cxn modelId="{2C1186C9-3060-4453-B262-96BF71A7614C}" type="presParOf" srcId="{E5D3E64F-E486-4050-A5EC-2FA551DC7A75}" destId="{19AC19A0-B412-45FE-9ACD-FEE31D70ED1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0.561</cdr:x>
      <cdr:y>0.27045</cdr:y>
    </cdr:from>
    <cdr:to>
      <cdr:x>0.7726</cdr:x>
      <cdr:y>0.34031</cdr:y>
    </cdr:to>
    <cdr:sp macro="" textlink="">
      <cdr:nvSpPr>
        <cdr:cNvPr id="4" name="TextBox 5"/>
        <cdr:cNvSpPr txBox="1"/>
      </cdr:nvSpPr>
      <cdr:spPr>
        <a:xfrm xmlns:a="http://schemas.openxmlformats.org/drawingml/2006/main">
          <a:off x="4701735" y="1393731"/>
          <a:ext cx="1773428" cy="36001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1" anchor="t"/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rtl="1"/>
          <a:r>
            <a:rPr lang="he-IL" sz="1100" b="1" dirty="0" smtClean="0">
              <a:solidFill>
                <a:schemeClr val="tx2"/>
              </a:solidFill>
            </a:rPr>
            <a:t>כניסת זכיין נוסף</a:t>
          </a:r>
          <a:r>
            <a:rPr lang="en-US" sz="1100" b="1" dirty="0" smtClean="0">
              <a:solidFill>
                <a:schemeClr val="tx2"/>
              </a:solidFill>
            </a:rPr>
            <a:t/>
          </a:r>
          <a:br>
            <a:rPr lang="en-US" sz="1100" b="1" dirty="0" smtClean="0">
              <a:solidFill>
                <a:schemeClr val="tx2"/>
              </a:solidFill>
            </a:rPr>
          </a:br>
          <a:r>
            <a:rPr lang="he-IL" sz="1100" b="1" dirty="0" smtClean="0">
              <a:solidFill>
                <a:schemeClr val="tx2"/>
              </a:solidFill>
            </a:rPr>
            <a:t>לרכישת דירות</a:t>
          </a:r>
        </a:p>
      </cdr:txBody>
    </cdr:sp>
  </cdr:relSizeAnchor>
  <cdr:relSizeAnchor xmlns:cdr="http://schemas.openxmlformats.org/drawingml/2006/chartDrawing">
    <cdr:from>
      <cdr:x>0.58541</cdr:x>
      <cdr:y>0.67737</cdr:y>
    </cdr:from>
    <cdr:to>
      <cdr:x>0.73001</cdr:x>
      <cdr:y>0.77134</cdr:y>
    </cdr:to>
    <cdr:sp macro="" textlink="">
      <cdr:nvSpPr>
        <cdr:cNvPr id="5" name="TextBox 5"/>
        <cdr:cNvSpPr txBox="1"/>
      </cdr:nvSpPr>
      <cdr:spPr>
        <a:xfrm xmlns:a="http://schemas.openxmlformats.org/drawingml/2006/main">
          <a:off x="4906384" y="3490714"/>
          <a:ext cx="1211832" cy="48429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0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1" anchor="t"/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 rtl="1"/>
          <a:r>
            <a:rPr lang="he-IL" sz="1100" b="1" dirty="0">
              <a:solidFill>
                <a:schemeClr val="tx2"/>
              </a:solidFill>
            </a:rPr>
            <a:t>רכישת </a:t>
          </a:r>
          <a:r>
            <a:rPr lang="he-IL" sz="1100" b="1" dirty="0" smtClean="0">
              <a:solidFill>
                <a:schemeClr val="tx2"/>
              </a:solidFill>
            </a:rPr>
            <a:t>דירות</a:t>
          </a:r>
          <a:r>
            <a:rPr lang="en-US" sz="1100" b="1" dirty="0" smtClean="0">
              <a:solidFill>
                <a:schemeClr val="tx2"/>
              </a:solidFill>
            </a:rPr>
            <a:t/>
          </a:r>
          <a:br>
            <a:rPr lang="en-US" sz="1100" b="1" dirty="0" smtClean="0">
              <a:solidFill>
                <a:schemeClr val="tx2"/>
              </a:solidFill>
            </a:rPr>
          </a:br>
          <a:r>
            <a:rPr lang="he-IL" sz="1100" b="1" dirty="0" smtClean="0">
              <a:solidFill>
                <a:schemeClr val="tx2"/>
              </a:solidFill>
            </a:rPr>
            <a:t>חדשות מקבלנים</a:t>
          </a:r>
          <a:endParaRPr lang="he-IL" sz="1100" b="1" dirty="0">
            <a:solidFill>
              <a:schemeClr val="tx2"/>
            </a:solidFill>
          </a:endParaRPr>
        </a:p>
      </cdr:txBody>
    </cdr:sp>
  </cdr:relSizeAnchor>
  <cdr:relSizeAnchor xmlns:cdr="http://schemas.openxmlformats.org/drawingml/2006/chartDrawing">
    <cdr:from>
      <cdr:x>0.24099</cdr:x>
      <cdr:y>0.62481</cdr:y>
    </cdr:from>
    <cdr:to>
      <cdr:x>0.46438</cdr:x>
      <cdr:y>0.69467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019787" y="3219851"/>
          <a:ext cx="1872208" cy="36004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1" anchor="t"/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 rtl="1"/>
          <a:r>
            <a:rPr lang="he-IL" sz="1100" b="1" dirty="0">
              <a:solidFill>
                <a:schemeClr val="tx2"/>
              </a:solidFill>
            </a:rPr>
            <a:t>השוואת מחיר</a:t>
          </a:r>
          <a:r>
            <a:rPr lang="he-IL" sz="1100" b="1" baseline="0" dirty="0">
              <a:solidFill>
                <a:schemeClr val="tx2"/>
              </a:solidFill>
            </a:rPr>
            <a:t>ון לרכישת הדירות למחירון מדלן</a:t>
          </a:r>
          <a:endParaRPr lang="he-IL" sz="1100" b="1" dirty="0">
            <a:solidFill>
              <a:schemeClr val="tx2"/>
            </a:solidFill>
          </a:endParaRPr>
        </a:p>
      </cdr:txBody>
    </cdr:sp>
  </cdr:relSizeAnchor>
  <cdr:relSizeAnchor xmlns:cdr="http://schemas.openxmlformats.org/drawingml/2006/chartDrawing">
    <cdr:from>
      <cdr:x>0.10475</cdr:x>
      <cdr:y>0.66877</cdr:y>
    </cdr:from>
    <cdr:to>
      <cdr:x>0.24556</cdr:x>
      <cdr:y>0.72467</cdr:y>
    </cdr:to>
    <cdr:sp macro="" textlink="">
      <cdr:nvSpPr>
        <cdr:cNvPr id="7" name="TextBox 5"/>
        <cdr:cNvSpPr txBox="1"/>
      </cdr:nvSpPr>
      <cdr:spPr>
        <a:xfrm xmlns:a="http://schemas.openxmlformats.org/drawingml/2006/main">
          <a:off x="877944" y="3446401"/>
          <a:ext cx="1180124" cy="2880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1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 rtl="1"/>
          <a:r>
            <a:rPr lang="he-IL" sz="1100" b="1" dirty="0">
              <a:solidFill>
                <a:schemeClr val="tx2"/>
              </a:solidFill>
            </a:rPr>
            <a:t>פינוי 12</a:t>
          </a:r>
          <a:r>
            <a:rPr lang="he-IL" sz="1100" b="1" baseline="0" dirty="0">
              <a:solidFill>
                <a:schemeClr val="tx2"/>
              </a:solidFill>
            </a:rPr>
            <a:t> חודשים </a:t>
          </a:r>
          <a:endParaRPr lang="he-IL" sz="1100" b="1" dirty="0">
            <a:solidFill>
              <a:schemeClr val="tx2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0.40432</cdr:x>
      <cdr:y>0.41101</cdr:y>
    </cdr:from>
    <cdr:to>
      <cdr:x>0.64338</cdr:x>
      <cdr:y>0.59819</cdr:y>
    </cdr:to>
    <cdr:sp macro="" textlink="">
      <cdr:nvSpPr>
        <cdr:cNvPr id="2" name="TextBox 9"/>
        <cdr:cNvSpPr txBox="1"/>
      </cdr:nvSpPr>
      <cdr:spPr>
        <a:xfrm xmlns:a="http://schemas.openxmlformats.org/drawingml/2006/main">
          <a:off x="3137287" y="2027514"/>
          <a:ext cx="1854926" cy="923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b="1" dirty="0" smtClean="0">
              <a:solidFill>
                <a:schemeClr val="bg1"/>
              </a:solidFill>
            </a:rPr>
            <a:t>נכסים בייעוד שאינו למגורים</a:t>
          </a:r>
        </a:p>
        <a:p xmlns:a="http://schemas.openxmlformats.org/drawingml/2006/main">
          <a:pPr algn="ctr"/>
          <a:r>
            <a:rPr lang="he-IL" b="1" dirty="0" smtClean="0">
              <a:solidFill>
                <a:schemeClr val="bg1"/>
              </a:solidFill>
            </a:rPr>
            <a:t>375</a:t>
          </a:r>
          <a:endParaRPr lang="he-IL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0.36139</cdr:x>
      <cdr:y>0.63821</cdr:y>
    </cdr:from>
    <cdr:to>
      <cdr:x>0.60045</cdr:x>
      <cdr:y>0.7006</cdr:y>
    </cdr:to>
    <cdr:sp macro="" textlink="">
      <cdr:nvSpPr>
        <cdr:cNvPr id="4" name="TextBox 9"/>
        <cdr:cNvSpPr txBox="1"/>
      </cdr:nvSpPr>
      <cdr:spPr>
        <a:xfrm xmlns:a="http://schemas.openxmlformats.org/drawingml/2006/main" rot="2157258">
          <a:off x="2804181" y="3148245"/>
          <a:ext cx="1854926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sz="1400" b="1" dirty="0" smtClean="0">
              <a:solidFill>
                <a:schemeClr val="bg1"/>
              </a:solidFill>
            </a:rPr>
            <a:t>חוסים 38</a:t>
          </a:r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0.07599</cdr:x>
      <cdr:y>0.49522</cdr:y>
    </cdr:from>
    <cdr:to>
      <cdr:x>0.30333</cdr:x>
      <cdr:y>0.84837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589626" y="2442917"/>
          <a:ext cx="1763991" cy="17420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r" rtl="1"/>
          <a:r>
            <a:rPr lang="he-IL" sz="1200" b="1" dirty="0" smtClean="0"/>
            <a:t>הקצאה לסטודנטים ע"פ החלטות ממשלה – 180</a:t>
          </a:r>
        </a:p>
        <a:p xmlns:a="http://schemas.openxmlformats.org/drawingml/2006/main">
          <a:pPr algn="r" rtl="1"/>
          <a:endParaRPr lang="he-IL" sz="1200" b="1" dirty="0"/>
        </a:p>
        <a:p xmlns:a="http://schemas.openxmlformats.org/drawingml/2006/main">
          <a:pPr algn="r" rtl="1"/>
          <a:r>
            <a:rPr lang="he-IL" sz="1200" b="1" dirty="0" smtClean="0"/>
            <a:t>בתי כנסת – 153</a:t>
          </a:r>
        </a:p>
        <a:p xmlns:a="http://schemas.openxmlformats.org/drawingml/2006/main">
          <a:pPr algn="r" rtl="1"/>
          <a:endParaRPr lang="he-IL" sz="1200" b="1" dirty="0"/>
        </a:p>
        <a:p xmlns:a="http://schemas.openxmlformats.org/drawingml/2006/main">
          <a:pPr algn="r" rtl="1"/>
          <a:r>
            <a:rPr lang="he-IL" sz="1200" b="1" dirty="0" smtClean="0"/>
            <a:t>קיבוצים עירוניים – 70</a:t>
          </a:r>
        </a:p>
        <a:p xmlns:a="http://schemas.openxmlformats.org/drawingml/2006/main">
          <a:pPr algn="r" rtl="1"/>
          <a:endParaRPr lang="he-IL" sz="1200" b="1" dirty="0"/>
        </a:p>
        <a:p xmlns:a="http://schemas.openxmlformats.org/drawingml/2006/main">
          <a:pPr algn="r" rtl="1"/>
          <a:r>
            <a:rPr lang="he-IL" sz="1200" b="1" dirty="0" smtClean="0"/>
            <a:t>שימוש קהילתי – 279</a:t>
          </a:r>
        </a:p>
        <a:p xmlns:a="http://schemas.openxmlformats.org/drawingml/2006/main">
          <a:pPr algn="r" rtl="1"/>
          <a:r>
            <a:rPr lang="he-IL" sz="1200" b="1" dirty="0" smtClean="0"/>
            <a:t>(ישיבות, מקרי רווחה, קופות חולים, בתי ילדים)</a:t>
          </a:r>
          <a:endParaRPr lang="he-IL" sz="12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45879" y="1"/>
            <a:ext cx="2942271" cy="496253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6" y="1"/>
            <a:ext cx="2942271" cy="496253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l">
              <a:defRPr sz="1200"/>
            </a:lvl1pPr>
          </a:lstStyle>
          <a:p>
            <a:fld id="{2A77D68C-B03D-4A63-AACB-797877EB041A}" type="datetime1">
              <a:rPr lang="en-US" smtClean="0"/>
              <a:pPr/>
              <a:t>8/3/2016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45879" y="9425615"/>
            <a:ext cx="2942271" cy="496252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6" y="9425615"/>
            <a:ext cx="2942271" cy="496252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l">
              <a:defRPr sz="1200"/>
            </a:lvl1pPr>
          </a:lstStyle>
          <a:p>
            <a:fld id="{B902D46E-1B37-4C73-B7C7-66EA6733FF9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148683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4662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1"/>
          <a:lstStyle>
            <a:lvl1pPr algn="l">
              <a:defRPr sz="1200"/>
            </a:lvl1pPr>
          </a:lstStyle>
          <a:p>
            <a:fld id="{630BD7AA-05FD-4C63-9191-25E24A2DA235}" type="datetime1">
              <a:rPr lang="en-US" smtClean="0"/>
              <a:pPr/>
              <a:t>8/3/2016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367" tIns="45683" rIns="91367" bIns="45683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4662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72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1" anchor="b"/>
          <a:lstStyle>
            <a:lvl1pPr algn="l">
              <a:defRPr sz="1200"/>
            </a:lvl1pPr>
          </a:lstStyle>
          <a:p>
            <a:fld id="{84C82C7A-9C5E-4487-B5B2-E2CC05429E8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695728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2E56A-29FA-4783-87AF-9D35F00D2144}" type="slidenum">
              <a:rPr lang="he-IL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4400" y="744538"/>
            <a:ext cx="4959350" cy="37211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975" tIns="45987" rIns="91975" bIns="45987"/>
          <a:lstStyle/>
          <a:p>
            <a:pPr eaLnBrk="1" hangingPunct="1"/>
            <a:endParaRPr lang="en-US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7AE833D-DE93-4B87-9FB7-ED2076445EB5}" type="datetime1">
              <a:rPr lang="en-US" smtClean="0">
                <a:solidFill>
                  <a:prstClr val="black"/>
                </a:solidFill>
              </a:rPr>
              <a:pPr/>
              <a:t>8/3/2016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2E56A-29FA-4783-87AF-9D35F00D2144}" type="slidenum">
              <a:rPr lang="he-IL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4400" y="744538"/>
            <a:ext cx="4959350" cy="37211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975" tIns="45987" rIns="91975" bIns="45987"/>
          <a:lstStyle/>
          <a:p>
            <a:pPr eaLnBrk="1" hangingPunct="1"/>
            <a:endParaRPr lang="en-US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7AE833D-DE93-4B87-9FB7-ED2076445EB5}" type="datetime1">
              <a:rPr lang="en-US" smtClean="0">
                <a:solidFill>
                  <a:prstClr val="black"/>
                </a:solidFill>
              </a:rPr>
              <a:pPr/>
              <a:t>8/3/2016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2E56A-29FA-4783-87AF-9D35F00D2144}" type="slidenum">
              <a:rPr lang="he-IL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4400" y="744538"/>
            <a:ext cx="4959350" cy="37211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975" tIns="45987" rIns="91975" bIns="45987"/>
          <a:lstStyle/>
          <a:p>
            <a:pPr eaLnBrk="1" hangingPunct="1"/>
            <a:endParaRPr lang="en-US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7AE833D-DE93-4B87-9FB7-ED2076445EB5}" type="datetime1">
              <a:rPr lang="en-US" smtClean="0">
                <a:solidFill>
                  <a:prstClr val="black"/>
                </a:solidFill>
              </a:rPr>
              <a:pPr/>
              <a:t>8/3/2016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6125"/>
            <a:ext cx="4959350" cy="37195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F86F3-7977-4C77-9386-20EA28FF2ECC}" type="slidenum">
              <a:rPr lang="he-IL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2E56A-29FA-4783-87AF-9D35F00D2144}" type="slidenum">
              <a:rPr lang="he-IL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4400" y="744538"/>
            <a:ext cx="4959350" cy="37211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975" tIns="45987" rIns="91975" bIns="45987"/>
          <a:lstStyle/>
          <a:p>
            <a:pPr eaLnBrk="1" hangingPunct="1"/>
            <a:endParaRPr lang="en-US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7AE833D-DE93-4B87-9FB7-ED2076445EB5}" type="datetime1">
              <a:rPr lang="en-US" smtClean="0">
                <a:solidFill>
                  <a:prstClr val="black"/>
                </a:solidFill>
              </a:rPr>
              <a:pPr/>
              <a:t>8/3/2016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שע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650631" y="1557338"/>
            <a:ext cx="7910146" cy="2519362"/>
            <a:chOff x="650631" y="1557338"/>
            <a:chExt cx="7910146" cy="2519362"/>
          </a:xfrm>
        </p:grpSpPr>
        <p:sp>
          <p:nvSpPr>
            <p:cNvPr id="4" name="Rectangle 2"/>
            <p:cNvSpPr>
              <a:spLocks noChangeArrowheads="1"/>
            </p:cNvSpPr>
            <p:nvPr/>
          </p:nvSpPr>
          <p:spPr bwMode="auto">
            <a:xfrm>
              <a:off x="650633" y="1557340"/>
              <a:ext cx="7908681" cy="719137"/>
            </a:xfrm>
            <a:prstGeom prst="rect">
              <a:avLst/>
            </a:prstGeom>
            <a:solidFill>
              <a:srgbClr val="B2B2B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650631" y="2222500"/>
              <a:ext cx="7910146" cy="1854200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50631" y="1557338"/>
              <a:ext cx="930520" cy="665162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6574" y="2293945"/>
            <a:ext cx="7832480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47701" y="1632292"/>
            <a:ext cx="7010400" cy="523220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0" y="6457956"/>
            <a:ext cx="9144000" cy="365125"/>
          </a:xfrm>
          <a:prstGeom prst="rect">
            <a:avLst/>
          </a:prstGeom>
        </p:spPr>
        <p:txBody>
          <a:bodyPr/>
          <a:lstStyle>
            <a:lvl1pPr algn="ctr">
              <a:defRPr lang="he-IL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A022E69-DD32-4AFE-A7DD-947EF57D9B43}" type="datetime13">
              <a:rPr lang="he-IL" smtClean="0"/>
              <a:pPr/>
              <a:t>03.08.2016</a:t>
            </a:fld>
            <a:endParaRPr lang="he-IL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075694"/>
            <a:ext cx="91440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he-IL" kern="0" smtClean="0"/>
              <a:t>שם הקובץ</a:t>
            </a:r>
            <a:endParaRPr lang="he-IL" kern="0" dirty="0"/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  <a:noFill/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תוכן ממורכ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  <a:noFill/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63517" y="1445154"/>
            <a:ext cx="6816968" cy="3967692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/>
          </a:p>
        </p:txBody>
      </p:sp>
      <p:graphicFrame>
        <p:nvGraphicFramePr>
          <p:cNvPr id="7" name="Chart 6"/>
          <p:cNvGraphicFramePr/>
          <p:nvPr userDrawn="1"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תוכן פרוס על השק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  <a:noFill/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1" y="1126067"/>
            <a:ext cx="8720666" cy="4995333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שקף ריק ללא 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9051" y="704850"/>
            <a:ext cx="9086850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Line 5"/>
          <p:cNvSpPr>
            <a:spLocks noChangeShapeType="1"/>
          </p:cNvSpPr>
          <p:nvPr userDrawn="1"/>
        </p:nvSpPr>
        <p:spPr bwMode="auto">
          <a:xfrm>
            <a:off x="178777" y="850900"/>
            <a:ext cx="87864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כותרת + טקסט ותוכן מחולק ל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117" y="287488"/>
            <a:ext cx="8680450" cy="46166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69880" y="981075"/>
            <a:ext cx="4232275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555" y="981075"/>
            <a:ext cx="4232275" cy="5111750"/>
          </a:xfrm>
        </p:spPr>
        <p:txBody>
          <a:bodyPr/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cs typeface="+mn-cs"/>
              </a:defRPr>
            </a:lvl1pPr>
          </a:lstStyle>
          <a:p>
            <a:r>
              <a:rPr lang="he-IL" dirty="0" smtClean="0"/>
              <a:t>כותרת משנה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 smtClean="0"/>
              <a:t>מידע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3" name="Picture 5" descr="http://www.moch.gov.il/Style%20Library/Images/Moch/Header/header_logo_trn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697" y="69177"/>
            <a:ext cx="1915799" cy="82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077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cs typeface="+mn-cs"/>
              </a:defRPr>
            </a:lvl1pPr>
          </a:lstStyle>
          <a:p>
            <a:r>
              <a:rPr lang="he-IL" dirty="0" smtClean="0">
                <a:cs typeface="+mn-cs"/>
              </a:rPr>
              <a:t>כותרת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Picture 5" descr="http://www.moch.gov.il/Style%20Library/Images/Moch/Header/header_logo_trn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697" y="69177"/>
            <a:ext cx="1915799" cy="82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488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717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718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6555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503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18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971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7505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5521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5628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516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463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12860" y="12700"/>
            <a:ext cx="86809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dirty="0" smtClean="0"/>
              <a:t/>
            </a:r>
            <a:br>
              <a:rPr lang="he-IL" dirty="0" smtClean="0"/>
            </a:br>
            <a:r>
              <a:rPr lang="he-IL" dirty="0" smtClean="0"/>
              <a:t>לחץ כדי לערוך סגנון כותרת של תבנית בסיס</a:t>
            </a:r>
            <a:endParaRPr 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6334" y="1133481"/>
            <a:ext cx="8345683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78777" y="850900"/>
            <a:ext cx="87864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09906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chemeClr val="tx1">
                    <a:lumMod val="75000"/>
                    <a:lumOff val="25000"/>
                  </a:schemeClr>
                </a:solidFill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13946" y="6375400"/>
            <a:ext cx="87864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531" y="53155"/>
            <a:ext cx="808073" cy="446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4" r:id="rId3"/>
    <p:sldLayoutId id="2147483763" r:id="rId4"/>
    <p:sldLayoutId id="2147483764" r:id="rId5"/>
    <p:sldLayoutId id="2147483762" r:id="rId6"/>
    <p:sldLayoutId id="2147483760" r:id="rId7"/>
  </p:sldLayoutIdLst>
  <p:hf hdr="0"/>
  <p:txStyles>
    <p:titleStyle>
      <a:lvl1pPr algn="r" rtl="1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80975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2pPr>
      <a:lvl3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3pPr>
      <a:lvl4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4pPr>
      <a:lvl5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471F3C3-979A-4666-96FB-97ADC3FDA5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8/3/2016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DEC89BD-C44E-49F4-8B65-2A4042D0EC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9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2" y="0"/>
            <a:ext cx="204567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</a:pPr>
            <a:endParaRPr lang="he-IL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6515105"/>
            <a:ext cx="914400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</a:pPr>
            <a:r>
              <a:rPr lang="he-IL" sz="1200" dirty="0" smtClean="0">
                <a:latin typeface="Arial"/>
                <a:cs typeface="Arial"/>
              </a:rPr>
              <a:t>12.7.16</a:t>
            </a:r>
            <a:endParaRPr lang="he-IL" sz="1200" kern="0" dirty="0" smtClean="0">
              <a:latin typeface="Arial"/>
              <a:cs typeface="Arial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277" y="441082"/>
            <a:ext cx="1358566" cy="7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ubtitle 7"/>
          <p:cNvSpPr txBox="1">
            <a:spLocks/>
          </p:cNvSpPr>
          <p:nvPr/>
        </p:nvSpPr>
        <p:spPr bwMode="auto">
          <a:xfrm>
            <a:off x="687999" y="2322530"/>
            <a:ext cx="783248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5400" b="1" dirty="0" smtClean="0">
                <a:solidFill>
                  <a:schemeClr val="bg1"/>
                </a:solidFill>
              </a:rPr>
              <a:t>תמונת המצב</a:t>
            </a:r>
            <a:endParaRPr lang="he-IL" sz="2400" b="1" kern="0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מצגת לוועדת העבודה, הרווחה והבריאות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0039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880112" y="159096"/>
            <a:ext cx="8138644" cy="700634"/>
            <a:chOff x="504031" y="190856"/>
            <a:chExt cx="8700461" cy="955675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504031" y="190856"/>
              <a:ext cx="7881271" cy="955675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6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פעילות משרד הבינוי והשיכון בתחום הדיור הציבורי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455271"/>
              </p:ext>
            </p:extLst>
          </p:nvPr>
        </p:nvGraphicFramePr>
        <p:xfrm>
          <a:off x="679269" y="1476104"/>
          <a:ext cx="8059782" cy="423223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988257"/>
                <a:gridCol w="3071525"/>
              </a:tblGrid>
              <a:tr h="518291">
                <a:tc gridSpan="2"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FF0000"/>
                          </a:solidFill>
                        </a:rPr>
                        <a:t>זכאים</a:t>
                      </a:r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518291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/>
                        <a:t>מספר</a:t>
                      </a:r>
                      <a:r>
                        <a:rPr lang="he-IL" sz="2000" b="1" baseline="0" dirty="0" smtClean="0"/>
                        <a:t> דיירים בדירות דיור ציבורי (לרבות גיל הזהב)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71,077</a:t>
                      </a:r>
                      <a:endParaRPr lang="he-IL" dirty="0"/>
                    </a:p>
                  </a:txBody>
                  <a:tcPr/>
                </a:tc>
              </a:tr>
              <a:tr h="518291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/>
                        <a:t>מספר מקבלי</a:t>
                      </a:r>
                      <a:r>
                        <a:rPr lang="he-IL" sz="2000" b="1" baseline="0" dirty="0" smtClean="0"/>
                        <a:t> סיוע בשכ"ד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146,520</a:t>
                      </a:r>
                      <a:endParaRPr lang="he-IL" dirty="0"/>
                    </a:p>
                  </a:txBody>
                  <a:tcPr/>
                </a:tc>
              </a:tr>
              <a:tr h="518291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/>
                        <a:t>מספר ממתינים לדיור ציבורי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2,999</a:t>
                      </a:r>
                      <a:endParaRPr lang="he-IL" dirty="0"/>
                    </a:p>
                  </a:txBody>
                  <a:tcPr/>
                </a:tc>
              </a:tr>
              <a:tr h="511192">
                <a:tc gridSpan="2"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solidFill>
                            <a:srgbClr val="FF0000"/>
                          </a:solidFill>
                        </a:rPr>
                        <a:t>תקציבים</a:t>
                      </a:r>
                      <a:endParaRPr lang="he-IL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518291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/>
                        <a:t>היקף תקציב 2015 לסיוע בשכ"ד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1.55 מיליארד ₪</a:t>
                      </a:r>
                      <a:endParaRPr lang="he-IL" dirty="0"/>
                    </a:p>
                  </a:txBody>
                  <a:tcPr/>
                </a:tc>
              </a:tr>
              <a:tr h="450449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/>
                        <a:t>היקף תקציב 2015 לרכש</a:t>
                      </a:r>
                      <a:r>
                        <a:rPr lang="he-IL" sz="2000" b="1" baseline="0" dirty="0" smtClean="0"/>
                        <a:t> דירות דיור ציבורי 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450 </a:t>
                      </a:r>
                      <a:r>
                        <a:rPr lang="he-IL" dirty="0" err="1" smtClean="0"/>
                        <a:t>מלש"ח</a:t>
                      </a:r>
                      <a:endParaRPr lang="he-IL" dirty="0"/>
                    </a:p>
                  </a:txBody>
                  <a:tcPr/>
                </a:tc>
              </a:tr>
              <a:tr h="496389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/>
                        <a:t>היקף תקציב</a:t>
                      </a:r>
                      <a:r>
                        <a:rPr lang="he-IL" sz="2000" b="1" baseline="0" dirty="0" smtClean="0"/>
                        <a:t> 2015 לתחזוקת דירות דיור ציבורי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239 </a:t>
                      </a:r>
                      <a:r>
                        <a:rPr lang="he-IL" dirty="0" err="1" smtClean="0"/>
                        <a:t>מלש"ח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01759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58490" y="159096"/>
            <a:ext cx="8060266" cy="700634"/>
            <a:chOff x="587821" y="190856"/>
            <a:chExt cx="8616671" cy="955675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587821" y="190856"/>
              <a:ext cx="7881271" cy="955675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6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ירידה במלאי הדירות בדיור הציבורי לאורך השנים</a:t>
              </a:r>
              <a:endParaRPr lang="he-IL" sz="2600" dirty="0"/>
            </a:p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96836" y="1005844"/>
            <a:ext cx="74900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FF6600"/>
                </a:solidFill>
              </a:rPr>
              <a:t>בין השנים 1999 ל – 2016 חלה ירידה של כ- 40% במלאי דירות הדיור הציבורי</a:t>
            </a:r>
            <a:endParaRPr lang="he-IL" b="1" dirty="0">
              <a:solidFill>
                <a:srgbClr val="FF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5271" y="5060224"/>
            <a:ext cx="6727372" cy="12003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עד שנת 2014  - התקבולים ממכירת דירות דיור ציבורי שהתפנו לא הוקצו למשרד הבינוי והשיכון לטובת הגדלת מלאי הדירות  וצמצום תור הממתינים.</a:t>
            </a:r>
          </a:p>
          <a:p>
            <a:pPr algn="ctr"/>
            <a:r>
              <a:rPr lang="he-IL" b="1" dirty="0" smtClean="0"/>
              <a:t>רק החל משנת 2014 הועברו התקבולים לקרן הדיור הציבורי ונצברו 1,000 </a:t>
            </a:r>
            <a:r>
              <a:rPr lang="he-IL" b="1" dirty="0" err="1" smtClean="0"/>
              <a:t>מלש"ח</a:t>
            </a:r>
            <a:r>
              <a:rPr lang="he-IL" b="1" dirty="0" smtClean="0"/>
              <a:t> אשר </a:t>
            </a:r>
            <a:r>
              <a:rPr lang="he-IL" b="1" u="sng" dirty="0" smtClean="0"/>
              <a:t>נוצלו במלואם </a:t>
            </a:r>
            <a:r>
              <a:rPr lang="he-IL" b="1" dirty="0" smtClean="0"/>
              <a:t>לרכישת דירות למטרה זו.  </a:t>
            </a:r>
            <a:endParaRPr lang="he-IL" b="1" dirty="0"/>
          </a:p>
        </p:txBody>
      </p:sp>
      <p:graphicFrame>
        <p:nvGraphicFramePr>
          <p:cNvPr id="8" name="תרשים 7"/>
          <p:cNvGraphicFramePr/>
          <p:nvPr>
            <p:extLst>
              <p:ext uri="{D42A27DB-BD31-4B8C-83A1-F6EECF244321}">
                <p14:modId xmlns:p14="http://schemas.microsoft.com/office/powerpoint/2010/main" val="3330987092"/>
              </p:ext>
            </p:extLst>
          </p:nvPr>
        </p:nvGraphicFramePr>
        <p:xfrm>
          <a:off x="785059" y="1375176"/>
          <a:ext cx="7867795" cy="3477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360794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58490" y="159096"/>
            <a:ext cx="8060266" cy="700634"/>
            <a:chOff x="587821" y="190856"/>
            <a:chExt cx="8616671" cy="955675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587821" y="190856"/>
              <a:ext cx="7881271" cy="955675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6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ירידה במלאי הדירות בדיור הציבורי לאורך השנים</a:t>
              </a:r>
              <a:endParaRPr lang="he-IL" sz="2600" dirty="0"/>
            </a:p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9" name="תרשים 8"/>
          <p:cNvGraphicFramePr/>
          <p:nvPr>
            <p:extLst>
              <p:ext uri="{D42A27DB-BD31-4B8C-83A1-F6EECF244321}">
                <p14:modId xmlns:p14="http://schemas.microsoft.com/office/powerpoint/2010/main" val="1274624250"/>
              </p:ext>
            </p:extLst>
          </p:nvPr>
        </p:nvGraphicFramePr>
        <p:xfrm>
          <a:off x="958490" y="1949942"/>
          <a:ext cx="7867795" cy="3477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657944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86730" y="136238"/>
            <a:ext cx="8032026" cy="710429"/>
            <a:chOff x="618006" y="159676"/>
            <a:chExt cx="8586486" cy="969037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18006" y="159676"/>
              <a:ext cx="7535863" cy="946152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ממתינים לדיור ציבורי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9" name="תרשים 8"/>
          <p:cNvGraphicFramePr/>
          <p:nvPr>
            <p:extLst>
              <p:ext uri="{D42A27DB-BD31-4B8C-83A1-F6EECF244321}">
                <p14:modId xmlns:p14="http://schemas.microsoft.com/office/powerpoint/2010/main" val="3105818552"/>
              </p:ext>
            </p:extLst>
          </p:nvPr>
        </p:nvGraphicFramePr>
        <p:xfrm>
          <a:off x="718006" y="1469571"/>
          <a:ext cx="7862970" cy="4252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13107" y="5713366"/>
            <a:ext cx="6727372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על אף רכש הדירות והגידול במספר הדירות במלאי – מספר הממתינים שנוספו עולה על הגידול במלאי הדירות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4244233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2" y="0"/>
            <a:ext cx="204567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</a:pPr>
            <a:endParaRPr lang="he-IL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1028880" y="1601516"/>
            <a:ext cx="7010400" cy="584775"/>
          </a:xfrm>
        </p:spPr>
        <p:txBody>
          <a:bodyPr/>
          <a:lstStyle/>
          <a:p>
            <a:pPr lvl="0"/>
            <a:endParaRPr lang="he-IL" sz="3200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6515105"/>
            <a:ext cx="914400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</a:pPr>
            <a:r>
              <a:rPr lang="he-IL" sz="1200" dirty="0" smtClean="0">
                <a:latin typeface="Arial"/>
                <a:cs typeface="Arial"/>
              </a:rPr>
              <a:t>12.7.16</a:t>
            </a:r>
            <a:endParaRPr lang="he-IL" sz="1200" kern="0" dirty="0" smtClean="0">
              <a:latin typeface="Arial"/>
              <a:cs typeface="Arial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277" y="441082"/>
            <a:ext cx="1358566" cy="7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ubtitle 7"/>
          <p:cNvSpPr txBox="1">
            <a:spLocks/>
          </p:cNvSpPr>
          <p:nvPr/>
        </p:nvSpPr>
        <p:spPr bwMode="auto">
          <a:xfrm>
            <a:off x="687999" y="2322530"/>
            <a:ext cx="783248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5400" b="1" dirty="0" smtClean="0">
                <a:solidFill>
                  <a:schemeClr val="bg1"/>
                </a:solidFill>
              </a:rPr>
              <a:t>מה נעשה בשנה האחרונה?</a:t>
            </a:r>
            <a:endParaRPr lang="he-IL" sz="2400" b="1" kern="0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826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149301"/>
            <a:ext cx="8045089" cy="697366"/>
            <a:chOff x="604041" y="177494"/>
            <a:chExt cx="8600451" cy="951219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77494"/>
              <a:ext cx="7535863" cy="946152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הגדלת מלאי הדירות הציבוריות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898071" y="1347107"/>
            <a:ext cx="762544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he-IL" dirty="0" smtClean="0"/>
              <a:t>נרכשו עד תחילת אוגוסט 2016 806 יח"ד למלאי במלוא הכסף שהצטבר בקרן הייעודית לדיור הציבורי, והצפי לסוף שנת 2016 הינו 950 יח"ד.</a:t>
            </a:r>
            <a:endParaRPr lang="he-IL" dirty="0"/>
          </a:p>
        </p:txBody>
      </p:sp>
      <p:graphicFrame>
        <p:nvGraphicFramePr>
          <p:cNvPr id="8" name="תרשים 7"/>
          <p:cNvGraphicFramePr/>
          <p:nvPr>
            <p:extLst>
              <p:ext uri="{D42A27DB-BD31-4B8C-83A1-F6EECF244321}">
                <p14:modId xmlns:p14="http://schemas.microsoft.com/office/powerpoint/2010/main" val="4095546001"/>
              </p:ext>
            </p:extLst>
          </p:nvPr>
        </p:nvGraphicFramePr>
        <p:xfrm>
          <a:off x="381481" y="2310493"/>
          <a:ext cx="8199496" cy="3520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631415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136238"/>
            <a:ext cx="8045089" cy="710429"/>
            <a:chOff x="604041" y="159676"/>
            <a:chExt cx="8600451" cy="969037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59676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הגדלת מלאי הדירות הציבוריות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791936" y="1347107"/>
            <a:ext cx="7903027" cy="54476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2.	</a:t>
            </a:r>
            <a:r>
              <a:rPr lang="he-IL" sz="2200" dirty="0" smtClean="0"/>
              <a:t>חתימה ומימוש הסכמים מול חברות פרזות וחלמיש </a:t>
            </a:r>
            <a:r>
              <a:rPr lang="he-IL" sz="2200" b="1" dirty="0" smtClean="0"/>
              <a:t>לרכישת 	דירות למלאי בהיקף של  205 </a:t>
            </a:r>
            <a:r>
              <a:rPr lang="he-IL" sz="2200" b="1" dirty="0" err="1" smtClean="0"/>
              <a:t>מלש"ח</a:t>
            </a:r>
            <a:r>
              <a:rPr lang="he-IL" sz="2200" b="1" dirty="0"/>
              <a:t> </a:t>
            </a:r>
            <a:r>
              <a:rPr lang="he-IL" sz="2200" dirty="0" smtClean="0"/>
              <a:t>לצורך צמצום תור 	הממתינים בישובים תל-אביב וירושלים בהם תור הממתינים 	הגדול ביותר.</a:t>
            </a:r>
          </a:p>
          <a:p>
            <a:endParaRPr lang="he-IL" sz="2200" dirty="0" smtClean="0"/>
          </a:p>
          <a:p>
            <a:r>
              <a:rPr lang="he-IL" sz="2200" dirty="0" smtClean="0"/>
              <a:t>3.	</a:t>
            </a:r>
            <a:r>
              <a:rPr lang="he-IL" sz="2200" b="1" dirty="0" smtClean="0"/>
              <a:t>חתימה </a:t>
            </a:r>
            <a:r>
              <a:rPr lang="he-IL" sz="2200" b="1" dirty="0"/>
              <a:t>ותחילת ביצוע הסכם עם הסוכנות היהודית לבניית </a:t>
            </a:r>
            <a:r>
              <a:rPr lang="he-IL" sz="2200" b="1" dirty="0" smtClean="0"/>
              <a:t>	2650 יח"ד </a:t>
            </a:r>
            <a:r>
              <a:rPr lang="he-IL" sz="2200" b="1" dirty="0"/>
              <a:t>לגיל </a:t>
            </a:r>
            <a:r>
              <a:rPr lang="he-IL" sz="2200" b="1" dirty="0" smtClean="0"/>
              <a:t>הזהב ברחבי הארץ</a:t>
            </a:r>
            <a:r>
              <a:rPr lang="he-IL" sz="2200" dirty="0" smtClean="0"/>
              <a:t>. המיועדים לזכאי משרד</a:t>
            </a:r>
          </a:p>
          <a:p>
            <a:r>
              <a:rPr lang="he-IL" sz="2200" dirty="0" smtClean="0"/>
              <a:t>            השיכון ומשרד הקליטה לטיפול באוכלוסיית העולים.</a:t>
            </a:r>
          </a:p>
          <a:p>
            <a:endParaRPr lang="he-IL" sz="2200" dirty="0" smtClean="0"/>
          </a:p>
          <a:p>
            <a:pPr marL="457200" indent="-457200">
              <a:buAutoNum type="arabicPeriod" startAt="4"/>
            </a:pPr>
            <a:r>
              <a:rPr lang="he-IL" sz="2200" b="1" dirty="0" smtClean="0"/>
              <a:t>רכישת </a:t>
            </a:r>
            <a:r>
              <a:rPr lang="he-IL" sz="2200" b="1" dirty="0"/>
              <a:t>50 דירות לנכים רתוקים </a:t>
            </a:r>
            <a:r>
              <a:rPr lang="he-IL" sz="2200" dirty="0" smtClean="0"/>
              <a:t>בעלות </a:t>
            </a:r>
            <a:r>
              <a:rPr lang="he-IL" sz="2200" dirty="0"/>
              <a:t>של </a:t>
            </a:r>
            <a:r>
              <a:rPr lang="he-IL" sz="2200" dirty="0" smtClean="0"/>
              <a:t>כ- 75 </a:t>
            </a:r>
            <a:r>
              <a:rPr lang="he-IL" sz="2200" dirty="0" err="1"/>
              <a:t>מלש"ח</a:t>
            </a:r>
            <a:r>
              <a:rPr lang="he-IL" sz="2200" dirty="0"/>
              <a:t> </a:t>
            </a:r>
            <a:r>
              <a:rPr lang="he-IL" sz="2200" dirty="0" smtClean="0"/>
              <a:t>מתוך 100 </a:t>
            </a:r>
            <a:r>
              <a:rPr lang="he-IL" sz="2200" dirty="0" err="1"/>
              <a:t>מלש"ח</a:t>
            </a:r>
            <a:r>
              <a:rPr lang="he-IL" sz="2200" dirty="0"/>
              <a:t> שהוקצו למטרה זו.  </a:t>
            </a:r>
            <a:endParaRPr lang="he-IL" sz="2200" dirty="0" smtClean="0"/>
          </a:p>
          <a:p>
            <a:endParaRPr lang="he-IL" sz="2200" dirty="0" smtClean="0"/>
          </a:p>
          <a:p>
            <a:r>
              <a:rPr lang="he-IL" sz="2200" dirty="0" smtClean="0"/>
              <a:t>5.</a:t>
            </a:r>
            <a:r>
              <a:rPr lang="he-IL" sz="2200" dirty="0"/>
              <a:t>	</a:t>
            </a:r>
            <a:r>
              <a:rPr lang="he-IL" sz="2200" b="1" dirty="0" smtClean="0"/>
              <a:t>גיבוש הסכם עם חברת עמידר לחיזוק מבנים בפריפריה ו</a:t>
            </a:r>
            <a:r>
              <a:rPr lang="en-US" sz="2200" b="1" dirty="0" smtClean="0"/>
              <a:t>/</a:t>
            </a:r>
            <a:r>
              <a:rPr lang="he-IL" sz="2200" b="1" dirty="0" smtClean="0"/>
              <a:t>או 	רכש דירות ציבוריות,  באמצעות התחדשות עירונית במבני 	דיור ציבורי </a:t>
            </a:r>
            <a:r>
              <a:rPr lang="he-IL" sz="2200" b="1" dirty="0" err="1" smtClean="0"/>
              <a:t>באיזורים</a:t>
            </a:r>
            <a:r>
              <a:rPr lang="he-IL" sz="2200" b="1" dirty="0" smtClean="0"/>
              <a:t> בהם קיימת כדאיות כלכלית.</a:t>
            </a:r>
            <a:endParaRPr lang="he-IL" sz="2200" b="1" dirty="0"/>
          </a:p>
          <a:p>
            <a:endParaRPr lang="he-IL" dirty="0" smtClean="0"/>
          </a:p>
        </p:txBody>
      </p:sp>
      <p:pic>
        <p:nvPicPr>
          <p:cNvPr id="1026" name="Picture 2" descr="C:\Program Files (x86)\Microsoft Office\MEDIA\CAGCAT10\j0185604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10" y="3393821"/>
            <a:ext cx="535026" cy="53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3102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אשקלון כ 400 יחידות דיור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122" name="Picture 2" descr="C:\Users\אילן\AppData\Local\Microsoft\Windows\Temporary Internet Files\Content.Outlook\3RVNIZ9J\אשקלון כ 400 יחד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780" y="1516380"/>
            <a:ext cx="5806440" cy="382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חץ שמאלה 3">
            <a:hlinkClick r:id="rId3" action="ppaction://hlinksldjump"/>
          </p:cNvPr>
          <p:cNvSpPr/>
          <p:nvPr/>
        </p:nvSpPr>
        <p:spPr>
          <a:xfrm>
            <a:off x="339634" y="5982789"/>
            <a:ext cx="561703" cy="3135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12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גרנית באר שבע 110 יחידות דיור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2050" name="Picture 2" descr="C:\Users\אילן\AppData\Local\Microsoft\Windows\Temporary Internet Files\Content.Outlook\3RVNIZ9J\גרנית באר שבע 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" y="1101090"/>
            <a:ext cx="7802880" cy="465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חץ שמאלה 4">
            <a:hlinkClick r:id="rId3" action="ppaction://hlinksldjump"/>
          </p:cNvPr>
          <p:cNvSpPr/>
          <p:nvPr/>
        </p:nvSpPr>
        <p:spPr>
          <a:xfrm>
            <a:off x="339634" y="5982789"/>
            <a:ext cx="561703" cy="3135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837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נתניה 330 יחידות דיור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074" name="Picture 2" descr="C:\Users\אילן\AppData\Local\Microsoft\Windows\Temporary Internet Files\Content.Outlook\3RVNIZ9J\נתניה 330 יחד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" y="1211580"/>
            <a:ext cx="7787640" cy="443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חץ שמאלה 4">
            <a:hlinkClick r:id="rId3" action="ppaction://hlinksldjump"/>
          </p:cNvPr>
          <p:cNvSpPr/>
          <p:nvPr/>
        </p:nvSpPr>
        <p:spPr>
          <a:xfrm>
            <a:off x="339634" y="5982789"/>
            <a:ext cx="561703" cy="3135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175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הרצליה 110 יחידות דיור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8" name="Picture 2" descr="C:\Users\אילן\AppData\Local\Microsoft\Windows\Temporary Internet Files\Content.Outlook\3RVNIZ9J\הרצליה 110 יחד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690" y="2045970"/>
            <a:ext cx="4960620" cy="2766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חץ שמאלה 4">
            <a:hlinkClick r:id="rId3" action="ppaction://hlinksldjump"/>
          </p:cNvPr>
          <p:cNvSpPr/>
          <p:nvPr/>
        </p:nvSpPr>
        <p:spPr>
          <a:xfrm>
            <a:off x="339634" y="5982789"/>
            <a:ext cx="561703" cy="3135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403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136238"/>
            <a:ext cx="8045089" cy="710429"/>
            <a:chOff x="604041" y="159676"/>
            <a:chExt cx="8600451" cy="969037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59676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אכלוס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791936" y="1347107"/>
            <a:ext cx="7903027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err="1" smtClean="0"/>
              <a:t>אוכלוסו</a:t>
            </a:r>
            <a:r>
              <a:rPr lang="he-IL" sz="2400" b="1" dirty="0" smtClean="0"/>
              <a:t> 600 דירות פנויות על ידי הגמשת קריטריונים מיוני 2015 עד דצמבר 2015.</a:t>
            </a:r>
          </a:p>
          <a:p>
            <a:endParaRPr lang="he-IL" dirty="0" smtClean="0"/>
          </a:p>
          <a:p>
            <a:endParaRPr lang="he-IL" dirty="0" smtClean="0"/>
          </a:p>
        </p:txBody>
      </p:sp>
      <p:grpSp>
        <p:nvGrpSpPr>
          <p:cNvPr id="8" name="Group 4"/>
          <p:cNvGrpSpPr/>
          <p:nvPr/>
        </p:nvGrpSpPr>
        <p:grpSpPr>
          <a:xfrm>
            <a:off x="973667" y="3044901"/>
            <a:ext cx="8045089" cy="710429"/>
            <a:chOff x="604041" y="159676"/>
            <a:chExt cx="8600451" cy="969037"/>
          </a:xfrm>
        </p:grpSpPr>
        <p:sp>
          <p:nvSpPr>
            <p:cNvPr id="9" name="Text Box 2"/>
            <p:cNvSpPr txBox="1">
              <a:spLocks noChangeArrowheads="1"/>
            </p:cNvSpPr>
            <p:nvPr/>
          </p:nvSpPr>
          <p:spPr bwMode="auto">
            <a:xfrm>
              <a:off x="604041" y="159676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הגדלת שכר דירה </a:t>
              </a:r>
            </a:p>
          </p:txBody>
        </p:sp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5" name="מלבן 4"/>
          <p:cNvSpPr/>
          <p:nvPr/>
        </p:nvSpPr>
        <p:spPr>
          <a:xfrm>
            <a:off x="498022" y="4137800"/>
            <a:ext cx="82622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dirty="0" smtClean="0"/>
              <a:t>הוגדל הסיוע </a:t>
            </a:r>
            <a:r>
              <a:rPr lang="he-IL" sz="2400" b="1" dirty="0"/>
              <a:t>בשכר דירה לזכאי הדיור </a:t>
            </a:r>
            <a:r>
              <a:rPr lang="he-IL" sz="2400" b="1" dirty="0" smtClean="0"/>
              <a:t>הציבורי </a:t>
            </a:r>
          </a:p>
          <a:p>
            <a:pPr algn="ctr"/>
            <a:r>
              <a:rPr lang="he-IL" sz="2400" b="1" dirty="0" err="1" smtClean="0"/>
              <a:t>בכ</a:t>
            </a:r>
            <a:r>
              <a:rPr lang="he-IL" sz="2400" b="1" dirty="0" smtClean="0"/>
              <a:t>- </a:t>
            </a:r>
            <a:r>
              <a:rPr lang="he-IL" sz="2400" b="1" dirty="0"/>
              <a:t>600 </a:t>
            </a:r>
            <a:r>
              <a:rPr lang="he-IL" sz="2400" b="1" dirty="0" smtClean="0"/>
              <a:t>– </a:t>
            </a:r>
            <a:r>
              <a:rPr lang="he-IL" sz="2400" b="1" dirty="0"/>
              <a:t>900 ₪ לחודש.</a:t>
            </a:r>
          </a:p>
        </p:txBody>
      </p:sp>
    </p:spTree>
    <p:extLst>
      <p:ext uri="{BB962C8B-B14F-4D97-AF65-F5344CB8AC3E}">
        <p14:creationId xmlns:p14="http://schemas.microsoft.com/office/powerpoint/2010/main" val="14215453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86730" y="136238"/>
            <a:ext cx="8032026" cy="710429"/>
            <a:chOff x="618006" y="159676"/>
            <a:chExt cx="8586486" cy="969037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18006" y="159676"/>
              <a:ext cx="7535863" cy="946152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פרויקטים נוספים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791936" y="1347107"/>
            <a:ext cx="7903027" cy="60016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914400" lvl="1" indent="-457200">
              <a:lnSpc>
                <a:spcPct val="150000"/>
              </a:lnSpc>
              <a:buAutoNum type="arabicPeriod"/>
            </a:pPr>
            <a:r>
              <a:rPr lang="he-IL" sz="2400" b="1" dirty="0" smtClean="0"/>
              <a:t>ועדה לטיפול בנכים מוגבלים בניידות: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sz="2400" dirty="0" smtClean="0"/>
              <a:t>בחינת כללי הזכאות הקיימים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sz="2400" dirty="0" smtClean="0"/>
              <a:t>ייעול וקיצור הליכי קביעת הזכאות ומימושה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sz="2400" dirty="0" smtClean="0"/>
              <a:t>בחינת היצע הפתרונות והתאמת לצרכים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e-IL" sz="2400" dirty="0" smtClean="0"/>
              <a:t>מיגון הדירות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2400" b="1" dirty="0" smtClean="0"/>
              <a:t>ועדה לבחינת הפינויים מדירות הדיור הציבורי.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2400" b="1" dirty="0" smtClean="0"/>
              <a:t>פרויקט שיקום שכונות חוזר.</a:t>
            </a:r>
          </a:p>
          <a:p>
            <a:pPr>
              <a:lnSpc>
                <a:spcPct val="150000"/>
              </a:lnSpc>
            </a:pPr>
            <a:endParaRPr lang="he-IL" sz="2400" b="1" dirty="0"/>
          </a:p>
          <a:p>
            <a:pPr>
              <a:lnSpc>
                <a:spcPct val="150000"/>
              </a:lnSpc>
            </a:pPr>
            <a:r>
              <a:rPr lang="he-IL" sz="2400" b="1" dirty="0"/>
              <a:t>     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he-IL" sz="2400" b="1" dirty="0"/>
          </a:p>
          <a:p>
            <a:pPr marL="342900" indent="-342900">
              <a:lnSpc>
                <a:spcPct val="150000"/>
              </a:lnSpc>
              <a:buAutoNum type="arabicPeriod"/>
            </a:pPr>
            <a:endParaRPr lang="he-IL" sz="2400" b="1" dirty="0"/>
          </a:p>
          <a:p>
            <a:pPr>
              <a:lnSpc>
                <a:spcPct val="150000"/>
              </a:lnSpc>
            </a:pPr>
            <a:endParaRPr lang="he-IL" sz="2400" b="1" dirty="0"/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255" y="4912179"/>
            <a:ext cx="13430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359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0"/>
            <a:ext cx="8229600" cy="1143000"/>
          </a:xfrm>
        </p:spPr>
        <p:txBody>
          <a:bodyPr>
            <a:normAutofit/>
          </a:bodyPr>
          <a:lstStyle/>
          <a:p>
            <a:r>
              <a:rPr lang="he-IL" sz="4000" b="1" u="sng" dirty="0" smtClean="0"/>
              <a:t>פרויקט שיקום שכונות חוזר</a:t>
            </a:r>
            <a:endParaRPr lang="he-IL" sz="4000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908720"/>
            <a:ext cx="8292462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he-IL" sz="2100" dirty="0" smtClean="0">
              <a:solidFill>
                <a:prstClr val="black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he-IL" sz="2100" dirty="0" smtClean="0">
              <a:solidFill>
                <a:prstClr val="black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he-IL" sz="2100" dirty="0" smtClean="0">
              <a:solidFill>
                <a:prstClr val="black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he-IL" sz="2100" dirty="0" smtClean="0">
              <a:solidFill>
                <a:prstClr val="black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he-IL" sz="2100" dirty="0" smtClean="0">
              <a:solidFill>
                <a:prstClr val="black"/>
              </a:solidFill>
            </a:endParaRPr>
          </a:p>
          <a:p>
            <a:pPr algn="just"/>
            <a:endParaRPr lang="he-IL" sz="2100" dirty="0" smtClean="0">
              <a:solidFill>
                <a:prstClr val="black"/>
              </a:solidFill>
            </a:endParaRPr>
          </a:p>
          <a:p>
            <a:pPr algn="just"/>
            <a:endParaRPr lang="he-IL" sz="2100" dirty="0" smtClean="0">
              <a:solidFill>
                <a:prstClr val="black"/>
              </a:solidFill>
            </a:endParaRPr>
          </a:p>
          <a:p>
            <a:pPr algn="just"/>
            <a:endParaRPr lang="he-IL" sz="2100" dirty="0">
              <a:solidFill>
                <a:prstClr val="black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298735"/>
              </p:ext>
            </p:extLst>
          </p:nvPr>
        </p:nvGraphicFramePr>
        <p:xfrm>
          <a:off x="640080" y="1052736"/>
          <a:ext cx="8194401" cy="4981978"/>
        </p:xfrm>
        <a:graphic>
          <a:graphicData uri="http://schemas.openxmlformats.org/drawingml/2006/table">
            <a:tbl>
              <a:tblPr rtl="1" firstRow="1" bandRow="1">
                <a:tableStyleId>{3C2FFA5D-87B4-456A-9821-1D502468CF0F}</a:tableStyleId>
              </a:tblPr>
              <a:tblGrid>
                <a:gridCol w="8194401"/>
              </a:tblGrid>
              <a:tr h="364000">
                <a:tc>
                  <a:txBody>
                    <a:bodyPr/>
                    <a:lstStyle/>
                    <a:p>
                      <a:pPr algn="r" rtl="1"/>
                      <a:r>
                        <a:rPr lang="he-IL" sz="2400" dirty="0" smtClean="0"/>
                        <a:t>פעימה</a:t>
                      </a:r>
                      <a:r>
                        <a:rPr lang="he-IL" sz="2400" baseline="0" dirty="0" smtClean="0"/>
                        <a:t> ראשונה של הפרויקט</a:t>
                      </a:r>
                      <a:endParaRPr lang="he-IL" sz="2400" dirty="0"/>
                    </a:p>
                  </a:txBody>
                  <a:tcPr/>
                </a:tc>
              </a:tr>
              <a:tr h="2513098">
                <a:tc>
                  <a:txBody>
                    <a:bodyPr/>
                    <a:lstStyle/>
                    <a:p>
                      <a:pPr algn="r" rtl="1"/>
                      <a:r>
                        <a:rPr lang="he-IL" b="1" u="sng" dirty="0" smtClean="0"/>
                        <a:t>שלב א1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he-IL" u="sng" baseline="0" dirty="0" smtClean="0"/>
                        <a:t>10 ערים לשיפוץ </a:t>
                      </a:r>
                    </a:p>
                    <a:p>
                      <a:pPr marL="742950" lvl="1" indent="-285750" algn="r" rtl="1">
                        <a:buFontTx/>
                        <a:buChar char="-"/>
                      </a:pPr>
                      <a:r>
                        <a:rPr lang="he-IL" u="none" baseline="0" dirty="0" smtClean="0"/>
                        <a:t>צפון (3) – עפולה, מגדל העמק ומעלות תרשיחא.</a:t>
                      </a:r>
                    </a:p>
                    <a:p>
                      <a:pPr marL="742950" lvl="1" indent="-285750" algn="r" rtl="1">
                        <a:buFontTx/>
                        <a:buChar char="-"/>
                      </a:pPr>
                      <a:r>
                        <a:rPr lang="he-IL" u="none" baseline="0" dirty="0" smtClean="0"/>
                        <a:t>דרום (7) – ירוחם, דימונה, אופקים, שדרות, נתיבות, קריית גת ובאר שבע.</a:t>
                      </a:r>
                    </a:p>
                    <a:p>
                      <a:pPr marL="457200" lvl="1" indent="0" algn="r" rtl="1">
                        <a:buFontTx/>
                        <a:buNone/>
                      </a:pPr>
                      <a:endParaRPr lang="he-IL" u="none" baseline="0" dirty="0" smtClean="0"/>
                    </a:p>
                    <a:p>
                      <a:pPr marL="285750" lvl="0" indent="-285750" algn="r" rtl="1">
                        <a:buFontTx/>
                        <a:buChar char="-"/>
                      </a:pPr>
                      <a:r>
                        <a:rPr lang="he-IL" u="sng" baseline="0" dirty="0" smtClean="0"/>
                        <a:t>6 ערים לחיזוק</a:t>
                      </a:r>
                    </a:p>
                    <a:p>
                      <a:pPr marL="742950" lvl="1" indent="-285750" algn="r" rtl="1">
                        <a:buFontTx/>
                        <a:buChar char="-"/>
                      </a:pPr>
                      <a:r>
                        <a:rPr lang="he-IL" u="none" baseline="0" dirty="0" smtClean="0"/>
                        <a:t>צפון (5) – קריית שמונה, צפת, בית שאן, </a:t>
                      </a:r>
                      <a:r>
                        <a:rPr lang="he-IL" sz="1800" kern="1200" baseline="0" dirty="0" smtClean="0"/>
                        <a:t>טבריה</a:t>
                      </a:r>
                      <a:r>
                        <a:rPr lang="he-IL" u="none" baseline="0" dirty="0" smtClean="0"/>
                        <a:t> וחצור</a:t>
                      </a:r>
                    </a:p>
                    <a:p>
                      <a:pPr marL="742950" lvl="1" indent="-285750" algn="r" rtl="1">
                        <a:buFontTx/>
                        <a:buChar char="-"/>
                      </a:pPr>
                      <a:r>
                        <a:rPr lang="he-IL" u="none" baseline="0" dirty="0" smtClean="0"/>
                        <a:t>דרום (1) – אילת</a:t>
                      </a:r>
                      <a:endParaRPr lang="he-IL" b="0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974577">
                <a:tc>
                  <a:txBody>
                    <a:bodyPr/>
                    <a:lstStyle/>
                    <a:p>
                      <a:pPr marL="0" lvl="0" indent="0" algn="r" rtl="1">
                        <a:buFontTx/>
                        <a:buNone/>
                      </a:pPr>
                      <a:r>
                        <a:rPr lang="he-IL" b="1" u="sng" dirty="0" smtClean="0"/>
                        <a:t>שלב א2</a:t>
                      </a:r>
                      <a:r>
                        <a:rPr lang="he-IL" b="1" u="sng" baseline="0" dirty="0" smtClean="0"/>
                        <a:t> </a:t>
                      </a:r>
                      <a:r>
                        <a:rPr lang="he-IL" u="none" dirty="0" smtClean="0"/>
                        <a:t>– </a:t>
                      </a:r>
                      <a:r>
                        <a:rPr lang="he-IL" u="sng" dirty="0" smtClean="0"/>
                        <a:t>מועצות אזוריות ומגזר המיעוטים</a:t>
                      </a:r>
                      <a:r>
                        <a:rPr lang="he-IL" u="sng" baseline="0" dirty="0" smtClean="0"/>
                        <a:t>  </a:t>
                      </a:r>
                    </a:p>
                    <a:p>
                      <a:pPr marL="742950" lvl="1" indent="-285750" algn="r" rtl="1">
                        <a:buFontTx/>
                        <a:buChar char="-"/>
                      </a:pPr>
                      <a:r>
                        <a:rPr lang="he-IL" u="sng" baseline="0" dirty="0" smtClean="0"/>
                        <a:t>צפון</a:t>
                      </a:r>
                      <a:r>
                        <a:rPr lang="he-IL" u="none" baseline="0" dirty="0" smtClean="0"/>
                        <a:t>:  </a:t>
                      </a:r>
                      <a:r>
                        <a:rPr lang="he-IL" u="sng" baseline="0" dirty="0" smtClean="0"/>
                        <a:t>4 מועצות אזוריות</a:t>
                      </a:r>
                      <a:r>
                        <a:rPr lang="he-IL" u="none" baseline="0" dirty="0" smtClean="0"/>
                        <a:t>: גלבוע, עמק המעיינות, מרום הגליל          </a:t>
                      </a:r>
                    </a:p>
                    <a:p>
                      <a:pPr marL="457200" lvl="1" indent="0" algn="r" rtl="1">
                        <a:buFontTx/>
                        <a:buNone/>
                      </a:pPr>
                      <a:r>
                        <a:rPr lang="he-IL" u="none" baseline="0" dirty="0" smtClean="0"/>
                        <a:t>             ומעלה יוסף.</a:t>
                      </a:r>
                    </a:p>
                    <a:p>
                      <a:pPr marL="457200" lvl="1" indent="0" algn="r" rtl="1">
                        <a:buFontTx/>
                        <a:buNone/>
                      </a:pPr>
                      <a:r>
                        <a:rPr lang="he-IL" u="none" baseline="0" dirty="0" smtClean="0"/>
                        <a:t>              </a:t>
                      </a:r>
                      <a:r>
                        <a:rPr lang="he-IL" u="sng" baseline="0" dirty="0" smtClean="0"/>
                        <a:t>6 יישובי מיעוטים</a:t>
                      </a:r>
                      <a:r>
                        <a:rPr lang="he-IL" u="none" baseline="0" dirty="0" smtClean="0"/>
                        <a:t>: </a:t>
                      </a:r>
                      <a:r>
                        <a:rPr lang="he-IL" u="none" baseline="0" dirty="0" err="1" smtClean="0"/>
                        <a:t>סאג'ור</a:t>
                      </a:r>
                      <a:r>
                        <a:rPr lang="he-IL" u="none" baseline="0" dirty="0" smtClean="0"/>
                        <a:t>, בית </a:t>
                      </a:r>
                      <a:r>
                        <a:rPr lang="he-IL" u="none" baseline="0" dirty="0" err="1" smtClean="0"/>
                        <a:t>ג'אן</a:t>
                      </a:r>
                      <a:r>
                        <a:rPr lang="he-IL" u="none" baseline="0" dirty="0" smtClean="0"/>
                        <a:t>, ירכא, ינוח ג'ת,      </a:t>
                      </a:r>
                    </a:p>
                    <a:p>
                      <a:pPr marL="457200" lvl="1" indent="0" algn="r" rtl="1">
                        <a:buFontTx/>
                        <a:buNone/>
                      </a:pPr>
                      <a:r>
                        <a:rPr lang="he-IL" u="none" baseline="0" dirty="0" smtClean="0"/>
                        <a:t>              נצרת </a:t>
                      </a:r>
                      <a:r>
                        <a:rPr lang="he-IL" u="none" baseline="0" dirty="0" err="1" smtClean="0"/>
                        <a:t>וג'דיידה</a:t>
                      </a:r>
                      <a:r>
                        <a:rPr lang="he-IL" u="none" baseline="0" dirty="0" smtClean="0"/>
                        <a:t> מכר.</a:t>
                      </a:r>
                    </a:p>
                    <a:p>
                      <a:pPr marL="742950" lvl="1" indent="-285750" algn="r" rtl="1">
                        <a:buFontTx/>
                        <a:buChar char="-"/>
                      </a:pPr>
                      <a:r>
                        <a:rPr lang="he-IL" u="sng" baseline="0" dirty="0" smtClean="0"/>
                        <a:t>דרום</a:t>
                      </a:r>
                      <a:r>
                        <a:rPr lang="he-IL" u="none" baseline="0" dirty="0" smtClean="0"/>
                        <a:t>: </a:t>
                      </a:r>
                      <a:r>
                        <a:rPr lang="he-IL" u="sng" baseline="0" dirty="0" smtClean="0"/>
                        <a:t>3 מועצות אזוריות</a:t>
                      </a:r>
                      <a:r>
                        <a:rPr lang="he-IL" u="none" baseline="0" dirty="0" smtClean="0"/>
                        <a:t>: מרחבים, לכיש ושדות הנגב</a:t>
                      </a:r>
                    </a:p>
                    <a:p>
                      <a:pPr marL="457200" lvl="1" indent="0" algn="r" rtl="1">
                        <a:buFontTx/>
                        <a:buNone/>
                      </a:pPr>
                      <a:r>
                        <a:rPr lang="he-IL" u="none" baseline="0" dirty="0" smtClean="0"/>
                        <a:t>              </a:t>
                      </a:r>
                      <a:r>
                        <a:rPr lang="he-IL" u="sng" baseline="0" dirty="0" smtClean="0"/>
                        <a:t>2 יישובי מיעוטים</a:t>
                      </a:r>
                      <a:r>
                        <a:rPr lang="he-IL" u="none" baseline="0" dirty="0" smtClean="0"/>
                        <a:t>: רהט ותל שבע</a:t>
                      </a:r>
                      <a:endParaRPr lang="he-IL" b="0" u="none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חץ שמאלה 5">
            <a:hlinkClick r:id="rId2" action="ppaction://hlinksldjump"/>
          </p:cNvPr>
          <p:cNvSpPr/>
          <p:nvPr/>
        </p:nvSpPr>
        <p:spPr>
          <a:xfrm>
            <a:off x="339634" y="6426926"/>
            <a:ext cx="561703" cy="3135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648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75456" y="378538"/>
            <a:ext cx="8229600" cy="1143000"/>
          </a:xfrm>
        </p:spPr>
        <p:txBody>
          <a:bodyPr>
            <a:normAutofit/>
          </a:bodyPr>
          <a:lstStyle/>
          <a:p>
            <a:r>
              <a:rPr lang="he-IL" sz="2800" b="1" u="sng" dirty="0" smtClean="0"/>
              <a:t>פעימה שנייה של התכנית</a:t>
            </a:r>
            <a:br>
              <a:rPr lang="he-IL" sz="2800" b="1" u="sng" dirty="0" smtClean="0"/>
            </a:br>
            <a:r>
              <a:rPr lang="he-IL" sz="2800" b="1" u="sng" dirty="0" smtClean="0"/>
              <a:t>(יישובים נוספים – תלויי החלטות ממשלה)</a:t>
            </a:r>
            <a:endParaRPr lang="he-IL" sz="2800" b="1" u="sng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-261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rtl="0"/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311712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rtl="0"/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-261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rtl="0"/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273612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rtl="0"/>
            <a:endParaRPr lang="he-IL">
              <a:solidFill>
                <a:prstClr val="black"/>
              </a:solidFill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667652"/>
              </p:ext>
            </p:extLst>
          </p:nvPr>
        </p:nvGraphicFramePr>
        <p:xfrm>
          <a:off x="692331" y="1478415"/>
          <a:ext cx="8120375" cy="1082040"/>
        </p:xfrm>
        <a:graphic>
          <a:graphicData uri="http://schemas.openxmlformats.org/drawingml/2006/table">
            <a:tbl>
              <a:tblPr rtl="1" firstRow="1" bandRow="1">
                <a:tableStyleId>{35758FB7-9AC5-4552-8A53-C91805E547FA}</a:tableStyleId>
              </a:tblPr>
              <a:tblGrid>
                <a:gridCol w="8120375"/>
              </a:tblGrid>
              <a:tr h="255068">
                <a:tc>
                  <a:txBody>
                    <a:bodyPr/>
                    <a:lstStyle/>
                    <a:p>
                      <a:pPr algn="ctr" rtl="1"/>
                      <a:r>
                        <a:rPr lang="he-IL" sz="1700" dirty="0" smtClean="0"/>
                        <a:t>רשימת 7 הישובים</a:t>
                      </a:r>
                      <a:endParaRPr lang="he-IL" sz="1700" dirty="0"/>
                    </a:p>
                  </a:txBody>
                  <a:tcPr/>
                </a:tc>
              </a:tr>
              <a:tr h="722331"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/>
                        <a:t>עכו, נהריה,</a:t>
                      </a:r>
                      <a:r>
                        <a:rPr lang="he-IL" sz="2400" b="1" baseline="0" dirty="0" smtClean="0"/>
                        <a:t> נצרת עלית, קצרין, מצפה רמון, שלומי, ערד</a:t>
                      </a:r>
                      <a:endParaRPr lang="he-IL" sz="2400" baseline="0" dirty="0" smtClean="0"/>
                    </a:p>
                    <a:p>
                      <a:pPr algn="r" rtl="1"/>
                      <a:endParaRPr lang="he-IL" sz="1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581075"/>
              </p:ext>
            </p:extLst>
          </p:nvPr>
        </p:nvGraphicFramePr>
        <p:xfrm>
          <a:off x="694694" y="3472676"/>
          <a:ext cx="8120375" cy="1343162"/>
        </p:xfrm>
        <a:graphic>
          <a:graphicData uri="http://schemas.openxmlformats.org/drawingml/2006/table">
            <a:tbl>
              <a:tblPr rtl="1" firstRow="1" bandRow="1">
                <a:tableStyleId>{35758FB7-9AC5-4552-8A53-C91805E547FA}</a:tableStyleId>
              </a:tblPr>
              <a:tblGrid>
                <a:gridCol w="8120375"/>
              </a:tblGrid>
              <a:tr h="349306">
                <a:tc>
                  <a:txBody>
                    <a:bodyPr/>
                    <a:lstStyle/>
                    <a:p>
                      <a:pPr algn="ctr" rtl="1"/>
                      <a:r>
                        <a:rPr lang="he-IL" sz="1700" dirty="0" smtClean="0"/>
                        <a:t>רשימת 7 הישובים</a:t>
                      </a:r>
                      <a:endParaRPr lang="he-IL" sz="1700" dirty="0"/>
                    </a:p>
                  </a:txBody>
                  <a:tcPr/>
                </a:tc>
              </a:tr>
              <a:tr h="992642"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2017-2018 – הרחבה ליישובים נוספים  </a:t>
                      </a:r>
                      <a:endParaRPr lang="he-IL" sz="2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כותרת 1"/>
          <p:cNvSpPr txBox="1">
            <a:spLocks/>
          </p:cNvSpPr>
          <p:nvPr/>
        </p:nvSpPr>
        <p:spPr>
          <a:xfrm>
            <a:off x="470263" y="260549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sz="2800" b="1" u="sng" dirty="0" smtClean="0"/>
              <a:t>פעימה שלישית של התכנית</a:t>
            </a:r>
            <a:br>
              <a:rPr lang="he-IL" sz="2800" b="1" u="sng" dirty="0" smtClean="0"/>
            </a:br>
            <a:endParaRPr lang="he-IL" sz="2800" b="1" u="sng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200" y="5172892"/>
            <a:ext cx="38957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חץ שמאלה 11">
            <a:hlinkClick r:id="rId3" action="ppaction://hlinksldjump"/>
          </p:cNvPr>
          <p:cNvSpPr/>
          <p:nvPr/>
        </p:nvSpPr>
        <p:spPr>
          <a:xfrm>
            <a:off x="339634" y="6426926"/>
            <a:ext cx="561703" cy="3135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2574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146937"/>
            <a:ext cx="8045089" cy="696015"/>
            <a:chOff x="604041" y="102997"/>
            <a:chExt cx="8600451" cy="949376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06222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4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טיפול בנכסים </a:t>
              </a:r>
              <a:r>
                <a:rPr lang="he-IL" sz="24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שאינם מושכרים לזכאי הדיור הציבור</a:t>
              </a:r>
            </a:p>
            <a:p>
              <a:pPr algn="ctr"/>
              <a:r>
                <a:rPr lang="he-IL" sz="28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02997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774296820"/>
              </p:ext>
            </p:extLst>
          </p:nvPr>
        </p:nvGraphicFramePr>
        <p:xfrm>
          <a:off x="770710" y="1097281"/>
          <a:ext cx="7967022" cy="4885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חץ שמאלה 7"/>
          <p:cNvSpPr/>
          <p:nvPr/>
        </p:nvSpPr>
        <p:spPr>
          <a:xfrm>
            <a:off x="3435529" y="4807132"/>
            <a:ext cx="1162595" cy="5747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פירוט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844374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9" y="135976"/>
            <a:ext cx="7940599" cy="697365"/>
            <a:chOff x="-359544" y="106222"/>
            <a:chExt cx="8488745" cy="951218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359544" y="106222"/>
              <a:ext cx="7535860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8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נכסים שאינם מושכרים לזכאי הדיור הציבור</a:t>
              </a:r>
            </a:p>
            <a:p>
              <a:pPr algn="ctr"/>
              <a:r>
                <a:rPr lang="he-IL" sz="28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7193203" y="120815"/>
              <a:ext cx="935998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4" name="תרשים 3"/>
          <p:cNvGraphicFramePr/>
          <p:nvPr>
            <p:extLst>
              <p:ext uri="{D42A27DB-BD31-4B8C-83A1-F6EECF244321}">
                <p14:modId xmlns:p14="http://schemas.microsoft.com/office/powerpoint/2010/main" val="3338399564"/>
              </p:ext>
            </p:extLst>
          </p:nvPr>
        </p:nvGraphicFramePr>
        <p:xfrm>
          <a:off x="1829773" y="1137839"/>
          <a:ext cx="7759337" cy="4932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28366" y="1925244"/>
            <a:ext cx="185492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chemeClr val="bg1"/>
                </a:solidFill>
              </a:rPr>
              <a:t>בנייה כפרית</a:t>
            </a:r>
          </a:p>
          <a:p>
            <a:pPr algn="ctr"/>
            <a:r>
              <a:rPr lang="he-IL" b="1" dirty="0" smtClean="0">
                <a:solidFill>
                  <a:schemeClr val="bg1"/>
                </a:solidFill>
              </a:rPr>
              <a:t>436</a:t>
            </a:r>
          </a:p>
          <a:p>
            <a:pPr algn="ctr"/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1" name="TextBox 9"/>
          <p:cNvSpPr txBox="1"/>
          <p:nvPr/>
        </p:nvSpPr>
        <p:spPr>
          <a:xfrm>
            <a:off x="4087308" y="4451791"/>
            <a:ext cx="1854926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רשויות </a:t>
            </a:r>
          </a:p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מקומיות</a:t>
            </a:r>
          </a:p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משרדי </a:t>
            </a:r>
          </a:p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ממשלה</a:t>
            </a:r>
          </a:p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289</a:t>
            </a:r>
          </a:p>
          <a:p>
            <a:pPr algn="ctr"/>
            <a:endParaRPr lang="he-IL" sz="1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66664" y="1632857"/>
            <a:ext cx="1672046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הורדה ממלאי הדיור הציבורי</a:t>
            </a:r>
            <a:endParaRPr lang="he-IL" sz="1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431978" y="4805735"/>
            <a:ext cx="1919542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הותרת המצב הקיים</a:t>
            </a:r>
            <a:endParaRPr lang="he-IL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530641" y="5639880"/>
            <a:ext cx="1672046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פינוי</a:t>
            </a:r>
            <a:endParaRPr lang="he-IL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781947" y="3109834"/>
            <a:ext cx="1672046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הורדה ממלאי הדיור הציבורי</a:t>
            </a:r>
            <a:endParaRPr lang="he-IL" sz="1600" b="1" dirty="0"/>
          </a:p>
        </p:txBody>
      </p:sp>
      <p:sp>
        <p:nvSpPr>
          <p:cNvPr id="22" name="TextBox 9"/>
          <p:cNvSpPr txBox="1"/>
          <p:nvPr/>
        </p:nvSpPr>
        <p:spPr>
          <a:xfrm>
            <a:off x="2643365" y="1829151"/>
            <a:ext cx="185492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800" b="1" dirty="0" smtClean="0">
                <a:solidFill>
                  <a:schemeClr val="bg1"/>
                </a:solidFill>
              </a:rPr>
              <a:t>דירות במתחמי בתי חולים</a:t>
            </a:r>
          </a:p>
          <a:p>
            <a:pPr algn="ctr"/>
            <a:r>
              <a:rPr lang="he-IL" sz="1800" b="1" dirty="0" smtClean="0">
                <a:solidFill>
                  <a:schemeClr val="bg1"/>
                </a:solidFill>
              </a:rPr>
              <a:t>364</a:t>
            </a:r>
          </a:p>
        </p:txBody>
      </p:sp>
      <p:sp>
        <p:nvSpPr>
          <p:cNvPr id="26" name="TextBox 9"/>
          <p:cNvSpPr txBox="1"/>
          <p:nvPr/>
        </p:nvSpPr>
        <p:spPr>
          <a:xfrm rot="2157258">
            <a:off x="2089109" y="2486266"/>
            <a:ext cx="185492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ללא ייעוד ציבורי 45</a:t>
            </a:r>
            <a:endParaRPr lang="he-IL" sz="14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3404" y="1920889"/>
            <a:ext cx="1672046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פינוי</a:t>
            </a:r>
            <a:endParaRPr lang="he-IL" sz="16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64039" y="4226638"/>
            <a:ext cx="167204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לדיון נוסף</a:t>
            </a:r>
          </a:p>
          <a:p>
            <a:pPr algn="ctr"/>
            <a:r>
              <a:rPr lang="he-IL" sz="1600" b="1" dirty="0" smtClean="0"/>
              <a:t>682</a:t>
            </a:r>
            <a:endParaRPr lang="he-IL" sz="1600" b="1" dirty="0"/>
          </a:p>
        </p:txBody>
      </p:sp>
    </p:spTree>
    <p:extLst>
      <p:ext uri="{BB962C8B-B14F-4D97-AF65-F5344CB8AC3E}">
        <p14:creationId xmlns:p14="http://schemas.microsoft.com/office/powerpoint/2010/main" val="9221357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2" y="0"/>
            <a:ext cx="204567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</a:pPr>
            <a:endParaRPr lang="he-IL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1028880" y="1601516"/>
            <a:ext cx="7010400" cy="584775"/>
          </a:xfrm>
        </p:spPr>
        <p:txBody>
          <a:bodyPr/>
          <a:lstStyle/>
          <a:p>
            <a:pPr lvl="0"/>
            <a:endParaRPr lang="he-IL" sz="3200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6515105"/>
            <a:ext cx="914400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</a:pPr>
            <a:r>
              <a:rPr lang="he-IL" sz="1200" dirty="0" smtClean="0">
                <a:latin typeface="Arial"/>
                <a:cs typeface="Arial"/>
              </a:rPr>
              <a:t>12.7.16</a:t>
            </a:r>
            <a:endParaRPr lang="he-IL" sz="1200" kern="0" dirty="0" smtClean="0">
              <a:latin typeface="Arial"/>
              <a:cs typeface="Arial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277" y="441082"/>
            <a:ext cx="1358566" cy="7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ubtitle 7"/>
          <p:cNvSpPr txBox="1">
            <a:spLocks/>
          </p:cNvSpPr>
          <p:nvPr/>
        </p:nvSpPr>
        <p:spPr bwMode="auto">
          <a:xfrm>
            <a:off x="687999" y="2322530"/>
            <a:ext cx="783248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5400" b="1" dirty="0" smtClean="0">
                <a:solidFill>
                  <a:schemeClr val="bg1"/>
                </a:solidFill>
              </a:rPr>
              <a:t>פתרונות עתידיים</a:t>
            </a:r>
            <a:endParaRPr lang="he-IL" sz="2400" b="1" kern="0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043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136238"/>
            <a:ext cx="8045089" cy="710429"/>
            <a:chOff x="604041" y="159676"/>
            <a:chExt cx="8600451" cy="969037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59676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תכניות ופתרונות עתידיים  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93963" y="1322614"/>
            <a:ext cx="8188779" cy="35086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AutoNum type="arabicPeriod"/>
            </a:pPr>
            <a:r>
              <a:rPr lang="he-IL" sz="2400" b="1" dirty="0"/>
              <a:t>הגדלה של מלאי הדיור הציבורי על ידי רכישה של עד 5% מדירות מחיר למשתכן.</a:t>
            </a:r>
          </a:p>
          <a:p>
            <a:pPr marL="342900" indent="-342900">
              <a:buAutoNum type="arabicPeriod"/>
            </a:pPr>
            <a:endParaRPr lang="he-IL" sz="2400" b="1" dirty="0"/>
          </a:p>
          <a:p>
            <a:endParaRPr lang="he-IL" sz="2400" b="1" dirty="0"/>
          </a:p>
          <a:p>
            <a:r>
              <a:rPr lang="he-IL" sz="2400" b="1" dirty="0"/>
              <a:t>2. פתרונות דיור- "משכירות לבעלות" (משכנתא </a:t>
            </a:r>
            <a:r>
              <a:rPr lang="he-IL" sz="2400" b="1" dirty="0" smtClean="0"/>
              <a:t>רוכשת)</a:t>
            </a:r>
            <a:endParaRPr lang="he-IL" sz="2400" b="1" dirty="0"/>
          </a:p>
          <a:p>
            <a:endParaRPr lang="he-IL" sz="2400" b="1" dirty="0"/>
          </a:p>
          <a:p>
            <a:r>
              <a:rPr lang="he-IL" sz="2400" b="1" dirty="0"/>
              <a:t>	</a:t>
            </a:r>
          </a:p>
          <a:p>
            <a:endParaRPr lang="he-IL" dirty="0" smtClean="0"/>
          </a:p>
          <a:p>
            <a:pPr marL="342900" indent="-342900">
              <a:buAutoNum type="arabicPeriod"/>
            </a:pPr>
            <a:endParaRPr lang="he-IL" dirty="0" smtClean="0"/>
          </a:p>
          <a:p>
            <a:pPr marL="342900" indent="-342900">
              <a:buAutoNum type="arabicPeriod"/>
            </a:pPr>
            <a:endParaRPr lang="he-IL" dirty="0"/>
          </a:p>
        </p:txBody>
      </p:sp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96" y="2627218"/>
            <a:ext cx="1411974" cy="89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06652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97049"/>
            <a:ext cx="8045089" cy="749618"/>
            <a:chOff x="604041" y="106222"/>
            <a:chExt cx="8600451" cy="1022491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06222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"משכירות לבעלות" – משכנתא רוכשת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8" name="מציין מיקום תוכן 2"/>
          <p:cNvSpPr>
            <a:spLocks noGrp="1"/>
          </p:cNvSpPr>
          <p:nvPr>
            <p:ph idx="1"/>
          </p:nvPr>
        </p:nvSpPr>
        <p:spPr>
          <a:xfrm>
            <a:off x="587829" y="1216479"/>
            <a:ext cx="8294914" cy="4907675"/>
          </a:xfrm>
        </p:spPr>
        <p:txBody>
          <a:bodyPr>
            <a:normAutofit fontScale="92500"/>
          </a:bodyPr>
          <a:lstStyle/>
          <a:p>
            <a:pPr>
              <a:spcAft>
                <a:spcPts val="600"/>
              </a:spcAft>
            </a:pPr>
            <a:r>
              <a:rPr lang="he-IL" sz="2600" b="1" dirty="0" smtClean="0"/>
              <a:t>ישווקו קרקעות ליזמים באופן ש – 25% מהדירות יושכרו בתנאי </a:t>
            </a:r>
            <a:r>
              <a:rPr lang="he-IL" sz="2600" b="1" dirty="0" smtClean="0">
                <a:solidFill>
                  <a:srgbClr val="FF0000"/>
                </a:solidFill>
              </a:rPr>
              <a:t>"משכנתא רוכשת " </a:t>
            </a:r>
            <a:r>
              <a:rPr lang="he-IL" sz="2600" b="1" dirty="0"/>
              <a:t> </a:t>
            </a:r>
            <a:r>
              <a:rPr lang="he-IL" sz="2600" b="1" dirty="0" smtClean="0"/>
              <a:t>ויתר הדירות 75% ימכרו בשוק החופשי.</a:t>
            </a:r>
          </a:p>
          <a:p>
            <a:pPr>
              <a:spcAft>
                <a:spcPts val="600"/>
              </a:spcAft>
            </a:pPr>
            <a:r>
              <a:rPr lang="he-IL" sz="2600" b="1" u="sng" dirty="0" smtClean="0">
                <a:solidFill>
                  <a:srgbClr val="FF0000"/>
                </a:solidFill>
              </a:rPr>
              <a:t>תנאי משכנתא רוכשת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he-IL" sz="2600" b="1" dirty="0" smtClean="0"/>
              <a:t>תילקח משכנתא ע"י הדייר לרכישת דירה מהיזם.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he-IL" sz="2600" b="1" dirty="0" smtClean="0"/>
              <a:t>המשכנתא תמומן ע"י המדינה שתמחה את כספי הסיוע ליזם, והדייר ישלם מכספו עד לגובה שכ"ד שהיה משלם.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he-IL" sz="2600" b="1" dirty="0" smtClean="0"/>
              <a:t>- </a:t>
            </a:r>
            <a:r>
              <a:rPr lang="he-IL" sz="2600" b="1" dirty="0"/>
              <a:t>הדירה תעבור לבעלות הדייר בתום </a:t>
            </a:r>
            <a:r>
              <a:rPr lang="he-IL" sz="2600" b="1" dirty="0" smtClean="0"/>
              <a:t>20 שנה.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he-IL" sz="2600" b="1" dirty="0" smtClean="0"/>
              <a:t>היה והדייר לא שילם את מלוא התחייבויותיו, הוא יפנה את הדירה   שתירכש ע"י המדינה לטובת הגדלת מלאי הדיור הציבורי. </a:t>
            </a:r>
            <a:endParaRPr lang="he-IL" sz="2600" b="1" dirty="0"/>
          </a:p>
          <a:p>
            <a:pPr>
              <a:spcAft>
                <a:spcPts val="600"/>
              </a:spcAft>
            </a:pPr>
            <a:endParaRPr lang="he-IL" sz="2600" b="1" dirty="0" smtClean="0"/>
          </a:p>
          <a:p>
            <a:pPr>
              <a:spcAft>
                <a:spcPts val="600"/>
              </a:spcAft>
            </a:pPr>
            <a:endParaRPr lang="he-IL" sz="4400" b="1" dirty="0" smtClean="0"/>
          </a:p>
          <a:p>
            <a:pPr lvl="1">
              <a:spcAft>
                <a:spcPts val="600"/>
              </a:spcAft>
            </a:pPr>
            <a:endParaRPr lang="he-IL" sz="4000" dirty="0" smtClean="0"/>
          </a:p>
          <a:p>
            <a:pPr lvl="1">
              <a:spcAft>
                <a:spcPts val="600"/>
              </a:spcAft>
            </a:pP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5728174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97049"/>
            <a:ext cx="8045089" cy="749618"/>
            <a:chOff x="604041" y="106222"/>
            <a:chExt cx="8600451" cy="1022491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06222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סטטוס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8" name="מציין מיקום תוכן 2"/>
          <p:cNvSpPr>
            <a:spLocks noGrp="1"/>
          </p:cNvSpPr>
          <p:nvPr>
            <p:ph idx="1"/>
          </p:nvPr>
        </p:nvSpPr>
        <p:spPr>
          <a:xfrm>
            <a:off x="587829" y="1216479"/>
            <a:ext cx="8294914" cy="4907675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endParaRPr lang="he-IL" sz="2600" b="1" dirty="0" smtClean="0"/>
          </a:p>
          <a:p>
            <a:pPr>
              <a:spcAft>
                <a:spcPts val="600"/>
              </a:spcAft>
            </a:pPr>
            <a:endParaRPr lang="he-IL" sz="4400" b="1" dirty="0" smtClean="0"/>
          </a:p>
          <a:p>
            <a:pPr lvl="1">
              <a:spcAft>
                <a:spcPts val="600"/>
              </a:spcAft>
            </a:pPr>
            <a:endParaRPr lang="he-IL" sz="4000" dirty="0" smtClean="0"/>
          </a:p>
          <a:p>
            <a:pPr lvl="1">
              <a:spcAft>
                <a:spcPts val="600"/>
              </a:spcAft>
            </a:pPr>
            <a:endParaRPr lang="he-IL" sz="4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080329"/>
              </p:ext>
            </p:extLst>
          </p:nvPr>
        </p:nvGraphicFramePr>
        <p:xfrm>
          <a:off x="517291" y="1134018"/>
          <a:ext cx="8345487" cy="3715255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1800671"/>
                <a:gridCol w="2019091"/>
                <a:gridCol w="4525725"/>
              </a:tblGrid>
              <a:tr h="33739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נושא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</a:rPr>
                        <a:t>היקף תקציב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</a:rPr>
                        <a:t>סטאטוס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</a:tr>
              <a:tr h="903446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תחזוקת הדיור</a:t>
                      </a:r>
                      <a:r>
                        <a:rPr lang="he-IL" sz="1600" baseline="0" dirty="0" smtClean="0"/>
                        <a:t> </a:t>
                      </a:r>
                      <a:r>
                        <a:rPr lang="he-IL" sz="1600" dirty="0" smtClean="0"/>
                        <a:t>הציבורי: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תוספת של 180 </a:t>
                      </a:r>
                      <a:r>
                        <a:rPr lang="he-IL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מלש"ח</a:t>
                      </a: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ל –שלוש שנים</a:t>
                      </a:r>
                    </a:p>
                    <a:p>
                      <a:pPr algn="r" rtl="1"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he-IL" sz="1600" dirty="0" smtClean="0">
                        <a:effectLst/>
                      </a:endParaRPr>
                    </a:p>
                  </a:txBody>
                  <a:tcPr marL="90767" marR="90767" marT="45383" marB="45383"/>
                </a:tc>
              </a:tr>
              <a:tr h="534572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שיפוץ דירות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285750" marR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1600" dirty="0" smtClean="0"/>
                        <a:t>מתוך 12,840 יחידות דיור שהוגדרו בעדיפות</a:t>
                      </a:r>
                      <a:r>
                        <a:rPr lang="he-IL" sz="1600" baseline="0" dirty="0" smtClean="0"/>
                        <a:t> עליונה לשיפוץ, שופצו עד כה 7,840 דירות (61%)</a:t>
                      </a:r>
                      <a:endParaRPr lang="he-IL" sz="1600" dirty="0" smtClean="0">
                        <a:effectLst/>
                      </a:endParaRPr>
                    </a:p>
                  </a:txBody>
                  <a:tcPr marL="90767" marR="90767" marT="45383" marB="45383"/>
                </a:tc>
              </a:tr>
              <a:tr h="880711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שיפוץ תשתיות מבנים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285750" marR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מתוך 318 מבנים שמצא המשרד שיש להעמיק ולהרחיב את הטיפול בהם בתחום התשתיות, טופלו עד כה 222 (70%)</a:t>
                      </a:r>
                    </a:p>
                    <a:p>
                      <a:pPr marL="285750" indent="-285750" algn="r" rtl="1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</a:tr>
              <a:tr h="878351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שיפוץ חזיתות</a:t>
                      </a:r>
                      <a:r>
                        <a:rPr lang="he-IL" sz="1600" baseline="0" dirty="0" smtClean="0"/>
                        <a:t> מבנים וחצרות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285750" marR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מתוך 83 מתחמים טופלו עד כה 43 (52%)</a:t>
                      </a:r>
                    </a:p>
                    <a:p>
                      <a:pPr marL="285750" indent="-285750" algn="r" rtl="1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32170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97049"/>
            <a:ext cx="8045089" cy="749618"/>
            <a:chOff x="604041" y="106222"/>
            <a:chExt cx="8600451" cy="1022491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06222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סטטוס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8" name="מציין מיקום תוכן 2"/>
          <p:cNvSpPr>
            <a:spLocks noGrp="1"/>
          </p:cNvSpPr>
          <p:nvPr>
            <p:ph idx="1"/>
          </p:nvPr>
        </p:nvSpPr>
        <p:spPr>
          <a:xfrm>
            <a:off x="587829" y="1216479"/>
            <a:ext cx="8294914" cy="4907675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endParaRPr lang="he-IL" sz="2600" b="1" dirty="0" smtClean="0"/>
          </a:p>
          <a:p>
            <a:pPr>
              <a:spcAft>
                <a:spcPts val="600"/>
              </a:spcAft>
            </a:pPr>
            <a:endParaRPr lang="he-IL" sz="4400" b="1" dirty="0" smtClean="0"/>
          </a:p>
          <a:p>
            <a:pPr lvl="1">
              <a:spcAft>
                <a:spcPts val="600"/>
              </a:spcAft>
            </a:pPr>
            <a:endParaRPr lang="he-IL" sz="4000" dirty="0" smtClean="0"/>
          </a:p>
          <a:p>
            <a:pPr lvl="1">
              <a:spcAft>
                <a:spcPts val="600"/>
              </a:spcAft>
            </a:pPr>
            <a:endParaRPr lang="he-IL" sz="4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357713"/>
              </p:ext>
            </p:extLst>
          </p:nvPr>
        </p:nvGraphicFramePr>
        <p:xfrm>
          <a:off x="517291" y="1329953"/>
          <a:ext cx="8345487" cy="4077465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2217049"/>
                <a:gridCol w="1894115"/>
                <a:gridCol w="4234323"/>
              </a:tblGrid>
              <a:tr h="36810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נושא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</a:rPr>
                        <a:t>היקף תקציב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</a:rPr>
                        <a:t>סטאטוס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</a:tr>
              <a:tr h="1089199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מועדוניות וחיזוק המנהיגות המקומית וחיזוק תחושת השייכות והזהות השכונתית – קהילתית של בני הנוער בשכונה</a:t>
                      </a: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מש"ח למשך שלוש שנים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ü"/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המשרד התקשר עם עמותת "</a:t>
                      </a:r>
                      <a:r>
                        <a:rPr lang="he-IL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מפעלות</a:t>
                      </a: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חינוך וחברה" לתפעול המועדוניות.</a:t>
                      </a:r>
                    </a:p>
                    <a:p>
                      <a:pPr marL="285750" indent="-285750" rtl="1">
                        <a:buFont typeface="Wingdings" panose="05000000000000000000" pitchFamily="2" charset="2"/>
                        <a:buChar char="ü"/>
                      </a:pP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התכנית נמצאת בשלבי הערכות מתקדמים ב- 39 </a:t>
                      </a:r>
                      <a:r>
                        <a:rPr lang="he-IL" sz="16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ישובים ברחבי הארץ.</a:t>
                      </a:r>
                      <a:endParaRPr lang="he-IL" sz="16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767" marR="90767" marT="45383" marB="45383"/>
                </a:tc>
              </a:tr>
              <a:tr h="108919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הגמשת קריטריונים לדיור ציבורי בערים עם עודף היצע דירות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ללא תוספת תקציב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285750" indent="-285750" algn="r" rtl="1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he-IL" sz="1600" dirty="0">
                          <a:effectLst/>
                        </a:rPr>
                        <a:t>אוכלסו 600 דירות </a:t>
                      </a:r>
                      <a:r>
                        <a:rPr lang="he-IL" sz="1600" dirty="0" smtClean="0">
                          <a:effectLst/>
                        </a:rPr>
                        <a:t>פנויות.</a:t>
                      </a:r>
                      <a:endParaRPr lang="en-US" sz="1100" dirty="0">
                        <a:effectLst/>
                      </a:endParaRPr>
                    </a:p>
                    <a:p>
                      <a:pPr marL="285750" indent="-285750" algn="r" rtl="1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he-IL" sz="1800" dirty="0">
                          <a:effectLst/>
                        </a:rPr>
                        <a:t> </a:t>
                      </a:r>
                      <a:r>
                        <a:rPr lang="he-IL" sz="1600" dirty="0" smtClean="0">
                          <a:effectLst/>
                        </a:rPr>
                        <a:t>נקבעה </a:t>
                      </a:r>
                      <a:r>
                        <a:rPr lang="he-IL" sz="1600" dirty="0">
                          <a:effectLst/>
                        </a:rPr>
                        <a:t>מדיניות של הגמשת קריטריונים בכל ישוב בו יהיו דירות פנויות ללא ביקוש של זכאי דיור </a:t>
                      </a:r>
                      <a:r>
                        <a:rPr lang="he-IL" sz="1600" dirty="0" smtClean="0">
                          <a:effectLst/>
                        </a:rPr>
                        <a:t>ציבורי.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</a:tr>
              <a:tr h="105894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</a:rPr>
                        <a:t>פתרונות דיור נוספים לזכאים לצורך קיצור תור ממתינים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</a:rPr>
                        <a:t>280 מש"ח</a:t>
                      </a:r>
                      <a:r>
                        <a:rPr lang="he-IL" sz="1800">
                          <a:effectLst/>
                        </a:rPr>
                        <a:t>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  <a:tc>
                  <a:txBody>
                    <a:bodyPr/>
                    <a:lstStyle/>
                    <a:p>
                      <a:pPr marL="285750" indent="-285750" algn="r" rtl="1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he-IL" sz="1600" dirty="0">
                          <a:effectLst/>
                        </a:rPr>
                        <a:t>נחתם הסכם עם הסוכנות היהודית לבניית 2,650 דירות בצפון בדרום </a:t>
                      </a:r>
                      <a:r>
                        <a:rPr lang="he-IL" sz="1600" dirty="0" smtClean="0">
                          <a:effectLst/>
                        </a:rPr>
                        <a:t>ובמרכז.</a:t>
                      </a:r>
                      <a:endParaRPr lang="en-US" sz="1100" dirty="0">
                        <a:effectLst/>
                      </a:endParaRPr>
                    </a:p>
                    <a:p>
                      <a:pPr marL="285750" indent="-285750" algn="r" rtl="1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he-IL" sz="1600" dirty="0">
                          <a:effectLst/>
                        </a:rPr>
                        <a:t> </a:t>
                      </a:r>
                      <a:r>
                        <a:rPr lang="he-IL" sz="1600" dirty="0" smtClean="0">
                          <a:effectLst/>
                        </a:rPr>
                        <a:t>נמצא </a:t>
                      </a:r>
                      <a:r>
                        <a:rPr lang="he-IL" sz="1600" dirty="0">
                          <a:effectLst/>
                        </a:rPr>
                        <a:t>בשלבי תכנון והוצאת היתרי </a:t>
                      </a:r>
                      <a:r>
                        <a:rPr lang="he-IL" sz="1600" dirty="0" smtClean="0">
                          <a:effectLst/>
                        </a:rPr>
                        <a:t>בניה.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0767" marR="90767" marT="45383" marB="4538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28409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73667" y="97049"/>
            <a:ext cx="8045089" cy="749618"/>
            <a:chOff x="604041" y="106222"/>
            <a:chExt cx="8600451" cy="1022491"/>
          </a:xfrm>
        </p:grpSpPr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604041" y="106222"/>
              <a:ext cx="7535863" cy="946151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/>
            <a:p>
              <a:pPr algn="ctr"/>
              <a:endParaRPr lang="he-IL" sz="2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he-IL" sz="28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סטטוס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8268492" y="192088"/>
              <a:ext cx="936000" cy="9366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8" name="מציין מיקום תוכן 2"/>
          <p:cNvSpPr>
            <a:spLocks noGrp="1"/>
          </p:cNvSpPr>
          <p:nvPr>
            <p:ph idx="1"/>
          </p:nvPr>
        </p:nvSpPr>
        <p:spPr>
          <a:xfrm>
            <a:off x="587829" y="1216479"/>
            <a:ext cx="8294914" cy="4907675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endParaRPr lang="he-IL" sz="2600" b="1" dirty="0" smtClean="0"/>
          </a:p>
          <a:p>
            <a:pPr>
              <a:spcAft>
                <a:spcPts val="600"/>
              </a:spcAft>
            </a:pPr>
            <a:endParaRPr lang="he-IL" sz="4400" b="1" dirty="0" smtClean="0"/>
          </a:p>
          <a:p>
            <a:pPr lvl="1">
              <a:spcAft>
                <a:spcPts val="600"/>
              </a:spcAft>
            </a:pPr>
            <a:endParaRPr lang="he-IL" sz="4000" dirty="0" smtClean="0"/>
          </a:p>
          <a:p>
            <a:pPr lvl="1">
              <a:spcAft>
                <a:spcPts val="600"/>
              </a:spcAft>
            </a:pPr>
            <a:endParaRPr lang="he-IL" sz="4000" dirty="0"/>
          </a:p>
        </p:txBody>
      </p:sp>
      <p:graphicFrame>
        <p:nvGraphicFramePr>
          <p:cNvPr id="9" name="תרשים 8"/>
          <p:cNvGraphicFramePr>
            <a:graphicFrameLocks/>
          </p:cNvGraphicFramePr>
          <p:nvPr/>
        </p:nvGraphicFramePr>
        <p:xfrm>
          <a:off x="2286000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159647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2" y="0"/>
            <a:ext cx="204567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</a:pPr>
            <a:endParaRPr lang="he-IL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1028880" y="1601516"/>
            <a:ext cx="7010400" cy="584775"/>
          </a:xfrm>
        </p:spPr>
        <p:txBody>
          <a:bodyPr/>
          <a:lstStyle/>
          <a:p>
            <a:pPr lvl="0"/>
            <a:endParaRPr lang="he-IL" sz="3200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6515105"/>
            <a:ext cx="914400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</a:pPr>
            <a:r>
              <a:rPr lang="he-IL" sz="1200" dirty="0" smtClean="0">
                <a:latin typeface="Arial"/>
                <a:cs typeface="Arial"/>
              </a:rPr>
              <a:t>12.7.16</a:t>
            </a:r>
            <a:endParaRPr lang="he-IL" sz="1200" kern="0" dirty="0" smtClean="0">
              <a:latin typeface="Arial"/>
              <a:cs typeface="Arial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277" y="441082"/>
            <a:ext cx="1358566" cy="7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ubtitle 7"/>
          <p:cNvSpPr txBox="1">
            <a:spLocks/>
          </p:cNvSpPr>
          <p:nvPr/>
        </p:nvSpPr>
        <p:spPr bwMode="auto">
          <a:xfrm>
            <a:off x="687999" y="2322530"/>
            <a:ext cx="783248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8800" b="1" dirty="0" smtClean="0">
                <a:solidFill>
                  <a:schemeClr val="bg1"/>
                </a:solidFill>
              </a:rPr>
              <a:t>ת ו ד ה </a:t>
            </a:r>
            <a:endParaRPr lang="he-IL" sz="8800" b="1" kern="0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9196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brew Template">
  <a:themeElements>
    <a:clrScheme name="rotem new 2015">
      <a:dk1>
        <a:srgbClr val="404040"/>
      </a:dk1>
      <a:lt1>
        <a:srgbClr val="FFFFFF"/>
      </a:lt1>
      <a:dk2>
        <a:srgbClr val="003366"/>
      </a:dk2>
      <a:lt2>
        <a:srgbClr val="003366"/>
      </a:lt2>
      <a:accent1>
        <a:srgbClr val="003366"/>
      </a:accent1>
      <a:accent2>
        <a:srgbClr val="0D95BC"/>
      </a:accent2>
      <a:accent3>
        <a:srgbClr val="A2B969"/>
      </a:accent3>
      <a:accent4>
        <a:srgbClr val="EBCB38"/>
      </a:accent4>
      <a:accent5>
        <a:srgbClr val="F36F13"/>
      </a:accent5>
      <a:accent6>
        <a:srgbClr val="C13018"/>
      </a:accent6>
      <a:hlink>
        <a:srgbClr val="0D95BC"/>
      </a:hlink>
      <a:folHlink>
        <a:srgbClr val="777777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ROTEM">
    <a:dk1>
      <a:sysClr val="windowText" lastClr="000000"/>
    </a:dk1>
    <a:lt1>
      <a:sysClr val="window" lastClr="FFFFFF"/>
    </a:lt1>
    <a:dk2>
      <a:srgbClr val="003366"/>
    </a:dk2>
    <a:lt2>
      <a:srgbClr val="FFFFFF"/>
    </a:lt2>
    <a:accent1>
      <a:srgbClr val="003366"/>
    </a:accent1>
    <a:accent2>
      <a:srgbClr val="336699"/>
    </a:accent2>
    <a:accent3>
      <a:srgbClr val="6699FF"/>
    </a:accent3>
    <a:accent4>
      <a:srgbClr val="99CCFF"/>
    </a:accent4>
    <a:accent5>
      <a:srgbClr val="7F7F7F"/>
    </a:accent5>
    <a:accent6>
      <a:srgbClr val="BFBFBF"/>
    </a:accent6>
    <a:hlink>
      <a:srgbClr val="0066FF"/>
    </a:hlink>
    <a:folHlink>
      <a:srgbClr val="777777"/>
    </a:folHlink>
  </a:clrScheme>
  <a:fontScheme name="Rotem New Template-hebrew">
    <a:majorFont>
      <a:latin typeface="Arial"/>
      <a:ea typeface=""/>
      <a:cs typeface="Arial"/>
    </a:majorFont>
    <a:minorFont>
      <a:latin typeface="Arial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7D6ADD0-65E2-48C3-85EA-7EAFA91F8734}"/>
</file>

<file path=customXml/itemProps2.xml><?xml version="1.0" encoding="utf-8"?>
<ds:datastoreItem xmlns:ds="http://schemas.openxmlformats.org/officeDocument/2006/customXml" ds:itemID="{048CB303-A2BB-45FB-A4C9-D2B93CEDCD0A}"/>
</file>

<file path=customXml/itemProps3.xml><?xml version="1.0" encoding="utf-8"?>
<ds:datastoreItem xmlns:ds="http://schemas.openxmlformats.org/officeDocument/2006/customXml" ds:itemID="{1658919F-68ED-4790-96D6-676D158638B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20160</TotalTime>
  <Words>936</Words>
  <Application>Microsoft Office PowerPoint</Application>
  <PresentationFormat>‫הצגה על המסך (4:3)</PresentationFormat>
  <Paragraphs>238</Paragraphs>
  <Slides>25</Slides>
  <Notes>19</Notes>
  <HiddenSlides>10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25</vt:i4>
      </vt:variant>
    </vt:vector>
  </HeadingPairs>
  <TitlesOfParts>
    <vt:vector size="31" baseType="lpstr">
      <vt:lpstr>Arial</vt:lpstr>
      <vt:lpstr>Times New Roman</vt:lpstr>
      <vt:lpstr>Wingdings</vt:lpstr>
      <vt:lpstr>Calibri</vt:lpstr>
      <vt:lpstr>Hebrew Template</vt:lpstr>
      <vt:lpstr>Office Theme</vt:lpstr>
      <vt:lpstr>מצגת לוועדת העבודה, הרווחה והבריאות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אשקלון כ 400 יחידות דיור</vt:lpstr>
      <vt:lpstr>גרנית באר שבע 110 יחידות דיור</vt:lpstr>
      <vt:lpstr>נתניה 330 יחידות דיור</vt:lpstr>
      <vt:lpstr>הרצליה 110 יחידות דיור</vt:lpstr>
      <vt:lpstr>מצגת של PowerPoint</vt:lpstr>
      <vt:lpstr>מצגת של PowerPoint</vt:lpstr>
      <vt:lpstr>פרויקט שיקום שכונות חוזר</vt:lpstr>
      <vt:lpstr>פעימה שנייה של התכנית (יישובים נוספים – תלויי החלטות ממשלה)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meirav</dc:creator>
  <cp:lastModifiedBy>מעיין בן עמי</cp:lastModifiedBy>
  <cp:revision>1699</cp:revision>
  <cp:lastPrinted>2016-07-10T13:39:06Z</cp:lastPrinted>
  <dcterms:created xsi:type="dcterms:W3CDTF">2009-01-25T11:44:43Z</dcterms:created>
  <dcterms:modified xsi:type="dcterms:W3CDTF">2016-08-03T06:51:35Z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2006672</vt:r8>
  </property>
</Properties>
</file>