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charts/chart2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2.xml" ContentType="application/vnd.ms-office.chartcolorstyle+xml"/>
  <Override PartName="/ppt/charts/style2.xml" ContentType="application/vnd.ms-office.chartstyle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8" r:id="rId3"/>
    <p:sldId id="262" r:id="rId4"/>
    <p:sldId id="261" r:id="rId5"/>
    <p:sldId id="260" r:id="rId6"/>
    <p:sldId id="263" r:id="rId7"/>
    <p:sldId id="259" r:id="rId8"/>
    <p:sldId id="270" r:id="rId9"/>
    <p:sldId id="266" r:id="rId10"/>
    <p:sldId id="277" r:id="rId11"/>
    <p:sldId id="264" r:id="rId12"/>
    <p:sldId id="272" r:id="rId13"/>
    <p:sldId id="271" r:id="rId14"/>
    <p:sldId id="273" r:id="rId15"/>
    <p:sldId id="274" r:id="rId16"/>
    <p:sldId id="275" r:id="rId17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107" d="100"/>
          <a:sy n="107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046832166812482"/>
          <c:y val="0.12627146974025197"/>
          <c:w val="0.46354172742296101"/>
          <c:h val="0.8428621709899086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Lbls>
            <c:dLbl>
              <c:idx val="1"/>
              <c:layout>
                <c:manualLayout>
                  <c:x val="-0.16739975211431904"/>
                  <c:y val="-0.17096427876233192"/>
                </c:manualLayout>
              </c:layout>
              <c:tx>
                <c:rich>
                  <a:bodyPr/>
                  <a:lstStyle/>
                  <a:p>
                    <a:r>
                      <a:rPr lang="he-IL" sz="3600" dirty="0" smtClean="0">
                        <a:solidFill>
                          <a:schemeClr val="tx1"/>
                        </a:solidFill>
                      </a:rPr>
                      <a:t>לא</a:t>
                    </a:r>
                    <a:r>
                      <a:rPr lang="he-IL" sz="3600" dirty="0">
                        <a:solidFill>
                          <a:schemeClr val="tx1"/>
                        </a:solidFill>
                      </a:rPr>
                      <a:t>
67%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12269126081462"/>
                      <c:h val="0.2536653525448617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6895061728395058"/>
                  <c:y val="0.1976918503310787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28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he-IL" sz="3600" dirty="0" smtClean="0">
                        <a:solidFill>
                          <a:schemeClr val="bg1"/>
                        </a:solidFill>
                      </a:rPr>
                      <a:t>כן</a:t>
                    </a:r>
                    <a:r>
                      <a:rPr lang="he-IL" sz="3600" dirty="0">
                        <a:solidFill>
                          <a:schemeClr val="bg1"/>
                        </a:solidFill>
                      </a:rPr>
                      <a:t>
33%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746148050938075"/>
                      <c:h val="0.2536653525448617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גיליון1!$A$1:$A$3</c:f>
              <c:strCache>
                <c:ptCount val="3"/>
                <c:pt idx="0">
                  <c:v>האם נפגעת מבריונות רשת בשנה האחרונה?</c:v>
                </c:pt>
                <c:pt idx="1">
                  <c:v>לא</c:v>
                </c:pt>
                <c:pt idx="2">
                  <c:v>כן</c:v>
                </c:pt>
              </c:strCache>
            </c:strRef>
          </c:cat>
          <c:val>
            <c:numRef>
              <c:f>גיליון1!$B$1:$B$3</c:f>
              <c:numCache>
                <c:formatCode>General</c:formatCode>
                <c:ptCount val="3"/>
                <c:pt idx="1">
                  <c:v>0.67</c:v>
                </c:pt>
                <c:pt idx="2">
                  <c:v>0.32999999999999996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36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</c:spPr>
          </c:dPt>
          <c:dLbls>
            <c:dLbl>
              <c:idx val="0"/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24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he-IL" b="1" dirty="0" smtClean="0"/>
                      <a:t>לאף אחד 18</a:t>
                    </a:r>
                    <a:r>
                      <a:rPr lang="he-IL" b="1" dirty="0"/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he-IL" dirty="0" smtClean="0"/>
                      <a:t>להורה 38</a:t>
                    </a:r>
                    <a:r>
                      <a:rPr lang="he-IL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he-IL" dirty="0" smtClean="0"/>
                      <a:t>לחבר 26</a:t>
                    </a:r>
                    <a:r>
                      <a:rPr lang="he-IL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he-IL" dirty="0" smtClean="0"/>
                      <a:t>למורה</a:t>
                    </a:r>
                  </a:p>
                  <a:p>
                    <a:r>
                      <a:rPr lang="he-IL" dirty="0" smtClean="0"/>
                      <a:t>15</a:t>
                    </a:r>
                    <a:r>
                      <a:rPr lang="he-IL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he-IL" dirty="0" smtClean="0"/>
                      <a:t>אחר 2</a:t>
                    </a:r>
                    <a:r>
                      <a:rPr lang="he-IL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he-IL" dirty="0" smtClean="0"/>
                      <a:t>למשטרה 1</a:t>
                    </a:r>
                    <a:r>
                      <a:rPr lang="he-IL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גיליון2!$A$2:$A$7</c:f>
              <c:strCache>
                <c:ptCount val="6"/>
                <c:pt idx="0">
                  <c:v>לא</c:v>
                </c:pt>
                <c:pt idx="1">
                  <c:v>הורה</c:v>
                </c:pt>
                <c:pt idx="2">
                  <c:v>חבר</c:v>
                </c:pt>
                <c:pt idx="3">
                  <c:v>מורה</c:v>
                </c:pt>
                <c:pt idx="4">
                  <c:v>אחר</c:v>
                </c:pt>
                <c:pt idx="5">
                  <c:v>משטרה</c:v>
                </c:pt>
              </c:strCache>
            </c:strRef>
          </c:cat>
          <c:val>
            <c:numRef>
              <c:f>גיליון2!$B$2:$B$7</c:f>
              <c:numCache>
                <c:formatCode>0%</c:formatCode>
                <c:ptCount val="6"/>
                <c:pt idx="0">
                  <c:v>0.18</c:v>
                </c:pt>
                <c:pt idx="1">
                  <c:v>0.38</c:v>
                </c:pt>
                <c:pt idx="2">
                  <c:v>0.26</c:v>
                </c:pt>
                <c:pt idx="3">
                  <c:v>0.15</c:v>
                </c:pt>
                <c:pt idx="4">
                  <c:v>0.02</c:v>
                </c:pt>
                <c:pt idx="5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0.19741</cdr:x>
      <cdr:y>0</cdr:y>
    </cdr:from>
    <cdr:to>
      <cdr:x>0.99899</cdr:x>
      <cdr:y>0.1156</cdr:y>
    </cdr:to>
    <cdr:sp macro="" textlink="">
      <cdr:nvSpPr>
        <cdr:cNvPr id="2" name="מלבן 1"/>
        <cdr:cNvSpPr/>
      </cdr:nvSpPr>
      <cdr:spPr>
        <a:xfrm xmlns:a="http://schemas.openxmlformats.org/drawingml/2006/main">
          <a:off x="1624597" y="0"/>
          <a:ext cx="6596678" cy="5232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he-IL" sz="2800" b="1" dirty="0" smtClean="0"/>
            <a:t>האם נפגעת מבריונות רשת בשנה האחרונה?</a:t>
          </a:r>
          <a:endParaRPr lang="en-US" sz="2800" b="1" dirty="0"/>
        </a:p>
      </cdr:txBody>
    </cdr:sp>
  </cdr:relSizeAnchor>
  <cdr:relSizeAnchor xmlns:cdr="http://schemas.openxmlformats.org/drawingml/2006/chartDrawing">
    <cdr:from>
      <cdr:x>0.04501</cdr:x>
      <cdr:y>0.26088</cdr:y>
    </cdr:from>
    <cdr:to>
      <cdr:x>0.26375</cdr:x>
      <cdr:y>0.86546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384" y="1180728"/>
          <a:ext cx="1800200" cy="27363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he-IL" sz="2800" b="1" dirty="0" smtClean="0"/>
            <a:t>כל מתבגר שלישי נפגע בשנה האחרונה מבריונות רשת</a:t>
          </a:r>
          <a:endParaRPr lang="en-US" sz="28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E63396B-1FAD-4EDF-A058-8BE78ED94AE8}" type="datetimeFigureOut">
              <a:rPr lang="he-IL" smtClean="0"/>
              <a:t>כ"ו/תמוז/תשע"ו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01E42C1-7C3C-4BDC-B526-70A96CB0911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70428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FCEEA3F-3318-43C6-A061-97B4FEA16092}" type="datetimeFigureOut">
              <a:rPr lang="he-IL" smtClean="0"/>
              <a:t>כ"ו/תמוז/תשע"ו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3D09822-9081-4C68-87A4-3311B512B1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79992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80900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בחלק</a:t>
            </a:r>
            <a:r>
              <a:rPr lang="he-IL" baseline="0" dirty="0" smtClean="0"/>
              <a:t> של ההגדרות יש כמה הבחנות שחשוב לי לעשות, בפן המקצועי.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9190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כשם שהשתרש השימוש</a:t>
            </a:r>
            <a:r>
              <a:rPr lang="he-IL" baseline="0" dirty="0" smtClean="0"/>
              <a:t> </a:t>
            </a:r>
            <a:r>
              <a:rPr lang="he-IL" dirty="0" smtClean="0"/>
              <a:t>במילה "פלאפון" גם לניידים שאינם שייכים לחברת "פלאפון"- המין הספציפי מייצג את הסוג הכללי.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err="1" smtClean="0"/>
              <a:t>השיימינג</a:t>
            </a:r>
            <a:r>
              <a:rPr lang="he-IL" dirty="0" smtClean="0"/>
              <a:t> נעלם במאה ה-20, בשל המעבר לערים, שהפך את הקהילות לעצומות ואת האנשים לאנונימיים. אמצעי התחבורה אפשרו לאנשים לעבור ממקום למקום בקלות רבה יותר ובכך להימלט מהעונש.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6584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זהו, שכבר לא בעלי הכוח.</a:t>
            </a:r>
          </a:p>
          <a:p>
            <a:r>
              <a:rPr lang="he-IL" dirty="0" smtClean="0"/>
              <a:t>דוגמאות למקרי </a:t>
            </a:r>
            <a:r>
              <a:rPr lang="he-IL" dirty="0" err="1" smtClean="0"/>
              <a:t>שיימינג</a:t>
            </a:r>
            <a:r>
              <a:rPr lang="he-IL" dirty="0" smtClean="0"/>
              <a:t> מפורסמים: טיסת השוקולד, הפוסט (המאשים בגזענות)</a:t>
            </a:r>
            <a:r>
              <a:rPr lang="he-IL" baseline="0" dirty="0" smtClean="0"/>
              <a:t> נגד מנהל לשכת האוכלוסין, שהתאבד בעקבותיו.</a:t>
            </a:r>
          </a:p>
          <a:p>
            <a:r>
              <a:rPr lang="he-IL" baseline="0" dirty="0" smtClean="0"/>
              <a:t>לעתים </a:t>
            </a:r>
            <a:r>
              <a:rPr lang="he-IL" baseline="0" dirty="0" err="1" smtClean="0"/>
              <a:t>השיימינג</a:t>
            </a:r>
            <a:r>
              <a:rPr lang="he-IL" baseline="0" dirty="0" smtClean="0"/>
              <a:t> חושף התנהגות מבישה ואף פלילית (הטרדות מיניות), אך לעיתים זוהי קרקע פורייה להשמצות חסרות ביסוס.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69134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9773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וכן, גם קטין מעל גיל 12 יכול לשאת באחריות פלילית. </a:t>
            </a:r>
          </a:p>
          <a:p>
            <a:r>
              <a:rPr lang="he-IL" dirty="0" smtClean="0"/>
              <a:t>גם לפני כן מפיץ תמונות וסרטונים היה</a:t>
            </a:r>
            <a:r>
              <a:rPr lang="he-IL" baseline="0" dirty="0" smtClean="0"/>
              <a:t> עשוי למצוא עצמו עומד לדין, בגין פגיעה בפרטיות. החקיקה הזאת משמעותית בעיקר כי מהווה מסר מרתיע וספציפי מאוד לגבי מותר ואסור.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23297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1395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המקרה</a:t>
            </a:r>
            <a:r>
              <a:rPr lang="he-IL" baseline="0" dirty="0" smtClean="0"/>
              <a:t> המפורסם בישראל הוא של </a:t>
            </a:r>
            <a:r>
              <a:rPr lang="he-IL" dirty="0" err="1" smtClean="0"/>
              <a:t>דודאל</a:t>
            </a:r>
            <a:r>
              <a:rPr lang="he-IL" dirty="0" smtClean="0"/>
              <a:t> מזרחי ב-2011. ילד בן 15 שחווה הצקות</a:t>
            </a:r>
            <a:r>
              <a:rPr lang="he-IL" baseline="0" dirty="0" smtClean="0"/>
              <a:t> גם בזירת ביה"ס וגם </a:t>
            </a:r>
            <a:r>
              <a:rPr lang="he-IL" baseline="0" dirty="0" err="1" smtClean="0"/>
              <a:t>בפייסבוק</a:t>
            </a:r>
            <a:r>
              <a:rPr lang="he-IL" baseline="0" dirty="0" smtClean="0"/>
              <a:t>, מאותם הילדים.</a:t>
            </a:r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6635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75401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6777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16177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27465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331051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4906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76883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09822-9081-4C68-87A4-3311B512B1CB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7370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044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3788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5224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167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122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73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4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300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976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059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533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DE8A3785-1EBD-4A43-B4A9-DAFF486BE00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8/1/2016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D58A078-2E58-4C00-9964-4644B04DFB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747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056" y="1628800"/>
            <a:ext cx="7772400" cy="1470025"/>
          </a:xfr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he-IL" sz="66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בריונות רשת</a:t>
            </a:r>
            <a:endParaRPr lang="en-US" sz="66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0855" y="2924944"/>
            <a:ext cx="6400800" cy="1008112"/>
          </a:xfrm>
        </p:spPr>
        <p:txBody>
          <a:bodyPr>
            <a:normAutofit fontScale="92500"/>
          </a:bodyPr>
          <a:lstStyle/>
          <a:p>
            <a:r>
              <a:rPr lang="he-IL" sz="4800" b="1" dirty="0" smtClean="0"/>
              <a:t>אלימות מקוונת בין בני נוער </a:t>
            </a:r>
          </a:p>
        </p:txBody>
      </p:sp>
      <p:sp>
        <p:nvSpPr>
          <p:cNvPr id="5" name="כותרת משנה 2"/>
          <p:cNvSpPr txBox="1">
            <a:spLocks/>
          </p:cNvSpPr>
          <p:nvPr/>
        </p:nvSpPr>
        <p:spPr>
          <a:xfrm>
            <a:off x="2667000" y="4301331"/>
            <a:ext cx="3808512" cy="1071885"/>
          </a:xfrm>
          <a:prstGeom prst="rect">
            <a:avLst/>
          </a:prstGeom>
          <a:effectLst>
            <a:glow rad="127000">
              <a:schemeClr val="bg1">
                <a:lumMod val="95000"/>
                <a:lumOff val="5000"/>
              </a:schemeClr>
            </a:glo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glow rad="127000">
                    <a:prstClr val="black">
                      <a:lumMod val="65000"/>
                      <a:lumOff val="35000"/>
                    </a:prstClr>
                  </a:glow>
                </a:effectLst>
                <a:latin typeface="David" pitchFamily="34" charset="-79"/>
                <a:cs typeface="David" pitchFamily="34" charset="-79"/>
              </a:rPr>
              <a:t>דנה הילמן</a:t>
            </a:r>
          </a:p>
          <a:p>
            <a:r>
              <a:rPr lang="he-I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glow rad="127000">
                    <a:prstClr val="black">
                      <a:lumMod val="65000"/>
                      <a:lumOff val="35000"/>
                    </a:prstClr>
                  </a:glow>
                </a:effectLst>
                <a:latin typeface="David" pitchFamily="34" charset="-79"/>
                <a:cs typeface="David" pitchFamily="34" charset="-79"/>
              </a:rPr>
              <a:t>מרכזת מחקר ומדיניות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932" y="5358815"/>
            <a:ext cx="1647163" cy="110174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04194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מה בהרצאה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he-IL" b="1" dirty="0" smtClean="0"/>
              <a:t>הגדרות-</a:t>
            </a:r>
            <a:r>
              <a:rPr lang="en-US" b="1" dirty="0" smtClean="0"/>
              <a:t> </a:t>
            </a:r>
            <a:r>
              <a:rPr lang="he-IL" b="1" dirty="0" err="1" smtClean="0"/>
              <a:t>שיימינג</a:t>
            </a:r>
            <a:r>
              <a:rPr lang="he-IL" b="1" dirty="0" smtClean="0"/>
              <a:t>, בריונות רשת ומה שביניהם.</a:t>
            </a:r>
          </a:p>
          <a:p>
            <a:pPr algn="r" rtl="1"/>
            <a:r>
              <a:rPr lang="he-IL" b="1" dirty="0" smtClean="0"/>
              <a:t>נתוני רקע לעליית תופעת בריונות רשת</a:t>
            </a:r>
            <a:endParaRPr lang="en-US" b="1" dirty="0" smtClean="0"/>
          </a:p>
          <a:p>
            <a:pPr algn="r" rtl="1"/>
            <a:r>
              <a:rPr lang="he-IL" b="1" dirty="0" smtClean="0"/>
              <a:t>בריונות רשת כסוג נוסף של בריונות</a:t>
            </a:r>
            <a:endParaRPr lang="en-US" b="1" dirty="0"/>
          </a:p>
          <a:p>
            <a:pPr algn="r" rtl="1"/>
            <a:r>
              <a:rPr lang="he-IL" b="1" dirty="0" smtClean="0"/>
              <a:t>ממצאים עיקריים מסקר "</a:t>
            </a:r>
            <a:r>
              <a:rPr lang="he-IL" b="1" dirty="0" err="1" smtClean="0"/>
              <a:t>שיימינג</a:t>
            </a:r>
            <a:r>
              <a:rPr lang="he-IL" b="1" dirty="0" smtClean="0"/>
              <a:t>"</a:t>
            </a:r>
          </a:p>
          <a:p>
            <a:pPr algn="r" rtl="1"/>
            <a:r>
              <a:rPr lang="he-IL" b="1" dirty="0" smtClean="0"/>
              <a:t>סיכום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14762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מה זה </a:t>
            </a:r>
            <a:r>
              <a:rPr lang="he-IL" b="1" dirty="0" err="1" smtClean="0"/>
              <a:t>שיימינג</a:t>
            </a:r>
            <a:r>
              <a:rPr lang="he-IL" b="1" dirty="0" smtClean="0"/>
              <a:t>?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525963"/>
          </a:xfrm>
        </p:spPr>
        <p:txBody>
          <a:bodyPr>
            <a:normAutofit/>
          </a:bodyPr>
          <a:lstStyle/>
          <a:p>
            <a:pPr algn="r" rtl="1"/>
            <a:r>
              <a:rPr lang="he-IL" sz="2800" dirty="0" smtClean="0"/>
              <a:t>"</a:t>
            </a:r>
            <a:r>
              <a:rPr lang="he-IL" sz="2800" dirty="0" err="1" smtClean="0"/>
              <a:t>שיימינג</a:t>
            </a:r>
            <a:r>
              <a:rPr lang="he-IL" sz="2800" dirty="0" smtClean="0"/>
              <a:t>" השתרש בעת האחרונה בשפה השגורה </a:t>
            </a:r>
            <a:r>
              <a:rPr lang="he-IL" sz="2800" b="1" dirty="0" smtClean="0"/>
              <a:t>כמונח כולל לשלל תופעות שמתקשרות עם אלימות </a:t>
            </a:r>
            <a:r>
              <a:rPr lang="he-IL" sz="2800" b="1" u="sng" dirty="0" smtClean="0"/>
              <a:t>ברשת</a:t>
            </a:r>
            <a:r>
              <a:rPr lang="he-IL" sz="2800" dirty="0"/>
              <a:t>.</a:t>
            </a:r>
            <a:r>
              <a:rPr lang="he-IL" sz="2800" dirty="0" smtClean="0"/>
              <a:t> אבל, לא מדויק...</a:t>
            </a:r>
          </a:p>
          <a:p>
            <a:pPr algn="r" rtl="1"/>
            <a:r>
              <a:rPr lang="he-IL" sz="2800" dirty="0" smtClean="0"/>
              <a:t>ביוש היה </a:t>
            </a:r>
            <a:r>
              <a:rPr lang="he-IL" sz="2800" b="1" dirty="0"/>
              <a:t>שכיח במאות ה-18 וה-19 </a:t>
            </a:r>
            <a:r>
              <a:rPr lang="he-IL" sz="2800" b="1" dirty="0" smtClean="0"/>
              <a:t>ע"י הפעלת עונשים פומביים ומשפילים. </a:t>
            </a:r>
            <a:r>
              <a:rPr lang="he-IL" sz="2800" dirty="0" smtClean="0"/>
              <a:t>מי שהפעילו את אותם עונשים </a:t>
            </a:r>
          </a:p>
          <a:p>
            <a:pPr marL="0" indent="0" algn="r" rtl="1">
              <a:buNone/>
            </a:pPr>
            <a:r>
              <a:rPr lang="he-IL" sz="2800" dirty="0"/>
              <a:t> </a:t>
            </a:r>
            <a:r>
              <a:rPr lang="he-IL" sz="2800" dirty="0" smtClean="0"/>
              <a:t>  היו </a:t>
            </a:r>
            <a:r>
              <a:rPr lang="he-IL" sz="2800" b="1" dirty="0" smtClean="0"/>
              <a:t>בעלי הכוח</a:t>
            </a:r>
            <a:r>
              <a:rPr lang="he-IL" sz="2800" dirty="0" smtClean="0"/>
              <a:t>.</a:t>
            </a:r>
          </a:p>
        </p:txBody>
      </p:sp>
      <p:pic>
        <p:nvPicPr>
          <p:cNvPr id="1026" name="Picture 2" descr="\\filesrv\UserProfiles\danah\My Documents\My Pictures\Degradation_alfred_dreyfu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89040"/>
            <a:ext cx="4680520" cy="264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87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err="1" smtClean="0"/>
              <a:t>שיימינג</a:t>
            </a:r>
            <a:r>
              <a:rPr lang="he-IL" b="1" dirty="0" smtClean="0"/>
              <a:t>- אז והיום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he-IL" dirty="0" smtClean="0"/>
              <a:t>ביוש (</a:t>
            </a:r>
            <a:r>
              <a:rPr lang="he-IL" dirty="0" err="1" smtClean="0"/>
              <a:t>שיימינג</a:t>
            </a:r>
            <a:r>
              <a:rPr lang="he-IL" dirty="0" smtClean="0"/>
              <a:t>) מונע מרצון </a:t>
            </a:r>
          </a:p>
          <a:p>
            <a:pPr marL="0" indent="0" algn="ctr" rtl="1">
              <a:buNone/>
            </a:pPr>
            <a:r>
              <a:rPr lang="he-IL" b="1" dirty="0" smtClean="0"/>
              <a:t>לאשש נורמות חברתיות</a:t>
            </a:r>
            <a:r>
              <a:rPr lang="he-IL" dirty="0"/>
              <a:t>:</a:t>
            </a:r>
            <a:r>
              <a:rPr lang="he-IL" dirty="0" smtClean="0"/>
              <a:t>	</a:t>
            </a:r>
          </a:p>
          <a:p>
            <a:pPr algn="r" rtl="1"/>
            <a:endParaRPr lang="he-IL" dirty="0" smtClean="0"/>
          </a:p>
          <a:p>
            <a:pPr algn="r" rtl="1"/>
            <a:endParaRPr lang="he-IL" dirty="0" smtClean="0"/>
          </a:p>
          <a:p>
            <a:pPr algn="r" rtl="1"/>
            <a:endParaRPr lang="he-IL" dirty="0"/>
          </a:p>
          <a:p>
            <a:pPr algn="r" rtl="1"/>
            <a:endParaRPr lang="he-IL" dirty="0" smtClean="0"/>
          </a:p>
          <a:p>
            <a:pPr marL="0" indent="0" algn="r" rtl="1">
              <a:buNone/>
            </a:pPr>
            <a:endParaRPr lang="he-IL" dirty="0" smtClean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37500" y="3176972"/>
            <a:ext cx="2448272" cy="648072"/>
          </a:xfrm>
          <a:prstGeom prst="rect">
            <a:avLst/>
          </a:prstGeom>
        </p:spPr>
      </p:pic>
      <p:sp>
        <p:nvSpPr>
          <p:cNvPr id="6" name="תרשים זרימה: תהליך חלופי 5"/>
          <p:cNvSpPr/>
          <p:nvPr/>
        </p:nvSpPr>
        <p:spPr>
          <a:xfrm>
            <a:off x="2663788" y="2420888"/>
            <a:ext cx="4572508" cy="4320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התנהגות פסולה, בעיני </a:t>
            </a:r>
            <a:r>
              <a:rPr lang="he-IL" dirty="0" smtClean="0"/>
              <a:t>הכותב</a:t>
            </a:r>
            <a:endParaRPr lang="he-IL" dirty="0"/>
          </a:p>
        </p:txBody>
      </p:sp>
      <p:sp>
        <p:nvSpPr>
          <p:cNvPr id="8" name="חץ למטה 7"/>
          <p:cNvSpPr/>
          <p:nvPr/>
        </p:nvSpPr>
        <p:spPr>
          <a:xfrm>
            <a:off x="4931055" y="2924944"/>
            <a:ext cx="45719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2" name="מחבר חץ ישר 11"/>
          <p:cNvCxnSpPr/>
          <p:nvPr/>
        </p:nvCxnSpPr>
        <p:spPr>
          <a:xfrm>
            <a:off x="5724128" y="3737009"/>
            <a:ext cx="72008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חץ ישר 16"/>
          <p:cNvCxnSpPr/>
          <p:nvPr/>
        </p:nvCxnSpPr>
        <p:spPr>
          <a:xfrm flipH="1">
            <a:off x="3455876" y="3809265"/>
            <a:ext cx="5760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תרשים זרימה: תהליך 17"/>
          <p:cNvSpPr/>
          <p:nvPr/>
        </p:nvSpPr>
        <p:spPr>
          <a:xfrm>
            <a:off x="6084168" y="4293096"/>
            <a:ext cx="1626588" cy="5760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תפוצה רחבה</a:t>
            </a:r>
            <a:endParaRPr lang="he-IL" dirty="0"/>
          </a:p>
        </p:txBody>
      </p:sp>
      <p:sp>
        <p:nvSpPr>
          <p:cNvPr id="20" name="תרשים זרימה: תהליך 19"/>
          <p:cNvSpPr/>
          <p:nvPr/>
        </p:nvSpPr>
        <p:spPr>
          <a:xfrm>
            <a:off x="2087724" y="4293096"/>
            <a:ext cx="1656184" cy="5760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מתקפה קשה</a:t>
            </a:r>
            <a:endParaRPr lang="he-IL" dirty="0"/>
          </a:p>
        </p:txBody>
      </p:sp>
      <p:cxnSp>
        <p:nvCxnSpPr>
          <p:cNvPr id="24" name="מחבר חץ ישר 23"/>
          <p:cNvCxnSpPr/>
          <p:nvPr/>
        </p:nvCxnSpPr>
        <p:spPr>
          <a:xfrm>
            <a:off x="5076056" y="4941168"/>
            <a:ext cx="0" cy="5851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תרשים זרימה: תהליך 24"/>
          <p:cNvSpPr/>
          <p:nvPr/>
        </p:nvSpPr>
        <p:spPr>
          <a:xfrm>
            <a:off x="3417903" y="5589240"/>
            <a:ext cx="2909916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עונש חסר פרופורציה</a:t>
            </a:r>
            <a:endParaRPr lang="he-IL" dirty="0"/>
          </a:p>
        </p:txBody>
      </p:sp>
      <p:sp>
        <p:nvSpPr>
          <p:cNvPr id="27" name="חיבור 26"/>
          <p:cNvSpPr/>
          <p:nvPr/>
        </p:nvSpPr>
        <p:spPr>
          <a:xfrm>
            <a:off x="4845582" y="4365104"/>
            <a:ext cx="459322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3288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effectLst>
            <a:glow rad="254000">
              <a:schemeClr val="bg1"/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effectLst>
                  <a:glow rad="127000">
                    <a:schemeClr val="bg1"/>
                  </a:glow>
                </a:effectLst>
              </a:rPr>
              <a:t>מה בין ביוש לבריונות רשת</a:t>
            </a:r>
            <a:endParaRPr lang="he-IL" b="1" dirty="0">
              <a:effectLst>
                <a:glow rad="127000">
                  <a:schemeClr val="bg1"/>
                </a:glow>
              </a:effectLst>
            </a:endParaRPr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8073916"/>
              </p:ext>
            </p:extLst>
          </p:nvPr>
        </p:nvGraphicFramePr>
        <p:xfrm>
          <a:off x="2592286" y="1772816"/>
          <a:ext cx="3543362" cy="33528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16914"/>
                <a:gridCol w="1926448"/>
              </a:tblGrid>
              <a:tr h="309211">
                <a:tc>
                  <a:txBody>
                    <a:bodyPr/>
                    <a:lstStyle/>
                    <a:p>
                      <a:pPr algn="ctr" rtl="1"/>
                      <a:r>
                        <a:rPr lang="he-IL" sz="2800" dirty="0" smtClean="0"/>
                        <a:t>דומה</a:t>
                      </a:r>
                      <a:endParaRPr lang="he-I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dirty="0" smtClean="0"/>
                        <a:t>שונה</a:t>
                      </a:r>
                      <a:endParaRPr lang="he-IL" sz="2800" dirty="0"/>
                    </a:p>
                  </a:txBody>
                  <a:tcPr/>
                </a:tc>
              </a:tr>
              <a:tr h="533706">
                <a:tc>
                  <a:txBody>
                    <a:bodyPr/>
                    <a:lstStyle/>
                    <a:p>
                      <a:pPr algn="r" rtl="1"/>
                      <a:r>
                        <a:rPr lang="he-IL" sz="2800" dirty="0" smtClean="0"/>
                        <a:t>בושה של המותקף</a:t>
                      </a:r>
                      <a:endParaRPr lang="he-I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800" dirty="0" smtClean="0"/>
                        <a:t>המניע לפעולה</a:t>
                      </a:r>
                      <a:endParaRPr lang="he-IL" sz="2800" dirty="0"/>
                    </a:p>
                  </a:txBody>
                  <a:tcPr/>
                </a:tc>
              </a:tr>
              <a:tr h="309211">
                <a:tc>
                  <a:txBody>
                    <a:bodyPr/>
                    <a:lstStyle/>
                    <a:p>
                      <a:pPr algn="r" rtl="1"/>
                      <a:r>
                        <a:rPr lang="he-IL" sz="2800" dirty="0" smtClean="0"/>
                        <a:t>עליהום</a:t>
                      </a:r>
                      <a:endParaRPr lang="he-I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800" dirty="0" smtClean="0"/>
                        <a:t>תדירות</a:t>
                      </a:r>
                      <a:endParaRPr lang="he-IL" sz="2800" dirty="0"/>
                    </a:p>
                  </a:txBody>
                  <a:tcPr/>
                </a:tc>
              </a:tr>
              <a:tr h="533706">
                <a:tc>
                  <a:txBody>
                    <a:bodyPr/>
                    <a:lstStyle/>
                    <a:p>
                      <a:pPr algn="r" rtl="1"/>
                      <a:r>
                        <a:rPr lang="he-IL" sz="2800" dirty="0" smtClean="0"/>
                        <a:t>מדיה- הרשתות החברתיות</a:t>
                      </a:r>
                      <a:endParaRPr lang="he-I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800" dirty="0" smtClean="0"/>
                        <a:t>קהל היעד והמשתתפים</a:t>
                      </a:r>
                      <a:endParaRPr lang="he-IL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771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בריונות רשת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dirty="0" smtClean="0"/>
              <a:t>הטרדה</a:t>
            </a:r>
            <a:r>
              <a:rPr lang="he-IL" dirty="0"/>
              <a:t>, </a:t>
            </a:r>
            <a:r>
              <a:rPr lang="he-IL" dirty="0" smtClean="0"/>
              <a:t>פגיעה, חרם, איומים ואמירת דברים </a:t>
            </a:r>
            <a:r>
              <a:rPr lang="he-IL" dirty="0"/>
              <a:t>בהקשר מיני </a:t>
            </a:r>
            <a:r>
              <a:rPr lang="he-IL" dirty="0" smtClean="0"/>
              <a:t>פוגעני.</a:t>
            </a:r>
          </a:p>
          <a:p>
            <a:pPr algn="r" rtl="1"/>
            <a:r>
              <a:rPr lang="he-IL" dirty="0" smtClean="0"/>
              <a:t>קיימת הבחנה בין </a:t>
            </a:r>
            <a:r>
              <a:rPr lang="he-IL" b="1" u="sng" dirty="0" smtClean="0"/>
              <a:t>עבירות</a:t>
            </a:r>
            <a:r>
              <a:rPr lang="he-IL" dirty="0" smtClean="0"/>
              <a:t> שקטינים חשופים אליהם ברשת, לבין </a:t>
            </a:r>
            <a:r>
              <a:rPr lang="he-IL" b="1" u="sng" dirty="0" smtClean="0"/>
              <a:t>בריונות רשת</a:t>
            </a:r>
            <a:r>
              <a:rPr lang="he-IL" dirty="0" smtClean="0"/>
              <a:t>. הטיפול הוא טיפול שונה.</a:t>
            </a:r>
          </a:p>
          <a:p>
            <a:pPr algn="r" rtl="1"/>
            <a:r>
              <a:rPr lang="he-IL" b="1" u="sng" dirty="0" smtClean="0"/>
              <a:t>הפצת תמונות/סרטונים הכוללים תוכן מיני </a:t>
            </a:r>
            <a:r>
              <a:rPr lang="he-IL" b="1" u="sng" dirty="0"/>
              <a:t>זו עבירה פלילית לכל דבר ועניין</a:t>
            </a:r>
            <a:r>
              <a:rPr lang="he-IL" dirty="0"/>
              <a:t>! </a:t>
            </a:r>
            <a:r>
              <a:rPr lang="he-IL" dirty="0" smtClean="0"/>
              <a:t>(הרחבה 2014).</a:t>
            </a:r>
            <a:endParaRPr lang="he-IL" dirty="0"/>
          </a:p>
          <a:p>
            <a:pPr algn="r" rtl="1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6848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 smtClean="0"/>
              <a:t>בריונות רשת </a:t>
            </a:r>
            <a:br>
              <a:rPr lang="he-IL" b="1" dirty="0" smtClean="0"/>
            </a:br>
            <a:r>
              <a:rPr lang="he-IL" b="1" dirty="0" smtClean="0"/>
              <a:t>כסוג נוסף של בריונות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he-IL" sz="3600" dirty="0"/>
              <a:t>בריונות: פעולה מכוונת או </a:t>
            </a:r>
            <a:r>
              <a:rPr lang="he-IL" sz="3600" b="1" dirty="0"/>
              <a:t>התנהגות תוקפנית </a:t>
            </a:r>
            <a:r>
              <a:rPr lang="he-IL" sz="3600" dirty="0"/>
              <a:t>המכוונת לאדם </a:t>
            </a:r>
            <a:r>
              <a:rPr lang="he-IL" sz="3600" dirty="0" smtClean="0"/>
              <a:t>אחר </a:t>
            </a:r>
            <a:r>
              <a:rPr lang="en-US" sz="3600" dirty="0"/>
              <a:t>(Slone &amp; Smith, 2008</a:t>
            </a:r>
            <a:r>
              <a:rPr lang="en-US" sz="3600" dirty="0" smtClean="0"/>
              <a:t>)</a:t>
            </a:r>
            <a:r>
              <a:rPr lang="he-IL" sz="3600" dirty="0"/>
              <a:t>. בבסיס של בריונות, מכל סוג שהוא, עומד חוסר איזון כוחות בין הצדדים. </a:t>
            </a:r>
          </a:p>
          <a:p>
            <a:pPr algn="r" rtl="1"/>
            <a:r>
              <a:rPr lang="he-IL" sz="3600" dirty="0"/>
              <a:t>בריונות רשת: מעשה מכוון של תוקפנות נגד אדם אחר </a:t>
            </a:r>
            <a:r>
              <a:rPr lang="he-IL" sz="3600" b="1" dirty="0" smtClean="0"/>
              <a:t>באינטרנט</a:t>
            </a:r>
            <a:r>
              <a:rPr lang="en-US" sz="3600" dirty="0" smtClean="0"/>
              <a:t>(Ybarra </a:t>
            </a:r>
            <a:r>
              <a:rPr lang="en-US" sz="3600" dirty="0"/>
              <a:t>&amp; Mitchell, 2000</a:t>
            </a:r>
            <a:r>
              <a:rPr lang="en-US" sz="3600" dirty="0" smtClean="0"/>
              <a:t>) </a:t>
            </a:r>
            <a:r>
              <a:rPr lang="he-IL" sz="3600" dirty="0" smtClean="0"/>
              <a:t>.</a:t>
            </a:r>
          </a:p>
          <a:p>
            <a:pPr algn="r" rtl="1"/>
            <a:r>
              <a:rPr lang="he-IL" sz="3600" dirty="0" smtClean="0"/>
              <a:t>תדירות- </a:t>
            </a:r>
            <a:r>
              <a:rPr lang="he-IL" sz="3600" dirty="0" err="1" smtClean="0"/>
              <a:t>חזרתיות</a:t>
            </a:r>
            <a:r>
              <a:rPr lang="he-IL" sz="3600" dirty="0" smtClean="0"/>
              <a:t>.</a:t>
            </a:r>
          </a:p>
          <a:p>
            <a:pPr algn="r" rtl="1"/>
            <a:endParaRPr lang="he-IL" dirty="0"/>
          </a:p>
          <a:p>
            <a:pPr algn="r" rtl="1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7010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/>
              <a:t>בריונות </a:t>
            </a:r>
            <a:r>
              <a:rPr lang="he-IL" b="1" dirty="0" smtClean="0"/>
              <a:t>רשת-</a:t>
            </a:r>
            <a:br>
              <a:rPr lang="he-IL" b="1" dirty="0" smtClean="0"/>
            </a:br>
            <a:r>
              <a:rPr lang="he-IL" b="1" dirty="0" smtClean="0"/>
              <a:t> סוג </a:t>
            </a:r>
            <a:r>
              <a:rPr lang="he-IL" b="1" dirty="0"/>
              <a:t>נוסף של בריונות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Autofit/>
          </a:bodyPr>
          <a:lstStyle/>
          <a:p>
            <a:pPr marL="285750" indent="-285750" algn="r" rtl="1"/>
            <a:r>
              <a:rPr lang="he-IL" b="1" dirty="0" smtClean="0"/>
              <a:t>מתאם גבוה בין קורבנות מבריונות "מסורתית" לקורבנות מבריונות רשת</a:t>
            </a:r>
            <a:r>
              <a:rPr lang="he-IL" dirty="0" smtClean="0"/>
              <a:t>- </a:t>
            </a:r>
            <a:r>
              <a:rPr lang="he-IL" b="1" dirty="0" smtClean="0">
                <a:solidFill>
                  <a:srgbClr val="FF0000"/>
                </a:solidFill>
              </a:rPr>
              <a:t>סכנה להיפגעות כפולה</a:t>
            </a:r>
            <a:r>
              <a:rPr lang="he-IL" b="1" dirty="0" smtClean="0"/>
              <a:t>*.</a:t>
            </a:r>
          </a:p>
          <a:p>
            <a:pPr marL="285750" indent="-285750" algn="r" rtl="1"/>
            <a:r>
              <a:rPr lang="he-IL" b="1" dirty="0" smtClean="0"/>
              <a:t>בני נוער שהם בריונים בביה"ס יהיו בסבירות הרבה יותר גבוהה גם בריונים ברשת</a:t>
            </a:r>
            <a:r>
              <a:rPr lang="he-IL" dirty="0" smtClean="0"/>
              <a:t>.</a:t>
            </a:r>
          </a:p>
          <a:p>
            <a:pPr marL="285750" indent="-285750" algn="r" rtl="1"/>
            <a:r>
              <a:rPr lang="he-IL" b="1" dirty="0" smtClean="0">
                <a:solidFill>
                  <a:srgbClr val="002060"/>
                </a:solidFill>
              </a:rPr>
              <a:t>יש </a:t>
            </a:r>
            <a:r>
              <a:rPr lang="he-IL" b="1" dirty="0">
                <a:solidFill>
                  <a:srgbClr val="002060"/>
                </a:solidFill>
              </a:rPr>
              <a:t>חשיבות למניעה או עצירת הבריונות כבר </a:t>
            </a:r>
            <a:r>
              <a:rPr lang="he-IL" b="1" dirty="0" smtClean="0">
                <a:solidFill>
                  <a:srgbClr val="002060"/>
                </a:solidFill>
              </a:rPr>
              <a:t>בתחומי בית הספר</a:t>
            </a:r>
            <a:r>
              <a:rPr lang="he-IL" dirty="0" smtClean="0"/>
              <a:t>.  </a:t>
            </a:r>
            <a:endParaRPr lang="en-US" dirty="0"/>
          </a:p>
          <a:p>
            <a:pPr marL="285750" indent="-285750" algn="r" rtl="1"/>
            <a:endParaRPr lang="he-IL" sz="2800" dirty="0" smtClean="0"/>
          </a:p>
          <a:p>
            <a:pPr marL="0" indent="0" algn="r" rtl="1">
              <a:buNone/>
            </a:pPr>
            <a:r>
              <a:rPr lang="he-IL" sz="1400" dirty="0"/>
              <a:t>*מקרה </a:t>
            </a:r>
            <a:r>
              <a:rPr lang="he-IL" sz="1400" dirty="0" err="1"/>
              <a:t>דודאל</a:t>
            </a:r>
            <a:r>
              <a:rPr lang="he-IL" sz="1400" dirty="0"/>
              <a:t> מזרחי </a:t>
            </a:r>
            <a:r>
              <a:rPr lang="he-IL" sz="1400" dirty="0" smtClean="0"/>
              <a:t>ז"ל.</a:t>
            </a:r>
            <a:endParaRPr lang="he-IL" sz="1400" dirty="0"/>
          </a:p>
          <a:p>
            <a:pPr marL="285750" indent="-285750" algn="r" rtl="1"/>
            <a:endParaRPr lang="en-US" sz="3400" dirty="0" smtClean="0"/>
          </a:p>
        </p:txBody>
      </p:sp>
    </p:spTree>
    <p:extLst>
      <p:ext uri="{BB962C8B-B14F-4D97-AF65-F5344CB8AC3E}">
        <p14:creationId xmlns:p14="http://schemas.microsoft.com/office/powerpoint/2010/main" val="80883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b="1" dirty="0" smtClean="0"/>
              <a:t>סקר בנושא </a:t>
            </a:r>
            <a:r>
              <a:rPr lang="he-IL" sz="5300" b="1" dirty="0" smtClean="0"/>
              <a:t>בריונות רשת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he-IL" sz="4000" dirty="0" smtClean="0"/>
              <a:t>מאי 2016.</a:t>
            </a:r>
          </a:p>
          <a:p>
            <a:pPr algn="r" rtl="1"/>
            <a:r>
              <a:rPr lang="he-IL" sz="4000" dirty="0" smtClean="0"/>
              <a:t>המדגם כלל 624 בני נוער, </a:t>
            </a:r>
            <a:r>
              <a:rPr lang="he-IL" sz="4000" dirty="0"/>
              <a:t>בגילאי </a:t>
            </a:r>
            <a:r>
              <a:rPr lang="he-IL" sz="4000" dirty="0" smtClean="0"/>
              <a:t>12-18.</a:t>
            </a:r>
          </a:p>
          <a:p>
            <a:pPr algn="r" rtl="1"/>
            <a:r>
              <a:rPr lang="he-IL" sz="4000" dirty="0"/>
              <a:t>הסקר בחן את החשיפה של המתבגרים </a:t>
            </a:r>
            <a:r>
              <a:rPr lang="he-IL" sz="4000" dirty="0" smtClean="0"/>
              <a:t>לבריונות  במדיה החברתית</a:t>
            </a:r>
            <a:r>
              <a:rPr lang="he-IL" sz="4000" dirty="0"/>
              <a:t>, </a:t>
            </a:r>
            <a:r>
              <a:rPr lang="he-IL" sz="4000" dirty="0" smtClean="0"/>
              <a:t>כולל </a:t>
            </a:r>
            <a:r>
              <a:rPr lang="he-IL" sz="4000" dirty="0"/>
              <a:t>השתתפות </a:t>
            </a:r>
            <a:r>
              <a:rPr lang="he-IL" sz="4000" dirty="0" smtClean="0"/>
              <a:t>עצמית במעשה בריונות</a:t>
            </a:r>
            <a:r>
              <a:rPr lang="he-IL" sz="4000" dirty="0"/>
              <a:t>, שיעור דיווח, דעות בנושא מניעה ועוד.</a:t>
            </a:r>
            <a:endParaRPr lang="he-IL" sz="4000" dirty="0" smtClean="0"/>
          </a:p>
          <a:p>
            <a:pPr algn="r" rtl="1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6406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ממצאים</a:t>
            </a:r>
            <a:endParaRPr lang="he-IL" b="1" dirty="0"/>
          </a:p>
        </p:txBody>
      </p:sp>
      <p:graphicFrame>
        <p:nvGraphicFramePr>
          <p:cNvPr id="4" name="מציין מיקום תוכן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95517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1435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ממצאים- חשיפה לבריונות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sz="4400" dirty="0" smtClean="0"/>
              <a:t>כמעט </a:t>
            </a:r>
            <a:r>
              <a:rPr lang="he-IL" sz="4400" b="1" dirty="0" smtClean="0"/>
              <a:t>כל מתבגר חמישי </a:t>
            </a:r>
            <a:r>
              <a:rPr lang="he-IL" sz="4400" dirty="0" smtClean="0"/>
              <a:t>חווה השפלה פומבית ברשת.</a:t>
            </a:r>
          </a:p>
          <a:p>
            <a:pPr algn="r" rtl="1"/>
            <a:r>
              <a:rPr lang="he-IL" sz="4400" b="1" dirty="0" smtClean="0"/>
              <a:t>כל מתבגר עשירי</a:t>
            </a:r>
            <a:r>
              <a:rPr lang="he-IL" sz="4400" dirty="0" smtClean="0"/>
              <a:t> נחשף לאיומים או לאלימות מילולית ברשת.</a:t>
            </a:r>
          </a:p>
          <a:p>
            <a:pPr algn="r" rtl="1"/>
            <a:r>
              <a:rPr lang="he-IL" sz="4400" dirty="0" smtClean="0"/>
              <a:t>3% מבני הנוער נחשפו להטרדה מינית ברשת.</a:t>
            </a:r>
            <a:endParaRPr lang="he-IL" sz="4400" dirty="0"/>
          </a:p>
        </p:txBody>
      </p:sp>
    </p:spTree>
    <p:extLst>
      <p:ext uri="{BB962C8B-B14F-4D97-AF65-F5344CB8AC3E}">
        <p14:creationId xmlns:p14="http://schemas.microsoft.com/office/powerpoint/2010/main" val="8188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ממצאים- דיווח</a:t>
            </a:r>
            <a:endParaRPr lang="en-US" b="1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11680"/>
              </p:ext>
            </p:extLst>
          </p:nvPr>
        </p:nvGraphicFramePr>
        <p:xfrm>
          <a:off x="264468" y="1989138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כותרת 1"/>
          <p:cNvSpPr txBox="1">
            <a:spLocks/>
          </p:cNvSpPr>
          <p:nvPr/>
        </p:nvSpPr>
        <p:spPr>
          <a:xfrm>
            <a:off x="683568" y="846138"/>
            <a:ext cx="7391400" cy="1143000"/>
          </a:xfrm>
          <a:prstGeom prst="rect">
            <a:avLst/>
          </a:prstGeom>
          <a:noFill/>
          <a:ln w="9525" cap="flat" cmpd="sng" algn="ctr">
            <a:noFill/>
            <a:prstDash val="soli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3200" b="1" dirty="0" smtClean="0">
                <a:solidFill>
                  <a:schemeClr val="tx2">
                    <a:lumMod val="75000"/>
                  </a:schemeClr>
                </a:solidFill>
              </a:rPr>
              <a:t>למי סיפרת על הפגיעה שחווית?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6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ממצאים- שאלות של דיווח</a:t>
            </a:r>
            <a:endParaRPr lang="en-US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sz="4000" b="1" dirty="0" smtClean="0"/>
              <a:t>46% </a:t>
            </a:r>
            <a:r>
              <a:rPr lang="he-IL" sz="4000" dirty="0" smtClean="0"/>
              <a:t>מאלה שנפגעו ודיווחו על כך לגורם מסוים, השיבו </a:t>
            </a:r>
            <a:r>
              <a:rPr lang="he-IL" sz="4000" b="1" dirty="0" smtClean="0"/>
              <a:t>שהמקרה חזר על עצמו גם לאחר הדיווח</a:t>
            </a:r>
            <a:r>
              <a:rPr lang="he-IL" sz="4000" dirty="0" smtClean="0"/>
              <a:t>.</a:t>
            </a:r>
          </a:p>
          <a:p>
            <a:pPr algn="r" rtl="1"/>
            <a:r>
              <a:rPr lang="he-IL" sz="4000" dirty="0" smtClean="0"/>
              <a:t>מבין אלו שנפגעו </a:t>
            </a:r>
            <a:r>
              <a:rPr lang="he-IL" sz="4000" b="1" dirty="0" smtClean="0"/>
              <a:t>ולא דיווחו </a:t>
            </a:r>
            <a:r>
              <a:rPr lang="he-IL" sz="4000" dirty="0" smtClean="0"/>
              <a:t>לאף אחד, הנתון המטריד ביותר: 24% השיבו שהם </a:t>
            </a:r>
            <a:r>
              <a:rPr lang="he-IL" sz="4000" b="1" dirty="0" smtClean="0"/>
              <a:t>התביישו לדבר על זה</a:t>
            </a:r>
            <a:r>
              <a:rPr lang="he-IL" sz="4000" dirty="0" smtClean="0"/>
              <a:t>.</a:t>
            </a:r>
          </a:p>
          <a:p>
            <a:pPr algn="r" rtl="1"/>
            <a:endParaRPr lang="he-IL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84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השתתפות בבריונות רשת</a:t>
            </a:r>
            <a:endParaRPr lang="en-US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dirty="0" smtClean="0">
                <a:solidFill>
                  <a:srgbClr val="FF0000"/>
                </a:solidFill>
              </a:rPr>
              <a:t>כמחצית </a:t>
            </a:r>
            <a:r>
              <a:rPr lang="he-IL" sz="3600" dirty="0" smtClean="0"/>
              <a:t>מבני הנוער הודו </a:t>
            </a:r>
            <a:r>
              <a:rPr lang="he-IL" sz="3600" dirty="0" smtClean="0">
                <a:solidFill>
                  <a:srgbClr val="002060"/>
                </a:solidFill>
              </a:rPr>
              <a:t>שנטלו חלק </a:t>
            </a:r>
            <a:r>
              <a:rPr lang="he-IL" sz="3600" dirty="0" smtClean="0"/>
              <a:t>לפחות בסוג אחד של פעילות בריונית ברשת.</a:t>
            </a:r>
          </a:p>
          <a:p>
            <a:pPr algn="r" rtl="1"/>
            <a:r>
              <a:rPr lang="he-IL" sz="3600" dirty="0" smtClean="0">
                <a:solidFill>
                  <a:srgbClr val="FF0000"/>
                </a:solidFill>
              </a:rPr>
              <a:t>25% </a:t>
            </a:r>
            <a:r>
              <a:rPr lang="he-IL" sz="3600" dirty="0" smtClean="0"/>
              <a:t>מבין אלו שהשתתפו בבריונות רשת, </a:t>
            </a:r>
            <a:r>
              <a:rPr lang="he-IL" sz="3600" dirty="0" smtClean="0">
                <a:solidFill>
                  <a:srgbClr val="002060"/>
                </a:solidFill>
              </a:rPr>
              <a:t>שלחו תמונות או סרטי וידאו פוגעים</a:t>
            </a:r>
            <a:r>
              <a:rPr lang="he-IL" sz="3600" dirty="0" smtClean="0"/>
              <a:t> דרך הטלפון הנייד.</a:t>
            </a:r>
          </a:p>
          <a:p>
            <a:pPr algn="r" rtl="1"/>
            <a:r>
              <a:rPr lang="he-IL" sz="3600" dirty="0">
                <a:solidFill>
                  <a:srgbClr val="FF0000"/>
                </a:solidFill>
              </a:rPr>
              <a:t>מרבית בני הנוער </a:t>
            </a:r>
            <a:r>
              <a:rPr lang="he-IL" sz="3600" dirty="0"/>
              <a:t>(74%) סבורים כי </a:t>
            </a:r>
            <a:r>
              <a:rPr lang="he-IL" sz="3600" dirty="0">
                <a:solidFill>
                  <a:srgbClr val="002060"/>
                </a:solidFill>
              </a:rPr>
              <a:t>ניתן למנוע את התופעה</a:t>
            </a:r>
            <a:r>
              <a:rPr lang="he-IL" sz="3600" dirty="0"/>
              <a:t>.</a:t>
            </a:r>
          </a:p>
          <a:p>
            <a:pPr algn="r" rtl="1"/>
            <a:endParaRPr lang="he-IL" sz="3600" dirty="0" smtClean="0"/>
          </a:p>
          <a:p>
            <a:pPr algn="r" rtl="1"/>
            <a:endParaRPr lang="he-IL" sz="3600" dirty="0" smtClean="0"/>
          </a:p>
        </p:txBody>
      </p:sp>
    </p:spTree>
    <p:extLst>
      <p:ext uri="{BB962C8B-B14F-4D97-AF65-F5344CB8AC3E}">
        <p14:creationId xmlns:p14="http://schemas.microsoft.com/office/powerpoint/2010/main" val="33113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מניעת תופעת הבריונות ברשת</a:t>
            </a:r>
            <a:endParaRPr lang="en-US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he-IL" sz="4400" dirty="0" smtClean="0"/>
              <a:t>37% מבני הנוער חושבים ש</a:t>
            </a:r>
            <a:r>
              <a:rPr lang="he-IL" sz="4400" b="1" dirty="0" smtClean="0">
                <a:solidFill>
                  <a:srgbClr val="002060"/>
                </a:solidFill>
              </a:rPr>
              <a:t>הענשה</a:t>
            </a:r>
            <a:r>
              <a:rPr lang="he-IL" sz="4400" dirty="0" smtClean="0"/>
              <a:t> של הפוגעים תסייע למיגור התופעה, אחוז דומה (36%) חושבים </a:t>
            </a:r>
            <a:r>
              <a:rPr lang="he-IL" sz="4400" b="1" dirty="0" smtClean="0">
                <a:solidFill>
                  <a:srgbClr val="002060"/>
                </a:solidFill>
              </a:rPr>
              <a:t>שתוכניות לימוד והסברה</a:t>
            </a:r>
            <a:r>
              <a:rPr lang="he-IL" sz="4400" dirty="0" smtClean="0"/>
              <a:t> יסייעו במניעת התופעה. 20% חושבים ש</a:t>
            </a:r>
            <a:r>
              <a:rPr lang="he-IL" sz="4400" b="1" dirty="0" smtClean="0">
                <a:solidFill>
                  <a:srgbClr val="002060"/>
                </a:solidFill>
              </a:rPr>
              <a:t>על המורים להתערב כדי למנוע את התופעה</a:t>
            </a:r>
            <a:r>
              <a:rPr lang="he-IL" sz="4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017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סיכום</a:t>
            </a:r>
            <a:endParaRPr lang="en-US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he-IL" dirty="0" smtClean="0"/>
              <a:t>ביוש ובריונות רשת אלו תופעות דומות, </a:t>
            </a:r>
            <a:r>
              <a:rPr lang="he-IL" b="1" dirty="0" smtClean="0"/>
              <a:t>אך לא זהות</a:t>
            </a:r>
            <a:r>
              <a:rPr lang="he-IL" dirty="0" smtClean="0"/>
              <a:t>. כאשר מדובר בבני נוער, לרוב זו </a:t>
            </a:r>
            <a:r>
              <a:rPr lang="he-IL" b="1" dirty="0" smtClean="0"/>
              <a:t>בריונות רשת</a:t>
            </a:r>
            <a:r>
              <a:rPr lang="he-IL" dirty="0" smtClean="0"/>
              <a:t>.</a:t>
            </a:r>
          </a:p>
          <a:p>
            <a:pPr algn="r" rtl="1"/>
            <a:r>
              <a:rPr lang="he-IL" dirty="0" smtClean="0"/>
              <a:t>בריונות רשת היא הרחבה או העתקה של תופעת הבריונות ה"מסורתית" (בביה"ס) אל תחומי הרשת.</a:t>
            </a:r>
          </a:p>
          <a:p>
            <a:pPr algn="r" rtl="1"/>
            <a:r>
              <a:rPr lang="he-IL" dirty="0" smtClean="0"/>
              <a:t>כל מתבגר שלישי נפגע בשנה האחרונה מבריונות רשת.</a:t>
            </a:r>
          </a:p>
          <a:p>
            <a:pPr algn="r" rtl="1"/>
            <a:r>
              <a:rPr lang="he-IL" dirty="0" smtClean="0"/>
              <a:t>45% מבני הנוער הודו שנטלו חלק בפעילות בריונית ברשת.</a:t>
            </a:r>
          </a:p>
          <a:p>
            <a:pPr algn="r" rtl="1"/>
            <a:r>
              <a:rPr lang="he-IL" dirty="0" smtClean="0"/>
              <a:t>37% מבני הנוער בעד הענשה של הפוגעים. אחוז דומה (36%) בעד תכניות לימוד והסברה למניעת התופעה. 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12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80CD61F-54B1-4FCA-AC55-21A1D6D78371}"/>
</file>

<file path=customXml/itemProps2.xml><?xml version="1.0" encoding="utf-8"?>
<ds:datastoreItem xmlns:ds="http://schemas.openxmlformats.org/officeDocument/2006/customXml" ds:itemID="{A8DEAD4D-5D43-472E-9480-5826F99E643C}"/>
</file>

<file path=customXml/itemProps3.xml><?xml version="1.0" encoding="utf-8"?>
<ds:datastoreItem xmlns:ds="http://schemas.openxmlformats.org/officeDocument/2006/customXml" ds:itemID="{DC5E5C53-B0EF-4173-A1FF-D5D6D94DBF07}"/>
</file>

<file path=docProps/app.xml><?xml version="1.0" encoding="utf-8"?>
<Properties xmlns="http://schemas.openxmlformats.org/officeDocument/2006/extended-properties" xmlns:vt="http://schemas.openxmlformats.org/officeDocument/2006/docPropsVTypes">
  <TotalTime>4659</TotalTime>
  <Words>812</Words>
  <Application>Microsoft Office PowerPoint</Application>
  <PresentationFormat>‫הצגה על המסך (4:3)</PresentationFormat>
  <Paragraphs>109</Paragraphs>
  <Slides>16</Slides>
  <Notes>16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17" baseType="lpstr">
      <vt:lpstr>1_ערכת נושא Office</vt:lpstr>
      <vt:lpstr>בריונות רשת</vt:lpstr>
      <vt:lpstr>מה בהרצאה</vt:lpstr>
      <vt:lpstr>מה זה שיימינג?</vt:lpstr>
      <vt:lpstr>שיימינג- אז והיום</vt:lpstr>
      <vt:lpstr>מצגת של PowerPoint</vt:lpstr>
      <vt:lpstr>בריונות רשת</vt:lpstr>
      <vt:lpstr>בריונות רשת  כסוג נוסף של בריונות</vt:lpstr>
      <vt:lpstr>בריונות רשת-  סוג נוסף של בריונות</vt:lpstr>
      <vt:lpstr>סקר בנושא בריונות רשת</vt:lpstr>
      <vt:lpstr>ממצאים</vt:lpstr>
      <vt:lpstr>ממצאים- חשיפה לבריונות</vt:lpstr>
      <vt:lpstr>ממצאים- דיווח</vt:lpstr>
      <vt:lpstr>ממצאים- שאלות של דיווח</vt:lpstr>
      <vt:lpstr>השתתפות בבריונות רשת</vt:lpstr>
      <vt:lpstr>מניעת תופעת הבריונות ברשת</vt:lpstr>
      <vt:lpstr>סיכום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בריונות רשת</dc:title>
  <dc:creator>דנה הילמן</dc:creator>
  <cp:lastModifiedBy>עאליה עודה</cp:lastModifiedBy>
  <cp:revision>157</cp:revision>
  <cp:lastPrinted>2016-07-31T06:54:01Z</cp:lastPrinted>
  <dcterms:created xsi:type="dcterms:W3CDTF">2016-07-24T10:55:09Z</dcterms:created>
  <dcterms:modified xsi:type="dcterms:W3CDTF">2016-08-01T07:48:04Z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2006676</vt:r8>
  </property>
</Properties>
</file>