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E2A"/>
    <a:srgbClr val="749BCA"/>
    <a:srgbClr val="003366"/>
    <a:srgbClr val="A80000"/>
    <a:srgbClr val="C16F6D"/>
    <a:srgbClr val="B85654"/>
    <a:srgbClr val="B14B49"/>
    <a:srgbClr val="A04442"/>
    <a:srgbClr val="CE908E"/>
    <a:srgbClr val="9F413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A488322-F2BA-4B5B-9748-0D474271808F}" styleName="סגנון ביניים 3 - הדגשה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סגנון ביניים 3 - הדגשה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סגנון כהה 2 - הדגשה 3/הדגשה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סגנון בהיר 1 - הדגשה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סגנון בהיר 1 - הדגשה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0" d="100"/>
          <a:sy n="70" d="100"/>
        </p:scale>
        <p:origin x="-1158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19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pnimsrv3\jmyonatanti\&#1497;&#1497;&#1510;&#1493;&#1490;%20&#1492;&#1493;&#1500;&#1501;\&#1497;&#1497;&#1510;&#1493;&#1490;%20&#1492;&#1493;&#1500;&#1501;%2026.7.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'מיקוד מאמץ'!$C$2</c:f>
              <c:strCache>
                <c:ptCount val="1"/>
                <c:pt idx="0">
                  <c:v>שיעור עולים</c:v>
                </c:pt>
              </c:strCache>
            </c:strRef>
          </c:tx>
          <c:invertIfNegative val="0"/>
          <c:cat>
            <c:strRef>
              <c:f>'מיקוד מאמץ'!$B$3:$B$24</c:f>
              <c:strCache>
                <c:ptCount val="22"/>
                <c:pt idx="0">
                  <c:v>קרית מלאכי</c:v>
                </c:pt>
                <c:pt idx="1">
                  <c:v>קרית עקרון</c:v>
                </c:pt>
                <c:pt idx="2">
                  <c:v>יבנה</c:v>
                </c:pt>
                <c:pt idx="3">
                  <c:v>עפולה</c:v>
                </c:pt>
                <c:pt idx="4">
                  <c:v>קרית גת</c:v>
                </c:pt>
                <c:pt idx="5">
                  <c:v>באר יעקב</c:v>
                </c:pt>
                <c:pt idx="6">
                  <c:v>גדרה</c:v>
                </c:pt>
                <c:pt idx="7">
                  <c:v>חדרה</c:v>
                </c:pt>
                <c:pt idx="8">
                  <c:v>נתניה</c:v>
                </c:pt>
                <c:pt idx="9">
                  <c:v>רמלה</c:v>
                </c:pt>
                <c:pt idx="10">
                  <c:v>רחובות</c:v>
                </c:pt>
                <c:pt idx="11">
                  <c:v>נתיבות</c:v>
                </c:pt>
                <c:pt idx="12">
                  <c:v>מבשרת ציון</c:v>
                </c:pt>
                <c:pt idx="13">
                  <c:v>יקנעם עילית</c:v>
                </c:pt>
                <c:pt idx="14">
                  <c:v>לוד</c:v>
                </c:pt>
                <c:pt idx="15">
                  <c:v>אשקלון</c:v>
                </c:pt>
                <c:pt idx="16">
                  <c:v>טירת כרמל</c:v>
                </c:pt>
                <c:pt idx="17">
                  <c:v>צפת</c:v>
                </c:pt>
                <c:pt idx="18">
                  <c:v>קרית ביאליק</c:v>
                </c:pt>
                <c:pt idx="19">
                  <c:v>בית שמש</c:v>
                </c:pt>
                <c:pt idx="20">
                  <c:v>באר שבע</c:v>
                </c:pt>
                <c:pt idx="21">
                  <c:v>אשדוד</c:v>
                </c:pt>
              </c:strCache>
            </c:strRef>
          </c:cat>
          <c:val>
            <c:numRef>
              <c:f>'מיקוד מאמץ'!$C$3:$C$24</c:f>
              <c:numCache>
                <c:formatCode>0.0%</c:formatCode>
                <c:ptCount val="22"/>
                <c:pt idx="0">
                  <c:v>0.15995554415662136</c:v>
                </c:pt>
                <c:pt idx="1">
                  <c:v>9.8859656999191886E-2</c:v>
                </c:pt>
                <c:pt idx="2">
                  <c:v>7.590956340956341E-2</c:v>
                </c:pt>
                <c:pt idx="3">
                  <c:v>7.4273850039598452E-2</c:v>
                </c:pt>
                <c:pt idx="4">
                  <c:v>7.3208894779471317E-2</c:v>
                </c:pt>
                <c:pt idx="5">
                  <c:v>7.1489936180657826E-2</c:v>
                </c:pt>
                <c:pt idx="6">
                  <c:v>6.6705675833820949E-2</c:v>
                </c:pt>
                <c:pt idx="7">
                  <c:v>5.9379699044775476E-2</c:v>
                </c:pt>
                <c:pt idx="8">
                  <c:v>5.4009043291399918E-2</c:v>
                </c:pt>
                <c:pt idx="9">
                  <c:v>5.270071249452693E-2</c:v>
                </c:pt>
                <c:pt idx="10">
                  <c:v>5.2363361224853126E-2</c:v>
                </c:pt>
                <c:pt idx="11">
                  <c:v>5.0864508016347058E-2</c:v>
                </c:pt>
                <c:pt idx="12">
                  <c:v>4.8062720145438019E-2</c:v>
                </c:pt>
                <c:pt idx="13">
                  <c:v>4.7797775165053812E-2</c:v>
                </c:pt>
                <c:pt idx="14">
                  <c:v>4.561053062896947E-2</c:v>
                </c:pt>
                <c:pt idx="15">
                  <c:v>4.4223712983210407E-2</c:v>
                </c:pt>
                <c:pt idx="16">
                  <c:v>4.114891990059262E-2</c:v>
                </c:pt>
                <c:pt idx="17">
                  <c:v>3.7987592419478203E-2</c:v>
                </c:pt>
                <c:pt idx="18">
                  <c:v>3.7727526002971766E-2</c:v>
                </c:pt>
                <c:pt idx="19">
                  <c:v>3.7573178285280423E-2</c:v>
                </c:pt>
                <c:pt idx="20">
                  <c:v>3.4000000000000002E-2</c:v>
                </c:pt>
                <c:pt idx="21">
                  <c:v>2.8999999999999998E-2</c:v>
                </c:pt>
              </c:numCache>
            </c:numRef>
          </c:val>
        </c:ser>
        <c:ser>
          <c:idx val="1"/>
          <c:order val="1"/>
          <c:tx>
            <c:strRef>
              <c:f>'מיקוד מאמץ'!$D$2</c:f>
              <c:strCache>
                <c:ptCount val="1"/>
                <c:pt idx="0">
                  <c:v>שיעור מועסקים 2015</c:v>
                </c:pt>
              </c:strCache>
            </c:strRef>
          </c:tx>
          <c:invertIfNegative val="0"/>
          <c:cat>
            <c:strRef>
              <c:f>'מיקוד מאמץ'!$B$3:$B$24</c:f>
              <c:strCache>
                <c:ptCount val="22"/>
                <c:pt idx="0">
                  <c:v>קרית מלאכי</c:v>
                </c:pt>
                <c:pt idx="1">
                  <c:v>קרית עקרון</c:v>
                </c:pt>
                <c:pt idx="2">
                  <c:v>יבנה</c:v>
                </c:pt>
                <c:pt idx="3">
                  <c:v>עפולה</c:v>
                </c:pt>
                <c:pt idx="4">
                  <c:v>קרית גת</c:v>
                </c:pt>
                <c:pt idx="5">
                  <c:v>באר יעקב</c:v>
                </c:pt>
                <c:pt idx="6">
                  <c:v>גדרה</c:v>
                </c:pt>
                <c:pt idx="7">
                  <c:v>חדרה</c:v>
                </c:pt>
                <c:pt idx="8">
                  <c:v>נתניה</c:v>
                </c:pt>
                <c:pt idx="9">
                  <c:v>רמלה</c:v>
                </c:pt>
                <c:pt idx="10">
                  <c:v>רחובות</c:v>
                </c:pt>
                <c:pt idx="11">
                  <c:v>נתיבות</c:v>
                </c:pt>
                <c:pt idx="12">
                  <c:v>מבשרת ציון</c:v>
                </c:pt>
                <c:pt idx="13">
                  <c:v>יקנעם עילית</c:v>
                </c:pt>
                <c:pt idx="14">
                  <c:v>לוד</c:v>
                </c:pt>
                <c:pt idx="15">
                  <c:v>אשקלון</c:v>
                </c:pt>
                <c:pt idx="16">
                  <c:v>טירת כרמל</c:v>
                </c:pt>
                <c:pt idx="17">
                  <c:v>צפת</c:v>
                </c:pt>
                <c:pt idx="18">
                  <c:v>קרית ביאליק</c:v>
                </c:pt>
                <c:pt idx="19">
                  <c:v>בית שמש</c:v>
                </c:pt>
                <c:pt idx="20">
                  <c:v>באר שבע</c:v>
                </c:pt>
                <c:pt idx="21">
                  <c:v>אשדוד</c:v>
                </c:pt>
              </c:strCache>
            </c:strRef>
          </c:cat>
          <c:val>
            <c:numRef>
              <c:f>'מיקוד מאמץ'!$D$3:$D$24</c:f>
              <c:numCache>
                <c:formatCode>General</c:formatCode>
                <c:ptCount val="22"/>
                <c:pt idx="0" formatCode="0.0%">
                  <c:v>3.7356321839080463E-2</c:v>
                </c:pt>
                <c:pt idx="2" formatCode="0.0%">
                  <c:v>6.6810344827586202E-2</c:v>
                </c:pt>
                <c:pt idx="3" formatCode="0.0%">
                  <c:v>0.128</c:v>
                </c:pt>
                <c:pt idx="5" formatCode="0.0%">
                  <c:v>1.7369727047146403E-2</c:v>
                </c:pt>
                <c:pt idx="7" formatCode="0.0%">
                  <c:v>4.3542435424354244E-2</c:v>
                </c:pt>
                <c:pt idx="8" formatCode="0.0%">
                  <c:v>3.3883323512080142E-2</c:v>
                </c:pt>
                <c:pt idx="9" formatCode="0.0%">
                  <c:v>1.4925373134328358E-2</c:v>
                </c:pt>
                <c:pt idx="10" formatCode="0.0%">
                  <c:v>7.0616113744075823E-2</c:v>
                </c:pt>
                <c:pt idx="11" formatCode="0.0%">
                  <c:v>4.6666666666666669E-2</c:v>
                </c:pt>
                <c:pt idx="12" formatCode="0.0%">
                  <c:v>5.6179775280898875E-3</c:v>
                </c:pt>
                <c:pt idx="13" formatCode="0.0%">
                  <c:v>1.2953367875647668E-2</c:v>
                </c:pt>
                <c:pt idx="14" formatCode="0.0%">
                  <c:v>1.8331805682859761E-2</c:v>
                </c:pt>
                <c:pt idx="15" formatCode="0.0%">
                  <c:v>1.6496465043205028E-2</c:v>
                </c:pt>
                <c:pt idx="16" formatCode="0.0%">
                  <c:v>2.3310023310023312E-2</c:v>
                </c:pt>
                <c:pt idx="17" formatCode="0.0%">
                  <c:v>2.2471910112359553E-3</c:v>
                </c:pt>
                <c:pt idx="18" formatCode="0.0%">
                  <c:v>2.9824561403508771E-2</c:v>
                </c:pt>
                <c:pt idx="20" formatCode="0%">
                  <c:v>0.01</c:v>
                </c:pt>
                <c:pt idx="21" formatCode="0.0%">
                  <c:v>1.8014059753954304E-2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9324800"/>
        <c:axId val="179326336"/>
      </c:barChart>
      <c:catAx>
        <c:axId val="179324800"/>
        <c:scaling>
          <c:orientation val="maxMin"/>
        </c:scaling>
        <c:delete val="0"/>
        <c:axPos val="b"/>
        <c:majorGridlines/>
        <c:majorTickMark val="out"/>
        <c:minorTickMark val="none"/>
        <c:tickLblPos val="nextTo"/>
        <c:crossAx val="179326336"/>
        <c:crosses val="autoZero"/>
        <c:auto val="1"/>
        <c:lblAlgn val="ctr"/>
        <c:lblOffset val="100"/>
        <c:noMultiLvlLbl val="0"/>
      </c:catAx>
      <c:valAx>
        <c:axId val="179326336"/>
        <c:scaling>
          <c:orientation val="minMax"/>
        </c:scaling>
        <c:delete val="0"/>
        <c:axPos val="r"/>
        <c:majorGridlines/>
        <c:numFmt formatCode="0.0%" sourceLinked="1"/>
        <c:majorTickMark val="out"/>
        <c:minorTickMark val="none"/>
        <c:tickLblPos val="nextTo"/>
        <c:crossAx val="17932480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8DF1D89-C9E7-4CDE-9EA4-75526F30E106}" type="datetimeFigureOut">
              <a:rPr lang="he-IL" smtClean="0"/>
              <a:t>ה'/אב/תשע"ו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A96B447-8533-4754-B3BC-CFF9C77217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52730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בסך</a:t>
            </a:r>
            <a:r>
              <a:rPr lang="he-IL" baseline="0" dirty="0" smtClean="0"/>
              <a:t> </a:t>
            </a:r>
            <a:r>
              <a:rPr lang="he-IL" baseline="0" dirty="0" err="1" smtClean="0"/>
              <a:t>הכל</a:t>
            </a:r>
            <a:r>
              <a:rPr lang="he-IL" baseline="0" dirty="0" smtClean="0"/>
              <a:t> – יש לנו 22 רשויות מובילות.</a:t>
            </a:r>
          </a:p>
          <a:p>
            <a:r>
              <a:rPr lang="he-IL" baseline="0" dirty="0" smtClean="0"/>
              <a:t>אנחנו מטפלים ב-15.</a:t>
            </a:r>
          </a:p>
          <a:p>
            <a:r>
              <a:rPr lang="he-IL" baseline="0" dirty="0" smtClean="0"/>
              <a:t>החלפנו שתי רשויות עם רשויות שהעמותות ביקשו להכניס.</a:t>
            </a:r>
          </a:p>
          <a:p>
            <a:r>
              <a:rPr lang="he-IL" baseline="0" dirty="0" smtClean="0"/>
              <a:t>הוצאנו רשויות שיש בהן ייצוג הולם (</a:t>
            </a:r>
            <a:r>
              <a:rPr lang="he-IL" b="1" baseline="0" dirty="0" smtClean="0"/>
              <a:t>פחות או יותר</a:t>
            </a:r>
            <a:r>
              <a:rPr lang="he-IL" b="0" baseline="0" dirty="0" smtClean="0"/>
              <a:t>, כדי להפנות קשב לרשויות יותר רלוונטיות).</a:t>
            </a:r>
            <a:endParaRPr lang="he-IL" baseline="0" dirty="0" smtClean="0"/>
          </a:p>
          <a:p>
            <a:endParaRPr lang="he-IL" baseline="0" dirty="0" smtClean="0"/>
          </a:p>
          <a:p>
            <a:r>
              <a:rPr lang="he-IL" baseline="0" dirty="0" smtClean="0"/>
              <a:t>נכון ל-28.7.15 – שושי לא הצליחה עדיין לקבוע עם מבשרת ציון ונתניה. אם משהו ישתנה בימים הבאים, תכניס לטבלה.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EB44F-0469-4BC8-80A5-BD75AE178EE0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3819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ופית כותרת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8"/>
          <p:cNvSpPr/>
          <p:nvPr userDrawn="1"/>
        </p:nvSpPr>
        <p:spPr>
          <a:xfrm>
            <a:off x="0" y="-27384"/>
            <a:ext cx="9144000" cy="967617"/>
          </a:xfrm>
          <a:prstGeom prst="rect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Gisha" pitchFamily="34" charset="-79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9" name="מציין מיקום טקסט 2"/>
          <p:cNvSpPr>
            <a:spLocks noGrp="1"/>
          </p:cNvSpPr>
          <p:nvPr>
            <p:ph idx="13"/>
          </p:nvPr>
        </p:nvSpPr>
        <p:spPr>
          <a:xfrm>
            <a:off x="457200" y="2348880"/>
            <a:ext cx="8229600" cy="377728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11" name="מציין מיקום של מספר שקופית 5"/>
          <p:cNvSpPr txBox="1">
            <a:spLocks/>
          </p:cNvSpPr>
          <p:nvPr userDrawn="1"/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defPPr>
              <a:defRPr lang="he-IL"/>
            </a:defPPr>
            <a:lvl1pPr marL="0" algn="l" defTabSz="914400" rtl="1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2" name="מלבן 25"/>
          <p:cNvSpPr/>
          <p:nvPr userDrawn="1"/>
        </p:nvSpPr>
        <p:spPr>
          <a:xfrm>
            <a:off x="-878" y="6763680"/>
            <a:ext cx="9144000" cy="94320"/>
          </a:xfrm>
          <a:prstGeom prst="rect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+mn-cs"/>
            </a:endParaRP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2268227" y="-118767"/>
            <a:ext cx="4607547" cy="1016513"/>
            <a:chOff x="1496828" y="-20083"/>
            <a:chExt cx="4607547" cy="1016513"/>
          </a:xfrm>
        </p:grpSpPr>
        <p:pic>
          <p:nvPicPr>
            <p:cNvPr id="14" name="תמונה 4" descr="C:\Users\jmavihaibe\Downloads\1F408952.gif"/>
            <p:cNvPicPr/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 bwMode="auto">
            <a:xfrm>
              <a:off x="1496828" y="407396"/>
              <a:ext cx="4103491" cy="58903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TextBox 14"/>
            <p:cNvSpPr txBox="1"/>
            <p:nvPr userDrawn="1"/>
          </p:nvSpPr>
          <p:spPr>
            <a:xfrm>
              <a:off x="2528833" y="-20083"/>
              <a:ext cx="307148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he-IL" sz="1100" b="1" i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he-IL" sz="1100" b="1" i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  <a:sym typeface="Wingdings 2" panose="05020102010507070707" pitchFamily="18" charset="2"/>
                </a:rPr>
                <a:t> </a:t>
              </a:r>
              <a:r>
                <a:rPr lang="he-IL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  <a:sym typeface="Wingdings 2" panose="05020102010507070707" pitchFamily="18" charset="2"/>
                </a:rPr>
                <a:t> </a:t>
              </a:r>
              <a:r>
                <a:rPr lang="he-IL" sz="1100" b="1" i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משרד</a:t>
              </a:r>
              <a:r>
                <a:rPr lang="he-IL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הפנים</a:t>
              </a:r>
              <a:r>
                <a:rPr lang="en-US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  <a:sym typeface="Wingdings 2" panose="05020102010507070707" pitchFamily="18" charset="2"/>
                </a:rPr>
                <a:t> </a:t>
              </a:r>
              <a:r>
                <a:rPr lang="he-IL" sz="1100" b="0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המינהל לשלטון מקומי</a:t>
              </a:r>
              <a:endParaRPr lang="en-US" sz="1100" b="0" i="0" dirty="0">
                <a:solidFill>
                  <a:srgbClr val="00336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16" name="Picture 2" descr="Emblem of Israel.svg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1737" y="256532"/>
              <a:ext cx="432638" cy="5348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מלבן 25"/>
          <p:cNvSpPr/>
          <p:nvPr userDrawn="1"/>
        </p:nvSpPr>
        <p:spPr>
          <a:xfrm>
            <a:off x="0" y="843014"/>
            <a:ext cx="9144000" cy="45719"/>
          </a:xfrm>
          <a:prstGeom prst="rect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+mn-cs"/>
            </a:endParaRPr>
          </a:p>
        </p:txBody>
      </p:sp>
      <p:sp>
        <p:nvSpPr>
          <p:cNvPr id="19" name="מלבן 25"/>
          <p:cNvSpPr/>
          <p:nvPr userDrawn="1"/>
        </p:nvSpPr>
        <p:spPr>
          <a:xfrm>
            <a:off x="0" y="863001"/>
            <a:ext cx="9144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>
            <a:noAutofit/>
          </a:bodyPr>
          <a:lstStyle>
            <a:lvl1pPr>
              <a:defRPr sz="3200" b="1">
                <a:latin typeface="+mj-lt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>
            <a:lvl1pPr>
              <a:defRPr>
                <a:cs typeface="+mn-cs"/>
              </a:defRPr>
            </a:lvl1pPr>
            <a:lvl2pPr>
              <a:defRPr>
                <a:cs typeface="+mn-cs"/>
              </a:defRPr>
            </a:lvl2pPr>
            <a:lvl3pPr>
              <a:defRPr>
                <a:cs typeface="+mn-cs"/>
              </a:defRPr>
            </a:lvl3pPr>
            <a:lvl4pPr>
              <a:defRPr>
                <a:cs typeface="+mn-cs"/>
              </a:defRPr>
            </a:lvl4pPr>
            <a:lvl5pPr>
              <a:defRPr>
                <a:cs typeface="+mn-cs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r">
              <a:defRPr sz="3600" b="1" cap="all">
                <a:latin typeface="+mj-lt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cs typeface="+mn-cs"/>
              </a:defRPr>
            </a:lvl1pPr>
            <a:lvl2pPr>
              <a:defRPr sz="2400">
                <a:cs typeface="+mn-cs"/>
              </a:defRPr>
            </a:lvl2pPr>
            <a:lvl3pPr>
              <a:defRPr sz="2000">
                <a:cs typeface="+mn-cs"/>
              </a:defRPr>
            </a:lvl3pPr>
            <a:lvl4pPr>
              <a:defRPr sz="1800">
                <a:cs typeface="+mn-cs"/>
              </a:defRPr>
            </a:lvl4pPr>
            <a:lvl5pPr>
              <a:defRPr sz="1800"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cs typeface="+mn-cs"/>
              </a:defRPr>
            </a:lvl1pPr>
            <a:lvl2pPr>
              <a:defRPr sz="2400">
                <a:cs typeface="+mn-cs"/>
              </a:defRPr>
            </a:lvl2pPr>
            <a:lvl3pPr>
              <a:defRPr sz="2000">
                <a:cs typeface="+mn-cs"/>
              </a:defRPr>
            </a:lvl3pPr>
            <a:lvl4pPr>
              <a:defRPr sz="1800">
                <a:cs typeface="+mn-cs"/>
              </a:defRPr>
            </a:lvl4pPr>
            <a:lvl5pPr>
              <a:defRPr sz="1800"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cs typeface="+mn-cs"/>
              </a:defRPr>
            </a:lvl1pPr>
            <a:lvl2pPr>
              <a:defRPr sz="2000">
                <a:cs typeface="+mn-cs"/>
              </a:defRPr>
            </a:lvl2pPr>
            <a:lvl3pPr>
              <a:defRPr sz="1800">
                <a:cs typeface="+mn-cs"/>
              </a:defRPr>
            </a:lvl3pPr>
            <a:lvl4pPr>
              <a:defRPr sz="1600">
                <a:cs typeface="+mn-cs"/>
              </a:defRPr>
            </a:lvl4pPr>
            <a:lvl5pPr>
              <a:defRPr sz="1600"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cs typeface="+mn-cs"/>
              </a:defRPr>
            </a:lvl1pPr>
            <a:lvl2pPr>
              <a:defRPr sz="2000">
                <a:cs typeface="+mn-cs"/>
              </a:defRPr>
            </a:lvl2pPr>
            <a:lvl3pPr>
              <a:defRPr sz="1800">
                <a:cs typeface="+mn-cs"/>
              </a:defRPr>
            </a:lvl3pPr>
            <a:lvl4pPr>
              <a:defRPr sz="1600">
                <a:cs typeface="+mn-cs"/>
              </a:defRPr>
            </a:lvl4pPr>
            <a:lvl5pPr>
              <a:defRPr sz="1600"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E7438E1-117D-44FB-AC24-B79D899BA877}" type="datetimeFigureOut">
              <a:rPr lang="he-IL" smtClean="0"/>
              <a:t>ה'/אב/תשע"ו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3008313" cy="864096"/>
          </a:xfrm>
        </p:spPr>
        <p:txBody>
          <a:bodyPr anchor="b"/>
          <a:lstStyle>
            <a:lvl1pPr algn="r">
              <a:defRPr sz="2000" b="1"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1196752"/>
            <a:ext cx="5111750" cy="4929411"/>
          </a:xfrm>
        </p:spPr>
        <p:txBody>
          <a:bodyPr/>
          <a:lstStyle>
            <a:lvl1pPr>
              <a:defRPr sz="3200">
                <a:cs typeface="+mn-cs"/>
              </a:defRPr>
            </a:lvl1pPr>
            <a:lvl2pPr>
              <a:defRPr sz="2800">
                <a:cs typeface="+mn-cs"/>
              </a:defRPr>
            </a:lvl2pPr>
            <a:lvl3pPr>
              <a:defRPr sz="2400">
                <a:cs typeface="+mn-cs"/>
              </a:defRPr>
            </a:lvl3pPr>
            <a:lvl4pPr>
              <a:defRPr sz="2000">
                <a:cs typeface="+mn-cs"/>
              </a:defRPr>
            </a:lvl4pPr>
            <a:lvl5pPr>
              <a:defRPr sz="2000"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2060848"/>
            <a:ext cx="3008313" cy="4065315"/>
          </a:xfrm>
        </p:spPr>
        <p:txBody>
          <a:bodyPr/>
          <a:lstStyle>
            <a:lvl1pPr marL="0" indent="0">
              <a:buNone/>
              <a:defRPr sz="1400"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61196"/>
            <a:ext cx="5486400" cy="506141"/>
          </a:xfrm>
        </p:spPr>
        <p:txBody>
          <a:bodyPr anchor="b"/>
          <a:lstStyle>
            <a:lvl1pPr algn="r">
              <a:defRPr sz="2000" b="1">
                <a:latin typeface="+mj-lt"/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1052735"/>
            <a:ext cx="5486400" cy="3674839"/>
          </a:xfrm>
        </p:spPr>
        <p:txBody>
          <a:bodyPr/>
          <a:lstStyle>
            <a:lvl1pPr marL="0" indent="0">
              <a:buNone/>
              <a:defRPr sz="3200"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453394"/>
            <a:ext cx="5486400" cy="718805"/>
          </a:xfrm>
        </p:spPr>
        <p:txBody>
          <a:bodyPr/>
          <a:lstStyle>
            <a:lvl1pPr marL="0" indent="0">
              <a:buNone/>
              <a:defRPr sz="1400"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553200" y="6395390"/>
            <a:ext cx="2133600" cy="32608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95390"/>
            <a:ext cx="2895600" cy="32608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457200" y="6395390"/>
            <a:ext cx="2133600" cy="32608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E7438E1-117D-44FB-AC24-B79D899BA877}" type="datetimeFigureOut">
              <a:rPr lang="he-IL" smtClean="0"/>
              <a:t>ה'/אב/תשע"ו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cs typeface="+mn-cs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cs typeface="+mn-cs"/>
              </a:defRPr>
            </a:lvl1pPr>
            <a:lvl2pPr>
              <a:defRPr>
                <a:cs typeface="+mn-cs"/>
              </a:defRPr>
            </a:lvl2pPr>
            <a:lvl3pPr>
              <a:defRPr>
                <a:cs typeface="+mn-cs"/>
              </a:defRPr>
            </a:lvl3pPr>
            <a:lvl4pPr>
              <a:defRPr>
                <a:cs typeface="+mn-cs"/>
              </a:defRPr>
            </a:lvl4pPr>
            <a:lvl5pPr>
              <a:defRPr>
                <a:cs typeface="+mn-cs"/>
              </a:defRPr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4E7438E1-117D-44FB-AC24-B79D899BA877}" type="datetimeFigureOut">
              <a:rPr lang="he-IL" smtClean="0"/>
              <a:pPr/>
              <a:t>ה'/אב/תשע"ו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1111041"/>
            <a:ext cx="8229600" cy="104706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2348880"/>
            <a:ext cx="8229600" cy="377728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26" name="מלבן 25"/>
          <p:cNvSpPr/>
          <p:nvPr userDrawn="1"/>
        </p:nvSpPr>
        <p:spPr>
          <a:xfrm>
            <a:off x="-878" y="6763680"/>
            <a:ext cx="9144000" cy="94320"/>
          </a:xfrm>
          <a:prstGeom prst="rect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+mn-cs"/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2268227" y="-118767"/>
            <a:ext cx="4607547" cy="1016513"/>
            <a:chOff x="1496828" y="-20083"/>
            <a:chExt cx="4607547" cy="1016513"/>
          </a:xfrm>
        </p:grpSpPr>
        <p:pic>
          <p:nvPicPr>
            <p:cNvPr id="14" name="תמונה 4" descr="C:\Users\jmavihaibe\Downloads\1F408952.gif"/>
            <p:cNvPicPr/>
            <p:nvPr userDrawn="1"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 bwMode="auto">
            <a:xfrm>
              <a:off x="1496828" y="407396"/>
              <a:ext cx="4103491" cy="58903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TextBox 15"/>
            <p:cNvSpPr txBox="1"/>
            <p:nvPr userDrawn="1"/>
          </p:nvSpPr>
          <p:spPr>
            <a:xfrm>
              <a:off x="2528833" y="-20083"/>
              <a:ext cx="307148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he-IL" sz="1100" b="1" i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he-IL" sz="1100" b="1" i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  <a:sym typeface="Wingdings 2" panose="05020102010507070707" pitchFamily="18" charset="2"/>
                </a:rPr>
                <a:t> </a:t>
              </a:r>
              <a:r>
                <a:rPr lang="he-IL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  <a:sym typeface="Wingdings 2" panose="05020102010507070707" pitchFamily="18" charset="2"/>
                </a:rPr>
                <a:t> </a:t>
              </a:r>
              <a:r>
                <a:rPr lang="he-IL" sz="1100" b="1" i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משרד</a:t>
              </a:r>
              <a:r>
                <a:rPr lang="he-IL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הפנים</a:t>
              </a:r>
              <a:r>
                <a:rPr lang="en-US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100" b="1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  <a:sym typeface="Wingdings 2" panose="05020102010507070707" pitchFamily="18" charset="2"/>
                </a:rPr>
                <a:t> </a:t>
              </a:r>
              <a:r>
                <a:rPr lang="he-IL" sz="1100" b="0" i="0" baseline="0" dirty="0" smtClean="0">
                  <a:solidFill>
                    <a:srgbClr val="003366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המינהל לשלטון מקומי</a:t>
              </a:r>
              <a:endParaRPr lang="en-US" sz="1100" b="0" i="0" dirty="0">
                <a:solidFill>
                  <a:srgbClr val="00336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1026" name="Picture 2" descr="Emblem of Israel.svg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1737" y="256532"/>
              <a:ext cx="432638" cy="5348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מלבן 25"/>
          <p:cNvSpPr/>
          <p:nvPr userDrawn="1"/>
        </p:nvSpPr>
        <p:spPr>
          <a:xfrm>
            <a:off x="0" y="859536"/>
            <a:ext cx="9144000" cy="45719"/>
          </a:xfrm>
          <a:prstGeom prst="rect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spcBef>
          <a:spcPct val="0"/>
        </a:spcBef>
        <a:buNone/>
        <a:defRPr sz="4000" b="1" kern="1200">
          <a:solidFill>
            <a:srgbClr val="002060"/>
          </a:solidFill>
          <a:latin typeface="Gisha" pitchFamily="34" charset="-79"/>
          <a:ea typeface="+mj-ea"/>
          <a:cs typeface="+mn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02060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דיון בוועדת העלייה והקליטה של הכנסת בנושא: ייצוג הולם ברשויות המקומיות ליוצאי העדה האתיופית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340696"/>
            <a:ext cx="6400800" cy="1752600"/>
          </a:xfrm>
        </p:spPr>
        <p:txBody>
          <a:bodyPr>
            <a:normAutofit/>
          </a:bodyPr>
          <a:lstStyle/>
          <a:p>
            <a:r>
              <a:rPr lang="he-IL" sz="3000" dirty="0" smtClean="0"/>
              <a:t>8/2015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87775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he-IL" dirty="0" smtClean="0"/>
              <a:t>החובות מהחוק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he-IL" dirty="0" smtClean="0"/>
              <a:t>במרץ 2011 אושר החוק להגברת הייצוג ההולם לבני העדה האתיופית.  החוק חייב רשויות מקומיות להגברת הייצוג ההולם ולדיווח שנתי לשר הפנים. 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שר הפנים נדרש על פי החוק להעביר דיווח שנתי לגורמים הבאים:</a:t>
            </a:r>
            <a:r>
              <a:rPr lang="en-US" dirty="0" smtClean="0"/>
              <a:t>    </a:t>
            </a:r>
            <a:r>
              <a:rPr lang="he-IL" dirty="0" smtClean="0"/>
              <a:t>לוועדת העלייה והקליטה, לממשלה ולנציבות שוויון הזדמנויות בעבודה במשרד הכלכלה.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7659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he-IL" dirty="0" smtClean="0"/>
              <a:t>שנת 2014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he-IL" dirty="0" smtClean="0"/>
              <a:t>בשנת 2014 משרד הפנים החל למשוך דיווחים מרשויות מקומיות באמצעות תהליך דיווח ידני המוגדר בחוזר מנכ"ל מס' 2/2012.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מרבית הרשויות לא העבירו דיווחים כנדרש. הנתונים שהועברו לא אפשרו לבצע הערכת מצב.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35 רשויות מקומיות הגישו דיווח (מתוך 257 רשויות מקומיות). </a:t>
            </a:r>
          </a:p>
          <a:p>
            <a:pPr>
              <a:buFont typeface="Wingdings" pitchFamily="2" charset="2"/>
              <a:buChar char="Ø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6846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pPr algn="l"/>
            <a:r>
              <a:rPr lang="he-IL" dirty="0" smtClean="0"/>
              <a:t>תמונת מצב 2015 – עיקרי הצעדים שקודמו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he-IL" dirty="0" smtClean="0"/>
              <a:t>הוקם </a:t>
            </a:r>
            <a:r>
              <a:rPr lang="he-IL" b="1" dirty="0" smtClean="0"/>
              <a:t>'צוות עבודה ליישום החוק' </a:t>
            </a:r>
            <a:r>
              <a:rPr lang="he-IL" dirty="0" smtClean="0"/>
              <a:t>הכולל:</a:t>
            </a:r>
            <a:r>
              <a:rPr lang="en-US" dirty="0" smtClean="0"/>
              <a:t> </a:t>
            </a:r>
            <a:r>
              <a:rPr lang="he-IL" dirty="0" smtClean="0"/>
              <a:t> אנשי מקצוע מהאגף, מרכז שלטון מקומי, עמותות שפנו למשרד ('</a:t>
            </a:r>
            <a:r>
              <a:rPr lang="he-IL" dirty="0" err="1" smtClean="0"/>
              <a:t>טבקה</a:t>
            </a:r>
            <a:r>
              <a:rPr lang="he-IL" dirty="0" smtClean="0"/>
              <a:t>' וארגון הגג של יוצאי אתיופיה).  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מונה בעל תפקיד </a:t>
            </a:r>
            <a:r>
              <a:rPr lang="he-IL" b="1" dirty="0" smtClean="0"/>
              <a:t>כממונה על יישום החוק</a:t>
            </a:r>
            <a:r>
              <a:rPr lang="he-IL" dirty="0" smtClean="0"/>
              <a:t>. 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תהליך הגשת הדיווחים </a:t>
            </a:r>
            <a:r>
              <a:rPr lang="he-IL" b="1" dirty="0" smtClean="0"/>
              <a:t>מוחשב</a:t>
            </a:r>
            <a:r>
              <a:rPr lang="he-IL" dirty="0" smtClean="0"/>
              <a:t> ושולב כחלק מתהליך ליבה מקצועי במשרד – הגשת דוח המצבת השנתי. </a:t>
            </a:r>
          </a:p>
          <a:p>
            <a:pPr>
              <a:buFont typeface="Wingdings" pitchFamily="2" charset="2"/>
              <a:buChar char="Ø"/>
            </a:pPr>
            <a:r>
              <a:rPr lang="he-IL" b="1" dirty="0" smtClean="0"/>
              <a:t>הועבר מסר כתוב לרשויות </a:t>
            </a:r>
            <a:r>
              <a:rPr lang="he-IL" dirty="0" smtClean="0"/>
              <a:t>כי המשרד החליט לרכז מאמץ לטיפול בנושא ומצפה לשיתוף פעולה והירתמות.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519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629816"/>
            <a:ext cx="8229600" cy="1143000"/>
          </a:xfrm>
        </p:spPr>
        <p:txBody>
          <a:bodyPr/>
          <a:lstStyle/>
          <a:p>
            <a:pPr algn="l"/>
            <a:r>
              <a:rPr lang="he-IL" dirty="0" smtClean="0"/>
              <a:t>עיקרי פעילות צוות העבודה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he-IL" dirty="0" smtClean="0"/>
              <a:t>הכנת נייר מדיניות (שת"פ עם תכנית 'צוערים לשירות המדינה') ובו המלצות לפעולה ולתיקון החקיקה – יוגש להנהלת המשרד עד לסוף השנה.  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הכנת תכנית עבודה אשר תתמקד </a:t>
            </a:r>
            <a:r>
              <a:rPr lang="he-IL" b="1" dirty="0" smtClean="0"/>
              <a:t>ביציאת הצוות לשטח: </a:t>
            </a:r>
            <a:r>
              <a:rPr lang="he-IL" dirty="0" smtClean="0"/>
              <a:t>הוכנה רשימת רשויות ל </a:t>
            </a:r>
            <a:r>
              <a:rPr lang="he-IL" b="1" dirty="0" smtClean="0"/>
              <a:t>'מיקוד מאמץ'</a:t>
            </a:r>
            <a:r>
              <a:rPr lang="he-IL" dirty="0" smtClean="0"/>
              <a:t> – רשויות בהן קיים ריכוז תושבים מבני העדה האתיופית וכן שהומלצו על ידי העמותות השותפות. בכל רשות מקומית, מתוך </a:t>
            </a:r>
            <a:r>
              <a:rPr lang="he-IL" dirty="0" smtClean="0">
                <a:hlinkClick r:id="rId2" action="ppaction://hlinksldjump"/>
              </a:rPr>
              <a:t>22 הרשויות המצויות בתהליך</a:t>
            </a:r>
            <a:r>
              <a:rPr lang="he-IL" dirty="0" smtClean="0"/>
              <a:t>, מתקיים תהליך עם הנהלת הרשות – הצגת תמונת המצב</a:t>
            </a:r>
            <a:r>
              <a:rPr lang="he-IL" dirty="0"/>
              <a:t>, דיון </a:t>
            </a:r>
            <a:r>
              <a:rPr lang="he-IL" dirty="0" smtClean="0"/>
              <a:t>בחסמים, העלאת רעיונות והצעות וסיכום: </a:t>
            </a:r>
            <a:r>
              <a:rPr lang="he-IL" b="1" dirty="0" smtClean="0"/>
              <a:t>מינוי בעל תפקיד ממונה</a:t>
            </a:r>
            <a:r>
              <a:rPr lang="he-IL" dirty="0" smtClean="0"/>
              <a:t> מטעם הרשות המקומיות והכנת </a:t>
            </a:r>
            <a:r>
              <a:rPr lang="he-IL" b="1" dirty="0" smtClean="0"/>
              <a:t>תכנית עבודה רב שנתית</a:t>
            </a:r>
            <a:r>
              <a:rPr lang="he-IL" dirty="0" smtClean="0"/>
              <a:t> ליישום החוק.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5591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620688" y="620688"/>
            <a:ext cx="8229600" cy="1143000"/>
          </a:xfrm>
        </p:spPr>
        <p:txBody>
          <a:bodyPr/>
          <a:lstStyle/>
          <a:p>
            <a:r>
              <a:rPr lang="he-IL" dirty="0" smtClean="0"/>
              <a:t>מיקוד מאמץ: תמונת מצב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0233939"/>
              </p:ext>
            </p:extLst>
          </p:nvPr>
        </p:nvGraphicFramePr>
        <p:xfrm>
          <a:off x="251519" y="1556792"/>
          <a:ext cx="8640961" cy="4720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728166"/>
                <a:gridCol w="2258210"/>
                <a:gridCol w="1490338"/>
                <a:gridCol w="2155270"/>
                <a:gridCol w="2008977"/>
              </a:tblGrid>
              <a:tr h="625051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מס'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רשות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שיעור עולים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שיעור עובדים</a:t>
                      </a:r>
                      <a:r>
                        <a:rPr lang="he-IL" baseline="0" dirty="0" smtClean="0"/>
                        <a:t> יוצאי אתיופיה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סטטוס</a:t>
                      </a:r>
                      <a:endParaRPr lang="he-IL" dirty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קרית</a:t>
                      </a:r>
                      <a:r>
                        <a:rPr lang="he-IL" dirty="0" smtClean="0"/>
                        <a:t> מלאכי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16%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3.7%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קרית</a:t>
                      </a:r>
                      <a:r>
                        <a:rPr lang="he-IL" dirty="0" smtClean="0"/>
                        <a:t> עקרון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9.9%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-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יבנה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7.6%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6.7%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  <a:tr h="42288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4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עפולה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7.4%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12.8%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קרית</a:t>
                      </a:r>
                      <a:r>
                        <a:rPr lang="he-IL" dirty="0" smtClean="0"/>
                        <a:t> גת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7.3%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-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מכינים</a:t>
                      </a:r>
                      <a:r>
                        <a:rPr lang="he-IL" baseline="0" dirty="0" smtClean="0"/>
                        <a:t> תכנית עבודה</a:t>
                      </a:r>
                      <a:endParaRPr lang="he-IL" dirty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6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באר יעקב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7.1%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1.7%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7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גדרה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6.7%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-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dirty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8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5.9%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4.4%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9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נתניה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5.4%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3.4%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רמלה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5.3%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1.5%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מכינים תכנית עבודה</a:t>
                      </a:r>
                      <a:endParaRPr lang="he-IL" dirty="0"/>
                    </a:p>
                  </a:txBody>
                  <a:tcPr/>
                </a:tc>
              </a:tr>
              <a:tr h="36213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11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רחובות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5.2%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rgbClr val="000E2A"/>
                          </a:solidFill>
                        </a:rPr>
                        <a:t>7.1%</a:t>
                      </a:r>
                      <a:endParaRPr lang="he-IL" dirty="0">
                        <a:solidFill>
                          <a:srgbClr val="000E2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096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785392" y="620688"/>
            <a:ext cx="8229600" cy="1143000"/>
          </a:xfrm>
        </p:spPr>
        <p:txBody>
          <a:bodyPr/>
          <a:lstStyle/>
          <a:p>
            <a:r>
              <a:rPr lang="he-IL" dirty="0"/>
              <a:t>מיקוד מאמץ: תמונת מצב</a:t>
            </a:r>
          </a:p>
        </p:txBody>
      </p:sp>
      <p:graphicFrame>
        <p:nvGraphicFramePr>
          <p:cNvPr id="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3119033"/>
              </p:ext>
            </p:extLst>
          </p:nvPr>
        </p:nvGraphicFramePr>
        <p:xfrm>
          <a:off x="395535" y="1628800"/>
          <a:ext cx="8424937" cy="4719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82449"/>
                <a:gridCol w="2724734"/>
                <a:gridCol w="1171055"/>
                <a:gridCol w="1772706"/>
                <a:gridCol w="207399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מס'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רשות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שיעור עולים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שיעור עובדים</a:t>
                      </a:r>
                      <a:r>
                        <a:rPr lang="he-IL" baseline="0" dirty="0" smtClean="0"/>
                        <a:t> יוצאי אתיופיה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הערות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נתיבות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5.1%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4.7%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מבשרת ציון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0.6%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14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יקנעם</a:t>
                      </a:r>
                      <a:r>
                        <a:rPr lang="he-IL" dirty="0" smtClean="0"/>
                        <a:t> עילית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1.3%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לוד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4.6%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מכינים תכנית עבודה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16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אשקלון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4.4%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1.6%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17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טירת הכרמל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4.1%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2.3%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18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צפת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0.2%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19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קרית</a:t>
                      </a:r>
                      <a:r>
                        <a:rPr lang="he-IL" dirty="0" smtClean="0"/>
                        <a:t> ביאליק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בית שמש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-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באר שבע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3.4%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אשדוד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2.9%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נקבעה פגישה</a:t>
                      </a:r>
                      <a:endParaRPr lang="he-IL" baseline="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חץ מעוקל למטה 4">
            <a:hlinkClick r:id="rId2" action="ppaction://hlinksldjump"/>
          </p:cNvPr>
          <p:cNvSpPr/>
          <p:nvPr/>
        </p:nvSpPr>
        <p:spPr>
          <a:xfrm>
            <a:off x="8532440" y="1052736"/>
            <a:ext cx="360040" cy="36004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61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/>
          <a:lstStyle/>
          <a:p>
            <a:pPr algn="l"/>
            <a:r>
              <a:rPr lang="he-IL" dirty="0" smtClean="0"/>
              <a:t>דיווחים - 2015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he-IL" dirty="0" smtClean="0"/>
              <a:t>בצענו הבחנה בין ייצוג הולם 'פשוט' (1.5%)</a:t>
            </a:r>
            <a:r>
              <a:rPr lang="en-US" dirty="0" smtClean="0"/>
              <a:t> </a:t>
            </a:r>
            <a:r>
              <a:rPr lang="he-IL" dirty="0" smtClean="0"/>
              <a:t>לבין ייצוג הולם 'יחסי' (אל מול שיעור יוצאי אתיופיה מבין תושבי הרשות).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בדיווח הממוחשב הרשות נדרשת להעביר דיווח כמותי וכן תכנית פעולה עם יעדים ליישום החוק.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בנתונים הכמותיים מושם דגש על שילוב עובדים </a:t>
            </a:r>
            <a:r>
              <a:rPr lang="he-IL" b="1" dirty="0" smtClean="0"/>
              <a:t>בכלל המשרות</a:t>
            </a:r>
            <a:r>
              <a:rPr lang="he-IL" dirty="0" smtClean="0"/>
              <a:t> וכן על שילובם בקרב </a:t>
            </a:r>
            <a:r>
              <a:rPr lang="he-IL" b="1" dirty="0" smtClean="0"/>
              <a:t>בעלי התפקידים הבכירים </a:t>
            </a:r>
            <a:r>
              <a:rPr lang="he-IL" dirty="0" smtClean="0"/>
              <a:t>ברשות המקומית (מנהלי מחלקות ומעלה). </a:t>
            </a:r>
          </a:p>
          <a:p>
            <a:pPr>
              <a:buFont typeface="Wingdings" pitchFamily="2" charset="2"/>
              <a:buChar char="Ø"/>
            </a:pPr>
            <a:r>
              <a:rPr lang="he-IL" dirty="0" smtClean="0"/>
              <a:t>לאור הטמעת התהליך הממוחשב המשרד האריך את מועד ההגשה לשנה זו עד לסוף השנה ויעביר דוח מעודכן בהתאם. 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1270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8364696"/>
              </p:ext>
            </p:extLst>
          </p:nvPr>
        </p:nvGraphicFramePr>
        <p:xfrm>
          <a:off x="179512" y="1052733"/>
          <a:ext cx="8784976" cy="557548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001497"/>
                <a:gridCol w="2783479"/>
              </a:tblGrid>
              <a:tr h="620589">
                <a:tc gridSpan="2">
                  <a:txBody>
                    <a:bodyPr/>
                    <a:lstStyle/>
                    <a:p>
                      <a:pPr algn="ctr" rtl="1"/>
                      <a:r>
                        <a:rPr lang="he-IL" sz="2800" dirty="0" smtClean="0"/>
                        <a:t>הנתונים - 2015</a:t>
                      </a:r>
                      <a:endParaRPr lang="he-IL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620589">
                <a:tc>
                  <a:txBody>
                    <a:bodyPr/>
                    <a:lstStyle/>
                    <a:p>
                      <a:pPr algn="ctr" rtl="1"/>
                      <a:r>
                        <a:rPr lang="he-IL" sz="1900" b="1" dirty="0" smtClean="0"/>
                        <a:t>מספר הרשויות שדיווחו</a:t>
                      </a:r>
                      <a:endParaRPr lang="he-IL" sz="1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123 (נכון ל – 26.7.15)</a:t>
                      </a:r>
                      <a:endParaRPr lang="he-IL" sz="2000" dirty="0"/>
                    </a:p>
                  </a:txBody>
                  <a:tcPr/>
                </a:tc>
              </a:tr>
              <a:tr h="722385">
                <a:tc>
                  <a:txBody>
                    <a:bodyPr/>
                    <a:lstStyle/>
                    <a:p>
                      <a:pPr algn="ctr" rtl="1"/>
                      <a:r>
                        <a:rPr lang="he-IL" sz="1900" b="1" dirty="0" smtClean="0"/>
                        <a:t>שיעור כלל העובדים יוצאי אתיופיה</a:t>
                      </a:r>
                      <a:r>
                        <a:rPr lang="he-IL" sz="1900" b="1" baseline="0" dirty="0" smtClean="0"/>
                        <a:t> מתוך כלל עובדי הרשויות – נתון ארצי (מתוך הרשויות </a:t>
                      </a:r>
                      <a:r>
                        <a:rPr lang="he-IL" sz="1900" b="1" baseline="0" dirty="0" err="1" smtClean="0"/>
                        <a:t>שדיוחו</a:t>
                      </a:r>
                      <a:r>
                        <a:rPr lang="he-IL" sz="1900" b="1" baseline="0" dirty="0" smtClean="0"/>
                        <a:t>)</a:t>
                      </a:r>
                      <a:endParaRPr lang="he-IL" sz="1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1.47%</a:t>
                      </a:r>
                      <a:endParaRPr lang="he-IL" sz="2000" dirty="0"/>
                    </a:p>
                  </a:txBody>
                  <a:tcPr/>
                </a:tc>
              </a:tr>
              <a:tr h="722385">
                <a:tc>
                  <a:txBody>
                    <a:bodyPr/>
                    <a:lstStyle/>
                    <a:p>
                      <a:pPr algn="ctr" rtl="1"/>
                      <a:r>
                        <a:rPr lang="he-IL" sz="1900" b="1" dirty="0" smtClean="0"/>
                        <a:t>מספר הרשויות העומדות</a:t>
                      </a:r>
                      <a:r>
                        <a:rPr lang="he-IL" sz="1900" b="1" baseline="0" dirty="0" smtClean="0"/>
                        <a:t> </a:t>
                      </a:r>
                      <a:r>
                        <a:rPr lang="he-IL" sz="1900" b="1" dirty="0" smtClean="0"/>
                        <a:t>בייצוג</a:t>
                      </a:r>
                      <a:r>
                        <a:rPr lang="he-IL" sz="1900" b="1" baseline="0" dirty="0" smtClean="0"/>
                        <a:t> הולם 'פשוט' (מעל 1.5%)</a:t>
                      </a:r>
                      <a:endParaRPr lang="he-IL" sz="1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31</a:t>
                      </a:r>
                      <a:endParaRPr lang="he-IL" sz="2000" dirty="0"/>
                    </a:p>
                  </a:txBody>
                  <a:tcPr/>
                </a:tc>
              </a:tr>
              <a:tr h="722385">
                <a:tc>
                  <a:txBody>
                    <a:bodyPr/>
                    <a:lstStyle/>
                    <a:p>
                      <a:pPr algn="ctr" rtl="1"/>
                      <a:r>
                        <a:rPr lang="he-IL" sz="1900" b="1" dirty="0" smtClean="0"/>
                        <a:t>מספר הרשויות העומדות בייצוג הולם 'יחסי' (כולל רשויות ערביות)</a:t>
                      </a:r>
                      <a:endParaRPr lang="he-IL" sz="1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91</a:t>
                      </a:r>
                      <a:endParaRPr lang="he-IL" sz="2000" dirty="0"/>
                    </a:p>
                  </a:txBody>
                  <a:tcPr/>
                </a:tc>
              </a:tr>
              <a:tr h="722385">
                <a:tc>
                  <a:txBody>
                    <a:bodyPr/>
                    <a:lstStyle/>
                    <a:p>
                      <a:pPr algn="ctr" rtl="1"/>
                      <a:r>
                        <a:rPr lang="he-IL" sz="1900" b="1" dirty="0" smtClean="0"/>
                        <a:t>מספר הרשויות העומדות בייצוג</a:t>
                      </a:r>
                      <a:r>
                        <a:rPr lang="he-IL" sz="1900" b="1" baseline="0" dirty="0" smtClean="0"/>
                        <a:t> הולם 'יחסי' (ללא רשויות ערביות)</a:t>
                      </a:r>
                      <a:endParaRPr lang="he-IL" sz="19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6 </a:t>
                      </a:r>
                      <a:endParaRPr lang="he-IL" sz="2000" dirty="0"/>
                    </a:p>
                  </a:txBody>
                  <a:tcPr>
                    <a:noFill/>
                  </a:tcPr>
                </a:tc>
              </a:tr>
              <a:tr h="722385">
                <a:tc>
                  <a:txBody>
                    <a:bodyPr/>
                    <a:lstStyle/>
                    <a:p>
                      <a:pPr algn="ctr" rtl="1"/>
                      <a:r>
                        <a:rPr lang="he-IL" sz="1900" b="1" dirty="0" smtClean="0"/>
                        <a:t>העסקת מנהלים – מספר מנהלי מחלקות ומעלה המועסקים ברמה הארצית ברשויות מקומיות (מתוך מה שדווח עד כה)</a:t>
                      </a:r>
                      <a:endParaRPr lang="he-IL" sz="19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34</a:t>
                      </a:r>
                      <a:endParaRPr lang="he-IL" sz="2000" dirty="0"/>
                    </a:p>
                  </a:txBody>
                  <a:tcPr>
                    <a:noFill/>
                  </a:tcPr>
                </a:tc>
              </a:tr>
              <a:tr h="722385">
                <a:tc>
                  <a:txBody>
                    <a:bodyPr/>
                    <a:lstStyle/>
                    <a:p>
                      <a:pPr algn="ctr" rtl="1"/>
                      <a:r>
                        <a:rPr lang="he-IL" sz="1900" b="1" dirty="0" smtClean="0"/>
                        <a:t>העסקת מנהלים – מספר הרשויות המעסיקות מנהלי מחלקות ומעלה (מתוך מה שדווח עד כה)</a:t>
                      </a:r>
                      <a:endParaRPr lang="he-IL" sz="1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13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206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he-IL" dirty="0" smtClean="0"/>
              <a:t>ייצוג הולם ברשויות מקומיות המצויות 'במיקוד מאמץ' משרדי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6427756"/>
              </p:ext>
            </p:extLst>
          </p:nvPr>
        </p:nvGraphicFramePr>
        <p:xfrm>
          <a:off x="457200" y="2276475"/>
          <a:ext cx="8229600" cy="3849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660232" y="6237312"/>
            <a:ext cx="2088232" cy="3077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שיעור התושבים</a:t>
            </a:r>
            <a:endParaRPr lang="he-IL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660232" y="6550223"/>
            <a:ext cx="2088232" cy="30777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400" b="1" dirty="0" smtClean="0"/>
              <a:t>שיעור העובדים</a:t>
            </a:r>
            <a:endParaRPr lang="he-IL" sz="1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-972616" y="6391200"/>
            <a:ext cx="648072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הרשויות:</a:t>
            </a:r>
            <a:r>
              <a:rPr lang="en-US" sz="1400" dirty="0" smtClean="0"/>
              <a:t> </a:t>
            </a:r>
            <a:r>
              <a:rPr lang="he-IL" sz="1400" dirty="0" err="1" smtClean="0"/>
              <a:t>קרית</a:t>
            </a:r>
            <a:r>
              <a:rPr lang="he-IL" sz="1400" dirty="0" smtClean="0"/>
              <a:t> עקרון, גדרה, </a:t>
            </a:r>
            <a:r>
              <a:rPr lang="he-IL" sz="1400" dirty="0" err="1" smtClean="0"/>
              <a:t>קרית</a:t>
            </a:r>
            <a:r>
              <a:rPr lang="he-IL" sz="1400" dirty="0" smtClean="0"/>
              <a:t> גת ובית שמש טרם העבירו דיווח תקין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280274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התאמה אישית 2">
      <a:majorFont>
        <a:latin typeface="Segoe UI Semilight"/>
        <a:ea typeface=""/>
        <a:cs typeface="Segoe UI Semilight"/>
      </a:majorFont>
      <a:minorFont>
        <a:latin typeface="Segoe UI Semilight"/>
        <a:ea typeface=""/>
        <a:cs typeface="Segoe UI Semi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78EFA5-745F-4B6E-8EF5-C2BCFE1F38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6E46B60-8E07-46DB-9A89-45904C7ECE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0B99B0-0CA7-468B-A42B-E47DDC7B497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2218</TotalTime>
  <Words>771</Words>
  <Application>Microsoft Office PowerPoint</Application>
  <PresentationFormat>‫הצגה על המסך (4:3)</PresentationFormat>
  <Paragraphs>161</Paragraphs>
  <Slides>10</Slides>
  <Notes>1</Notes>
  <HiddenSlides>2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1" baseType="lpstr">
      <vt:lpstr>ערכת נושא של Office</vt:lpstr>
      <vt:lpstr>דיון בוועדת העלייה והקליטה של הכנסת בנושא: ייצוג הולם ברשויות המקומיות ליוצאי העדה האתיופית</vt:lpstr>
      <vt:lpstr>החובות מהחוק</vt:lpstr>
      <vt:lpstr>שנת 2014</vt:lpstr>
      <vt:lpstr>תמונת מצב 2015 – עיקרי הצעדים שקודמו</vt:lpstr>
      <vt:lpstr>עיקרי פעילות צוות העבודה</vt:lpstr>
      <vt:lpstr>מיקוד מאמץ: תמונת מצב</vt:lpstr>
      <vt:lpstr>מיקוד מאמץ: תמונת מצב</vt:lpstr>
      <vt:lpstr>דיווחים - 2015</vt:lpstr>
      <vt:lpstr>מצגת של PowerPoint</vt:lpstr>
      <vt:lpstr>ייצוג הולם ברשויות מקומיות המצויות 'במיקוד מאמץ' משרדי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מריה ג'יריס</dc:creator>
  <cp:lastModifiedBy>דולי שמעוני</cp:lastModifiedBy>
  <cp:revision>260</cp:revision>
  <cp:lastPrinted>2015-08-02T09:36:07Z</cp:lastPrinted>
  <dcterms:created xsi:type="dcterms:W3CDTF">2014-11-25T10:11:20Z</dcterms:created>
  <dcterms:modified xsi:type="dcterms:W3CDTF">2016-08-09T07:35:05Z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567748</vt:r8>
  </property>
</Properties>
</file>