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2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4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74" r:id="rId2"/>
  </p:sldMasterIdLst>
  <p:notesMasterIdLst>
    <p:notesMasterId r:id="rId11"/>
  </p:notesMasterIdLst>
  <p:handoutMasterIdLst>
    <p:handoutMasterId r:id="rId12"/>
  </p:handoutMasterIdLst>
  <p:sldIdLst>
    <p:sldId id="256" r:id="rId3"/>
    <p:sldId id="280" r:id="rId4"/>
    <p:sldId id="288" r:id="rId5"/>
    <p:sldId id="287" r:id="rId6"/>
    <p:sldId id="283" r:id="rId7"/>
    <p:sldId id="289" r:id="rId8"/>
    <p:sldId id="285" r:id="rId9"/>
    <p:sldId id="282" r:id="rId10"/>
  </p:sldIdLst>
  <p:sldSz cx="9144000" cy="6858000" type="screen4x3"/>
  <p:notesSz cx="6797675" cy="987425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8A30"/>
    <a:srgbClr val="1BB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סגנון בהיר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סגנון ביניים 3 - הדגשה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19" autoAdjust="0"/>
    <p:restoredTop sz="68561" autoAdjust="0"/>
  </p:normalViewPr>
  <p:slideViewPr>
    <p:cSldViewPr>
      <p:cViewPr>
        <p:scale>
          <a:sx n="75" d="100"/>
          <a:sy n="75" d="100"/>
        </p:scale>
        <p:origin x="-1230" y="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09A4A3B-2440-4F4A-8EB1-10353E2EF42C}" type="datetimeFigureOut">
              <a:rPr lang="he-IL" smtClean="0"/>
              <a:t>ז'/חשון/תשע"ז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275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2CC1047-BDC5-4797-B7BB-10131A6AEC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658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F825A77-3F05-4FCB-8764-1D10B9607D57}" type="datetimeFigureOut">
              <a:rPr lang="he-IL" smtClean="0"/>
              <a:t>ז'/חשון/תשע"ז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378823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378823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48E1693-9543-44EA-8934-A4152518D2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9722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6E4F4-3BC3-4ED9-AEB3-788FE5F1B410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748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3048000" y="457200"/>
            <a:ext cx="5867400" cy="1752600"/>
          </a:xfrm>
        </p:spPr>
        <p:txBody>
          <a:bodyPr/>
          <a:lstStyle>
            <a:lvl1pPr>
              <a:defRPr sz="4000" b="1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4178300" y="5957888"/>
            <a:ext cx="1308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00"/>
                </a:solidFill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66864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902B1-92BC-49B7-BDA1-DFCE170A3DD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2C3F1-6EB4-450E-8165-DFB55A7624A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609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00D4A-9429-4BAA-AF4D-96DCC48353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79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6275D7-6CB2-4D07-B0DE-AB7B17BD7C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17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ACC81-F126-4C3D-8409-4C57252342D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419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667BC-E3D0-4FD0-B112-B1E5A050227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8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3EB54-8C94-4075-B8C0-479362C2B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419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05499-2637-48A7-962D-02B4C8590B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47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853AE-ACD6-4B69-ABBF-3A355924F0F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414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B5AEB-A5B6-499F-8C99-E3212DA4D7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081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0" y="6446838"/>
            <a:ext cx="2133600" cy="258762"/>
          </a:xfrm>
        </p:spPr>
        <p:txBody>
          <a:bodyPr/>
          <a:lstStyle>
            <a:lvl1pPr>
              <a:defRPr/>
            </a:lvl1pPr>
          </a:lstStyle>
          <a:p>
            <a:fld id="{8D7DA54F-781D-4965-ABAA-7C8F3517EE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57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2525" y="542925"/>
            <a:ext cx="6732588" cy="654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173038" y="1484313"/>
            <a:ext cx="8805862" cy="5099050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91EBB-653E-4CC6-8189-669465900300}" type="slidenum">
              <a:rPr lang="he-I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291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771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 marL="742950" indent="-285750">
              <a:buFont typeface="Courier New" pitchFamily="49" charset="0"/>
              <a:buChar char="o"/>
              <a:defRPr sz="2400"/>
            </a:lvl2pPr>
            <a:lvl3pPr>
              <a:defRPr sz="2000"/>
            </a:lvl3pPr>
            <a:lvl4pPr>
              <a:defRPr sz="1600"/>
            </a:lvl4pPr>
            <a:lvl5pPr>
              <a:defRPr sz="12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600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907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52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834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5727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265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7683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121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6026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8437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4_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166688"/>
            <a:ext cx="8229600" cy="9144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33400" y="1143000"/>
            <a:ext cx="8229600" cy="45720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 lvl="0"/>
            <a:endParaRPr lang="he-IL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29000" y="6446838"/>
            <a:ext cx="2133600" cy="25876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>
              <a:defRPr/>
            </a:pPr>
            <a:fld id="{F3E040FA-9367-4A7E-8E41-13BF40F1DA54}" type="slidenum">
              <a:rPr lang="he-IL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>
              <a:defRPr/>
            </a:pPr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15721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ופית 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מציין מיקום תוכן 2"/>
          <p:cNvSpPr>
            <a:spLocks noGrp="1"/>
          </p:cNvSpPr>
          <p:nvPr>
            <p:ph idx="12"/>
          </p:nvPr>
        </p:nvSpPr>
        <p:spPr>
          <a:xfrm>
            <a:off x="467544" y="1340768"/>
            <a:ext cx="8219256" cy="5328592"/>
          </a:xfrm>
        </p:spPr>
        <p:txBody>
          <a:bodyPr/>
          <a:lstStyle>
            <a:lvl1pPr marL="216000" indent="-216000">
              <a:lnSpc>
                <a:spcPts val="2600"/>
              </a:lnSpc>
              <a:spcBef>
                <a:spcPts val="1800"/>
              </a:spcBef>
              <a:buClr>
                <a:srgbClr val="003D81"/>
              </a:buClr>
              <a:buSzPct val="120000"/>
              <a:buFont typeface="Wingdings" pitchFamily="2" charset="2"/>
              <a:buChar char="§"/>
              <a:defRPr sz="2400" baseline="0"/>
            </a:lvl1pPr>
            <a:lvl2pPr marL="432000" indent="-216000">
              <a:lnSpc>
                <a:spcPts val="2200"/>
              </a:lnSpc>
              <a:spcBef>
                <a:spcPts val="600"/>
              </a:spcBef>
              <a:buClr>
                <a:srgbClr val="003D81"/>
              </a:buClr>
              <a:buFont typeface="Wingdings" pitchFamily="2" charset="2"/>
              <a:buChar char="§"/>
              <a:defRPr sz="2000" baseline="0">
                <a:solidFill>
                  <a:srgbClr val="003D81"/>
                </a:solidFill>
              </a:defRPr>
            </a:lvl2pPr>
            <a:lvl3pPr marL="648000" indent="-21600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§"/>
              <a:defRPr sz="1800" baseline="0"/>
            </a:lvl3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</p:txBody>
      </p:sp>
      <p:sp>
        <p:nvSpPr>
          <p:cNvPr id="13" name="כותרת 1"/>
          <p:cNvSpPr>
            <a:spLocks noGrp="1"/>
          </p:cNvSpPr>
          <p:nvPr>
            <p:ph type="title"/>
          </p:nvPr>
        </p:nvSpPr>
        <p:spPr>
          <a:xfrm>
            <a:off x="251520" y="13990"/>
            <a:ext cx="8435280" cy="966738"/>
          </a:xfrm>
        </p:spPr>
        <p:txBody>
          <a:bodyPr anchor="b">
            <a:noAutofit/>
          </a:bodyPr>
          <a:lstStyle>
            <a:lvl1pPr algn="r">
              <a:lnSpc>
                <a:spcPts val="3600"/>
              </a:lnSpc>
              <a:defRPr sz="32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757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2" name="Object 18"/>
          <p:cNvGraphicFramePr>
            <a:graphicFrameLocks noChangeAspect="1"/>
          </p:cNvGraphicFramePr>
          <p:nvPr/>
        </p:nvGraphicFramePr>
        <p:xfrm>
          <a:off x="0" y="-26988"/>
          <a:ext cx="914400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" name="Image" r:id="rId16" imgW="6450794" imgH="952045" progId="Photoshop.Image.6">
                  <p:embed/>
                </p:oleObj>
              </mc:Choice>
              <mc:Fallback>
                <p:oleObj name="Image" r:id="rId16" imgW="6450794" imgH="952045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26988"/>
                        <a:ext cx="9144000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r>
              <a:rPr lang="he-IL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43663"/>
            <a:ext cx="28956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429000" y="6446838"/>
            <a:ext cx="21336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D131C0FC-B434-4660-9A62-CDB796CD1274}" type="slidenum">
              <a:rPr lang="en-US">
                <a:solidFill>
                  <a:srgbClr val="000000"/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152400"/>
            <a:ext cx="8229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681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marL="4572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6pPr>
      <a:lvl7pPr marL="9144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7pPr>
      <a:lvl8pPr marL="13716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8pPr>
      <a:lvl9pPr marL="18288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32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971600" y="0"/>
            <a:ext cx="7056784" cy="1752600"/>
          </a:xfrm>
        </p:spPr>
        <p:txBody>
          <a:bodyPr/>
          <a:lstStyle/>
          <a:p>
            <a:pPr algn="ctr"/>
            <a:r>
              <a:rPr lang="he-IL" sz="4800" dirty="0" smtClean="0">
                <a:cs typeface="David" pitchFamily="2" charset="-79"/>
              </a:rPr>
              <a:t>הגברת התחרות </a:t>
            </a:r>
            <a:r>
              <a:rPr lang="he-IL" sz="4800" dirty="0" err="1" smtClean="0">
                <a:cs typeface="David" pitchFamily="2" charset="-79"/>
              </a:rPr>
              <a:t>ואסדרת</a:t>
            </a:r>
            <a:r>
              <a:rPr lang="he-IL" sz="4800" dirty="0" smtClean="0">
                <a:cs typeface="David" pitchFamily="2" charset="-79"/>
              </a:rPr>
              <a:t> האשראי הקמעוני</a:t>
            </a:r>
            <a:endParaRPr lang="en-US" sz="9600" dirty="0">
              <a:cs typeface="David" pitchFamily="2" charset="-79"/>
            </a:endParaRPr>
          </a:p>
        </p:txBody>
      </p:sp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827484" y="5132362"/>
            <a:ext cx="7200900" cy="1427163"/>
            <a:chOff x="411" y="371"/>
            <a:chExt cx="4536" cy="899"/>
          </a:xfrm>
        </p:grpSpPr>
        <p:pic>
          <p:nvPicPr>
            <p:cNvPr id="6" name="Picture 4" descr="D794-059_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16" y="371"/>
              <a:ext cx="771" cy="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411" y="1067"/>
              <a:ext cx="4536" cy="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he-IL" b="1" dirty="0" smtClean="0">
                  <a:solidFill>
                    <a:srgbClr val="1D528D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משרד האוצר</a:t>
              </a:r>
              <a:endParaRPr lang="en-US" b="1" dirty="0">
                <a:solidFill>
                  <a:srgbClr val="1D528D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  <p:sp>
        <p:nvSpPr>
          <p:cNvPr id="8" name="מלבן 7"/>
          <p:cNvSpPr/>
          <p:nvPr/>
        </p:nvSpPr>
        <p:spPr>
          <a:xfrm>
            <a:off x="3702274" y="4684389"/>
            <a:ext cx="1835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נובמבר 2016</a:t>
            </a:r>
            <a:endParaRPr lang="en-US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3077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צעדים בתחום האשראי והבנקאות</a:t>
            </a:r>
            <a:endParaRPr lang="he-IL" b="1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77500" lnSpcReduction="20000"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0" lvl="1" indent="0" algn="just">
              <a:buNone/>
            </a:pPr>
            <a:r>
              <a:rPr lang="he-IL" sz="3100" dirty="0" smtClean="0"/>
              <a:t>הכנסת שחקנים חדשים: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1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3100" dirty="0" smtClean="0"/>
              <a:t>הפרדת </a:t>
            </a:r>
            <a:r>
              <a:rPr lang="he-IL" sz="3100" dirty="0"/>
              <a:t>מבנית - חברות כרטיסי האשראי מהבנקים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1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3100" dirty="0"/>
              <a:t>הכנסת המוסדיים לשוק האשראי הקמעוני - הקלות רגולטוריות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100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100" dirty="0" smtClean="0"/>
          </a:p>
          <a:p>
            <a:pPr marL="0" lvl="1" indent="0" algn="just">
              <a:buNone/>
            </a:pPr>
            <a:r>
              <a:rPr lang="he-IL" sz="3100" dirty="0" smtClean="0"/>
              <a:t>מתן כלים לשחקנים חוץ בנקאים:</a:t>
            </a:r>
            <a:endParaRPr lang="he-IL" sz="3100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1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3100" dirty="0" smtClean="0"/>
              <a:t>בתחום </a:t>
            </a:r>
            <a:r>
              <a:rPr lang="he-IL" sz="3100" dirty="0" smtClean="0"/>
              <a:t>המידע - הקמת מאגר נתוני </a:t>
            </a:r>
            <a:r>
              <a:rPr lang="he-IL" sz="3100" dirty="0" smtClean="0"/>
              <a:t>אשראי</a:t>
            </a:r>
            <a:endParaRPr lang="he-IL" sz="31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100" dirty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3100" dirty="0" smtClean="0"/>
              <a:t>הרחבת </a:t>
            </a:r>
            <a:r>
              <a:rPr lang="he-IL" sz="3100" dirty="0" smtClean="0"/>
              <a:t>מקורות האשראי של נותני אשראי חוץ </a:t>
            </a:r>
            <a:r>
              <a:rPr lang="he-IL" sz="3100" dirty="0" smtClean="0"/>
              <a:t>בנקאים </a:t>
            </a:r>
            <a:endParaRPr lang="he-IL" sz="31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8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8463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צעדים בתחום האשראי והבנקאות</a:t>
            </a:r>
            <a:endParaRPr lang="he-IL" b="1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0" lvl="1" indent="0" algn="just">
              <a:buNone/>
            </a:pPr>
            <a:r>
              <a:rPr lang="he-IL" sz="3000" dirty="0" smtClean="0"/>
              <a:t>תחום ההסדרה:</a:t>
            </a:r>
          </a:p>
          <a:p>
            <a:pPr marL="0" lvl="1" indent="0" algn="just">
              <a:buNone/>
            </a:pPr>
            <a:endParaRPr lang="he-IL" sz="3000" dirty="0" smtClean="0"/>
          </a:p>
          <a:p>
            <a:pPr marL="685800" lvl="2" algn="just"/>
            <a:r>
              <a:rPr lang="he-IL" sz="2600" dirty="0" smtClean="0"/>
              <a:t>הקמת </a:t>
            </a:r>
            <a:r>
              <a:rPr lang="he-IL" sz="2600" dirty="0" smtClean="0"/>
              <a:t>רשות שוק ההון - חיזוק הרגולציה ובסיס לקליטת תחומים חדשים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000" dirty="0" smtClean="0"/>
          </a:p>
          <a:p>
            <a:pPr marL="685800" lvl="2" algn="just"/>
            <a:r>
              <a:rPr lang="he-IL" sz="2600" dirty="0" smtClean="0"/>
              <a:t>הסדרת נותני אשראי (חוק בריס)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000" dirty="0" smtClean="0"/>
          </a:p>
          <a:p>
            <a:pPr marL="685800" lvl="2" algn="just"/>
            <a:r>
              <a:rPr lang="he-IL" sz="2600" dirty="0" smtClean="0"/>
              <a:t>הסדרת אגודות אשראי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3000" dirty="0" smtClean="0"/>
          </a:p>
          <a:p>
            <a:pPr marL="685800" lvl="2" algn="just"/>
            <a:r>
              <a:rPr lang="he-IL" sz="2600" dirty="0" smtClean="0"/>
              <a:t>הסדרת הנפקת כרטיסי חיוב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51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347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אגודות אשראי</a:t>
            </a:r>
            <a:endParaRPr lang="he-IL" b="1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endParaRPr lang="he-IL" sz="28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ההצעה </a:t>
            </a:r>
            <a:r>
              <a:rPr lang="he-IL" sz="2800" dirty="0"/>
              <a:t>צפויה להגביר את התחרות בשוק האשראי והבנקאות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פוטנציאל משמעותי</a:t>
            </a:r>
          </a:p>
          <a:p>
            <a:pPr marL="457200" lvl="2" indent="0" algn="just">
              <a:buNone/>
            </a:pPr>
            <a:endParaRPr lang="he-IL" sz="800" dirty="0" smtClean="0"/>
          </a:p>
          <a:p>
            <a:pPr marL="457200" lvl="2" indent="0" algn="just">
              <a:buNone/>
            </a:pPr>
            <a:r>
              <a:rPr lang="he-IL" sz="2200" dirty="0" smtClean="0"/>
              <a:t>מספר שחקנים מעוניינים להיכנס לשוק</a:t>
            </a:r>
          </a:p>
          <a:p>
            <a:pPr marL="457200" lvl="2" indent="0" algn="just">
              <a:buNone/>
            </a:pPr>
            <a:r>
              <a:rPr lang="he-IL" sz="2200" dirty="0" smtClean="0"/>
              <a:t>בעולם אגודות אשראי מהוות אחוז משמעותי משוק הבנקאות 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b="1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9032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אגודות אשראי</a:t>
            </a:r>
            <a:endParaRPr lang="he-IL" b="1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/>
              <a:t>הצעת החוק מבוססת על עבודת ועדת </a:t>
            </a:r>
            <a:r>
              <a:rPr lang="he-IL" sz="2800" dirty="0" smtClean="0"/>
              <a:t>בריס</a:t>
            </a:r>
            <a:endParaRPr lang="he-IL" sz="2800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8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אגודה תוכל להציע שירותים בנקאיים לחברי אגודה</a:t>
            </a:r>
          </a:p>
          <a:p>
            <a:pPr marL="457200" lvl="2" indent="0" algn="just">
              <a:buNone/>
            </a:pPr>
            <a:r>
              <a:rPr lang="he-IL" dirty="0" smtClean="0"/>
              <a:t>ניהול חשבון עו"ש, מתן אשראי, פיקדונות, ניהול תיק ני"ע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פיקוח ברשות שוק ההון</a:t>
            </a:r>
          </a:p>
          <a:p>
            <a:pPr marL="685800" lvl="2" algn="just"/>
            <a:r>
              <a:rPr lang="he-IL" sz="2200" dirty="0" smtClean="0"/>
              <a:t>פיקוח יציבותי (הלימות הון, מלווה בודד, נזילות וכו')  </a:t>
            </a:r>
          </a:p>
          <a:p>
            <a:pPr marL="685800" lvl="2" algn="just"/>
            <a:r>
              <a:rPr lang="he-IL" sz="2200" dirty="0" smtClean="0"/>
              <a:t>פיקוח צרכני (חובת גילוי, איסור הטעיה וכו')</a:t>
            </a:r>
          </a:p>
          <a:p>
            <a:pPr marL="685800" lvl="2" algn="just"/>
            <a:r>
              <a:rPr lang="he-IL" sz="2200" dirty="0" smtClean="0"/>
              <a:t>פיקוח על ממשל תאגידי (נושאי משרה, בעל שליטה וכו')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200" dirty="0"/>
          </a:p>
        </p:txBody>
      </p:sp>
    </p:spTree>
    <p:extLst>
      <p:ext uri="{BB962C8B-B14F-4D97-AF65-F5344CB8AC3E}">
        <p14:creationId xmlns:p14="http://schemas.microsoft.com/office/powerpoint/2010/main" val="396336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אגודות אשראי</a:t>
            </a:r>
            <a:endParaRPr lang="he-IL" b="1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רגולציה מתואמת </a:t>
            </a:r>
            <a:r>
              <a:rPr lang="he-IL" sz="2800" dirty="0" smtClean="0"/>
              <a:t>סיכון המסירה </a:t>
            </a:r>
            <a:r>
              <a:rPr lang="he-IL" sz="2800" dirty="0" smtClean="0"/>
              <a:t>חסמי כניסה </a:t>
            </a:r>
          </a:p>
          <a:p>
            <a:pPr marL="457200" lvl="2" indent="0" algn="just">
              <a:buNone/>
            </a:pPr>
            <a:r>
              <a:rPr lang="he-IL" dirty="0" smtClean="0"/>
              <a:t>הון ראשוני של 3 מיליון ש"ח אל מול 75 מיליון ש"ח בעבר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800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800" dirty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קביעת שני סוגי רישיונות (בסיסי ומורחב) בהתאם להיקף פעילות</a:t>
            </a:r>
          </a:p>
          <a:p>
            <a:pPr marL="457200" lvl="2" indent="0" algn="just">
              <a:buNone/>
            </a:pPr>
            <a:r>
              <a:rPr lang="he-IL" dirty="0"/>
              <a:t>עד לתקרה של 1.5 מיליארד </a:t>
            </a:r>
            <a:r>
              <a:rPr lang="he-IL" dirty="0" smtClean="0"/>
              <a:t>ש"ח</a:t>
            </a:r>
            <a:endParaRPr lang="he-IL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000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200" dirty="0"/>
          </a:p>
        </p:txBody>
      </p:sp>
    </p:spTree>
    <p:extLst>
      <p:ext uri="{BB962C8B-B14F-4D97-AF65-F5344CB8AC3E}">
        <p14:creationId xmlns:p14="http://schemas.microsoft.com/office/powerpoint/2010/main" val="145615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/>
              <a:t>מנפיק כרטיסי אשראי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endParaRPr lang="he-IL" b="1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ההצעה </a:t>
            </a:r>
            <a:r>
              <a:rPr lang="he-IL" sz="2800" dirty="0"/>
              <a:t>צפויה להגביר את התחרות בשוק האשראי </a:t>
            </a:r>
            <a:r>
              <a:rPr lang="he-IL" sz="2800" dirty="0" smtClean="0"/>
              <a:t>וכרטיסי </a:t>
            </a:r>
            <a:r>
              <a:rPr lang="he-IL" sz="2800" dirty="0" smtClean="0"/>
              <a:t>החיוב</a:t>
            </a:r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sz="2800" dirty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כיום רק בנקים </a:t>
            </a:r>
            <a:r>
              <a:rPr lang="he-IL" sz="2800" dirty="0"/>
              <a:t>וחברות כרטיסי </a:t>
            </a:r>
            <a:r>
              <a:rPr lang="he-IL" sz="2800" dirty="0" smtClean="0"/>
              <a:t>אשראי </a:t>
            </a:r>
            <a:r>
              <a:rPr lang="he-IL" sz="2800" smtClean="0"/>
              <a:t>יכולים להנפיק</a:t>
            </a:r>
            <a:endParaRPr lang="he-IL" sz="2800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285750" lvl="1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פוטנציאל </a:t>
            </a:r>
            <a:r>
              <a:rPr lang="he-IL" sz="2800" dirty="0" smtClean="0"/>
              <a:t>משמעותי</a:t>
            </a:r>
          </a:p>
          <a:p>
            <a:pPr marL="457200" lvl="2" indent="0" algn="just">
              <a:buNone/>
            </a:pPr>
            <a:endParaRPr lang="he-IL" sz="800" dirty="0" smtClean="0"/>
          </a:p>
          <a:p>
            <a:pPr marL="457200" lvl="2" indent="0" algn="just">
              <a:buNone/>
            </a:pPr>
            <a:r>
              <a:rPr lang="he-IL" sz="2200" dirty="0" smtClean="0"/>
              <a:t>מספר שחקנים מעוניינים להיכנס לשוק</a:t>
            </a:r>
          </a:p>
          <a:p>
            <a:pPr marL="457200" lvl="2" indent="0" algn="just">
              <a:buNone/>
            </a:pPr>
            <a:endParaRPr lang="he-IL" sz="2200" dirty="0" smtClean="0"/>
          </a:p>
          <a:p>
            <a:pPr marL="285750" indent="-285750" algn="just"/>
            <a:r>
              <a:rPr lang="he-IL" dirty="0"/>
              <a:t>מתן אפשרות לנותני אשראי חוץ בנקאים לספק מוצר נוסף</a:t>
            </a:r>
          </a:p>
          <a:p>
            <a:pPr marL="914400" lvl="2" indent="0" algn="just">
              <a:buNone/>
            </a:pPr>
            <a:r>
              <a:rPr lang="he-IL" sz="2400" dirty="0"/>
              <a:t>מסגרת אשראי</a:t>
            </a:r>
          </a:p>
          <a:p>
            <a:pPr marL="914400" lvl="2" indent="0" algn="just">
              <a:buNone/>
            </a:pPr>
            <a:r>
              <a:rPr lang="he-IL" sz="2400" dirty="0"/>
              <a:t>אמצעי תשלום הכולל אשראי</a:t>
            </a:r>
            <a:endParaRPr lang="he-IL" sz="2400" b="1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b="1" dirty="0"/>
          </a:p>
          <a:p>
            <a:pPr marL="285750" lvl="1" algn="just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077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מנפיק כרטיסי אשראי</a:t>
            </a:r>
            <a:endParaRPr lang="he-IL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67544" y="1340768"/>
            <a:ext cx="8208912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e-I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800" dirty="0" smtClean="0"/>
              <a:t>מבוסס על סטנדרט אירופי</a:t>
            </a:r>
            <a:r>
              <a:rPr lang="he-IL" sz="2800" b="1" dirty="0" smtClean="0"/>
              <a:t> </a:t>
            </a:r>
            <a:r>
              <a:rPr lang="en-US" sz="2800" b="1" dirty="0" smtClean="0"/>
              <a:t>PSD</a:t>
            </a:r>
            <a:r>
              <a:rPr lang="he-IL" sz="2800" b="1" dirty="0" smtClean="0"/>
              <a:t>  </a:t>
            </a:r>
          </a:p>
          <a:p>
            <a:pPr lvl="2" algn="just"/>
            <a:r>
              <a:rPr lang="he-IL" sz="2400" dirty="0"/>
              <a:t>מקל על שחקנים זרים להיכנס </a:t>
            </a:r>
            <a:r>
              <a:rPr lang="he-IL" sz="2400" dirty="0" smtClean="0"/>
              <a:t>לשוק</a:t>
            </a:r>
          </a:p>
          <a:p>
            <a:pPr lvl="2" algn="just"/>
            <a:endParaRPr lang="he-IL" sz="2400" dirty="0" smtClean="0"/>
          </a:p>
          <a:p>
            <a:pPr lvl="2" algn="just"/>
            <a:endParaRPr lang="he-I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e-IL" sz="2800" dirty="0"/>
              <a:t>פיקוח ברשות שוק ההון</a:t>
            </a:r>
          </a:p>
          <a:p>
            <a:pPr marL="685800" lvl="2" algn="just"/>
            <a:r>
              <a:rPr lang="he-IL" sz="2200" dirty="0"/>
              <a:t>פיקוח יציבותי (הלימות </a:t>
            </a:r>
            <a:r>
              <a:rPr lang="he-IL" sz="2200" dirty="0" smtClean="0"/>
              <a:t>הון)  </a:t>
            </a:r>
            <a:endParaRPr lang="he-IL" sz="2200" dirty="0"/>
          </a:p>
          <a:p>
            <a:pPr marL="685800" lvl="2" algn="just"/>
            <a:r>
              <a:rPr lang="he-IL" sz="2200" dirty="0"/>
              <a:t>פיקוח צרכני (חובת גילוי, איסור הטעיה וכו</a:t>
            </a:r>
            <a:r>
              <a:rPr lang="he-IL" sz="2200" dirty="0" smtClean="0"/>
              <a:t>')</a:t>
            </a:r>
          </a:p>
          <a:p>
            <a:pPr marL="685800" lvl="2" algn="just"/>
            <a:endParaRPr lang="he-IL" sz="2200" dirty="0"/>
          </a:p>
          <a:p>
            <a:pPr marL="685800" lvl="2" algn="just"/>
            <a:endParaRPr lang="he-IL" sz="2200" dirty="0" smtClean="0"/>
          </a:p>
          <a:p>
            <a:pPr algn="just"/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8196996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31gl">
  <a:themeElements>
    <a:clrScheme name="sample 1">
      <a:dk1>
        <a:srgbClr val="1D528D"/>
      </a:dk1>
      <a:lt1>
        <a:srgbClr val="FFFFFF"/>
      </a:lt1>
      <a:dk2>
        <a:srgbClr val="000000"/>
      </a:dk2>
      <a:lt2>
        <a:srgbClr val="C0C0C0"/>
      </a:lt2>
      <a:accent1>
        <a:srgbClr val="1B9AD9"/>
      </a:accent1>
      <a:accent2>
        <a:srgbClr val="1DB3AC"/>
      </a:accent2>
      <a:accent3>
        <a:srgbClr val="FFFFFF"/>
      </a:accent3>
      <a:accent4>
        <a:srgbClr val="174578"/>
      </a:accent4>
      <a:accent5>
        <a:srgbClr val="ABCAE9"/>
      </a:accent5>
      <a:accent6>
        <a:srgbClr val="19A29B"/>
      </a:accent6>
      <a:hlink>
        <a:srgbClr val="99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1B9AD9"/>
        </a:accent1>
        <a:accent2>
          <a:srgbClr val="1DB3AC"/>
        </a:accent2>
        <a:accent3>
          <a:srgbClr val="FFFFFF"/>
        </a:accent3>
        <a:accent4>
          <a:srgbClr val="174578"/>
        </a:accent4>
        <a:accent5>
          <a:srgbClr val="ABCAE9"/>
        </a:accent5>
        <a:accent6>
          <a:srgbClr val="19A29B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000000"/>
        </a:dk2>
        <a:lt2>
          <a:srgbClr val="C0C0C0"/>
        </a:lt2>
        <a:accent1>
          <a:srgbClr val="3556A7"/>
        </a:accent1>
        <a:accent2>
          <a:srgbClr val="C78DD7"/>
        </a:accent2>
        <a:accent3>
          <a:srgbClr val="FFFFFF"/>
        </a:accent3>
        <a:accent4>
          <a:srgbClr val="002A56"/>
        </a:accent4>
        <a:accent5>
          <a:srgbClr val="AEB4D0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399D72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ECCBC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F23DFC-21A5-4901-BA6A-28E5A98A2CF8}"/>
</file>

<file path=customXml/itemProps2.xml><?xml version="1.0" encoding="utf-8"?>
<ds:datastoreItem xmlns:ds="http://schemas.openxmlformats.org/officeDocument/2006/customXml" ds:itemID="{F17D2632-A4BA-4F7D-BA3B-2569617ABAF7}"/>
</file>

<file path=customXml/itemProps3.xml><?xml version="1.0" encoding="utf-8"?>
<ds:datastoreItem xmlns:ds="http://schemas.openxmlformats.org/officeDocument/2006/customXml" ds:itemID="{AF34EEC2-3EE7-4517-BAD4-FC7D3E37D246}"/>
</file>

<file path=docProps/app.xml><?xml version="1.0" encoding="utf-8"?>
<Properties xmlns="http://schemas.openxmlformats.org/officeDocument/2006/extended-properties" xmlns:vt="http://schemas.openxmlformats.org/officeDocument/2006/docPropsVTypes">
  <TotalTime>1205</TotalTime>
  <Words>290</Words>
  <Application>Microsoft Office PowerPoint</Application>
  <PresentationFormat>‫הצגה על המסך (4:3)</PresentationFormat>
  <Paragraphs>79</Paragraphs>
  <Slides>8</Slides>
  <Notes>1</Notes>
  <HiddenSlides>0</HiddenSlides>
  <MMClips>0</MMClips>
  <ScaleCrop>false</ScaleCrop>
  <HeadingPairs>
    <vt:vector size="6" baseType="variant">
      <vt:variant>
        <vt:lpstr>ערכת נושא</vt:lpstr>
      </vt:variant>
      <vt:variant>
        <vt:i4>2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1" baseType="lpstr">
      <vt:lpstr>cdb2004c031gl</vt:lpstr>
      <vt:lpstr>1_ערכת נושא Office</vt:lpstr>
      <vt:lpstr>Image</vt:lpstr>
      <vt:lpstr>הגברת התחרות ואסדרת האשראי הקמעוני</vt:lpstr>
      <vt:lpstr>צעדים בתחום האשראי והבנקאות</vt:lpstr>
      <vt:lpstr>צעדים בתחום האשראי והבנקאות</vt:lpstr>
      <vt:lpstr>אגודות אשראי</vt:lpstr>
      <vt:lpstr>אגודות אשראי</vt:lpstr>
      <vt:lpstr>אגודות אשראי</vt:lpstr>
      <vt:lpstr>מנפיק כרטיסי אשראי</vt:lpstr>
      <vt:lpstr>מנפיק כרטיסי אשראי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תכנית תקציב רב שנתית  - ישיבת הנהלה</dc:title>
  <dc:creator>איתי טמקין</dc:creator>
  <cp:lastModifiedBy>kaya4ever</cp:lastModifiedBy>
  <cp:revision>155</cp:revision>
  <cp:lastPrinted>2016-11-08T19:15:43Z</cp:lastPrinted>
  <dcterms:created xsi:type="dcterms:W3CDTF">2015-12-23T07:16:06Z</dcterms:created>
  <dcterms:modified xsi:type="dcterms:W3CDTF">2016-11-08T19:46:30Z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2008604</vt:r8>
  </property>
</Properties>
</file>