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90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16" r:id="rId1"/>
    <p:sldMasterId id="2147484249" r:id="rId2"/>
    <p:sldMasterId id="2147484860" r:id="rId3"/>
  </p:sldMasterIdLst>
  <p:notesMasterIdLst>
    <p:notesMasterId r:id="rId12"/>
  </p:notesMasterIdLst>
  <p:sldIdLst>
    <p:sldId id="812" r:id="rId4"/>
    <p:sldId id="1032" r:id="rId5"/>
    <p:sldId id="1033" r:id="rId6"/>
    <p:sldId id="1036" r:id="rId7"/>
    <p:sldId id="1039" r:id="rId8"/>
    <p:sldId id="1041" r:id="rId9"/>
    <p:sldId id="1040" r:id="rId10"/>
    <p:sldId id="1043" r:id="rId11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umimoji="1" sz="24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0066"/>
    <a:srgbClr val="0033CC"/>
    <a:srgbClr val="9933FF"/>
    <a:srgbClr val="FF0000"/>
    <a:srgbClr val="99CCFF"/>
    <a:srgbClr val="000000"/>
    <a:srgbClr val="33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סגנון ביניים 4 - הדגשה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סגנון ביניים 4 - הדגשה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660B408-B3CF-4A94-85FC-2B1E0A45F4A2}" styleName="סגנון כהה 2 - הדגשה 1/הדגשה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סגנון כהה 2 - הדגשה 5/הדגשה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סגנון ביניים 2 - הדגשה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2C8C85-51F0-491E-9774-3900AFEF0FD7}" styleName="סגנון בהיר 2 - הדגשה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DA37D80-6434-44D0-A028-1B22A696006F}" styleName="סגנון בהיר 3 - הדגשה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סגנון בהיר 3 - הדגשה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76930" autoAdjust="0"/>
    <p:restoredTop sz="95382" autoAdjust="0"/>
  </p:normalViewPr>
  <p:slideViewPr>
    <p:cSldViewPr>
      <p:cViewPr>
        <p:scale>
          <a:sx n="70" d="100"/>
          <a:sy n="70" d="100"/>
        </p:scale>
        <p:origin x="-894" y="-8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customXml" Target="../customXml/item3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kumimoji="0"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noProof="0" smtClean="0"/>
              <a:t>לחץ כדי לערוך סגנונות טקסט של תבנית בסיס</a:t>
            </a:r>
            <a:endParaRPr lang="en-US" noProof="0" smtClean="0"/>
          </a:p>
          <a:p>
            <a:pPr lvl="1"/>
            <a:r>
              <a:rPr lang="he-IL" noProof="0" smtClean="0"/>
              <a:t>רמה שנייה</a:t>
            </a:r>
            <a:endParaRPr lang="en-US" noProof="0" smtClean="0"/>
          </a:p>
          <a:p>
            <a:pPr lvl="2"/>
            <a:r>
              <a:rPr lang="he-IL" noProof="0" smtClean="0"/>
              <a:t>רמה שלישית</a:t>
            </a:r>
            <a:endParaRPr lang="en-US" noProof="0" smtClean="0"/>
          </a:p>
          <a:p>
            <a:pPr lvl="3"/>
            <a:r>
              <a:rPr lang="he-IL" noProof="0" smtClean="0"/>
              <a:t>רמה רביעית</a:t>
            </a:r>
            <a:endParaRPr lang="en-US" noProof="0" smtClean="0"/>
          </a:p>
          <a:p>
            <a:pPr lvl="4"/>
            <a:r>
              <a:rPr lang="he-IL" noProof="0" smtClean="0"/>
              <a:t>רמה חמישית</a:t>
            </a:r>
            <a:endParaRPr lang="en-US" noProof="0" smtClean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kumimoji="0"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7AE8141-3C95-428C-9105-56838B52D6A0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4962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019563D-D777-4C7D-B278-2AB9E0EF17A3}" type="slidenum">
              <a:rPr kumimoji="0" lang="he-IL" altLang="he-IL" sz="1200" b="0">
                <a:solidFill>
                  <a:prstClr val="black"/>
                </a:solidFill>
              </a:rPr>
              <a:pPr eaLnBrk="1" hangingPunct="1"/>
              <a:t>1</a:t>
            </a:fld>
            <a:endParaRPr kumimoji="0" lang="en-US" altLang="he-IL" sz="1200" b="0">
              <a:solidFill>
                <a:prstClr val="black"/>
              </a:solidFill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he-I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מעוגל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20" name="כותרת משנה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7" name="מציין מיקום של תאריך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34D962-1408-4E90-9DC1-47A16573C7EC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37F8714-D85B-40A6-A8F0-9D9531DBAA26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14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980728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4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80F5E-D877-4906-857F-742C4E369CFE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62E38-7296-4334-971C-060933ECAF37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944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מעוגל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EAF60E4-1E9D-40B9-8EC4-AC937F6840B7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C37838-5B8E-46F3-A616-7CB106CB62C0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090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0BEBC-D551-4A1B-8AB7-57CC72F639DB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EAE640-2DEC-4341-A2C9-423839060545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275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F084A-DBE7-4B28-B2CF-763B4E6E95A9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7DE46-62BC-4EB1-A7FC-58CA76E86DAE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520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BEE18-2F9E-4CB6-8374-16F8C293D463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9C44C-0467-42BC-AB75-C27050686F18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62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3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A815EB-5002-47BF-83EB-33FD2A3EA9A6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4C44678-4803-408E-9A9B-F478FF837304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493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999EA-4C4C-4DA6-80B1-44745D59C401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B68CC-5B3F-43D8-AED5-BC9DF35D48D3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701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מעוגל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6" name="מלבן עם פינה יחידה מעוגלת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he-IL" noProof="0" smtClean="0"/>
              <a:t>לחץ על הסמל כדי להוסיף תמונה</a:t>
            </a:r>
            <a:endParaRPr lang="en-US" noProof="0"/>
          </a:p>
        </p:txBody>
      </p:sp>
      <p:sp>
        <p:nvSpPr>
          <p:cNvPr id="7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B12793-CA85-471E-B894-99DE7A3DC8B5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CA1A7A4-7C1B-4AD4-8122-2FCE26D65629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849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FA59F-42FB-48D1-B903-5AD49445A7E7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66FC5-64B3-4911-9F73-7CB7AC6C2606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646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3D9A1-B52A-4576-BDE2-780939AA6330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480BE-7344-4C66-856D-0A5C824F8021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71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1"/>
          <p:cNvSpPr>
            <a:spLocks noGrp="1"/>
          </p:cNvSpPr>
          <p:nvPr>
            <p:ph/>
          </p:nvPr>
        </p:nvSpPr>
        <p:spPr>
          <a:xfrm>
            <a:off x="395289" y="1196975"/>
            <a:ext cx="8302625" cy="50292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96481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מעוגל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6" name="מלבן מעוגל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5" name="כותרת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20" name="כותרת משנה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he-IL" smtClean="0"/>
              <a:t>לחץ כדי לערוך סגנון כותרת משנה של תבנית בסיס</a:t>
            </a:r>
            <a:endParaRPr lang="en-US"/>
          </a:p>
        </p:txBody>
      </p:sp>
      <p:sp>
        <p:nvSpPr>
          <p:cNvPr id="7" name="מציין מיקום של תאריך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F18A64-45EE-4C90-85E9-3483D77F0C86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B3B5A3C-C629-4CAA-BF0E-AFFD85C265E7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990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980728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en-US" dirty="0"/>
          </a:p>
        </p:txBody>
      </p:sp>
      <p:sp>
        <p:nvSpPr>
          <p:cNvPr id="4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EC426-F136-4CFA-830C-F1EA32D5F5FE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058C4-DFB8-46C0-837F-957CB9C4B366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3276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מעוגל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3D3CB7-0A57-420C-8134-BAF24E24E507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C585186-C8CC-47B2-A2FF-D165968159B2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1844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74FD3-385A-4379-BADC-2DB333C975DE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AD9C3-A7EB-447F-AFB4-FDB06BE2BF49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2447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7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197FD-1FD5-4E47-859B-48B7535049A9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5990A-47B1-4CB7-923A-DF5AF2B1BAB7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7564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F0AD1-7F6B-4416-8ECF-2D0573D8EF31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8205F-23C8-45C4-BFB1-8F1E6445CE23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7543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מעוגל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3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06CA71-6DB8-40CD-BDB7-46208ED8489C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9D2E12C-EDB2-43D1-859F-B22C0BAA36F7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0739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5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A189F-D542-4FCF-9476-9348C1F7F9B4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D3FB7-877E-4FCB-BE48-2D9CD9815949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5639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מעוגל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6" name="מלבן עם פינה יחידה מעוגלת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he-IL" noProof="0" smtClean="0"/>
              <a:t>לחץ על הסמל כדי להוסיף תמונה</a:t>
            </a:r>
            <a:endParaRPr lang="en-US" noProof="0"/>
          </a:p>
        </p:txBody>
      </p:sp>
      <p:sp>
        <p:nvSpPr>
          <p:cNvPr id="7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63B626-6802-4A9F-8117-7478ECFA6ACF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8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60951E4-B9FD-46C2-B85A-BA95047A7E03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9893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3144C-A344-4782-BD90-21ABF15DF5D9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DEDCD-89E8-4934-8409-B518A58DB876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4732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מציין מיקום של תאריך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90D17-1851-47B5-9E1C-5FF860D6F2E8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כותרת תחתונה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29175-99F8-41AA-A565-A5577814DD52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3538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39274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694572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216401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210354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704637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334420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27898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664810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02624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822296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996430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2258207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373434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611725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3147571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4125864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89763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30269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035979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041281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58119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238889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588990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1871161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7369745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9894880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8382899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9878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6096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8262625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9101772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0262148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66632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0937427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268622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1115953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026765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270062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185416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9378674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4645888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3735813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22122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1321484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970149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085336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956594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4236155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168408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51281804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195606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710700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46184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7376830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288" y="1196975"/>
            <a:ext cx="7273056" cy="11430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2276475"/>
            <a:ext cx="7200031" cy="3949700"/>
          </a:xfrm>
        </p:spPr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  <a:lvl2pPr>
              <a:defRPr>
                <a:solidFill>
                  <a:srgbClr val="0033CC"/>
                </a:solidFill>
              </a:defRPr>
            </a:lvl2pPr>
            <a:lvl3pPr>
              <a:defRPr>
                <a:solidFill>
                  <a:srgbClr val="0033CC"/>
                </a:solidFill>
              </a:defRPr>
            </a:lvl3pPr>
            <a:lvl4pPr>
              <a:defRPr>
                <a:solidFill>
                  <a:srgbClr val="0033CC"/>
                </a:solidFill>
              </a:defRPr>
            </a:lvl4pPr>
            <a:lvl5pPr>
              <a:defRPr>
                <a:solidFill>
                  <a:srgbClr val="0033CC"/>
                </a:solidFill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10"/>
          </p:nvPr>
        </p:nvSpPr>
        <p:spPr>
          <a:xfrm>
            <a:off x="7668344" y="981075"/>
            <a:ext cx="1475656" cy="1223789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וכן 6"/>
          <p:cNvSpPr>
            <a:spLocks noGrp="1"/>
          </p:cNvSpPr>
          <p:nvPr>
            <p:ph sz="quarter" idx="11"/>
          </p:nvPr>
        </p:nvSpPr>
        <p:spPr>
          <a:xfrm>
            <a:off x="7668344" y="2204865"/>
            <a:ext cx="1475656" cy="115212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2"/>
          </p:nvPr>
        </p:nvSpPr>
        <p:spPr>
          <a:xfrm>
            <a:off x="7668344" y="3429000"/>
            <a:ext cx="1475656" cy="10801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3"/>
          </p:nvPr>
        </p:nvSpPr>
        <p:spPr>
          <a:xfrm>
            <a:off x="7667625" y="4581524"/>
            <a:ext cx="1476375" cy="1007715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4"/>
          </p:nvPr>
        </p:nvSpPr>
        <p:spPr>
          <a:xfrm>
            <a:off x="7667625" y="5661025"/>
            <a:ext cx="1476375" cy="10810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8478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מעוגל 7"/>
          <p:cNvSpPr>
            <a:spLocks noChangeArrowheads="1"/>
          </p:cNvSpPr>
          <p:nvPr userDrawn="1"/>
        </p:nvSpPr>
        <p:spPr bwMode="auto">
          <a:xfrm>
            <a:off x="701992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0" name="מלבן מעוגל 9"/>
          <p:cNvSpPr>
            <a:spLocks noChangeArrowheads="1"/>
          </p:cNvSpPr>
          <p:nvPr userDrawn="1"/>
        </p:nvSpPr>
        <p:spPr bwMode="auto">
          <a:xfrm>
            <a:off x="7172325" y="12049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12" name="מלבן מעוגל 11"/>
          <p:cNvSpPr>
            <a:spLocks noChangeArrowheads="1"/>
          </p:cNvSpPr>
          <p:nvPr userDrawn="1"/>
        </p:nvSpPr>
        <p:spPr bwMode="auto">
          <a:xfrm>
            <a:off x="7000875" y="1052513"/>
            <a:ext cx="2124075" cy="1152525"/>
          </a:xfrm>
          <a:prstGeom prst="roundRect">
            <a:avLst>
              <a:gd name="adj" fmla="val 16667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endParaRPr lang="he-IL">
              <a:solidFill>
                <a:srgbClr val="000000"/>
              </a:solidFill>
            </a:endParaRPr>
          </a:p>
        </p:txBody>
      </p:sp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7050990" y="995010"/>
            <a:ext cx="2074863" cy="5877272"/>
          </a:xfrm>
        </p:spPr>
        <p:txBody>
          <a:bodyPr vert="eaVert"/>
          <a:lstStyle/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395288" y="1196975"/>
            <a:ext cx="6075363" cy="502920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0"/>
          </p:nvPr>
        </p:nvSpPr>
        <p:spPr>
          <a:xfrm>
            <a:off x="7020273" y="1052513"/>
            <a:ext cx="2104678" cy="1152351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1"/>
          </p:nvPr>
        </p:nvSpPr>
        <p:spPr>
          <a:xfrm>
            <a:off x="7019925" y="2205038"/>
            <a:ext cx="2105025" cy="1223962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12"/>
          </p:nvPr>
        </p:nvSpPr>
        <p:spPr>
          <a:xfrm>
            <a:off x="7019925" y="3500438"/>
            <a:ext cx="2105025" cy="115269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15" name="מציין מיקום תוכן 14"/>
          <p:cNvSpPr>
            <a:spLocks noGrp="1"/>
          </p:cNvSpPr>
          <p:nvPr>
            <p:ph sz="quarter" idx="13"/>
          </p:nvPr>
        </p:nvSpPr>
        <p:spPr>
          <a:xfrm>
            <a:off x="7019925" y="4724400"/>
            <a:ext cx="2105025" cy="12968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1933967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סרג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140200" y="0"/>
            <a:ext cx="4176713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kumimoji="0" lang="he-IL" sz="3600" smtClean="0">
                <a:solidFill>
                  <a:srgbClr val="A1033F"/>
                </a:solidFill>
                <a:cs typeface="Arial" pitchFamily="34" charset="0"/>
              </a:rPr>
              <a:t>א</a:t>
            </a:r>
            <a:r>
              <a:rPr kumimoji="0" lang="he-IL" smtClean="0">
                <a:solidFill>
                  <a:srgbClr val="F3FAFF"/>
                </a:solidFill>
                <a:cs typeface="Arial" pitchFamily="34" charset="0"/>
              </a:rPr>
              <a:t>קלים  </a:t>
            </a:r>
            <a:r>
              <a:rPr kumimoji="0" lang="he-IL" sz="3600" smtClean="0">
                <a:solidFill>
                  <a:srgbClr val="A1033F"/>
                </a:solidFill>
                <a:cs typeface="Arial" pitchFamily="34" charset="0"/>
              </a:rPr>
              <a:t>ח</a:t>
            </a:r>
            <a:r>
              <a:rPr kumimoji="0" lang="he-IL" smtClean="0">
                <a:solidFill>
                  <a:srgbClr val="F3FAFF"/>
                </a:solidFill>
                <a:cs typeface="Arial" pitchFamily="34" charset="0"/>
              </a:rPr>
              <a:t>ינוכי  </a:t>
            </a:r>
            <a:r>
              <a:rPr kumimoji="0" lang="he-IL" sz="3600" smtClean="0">
                <a:solidFill>
                  <a:srgbClr val="A1033F"/>
                </a:solidFill>
                <a:cs typeface="Arial" pitchFamily="34" charset="0"/>
              </a:rPr>
              <a:t>מ</a:t>
            </a:r>
            <a:r>
              <a:rPr kumimoji="0" lang="he-IL" smtClean="0">
                <a:solidFill>
                  <a:srgbClr val="F3FAFF"/>
                </a:solidFill>
                <a:cs typeface="Arial" pitchFamily="34" charset="0"/>
              </a:rPr>
              <a:t>יטבי</a:t>
            </a:r>
            <a:endParaRPr kumimoji="0" lang="en-US" smtClean="0">
              <a:solidFill>
                <a:srgbClr val="F3FAFF"/>
              </a:solidFill>
              <a:cs typeface="Arial" pitchFamily="34" charset="0"/>
            </a:endParaRPr>
          </a:p>
        </p:txBody>
      </p:sp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1835150" y="836613"/>
            <a:ext cx="6192838" cy="0"/>
          </a:xfrm>
          <a:prstGeom prst="line">
            <a:avLst/>
          </a:prstGeom>
          <a:noFill/>
          <a:ln w="12700">
            <a:solidFill>
              <a:srgbClr val="4D707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kumimoji="0" lang="he-IL" sz="1800" b="0">
              <a:solidFill>
                <a:srgbClr val="000000"/>
              </a:solidFill>
              <a:cs typeface="David" pitchFamily="34" charset="-79"/>
            </a:endParaRPr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rgbClr val="4D707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kumimoji="0" lang="he-IL" sz="1800" b="0">
              <a:solidFill>
                <a:srgbClr val="000000"/>
              </a:solidFill>
              <a:cs typeface="David" pitchFamily="34" charset="-79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44450" y="620713"/>
            <a:ext cx="1836738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0" lang="he-IL" sz="1800" smtClean="0">
                <a:solidFill>
                  <a:srgbClr val="4D707F"/>
                </a:solidFill>
                <a:cs typeface="Arial" pitchFamily="34" charset="0"/>
              </a:rPr>
              <a:t>שי</a:t>
            </a:r>
            <a:r>
              <a:rPr kumimoji="0" lang="he-IL" sz="1200" smtClean="0">
                <a:solidFill>
                  <a:srgbClr val="4D707F"/>
                </a:solidFill>
                <a:cs typeface="Arial" pitchFamily="34" charset="0"/>
              </a:rPr>
              <a:t>רות  </a:t>
            </a:r>
            <a:r>
              <a:rPr kumimoji="0" lang="he-IL" sz="1800" smtClean="0">
                <a:solidFill>
                  <a:srgbClr val="4D707F"/>
                </a:solidFill>
                <a:cs typeface="Arial" pitchFamily="34" charset="0"/>
              </a:rPr>
              <a:t>פ</a:t>
            </a:r>
            <a:r>
              <a:rPr kumimoji="0" lang="he-IL" sz="1200" smtClean="0">
                <a:solidFill>
                  <a:srgbClr val="4D707F"/>
                </a:solidFill>
                <a:cs typeface="Arial" pitchFamily="34" charset="0"/>
              </a:rPr>
              <a:t>סיכולוגי  </a:t>
            </a:r>
            <a:r>
              <a:rPr kumimoji="0" lang="he-IL" sz="1800" smtClean="0">
                <a:solidFill>
                  <a:srgbClr val="4D707F"/>
                </a:solidFill>
                <a:cs typeface="Arial" pitchFamily="34" charset="0"/>
              </a:rPr>
              <a:t>י</a:t>
            </a:r>
            <a:r>
              <a:rPr kumimoji="0" lang="he-IL" sz="1200" smtClean="0">
                <a:solidFill>
                  <a:srgbClr val="4D707F"/>
                </a:solidFill>
                <a:cs typeface="Arial" pitchFamily="34" charset="0"/>
              </a:rPr>
              <a:t>עוצי</a:t>
            </a:r>
            <a:endParaRPr kumimoji="0" lang="en-US" sz="1200" smtClean="0">
              <a:solidFill>
                <a:srgbClr val="4D707F"/>
              </a:solidFill>
              <a:cs typeface="Arial" pitchFamily="34" charset="0"/>
            </a:endParaRPr>
          </a:p>
        </p:txBody>
      </p:sp>
      <p:pic>
        <p:nvPicPr>
          <p:cNvPr id="7" name="Picture 7" descr="semelmedina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0"/>
            <a:ext cx="617537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8"/>
          <p:cNvSpPr txBox="1">
            <a:spLocks noChangeArrowheads="1"/>
          </p:cNvSpPr>
          <p:nvPr userDrawn="1"/>
        </p:nvSpPr>
        <p:spPr bwMode="auto">
          <a:xfrm>
            <a:off x="7991475" y="692150"/>
            <a:ext cx="1152525" cy="2746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0" lang="he-IL" sz="1200" smtClean="0">
                <a:solidFill>
                  <a:srgbClr val="333399"/>
                </a:solidFill>
                <a:cs typeface="Arial" pitchFamily="34" charset="0"/>
              </a:rPr>
              <a:t>משרד החינוך</a:t>
            </a:r>
            <a:endParaRPr kumimoji="0" lang="en-US" sz="1200" smtClean="0">
              <a:solidFill>
                <a:srgbClr val="3333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11025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0454247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325391542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41047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1437047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1809969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360893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61776967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410585175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403811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674095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כותרת ודיאגרמה או תרשים ארגונ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he-IL" noProof="0" smtClean="0"/>
          </a:p>
        </p:txBody>
      </p:sp>
    </p:spTree>
    <p:extLst>
      <p:ext uri="{BB962C8B-B14F-4D97-AF65-F5344CB8AC3E}">
        <p14:creationId xmlns:p14="http://schemas.microsoft.com/office/powerpoint/2010/main" val="4197858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9" Type="http://schemas.openxmlformats.org/officeDocument/2006/relationships/slideLayout" Target="../slideLayouts/slideLayout51.xml"/><Relationship Id="rId21" Type="http://schemas.openxmlformats.org/officeDocument/2006/relationships/slideLayout" Target="../slideLayouts/slideLayout33.xml"/><Relationship Id="rId34" Type="http://schemas.openxmlformats.org/officeDocument/2006/relationships/slideLayout" Target="../slideLayouts/slideLayout46.xml"/><Relationship Id="rId42" Type="http://schemas.openxmlformats.org/officeDocument/2006/relationships/slideLayout" Target="../slideLayouts/slideLayout54.xml"/><Relationship Id="rId47" Type="http://schemas.openxmlformats.org/officeDocument/2006/relationships/slideLayout" Target="../slideLayouts/slideLayout59.xml"/><Relationship Id="rId50" Type="http://schemas.openxmlformats.org/officeDocument/2006/relationships/slideLayout" Target="../slideLayouts/slideLayout62.xml"/><Relationship Id="rId55" Type="http://schemas.openxmlformats.org/officeDocument/2006/relationships/slideLayout" Target="../slideLayouts/slideLayout67.xml"/><Relationship Id="rId63" Type="http://schemas.openxmlformats.org/officeDocument/2006/relationships/slideLayout" Target="../slideLayouts/slideLayout75.xml"/><Relationship Id="rId68" Type="http://schemas.openxmlformats.org/officeDocument/2006/relationships/theme" Target="../theme/theme2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9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32" Type="http://schemas.openxmlformats.org/officeDocument/2006/relationships/slideLayout" Target="../slideLayouts/slideLayout44.xml"/><Relationship Id="rId37" Type="http://schemas.openxmlformats.org/officeDocument/2006/relationships/slideLayout" Target="../slideLayouts/slideLayout49.xml"/><Relationship Id="rId40" Type="http://schemas.openxmlformats.org/officeDocument/2006/relationships/slideLayout" Target="../slideLayouts/slideLayout52.xml"/><Relationship Id="rId45" Type="http://schemas.openxmlformats.org/officeDocument/2006/relationships/slideLayout" Target="../slideLayouts/slideLayout57.xml"/><Relationship Id="rId53" Type="http://schemas.openxmlformats.org/officeDocument/2006/relationships/slideLayout" Target="../slideLayouts/slideLayout65.xml"/><Relationship Id="rId58" Type="http://schemas.openxmlformats.org/officeDocument/2006/relationships/slideLayout" Target="../slideLayouts/slideLayout70.xml"/><Relationship Id="rId66" Type="http://schemas.openxmlformats.org/officeDocument/2006/relationships/slideLayout" Target="../slideLayouts/slideLayout78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36" Type="http://schemas.openxmlformats.org/officeDocument/2006/relationships/slideLayout" Target="../slideLayouts/slideLayout48.xml"/><Relationship Id="rId49" Type="http://schemas.openxmlformats.org/officeDocument/2006/relationships/slideLayout" Target="../slideLayouts/slideLayout61.xml"/><Relationship Id="rId57" Type="http://schemas.openxmlformats.org/officeDocument/2006/relationships/slideLayout" Target="../slideLayouts/slideLayout69.xml"/><Relationship Id="rId61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31" Type="http://schemas.openxmlformats.org/officeDocument/2006/relationships/slideLayout" Target="../slideLayouts/slideLayout43.xml"/><Relationship Id="rId44" Type="http://schemas.openxmlformats.org/officeDocument/2006/relationships/slideLayout" Target="../slideLayouts/slideLayout56.xml"/><Relationship Id="rId52" Type="http://schemas.openxmlformats.org/officeDocument/2006/relationships/slideLayout" Target="../slideLayouts/slideLayout64.xml"/><Relationship Id="rId60" Type="http://schemas.openxmlformats.org/officeDocument/2006/relationships/slideLayout" Target="../slideLayouts/slideLayout72.xml"/><Relationship Id="rId65" Type="http://schemas.openxmlformats.org/officeDocument/2006/relationships/slideLayout" Target="../slideLayouts/slideLayout77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slideLayout" Target="../slideLayouts/slideLayout42.xml"/><Relationship Id="rId35" Type="http://schemas.openxmlformats.org/officeDocument/2006/relationships/slideLayout" Target="../slideLayouts/slideLayout47.xml"/><Relationship Id="rId43" Type="http://schemas.openxmlformats.org/officeDocument/2006/relationships/slideLayout" Target="../slideLayouts/slideLayout55.xml"/><Relationship Id="rId48" Type="http://schemas.openxmlformats.org/officeDocument/2006/relationships/slideLayout" Target="../slideLayouts/slideLayout60.xml"/><Relationship Id="rId56" Type="http://schemas.openxmlformats.org/officeDocument/2006/relationships/slideLayout" Target="../slideLayouts/slideLayout68.xml"/><Relationship Id="rId64" Type="http://schemas.openxmlformats.org/officeDocument/2006/relationships/slideLayout" Target="../slideLayouts/slideLayout76.xml"/><Relationship Id="rId69" Type="http://schemas.openxmlformats.org/officeDocument/2006/relationships/image" Target="../media/image2.jpeg"/><Relationship Id="rId8" Type="http://schemas.openxmlformats.org/officeDocument/2006/relationships/slideLayout" Target="../slideLayouts/slideLayout20.xml"/><Relationship Id="rId51" Type="http://schemas.openxmlformats.org/officeDocument/2006/relationships/slideLayout" Target="../slideLayouts/slideLayout63.xml"/><Relationship Id="rId3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33" Type="http://schemas.openxmlformats.org/officeDocument/2006/relationships/slideLayout" Target="../slideLayouts/slideLayout45.xml"/><Relationship Id="rId38" Type="http://schemas.openxmlformats.org/officeDocument/2006/relationships/slideLayout" Target="../slideLayouts/slideLayout50.xml"/><Relationship Id="rId46" Type="http://schemas.openxmlformats.org/officeDocument/2006/relationships/slideLayout" Target="../slideLayouts/slideLayout58.xml"/><Relationship Id="rId59" Type="http://schemas.openxmlformats.org/officeDocument/2006/relationships/slideLayout" Target="../slideLayouts/slideLayout71.xml"/><Relationship Id="rId67" Type="http://schemas.openxmlformats.org/officeDocument/2006/relationships/slideLayout" Target="../slideLayouts/slideLayout79.xml"/><Relationship Id="rId20" Type="http://schemas.openxmlformats.org/officeDocument/2006/relationships/slideLayout" Target="../slideLayouts/slideLayout32.xml"/><Relationship Id="rId41" Type="http://schemas.openxmlformats.org/officeDocument/2006/relationships/slideLayout" Target="../slideLayouts/slideLayout53.xml"/><Relationship Id="rId54" Type="http://schemas.openxmlformats.org/officeDocument/2006/relationships/slideLayout" Target="../slideLayouts/slideLayout66.xml"/><Relationship Id="rId62" Type="http://schemas.openxmlformats.org/officeDocument/2006/relationships/slideLayout" Target="../slideLayouts/slideLayout7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slideLayout" Target="../slideLayouts/slideLayout91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13" name="מציין מיקום של כותרת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31" name="מציין מיקום טקסט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25" name="מציין מיקום של תאריך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4A69D0A7-44F3-4060-A3BB-683D35CA3032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מציין מיקום של כותרת תחתונה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51610108-5758-44F8-811D-215CCAB413E8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grpSp>
        <p:nvGrpSpPr>
          <p:cNvPr id="1035" name="קבוצה 9"/>
          <p:cNvGrpSpPr>
            <a:grpSpLocks/>
          </p:cNvGrpSpPr>
          <p:nvPr userDrawn="1"/>
        </p:nvGrpSpPr>
        <p:grpSpPr bwMode="auto">
          <a:xfrm>
            <a:off x="468313" y="247650"/>
            <a:ext cx="8207375" cy="733425"/>
            <a:chOff x="467544" y="499295"/>
            <a:chExt cx="8208912" cy="733846"/>
          </a:xfrm>
        </p:grpSpPr>
        <p:sp>
          <p:nvSpPr>
            <p:cNvPr id="11" name="TextBox 10"/>
            <p:cNvSpPr txBox="1"/>
            <p:nvPr/>
          </p:nvSpPr>
          <p:spPr>
            <a:xfrm>
              <a:off x="467544" y="693081"/>
              <a:ext cx="8208912" cy="308152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rtlCol="1">
              <a:spAutoFit/>
            </a:bodyPr>
            <a:lstStyle/>
            <a:p>
              <a:pPr>
                <a:defRPr/>
              </a:pPr>
              <a:r>
                <a:rPr lang="he-IL" sz="1400" dirty="0">
                  <a:solidFill>
                    <a:srgbClr val="003366"/>
                  </a:solidFill>
                </a:rPr>
                <a:t>                 היחידה לקידום אקלים מיטבי ומניעת אלימות, שפ"י, המנהל הפדגוגי, משרד החינוך</a:t>
              </a:r>
              <a:endParaRPr lang="en-US" sz="1400" dirty="0">
                <a:solidFill>
                  <a:srgbClr val="003366"/>
                </a:solidFill>
              </a:endParaRPr>
            </a:p>
          </p:txBody>
        </p:sp>
        <p:pic>
          <p:nvPicPr>
            <p:cNvPr id="12" name="Picture 5" descr="semelmedina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384" y="499295"/>
              <a:ext cx="648072" cy="733846"/>
            </a:xfrm>
            <a:prstGeom prst="rect">
              <a:avLst/>
            </a:prstGeom>
            <a:noFill/>
            <a:ln>
              <a:noFill/>
            </a:ln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57616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</p:sldLayoutIdLst>
  <p:txStyles>
    <p:titleStyle>
      <a:lvl1pPr algn="l" rtl="1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9pPr>
      <a:extLst/>
    </p:titleStyle>
    <p:bodyStyle>
      <a:lvl1pPr marL="265113" indent="-265113" algn="r" rtl="1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r" rtl="1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r" rtl="1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r" rtl="1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r" rtl="1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מעוגל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kumimoji="0" lang="en-US">
              <a:solidFill>
                <a:prstClr val="white"/>
              </a:solidFill>
            </a:endParaRPr>
          </a:p>
        </p:txBody>
      </p:sp>
      <p:sp>
        <p:nvSpPr>
          <p:cNvPr id="13" name="מציין מיקום של כותרת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31" name="מציין מיקום טקסט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25" name="מציין מיקום של תאריך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28CA9F27-8A33-4CB8-BFCA-390D88F3CEBF}" type="datetimeFigureOut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11/13/2016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8" name="מציין מיקום של כותרת תחתונה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6F4020F7-7709-4A43-A812-9C706CF71A2B}" type="slidenum">
              <a:rPr lang="en-US">
                <a:solidFill>
                  <a:srgbClr val="E3DED1">
                    <a:shade val="50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grpSp>
        <p:nvGrpSpPr>
          <p:cNvPr id="1035" name="קבוצה 9"/>
          <p:cNvGrpSpPr>
            <a:grpSpLocks/>
          </p:cNvGrpSpPr>
          <p:nvPr userDrawn="1"/>
        </p:nvGrpSpPr>
        <p:grpSpPr bwMode="auto">
          <a:xfrm>
            <a:off x="468313" y="247650"/>
            <a:ext cx="8207375" cy="733425"/>
            <a:chOff x="467544" y="499295"/>
            <a:chExt cx="8208912" cy="733846"/>
          </a:xfrm>
        </p:grpSpPr>
        <p:sp>
          <p:nvSpPr>
            <p:cNvPr id="11" name="TextBox 10"/>
            <p:cNvSpPr txBox="1"/>
            <p:nvPr/>
          </p:nvSpPr>
          <p:spPr>
            <a:xfrm>
              <a:off x="467544" y="693081"/>
              <a:ext cx="8208912" cy="308152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rtlCol="1">
              <a:spAutoFit/>
            </a:bodyPr>
            <a:lstStyle/>
            <a:p>
              <a:pPr>
                <a:defRPr/>
              </a:pPr>
              <a:r>
                <a:rPr lang="he-IL" sz="1400" dirty="0">
                  <a:solidFill>
                    <a:srgbClr val="003366"/>
                  </a:solidFill>
                </a:rPr>
                <a:t>                 היחידה לקידום אקלים מיטבי ומניעת אלימות, שפ"י, המנהל הפדגוגי, משרד החינוך</a:t>
              </a:r>
              <a:endParaRPr lang="en-US" sz="1400" dirty="0">
                <a:solidFill>
                  <a:srgbClr val="003366"/>
                </a:solidFill>
              </a:endParaRPr>
            </a:p>
          </p:txBody>
        </p:sp>
        <p:pic>
          <p:nvPicPr>
            <p:cNvPr id="12" name="Picture 5" descr="semelmedina"/>
            <p:cNvPicPr>
              <a:picLocks noChangeAspect="1" noChangeArrowheads="1"/>
            </p:cNvPicPr>
            <p:nvPr/>
          </p:nvPicPr>
          <p:blipFill>
            <a:blip r:embed="rId6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384" y="499295"/>
              <a:ext cx="648072" cy="733846"/>
            </a:xfrm>
            <a:prstGeom prst="rect">
              <a:avLst/>
            </a:prstGeom>
            <a:noFill/>
            <a:ln>
              <a:noFill/>
            </a:ln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38382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50" r:id="rId1"/>
    <p:sldLayoutId id="2147484251" r:id="rId2"/>
    <p:sldLayoutId id="2147484252" r:id="rId3"/>
    <p:sldLayoutId id="2147484253" r:id="rId4"/>
    <p:sldLayoutId id="2147484254" r:id="rId5"/>
    <p:sldLayoutId id="2147484255" r:id="rId6"/>
    <p:sldLayoutId id="2147484256" r:id="rId7"/>
    <p:sldLayoutId id="2147484257" r:id="rId8"/>
    <p:sldLayoutId id="2147484258" r:id="rId9"/>
    <p:sldLayoutId id="2147484259" r:id="rId10"/>
    <p:sldLayoutId id="2147484260" r:id="rId11"/>
    <p:sldLayoutId id="2147484498" r:id="rId12"/>
    <p:sldLayoutId id="2147484507" r:id="rId13"/>
    <p:sldLayoutId id="2147484522" r:id="rId14"/>
    <p:sldLayoutId id="2147484531" r:id="rId15"/>
    <p:sldLayoutId id="2147484534" r:id="rId16"/>
    <p:sldLayoutId id="2147484543" r:id="rId17"/>
    <p:sldLayoutId id="2147484410" r:id="rId18"/>
    <p:sldLayoutId id="2147484419" r:id="rId19"/>
    <p:sldLayoutId id="2147484422" r:id="rId20"/>
    <p:sldLayoutId id="2147484431" r:id="rId21"/>
    <p:sldLayoutId id="2147484510" r:id="rId22"/>
    <p:sldLayoutId id="2147484519" r:id="rId23"/>
    <p:sldLayoutId id="2147484546" r:id="rId24"/>
    <p:sldLayoutId id="2147484555" r:id="rId25"/>
    <p:sldLayoutId id="2147484558" r:id="rId26"/>
    <p:sldLayoutId id="2147484567" r:id="rId27"/>
    <p:sldLayoutId id="2147484570" r:id="rId28"/>
    <p:sldLayoutId id="2147484579" r:id="rId29"/>
    <p:sldLayoutId id="2147484582" r:id="rId30"/>
    <p:sldLayoutId id="2147484591" r:id="rId31"/>
    <p:sldLayoutId id="2147484594" r:id="rId32"/>
    <p:sldLayoutId id="2147484603" r:id="rId33"/>
    <p:sldLayoutId id="2147484606" r:id="rId34"/>
    <p:sldLayoutId id="2147484615" r:id="rId35"/>
    <p:sldLayoutId id="2147484618" r:id="rId36"/>
    <p:sldLayoutId id="2147484627" r:id="rId37"/>
    <p:sldLayoutId id="2147484630" r:id="rId38"/>
    <p:sldLayoutId id="2147484639" r:id="rId39"/>
    <p:sldLayoutId id="2147484642" r:id="rId40"/>
    <p:sldLayoutId id="2147484651" r:id="rId41"/>
    <p:sldLayoutId id="2147484654" r:id="rId42"/>
    <p:sldLayoutId id="2147484663" r:id="rId43"/>
    <p:sldLayoutId id="2147484666" r:id="rId44"/>
    <p:sldLayoutId id="2147484675" r:id="rId45"/>
    <p:sldLayoutId id="2147484678" r:id="rId46"/>
    <p:sldLayoutId id="2147484687" r:id="rId47"/>
    <p:sldLayoutId id="2147484690" r:id="rId48"/>
    <p:sldLayoutId id="2147484699" r:id="rId49"/>
    <p:sldLayoutId id="2147484702" r:id="rId50"/>
    <p:sldLayoutId id="2147484711" r:id="rId51"/>
    <p:sldLayoutId id="2147484714" r:id="rId52"/>
    <p:sldLayoutId id="2147484723" r:id="rId53"/>
    <p:sldLayoutId id="2147484726" r:id="rId54"/>
    <p:sldLayoutId id="2147484735" r:id="rId55"/>
    <p:sldLayoutId id="2147484738" r:id="rId56"/>
    <p:sldLayoutId id="2147484747" r:id="rId57"/>
    <p:sldLayoutId id="2147484750" r:id="rId58"/>
    <p:sldLayoutId id="2147484759" r:id="rId59"/>
    <p:sldLayoutId id="2147484762" r:id="rId60"/>
    <p:sldLayoutId id="2147484771" r:id="rId61"/>
    <p:sldLayoutId id="2147484774" r:id="rId62"/>
    <p:sldLayoutId id="2147484783" r:id="rId63"/>
    <p:sldLayoutId id="2147484786" r:id="rId64"/>
    <p:sldLayoutId id="2147484795" r:id="rId65"/>
    <p:sldLayoutId id="2147484850" r:id="rId66"/>
    <p:sldLayoutId id="2147484859" r:id="rId67"/>
  </p:sldLayoutIdLst>
  <p:txStyles>
    <p:titleStyle>
      <a:lvl1pPr algn="l" rtl="1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  <a:cs typeface="Tahoma" pitchFamily="34" charset="0"/>
        </a:defRPr>
      </a:lvl9pPr>
      <a:extLst/>
    </p:titleStyle>
    <p:bodyStyle>
      <a:lvl1pPr marL="265113" indent="-265113" algn="r" rtl="1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r" rtl="1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r" rtl="1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r" rtl="1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r" rtl="1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r" rtl="1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r" rtl="1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C5CFD5"/>
            </a:gs>
            <a:gs pos="100000">
              <a:srgbClr val="FFFF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סרגל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987675" y="0"/>
            <a:ext cx="4752975" cy="641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0" lang="he-IL" sz="3600" smtClean="0">
                <a:solidFill>
                  <a:srgbClr val="A1033F"/>
                </a:solidFill>
                <a:cs typeface="Arial" pitchFamily="34" charset="0"/>
              </a:rPr>
              <a:t>א</a:t>
            </a:r>
            <a:r>
              <a:rPr kumimoji="0" lang="he-IL" smtClean="0">
                <a:solidFill>
                  <a:srgbClr val="F3FAFF"/>
                </a:solidFill>
                <a:cs typeface="Arial" pitchFamily="34" charset="0"/>
              </a:rPr>
              <a:t>קלים  </a:t>
            </a:r>
            <a:r>
              <a:rPr kumimoji="0" lang="he-IL" sz="3600" smtClean="0">
                <a:solidFill>
                  <a:srgbClr val="A1033F"/>
                </a:solidFill>
                <a:cs typeface="Arial" pitchFamily="34" charset="0"/>
              </a:rPr>
              <a:t>ח</a:t>
            </a:r>
            <a:r>
              <a:rPr kumimoji="0" lang="he-IL" smtClean="0">
                <a:solidFill>
                  <a:srgbClr val="F3FAFF"/>
                </a:solidFill>
                <a:cs typeface="Arial" pitchFamily="34" charset="0"/>
              </a:rPr>
              <a:t>ינוכי  </a:t>
            </a:r>
            <a:r>
              <a:rPr kumimoji="0" lang="he-IL" sz="3600" smtClean="0">
                <a:solidFill>
                  <a:srgbClr val="A1033F"/>
                </a:solidFill>
                <a:cs typeface="Arial" pitchFamily="34" charset="0"/>
              </a:rPr>
              <a:t>מ</a:t>
            </a:r>
            <a:r>
              <a:rPr kumimoji="0" lang="he-IL" smtClean="0">
                <a:solidFill>
                  <a:srgbClr val="F3FAFF"/>
                </a:solidFill>
                <a:cs typeface="Arial" pitchFamily="34" charset="0"/>
              </a:rPr>
              <a:t>יטבי</a:t>
            </a:r>
            <a:endParaRPr kumimoji="0" lang="en-US" smtClean="0">
              <a:solidFill>
                <a:srgbClr val="F3FAFF"/>
              </a:solidFill>
              <a:cs typeface="Arial" pitchFamily="34" charset="0"/>
            </a:endParaRPr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>
            <a:off x="1692275" y="836613"/>
            <a:ext cx="6335713" cy="0"/>
          </a:xfrm>
          <a:prstGeom prst="line">
            <a:avLst/>
          </a:prstGeom>
          <a:noFill/>
          <a:ln w="12700">
            <a:solidFill>
              <a:srgbClr val="4D707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kumimoji="0" lang="he-IL" sz="1800" b="0">
              <a:solidFill>
                <a:srgbClr val="000000"/>
              </a:solidFill>
              <a:cs typeface="David" pitchFamily="34" charset="-79"/>
            </a:endParaRPr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>
            <a:off x="0" y="908050"/>
            <a:ext cx="9144000" cy="0"/>
          </a:xfrm>
          <a:prstGeom prst="line">
            <a:avLst/>
          </a:prstGeom>
          <a:noFill/>
          <a:ln w="12700">
            <a:solidFill>
              <a:srgbClr val="4D707F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kumimoji="0" lang="he-IL" sz="1800" b="0">
              <a:solidFill>
                <a:srgbClr val="000000"/>
              </a:solidFill>
              <a:cs typeface="David" pitchFamily="34" charset="-79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-149225" y="620713"/>
            <a:ext cx="1836738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0" lang="he-IL" sz="1800" smtClean="0">
                <a:solidFill>
                  <a:srgbClr val="4D707F"/>
                </a:solidFill>
                <a:cs typeface="Arial" pitchFamily="34" charset="0"/>
              </a:rPr>
              <a:t>ש</a:t>
            </a:r>
            <a:r>
              <a:rPr kumimoji="0" lang="he-IL" sz="1200" smtClean="0">
                <a:solidFill>
                  <a:srgbClr val="4D707F"/>
                </a:solidFill>
                <a:cs typeface="Arial" pitchFamily="34" charset="0"/>
              </a:rPr>
              <a:t>ירות  </a:t>
            </a:r>
            <a:r>
              <a:rPr kumimoji="0" lang="he-IL" sz="1800" smtClean="0">
                <a:solidFill>
                  <a:srgbClr val="4D707F"/>
                </a:solidFill>
                <a:cs typeface="Arial" pitchFamily="34" charset="0"/>
              </a:rPr>
              <a:t>פ</a:t>
            </a:r>
            <a:r>
              <a:rPr kumimoji="0" lang="he-IL" sz="1200" smtClean="0">
                <a:solidFill>
                  <a:srgbClr val="4D707F"/>
                </a:solidFill>
                <a:cs typeface="Arial" pitchFamily="34" charset="0"/>
              </a:rPr>
              <a:t>סיכולוגי  </a:t>
            </a:r>
            <a:r>
              <a:rPr kumimoji="0" lang="he-IL" sz="1800" smtClean="0">
                <a:solidFill>
                  <a:srgbClr val="4D707F"/>
                </a:solidFill>
                <a:cs typeface="Arial" pitchFamily="34" charset="0"/>
              </a:rPr>
              <a:t>י</a:t>
            </a:r>
            <a:r>
              <a:rPr kumimoji="0" lang="he-IL" sz="1200" smtClean="0">
                <a:solidFill>
                  <a:srgbClr val="4D707F"/>
                </a:solidFill>
                <a:cs typeface="Arial" pitchFamily="34" charset="0"/>
              </a:rPr>
              <a:t>עוצי</a:t>
            </a:r>
            <a:endParaRPr kumimoji="0" lang="en-US" sz="1200" smtClean="0">
              <a:solidFill>
                <a:srgbClr val="4D707F"/>
              </a:solidFill>
              <a:cs typeface="Arial" pitchFamily="34" charset="0"/>
            </a:endParaRPr>
          </a:p>
        </p:txBody>
      </p:sp>
      <p:pic>
        <p:nvPicPr>
          <p:cNvPr id="8199" name="Picture 7" descr="semelmedina"/>
          <p:cNvPicPr>
            <a:picLocks noChangeAspect="1" noChangeArrowheads="1"/>
          </p:cNvPicPr>
          <p:nvPr userDrawn="1"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0"/>
            <a:ext cx="6826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 Box 8"/>
          <p:cNvSpPr txBox="1">
            <a:spLocks noChangeArrowheads="1"/>
          </p:cNvSpPr>
          <p:nvPr userDrawn="1"/>
        </p:nvSpPr>
        <p:spPr bwMode="auto">
          <a:xfrm>
            <a:off x="7991475" y="692150"/>
            <a:ext cx="1152525" cy="2746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David" pitchFamily="34" charset="-79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0" lang="he-IL" sz="1200" smtClean="0">
                <a:solidFill>
                  <a:srgbClr val="333399"/>
                </a:solidFill>
                <a:cs typeface="Arial" pitchFamily="34" charset="0"/>
              </a:rPr>
              <a:t>משרד החינוך</a:t>
            </a:r>
            <a:endParaRPr kumimoji="0" lang="en-US" sz="1200" smtClean="0">
              <a:solidFill>
                <a:srgbClr val="3333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84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61" r:id="rId1"/>
    <p:sldLayoutId id="2147484862" r:id="rId2"/>
    <p:sldLayoutId id="2147484863" r:id="rId3"/>
    <p:sldLayoutId id="2147484864" r:id="rId4"/>
    <p:sldLayoutId id="2147484865" r:id="rId5"/>
    <p:sldLayoutId id="2147484866" r:id="rId6"/>
    <p:sldLayoutId id="2147484867" r:id="rId7"/>
    <p:sldLayoutId id="2147484868" r:id="rId8"/>
    <p:sldLayoutId id="2147484869" r:id="rId9"/>
    <p:sldLayoutId id="2147484870" r:id="rId10"/>
    <p:sldLayoutId id="2147484871" r:id="rId11"/>
    <p:sldLayoutId id="2147484872" r:id="rId12"/>
  </p:sldLayoutIdLst>
  <p:timing>
    <p:tnLst>
      <p:par>
        <p:cTn id="1" dur="indefinite" restart="never" nodeType="tmRoot"/>
      </p:par>
    </p:tnLst>
  </p:timing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owa.education.gov.il/owa/redir.aspx?SURL=yD9XHQpYY_wAYGs0D3EXe96eVQ9Ik8sAFZIo8riMuE8jWVSyQgnUCGgAdAB0AHAAOgAvAC8AYwBtAHMALgBlAGQAdQBjAGEAdABpAG8AbgAuAGcAbwB2AC4AaQBsAC8AZQBkAHUAYwBhAHQAaQBvAG4AYwBtAHMALwB1AG4AaQB0AHMALwBwAG4AaQB5AG8AdAAvAGgAbwBtAGUAcABhAGcAZQAuAGgAdABtAA..&amp;URL=http://cms.education.gov.il/educationcms/units/pniyot/homepage.htm" TargetMode="External"/><Relationship Id="rId2" Type="http://schemas.openxmlformats.org/officeDocument/2006/relationships/hyperlink" Target="https://owa.education.gov.il/owa/redir.aspx?SURL=Ra0zcDdYljqmSrfiJHI50POyB-YoUYLZPIgiCaCYLJUjWVSyQgnUCGgAdAB0AHAAOgAvAC8AZQBkAHUALgBnAG8AdgAuAGkAbAAvAG8AdwBsAGgAZQBiAC8AUABhAGcAZQBzAC8AZABlAGYAYQB1AGwAdAAuAGEAcwBwAHgA&amp;URL=http://edu.gov.il/owlheb/Pages/default.aspx" TargetMode="Externa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קבוצה 4"/>
          <p:cNvGrpSpPr>
            <a:grpSpLocks/>
          </p:cNvGrpSpPr>
          <p:nvPr/>
        </p:nvGrpSpPr>
        <p:grpSpPr bwMode="auto">
          <a:xfrm>
            <a:off x="468314" y="325438"/>
            <a:ext cx="8207379" cy="1024672"/>
            <a:chOff x="467544" y="499295"/>
            <a:chExt cx="8208912" cy="1025260"/>
          </a:xfrm>
        </p:grpSpPr>
        <p:sp>
          <p:nvSpPr>
            <p:cNvPr id="6" name="TextBox 5"/>
            <p:cNvSpPr txBox="1"/>
            <p:nvPr/>
          </p:nvSpPr>
          <p:spPr>
            <a:xfrm>
              <a:off x="467544" y="693081"/>
              <a:ext cx="8208912" cy="831474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</p:spPr>
          <p:txBody>
            <a:bodyPr rtlCol="1">
              <a:spAutoFit/>
            </a:bodyPr>
            <a:lstStyle/>
            <a:p>
              <a:pPr algn="ctr">
                <a:defRPr/>
              </a:pPr>
              <a:r>
                <a:rPr lang="he-IL" sz="1600" dirty="0" smtClean="0">
                  <a:solidFill>
                    <a:srgbClr val="003366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האגף לחינוך קדם יסודי    האגף לחינוך יסודי</a:t>
              </a:r>
            </a:p>
            <a:p>
              <a:pPr algn="ctr">
                <a:defRPr/>
              </a:pPr>
              <a:r>
                <a:rPr lang="he-IL" sz="1600" dirty="0">
                  <a:solidFill>
                    <a:srgbClr val="003366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היחידה לאקלים מיטבי וצמצום אלימות אגף שפ"י</a:t>
              </a:r>
            </a:p>
            <a:p>
              <a:pPr algn="ctr">
                <a:defRPr/>
              </a:pPr>
              <a:r>
                <a:rPr lang="he-IL" sz="1600" dirty="0" smtClean="0">
                  <a:solidFill>
                    <a:srgbClr val="003366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משרד החינוך</a:t>
              </a:r>
              <a:endParaRPr lang="en-US" sz="1600" dirty="0">
                <a:solidFill>
                  <a:srgbClr val="003366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  <p:pic>
          <p:nvPicPr>
            <p:cNvPr id="7" name="Picture 5" descr="semelmedina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384" y="499295"/>
              <a:ext cx="648072" cy="733846"/>
            </a:xfrm>
            <a:prstGeom prst="rect">
              <a:avLst/>
            </a:prstGeom>
            <a:noFill/>
            <a:ln>
              <a:noFill/>
            </a:ln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כותרת 1"/>
          <p:cNvSpPr txBox="1">
            <a:spLocks/>
          </p:cNvSpPr>
          <p:nvPr/>
        </p:nvSpPr>
        <p:spPr>
          <a:xfrm>
            <a:off x="611560" y="2708920"/>
            <a:ext cx="7848872" cy="1440160"/>
          </a:xfrm>
          <a:prstGeom prst="rect">
            <a:avLst/>
          </a:prstGeom>
        </p:spPr>
        <p:txBody>
          <a:bodyPr lIns="45720" rIns="45720" anchor="b"/>
          <a:lstStyle>
            <a:lvl1pPr algn="r" rtl="1" fontAlgn="base">
              <a:spcBef>
                <a:spcPct val="0"/>
              </a:spcBef>
              <a:spcAft>
                <a:spcPct val="0"/>
              </a:spcAft>
              <a:defRPr sz="45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1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8D3E"/>
                </a:solidFill>
                <a:latin typeface="Verdana" pitchFamily="34" charset="0"/>
                <a:cs typeface="Tahoma" pitchFamily="34" charset="0"/>
              </a:defRPr>
            </a:lvl2pPr>
            <a:lvl3pPr algn="l" rtl="1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8D3E"/>
                </a:solidFill>
                <a:latin typeface="Verdana" pitchFamily="34" charset="0"/>
                <a:cs typeface="Tahoma" pitchFamily="34" charset="0"/>
              </a:defRPr>
            </a:lvl3pPr>
            <a:lvl4pPr algn="l" rtl="1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8D3E"/>
                </a:solidFill>
                <a:latin typeface="Verdana" pitchFamily="34" charset="0"/>
                <a:cs typeface="Tahoma" pitchFamily="34" charset="0"/>
              </a:defRPr>
            </a:lvl4pPr>
            <a:lvl5pPr algn="l" rtl="1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8D3E"/>
                </a:solidFill>
                <a:latin typeface="Verdana" pitchFamily="34" charset="0"/>
                <a:cs typeface="Tahoma" pitchFamily="34" charset="0"/>
              </a:defRPr>
            </a:lvl5pPr>
            <a:lvl6pPr marL="457200" algn="l" rtl="1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8D3E"/>
                </a:solidFill>
                <a:latin typeface="Verdana" pitchFamily="34" charset="0"/>
                <a:cs typeface="Tahoma" pitchFamily="34" charset="0"/>
              </a:defRPr>
            </a:lvl6pPr>
            <a:lvl7pPr marL="914400" algn="l" rtl="1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8D3E"/>
                </a:solidFill>
                <a:latin typeface="Verdana" pitchFamily="34" charset="0"/>
                <a:cs typeface="Tahoma" pitchFamily="34" charset="0"/>
              </a:defRPr>
            </a:lvl7pPr>
            <a:lvl8pPr marL="1371600" algn="l" rtl="1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8D3E"/>
                </a:solidFill>
                <a:latin typeface="Verdana" pitchFamily="34" charset="0"/>
                <a:cs typeface="Tahoma" pitchFamily="34" charset="0"/>
              </a:defRPr>
            </a:lvl8pPr>
            <a:lvl9pPr marL="1828800" algn="l" rtl="1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FF8D3E"/>
                </a:solidFill>
                <a:latin typeface="Verdana" pitchFamily="34" charset="0"/>
                <a:cs typeface="Tahoma" pitchFamily="34" charset="0"/>
              </a:defRPr>
            </a:lvl9pPr>
            <a:extLst/>
          </a:lstStyle>
          <a:p>
            <a:pPr algn="ctr">
              <a:defRPr/>
            </a:pPr>
            <a:r>
              <a:rPr kumimoji="0" lang="he-IL" sz="3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פעולות מערכת החינוך </a:t>
            </a:r>
          </a:p>
          <a:p>
            <a:pPr algn="ctr">
              <a:defRPr/>
            </a:pPr>
            <a:r>
              <a:rPr kumimoji="0" lang="he-IL" sz="3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למניעה ולטיפול </a:t>
            </a:r>
          </a:p>
          <a:p>
            <a:pPr algn="ctr">
              <a:defRPr/>
            </a:pPr>
            <a:r>
              <a:rPr kumimoji="0" lang="he-IL" sz="3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באלימות בין ילדים</a:t>
            </a:r>
          </a:p>
          <a:p>
            <a:pPr algn="ctr">
              <a:defRPr/>
            </a:pPr>
            <a:r>
              <a:rPr kumimoji="0" lang="he-IL" sz="3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בגיל הרך ובבתי הספר היסודיים</a:t>
            </a:r>
            <a:endParaRPr kumimoji="0" lang="en-US" sz="3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4" name="מלבן מעוגל 3"/>
          <p:cNvSpPr/>
          <p:nvPr/>
        </p:nvSpPr>
        <p:spPr>
          <a:xfrm>
            <a:off x="611560" y="5661248"/>
            <a:ext cx="7416182" cy="88401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>
              <a:defRPr/>
            </a:pPr>
            <a:endParaRPr lang="he-IL" dirty="0">
              <a:solidFill>
                <a:srgbClr val="003366"/>
              </a:solidFill>
            </a:endParaRPr>
          </a:p>
        </p:txBody>
      </p:sp>
      <p:sp>
        <p:nvSpPr>
          <p:cNvPr id="9" name="כותרת 8"/>
          <p:cNvSpPr>
            <a:spLocks noGrp="1"/>
          </p:cNvSpPr>
          <p:nvPr>
            <p:ph type="title"/>
          </p:nvPr>
        </p:nvSpPr>
        <p:spPr>
          <a:xfrm>
            <a:off x="1619675" y="5013176"/>
            <a:ext cx="5904656" cy="576064"/>
          </a:xfrm>
        </p:spPr>
        <p:txBody>
          <a:bodyPr>
            <a:noAutofit/>
          </a:bodyPr>
          <a:lstStyle/>
          <a:p>
            <a:pPr algn="ctr"/>
            <a:r>
              <a:rPr lang="he-IL" sz="2800" dirty="0" smtClean="0">
                <a:solidFill>
                  <a:srgbClr val="0000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דיון בוועדת החינוך של הכנסת</a:t>
            </a:r>
            <a:br>
              <a:rPr lang="he-IL" sz="2800" dirty="0" smtClean="0">
                <a:solidFill>
                  <a:srgbClr val="0000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800" dirty="0" smtClean="0">
                <a:solidFill>
                  <a:srgbClr val="00006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נובמבר 2016</a:t>
            </a:r>
            <a:endParaRPr lang="he-IL" sz="2800" dirty="0">
              <a:solidFill>
                <a:srgbClr val="00006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61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183880" cy="720080"/>
          </a:xfrm>
        </p:spPr>
        <p:txBody>
          <a:bodyPr>
            <a:normAutofit/>
          </a:bodyPr>
          <a:lstStyle/>
          <a:p>
            <a:pPr algn="ctr"/>
            <a:r>
              <a:rPr lang="he-IL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במצגת:</a:t>
            </a:r>
            <a:endParaRPr lang="he-IL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95536" y="1484784"/>
            <a:ext cx="8183880" cy="4187952"/>
          </a:xfrm>
        </p:spPr>
        <p:txBody>
          <a:bodyPr/>
          <a:lstStyle/>
          <a:p>
            <a:r>
              <a:rPr lang="he-IL" b="1" dirty="0" smtClean="0">
                <a:latin typeface="Arial" panose="020B0604020202020204" pitchFamily="34" charset="0"/>
                <a:cs typeface="Arial" panose="020B0604020202020204" pitchFamily="34" charset="0"/>
              </a:rPr>
              <a:t>נתונים </a:t>
            </a:r>
            <a:r>
              <a:rPr lang="he-IL" b="1" dirty="0">
                <a:latin typeface="Arial" panose="020B0604020202020204" pitchFamily="34" charset="0"/>
                <a:cs typeface="Arial" panose="020B0604020202020204" pitchFamily="34" charset="0"/>
              </a:rPr>
              <a:t>מרכזיים מהמיצ"ב על אלימות </a:t>
            </a:r>
          </a:p>
          <a:p>
            <a:r>
              <a:rPr lang="he-IL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פעולות למניעת אלימות</a:t>
            </a:r>
            <a:r>
              <a:rPr lang="he-IL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b="1" dirty="0" smtClean="0">
                <a:latin typeface="Arial" panose="020B0604020202020204" pitchFamily="34" charset="0"/>
                <a:cs typeface="Arial" panose="020B0604020202020204" pitchFamily="34" charset="0"/>
              </a:rPr>
              <a:t>מפקחים, מנהלים, צוותים חינוכיים וגננות </a:t>
            </a:r>
          </a:p>
          <a:p>
            <a:r>
              <a:rPr lang="he-IL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פעולות למניעת אלימות</a:t>
            </a:r>
            <a:r>
              <a:rPr lang="he-IL" b="1" dirty="0" smtClean="0">
                <a:latin typeface="Arial" panose="020B0604020202020204" pitchFamily="34" charset="0"/>
                <a:cs typeface="Arial" panose="020B0604020202020204" pitchFamily="34" charset="0"/>
              </a:rPr>
              <a:t>: תלמידים</a:t>
            </a:r>
            <a:endParaRPr lang="he-IL" b="1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טיפול באירועי אלימות</a:t>
            </a:r>
          </a:p>
          <a:p>
            <a:r>
              <a:rPr lang="he-IL" b="1" dirty="0" smtClean="0">
                <a:latin typeface="Arial" panose="020B0604020202020204" pitchFamily="34" charset="0"/>
                <a:cs typeface="Arial" panose="020B0604020202020204" pitchFamily="34" charset="0"/>
              </a:rPr>
              <a:t>פניות ותלונות של תלמידים והורים למטה משרד החינוך לאגף פניות ותלונות הציבור</a:t>
            </a:r>
          </a:p>
        </p:txBody>
      </p:sp>
    </p:spTree>
    <p:extLst>
      <p:ext uri="{BB962C8B-B14F-4D97-AF65-F5344CB8AC3E}">
        <p14:creationId xmlns:p14="http://schemas.microsoft.com/office/powerpoint/2010/main" val="48194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כותרת 10"/>
          <p:cNvSpPr>
            <a:spLocks noGrp="1"/>
          </p:cNvSpPr>
          <p:nvPr>
            <p:ph type="title"/>
          </p:nvPr>
        </p:nvSpPr>
        <p:spPr>
          <a:xfrm>
            <a:off x="467544" y="90872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he-IL" sz="2800" dirty="0" smtClean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אלימות ובריונות בקרב תלמידי יסודי</a:t>
            </a:r>
            <a:br>
              <a:rPr lang="he-IL" sz="2800" dirty="0" smtClean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</a:br>
            <a:r>
              <a:rPr lang="he-IL" sz="2800" dirty="0" smtClean="0">
                <a:solidFill>
                  <a:schemeClr val="accent2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ממצאים מרכזיים מתוך המיצ"ב נובמבר 2015</a:t>
            </a:r>
            <a:endParaRPr lang="he-IL" sz="2800" dirty="0">
              <a:solidFill>
                <a:schemeClr val="accent2">
                  <a:lumMod val="7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מציין מיקום תוכן 11"/>
          <p:cNvSpPr>
            <a:spLocks noGrp="1"/>
          </p:cNvSpPr>
          <p:nvPr>
            <p:ph idx="1"/>
          </p:nvPr>
        </p:nvSpPr>
        <p:spPr>
          <a:xfrm>
            <a:off x="467544" y="2060848"/>
            <a:ext cx="8183880" cy="4187952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בראייה רב-שנתית, בין השנים תשס"ח-תשע"ה נרשמה </a:t>
            </a:r>
            <a:r>
              <a:rPr lang="he-IL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מגמה של</a:t>
            </a:r>
            <a:r>
              <a:rPr lang="he-IL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שיפור הדרגתי</a:t>
            </a:r>
            <a:r>
              <a:rPr lang="he-IL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ברוב היבטי האקלים והסביבה הפדגוגית </a:t>
            </a:r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he-I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ירידה </a:t>
            </a:r>
            <a:r>
              <a:rPr lang="he-IL" sz="2800" dirty="0">
                <a:latin typeface="Arial" panose="020B0604020202020204" pitchFamily="34" charset="0"/>
                <a:cs typeface="Arial" panose="020B0604020202020204" pitchFamily="34" charset="0"/>
              </a:rPr>
              <a:t>בדיווחי תלמידים על היבטים שונים של אלימות: </a:t>
            </a:r>
            <a:r>
              <a:rPr lang="he-IL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חבורות</a:t>
            </a:r>
            <a:r>
              <a:rPr lang="he-IL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של תלמידים </a:t>
            </a:r>
            <a:r>
              <a:rPr lang="he-IL" sz="2800" dirty="0">
                <a:latin typeface="Arial" panose="020B0604020202020204" pitchFamily="34" charset="0"/>
                <a:cs typeface="Arial" panose="020B0604020202020204" pitchFamily="34" charset="0"/>
              </a:rPr>
              <a:t>המציקים לתלמידים </a:t>
            </a:r>
            <a:r>
              <a:rPr lang="he-I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אחרים, </a:t>
            </a:r>
            <a:r>
              <a:rPr lang="he-IL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מעורבות </a:t>
            </a:r>
            <a:r>
              <a:rPr lang="he-IL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באירועי אלימות</a:t>
            </a:r>
            <a:r>
              <a:rPr lang="he-IL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e-IL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אלימות </a:t>
            </a:r>
            <a:r>
              <a:rPr lang="he-IL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מילולית</a:t>
            </a:r>
            <a:r>
              <a:rPr lang="he-IL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ועוד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97098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51520" y="5877272"/>
            <a:ext cx="8568952" cy="980728"/>
          </a:xfrm>
        </p:spPr>
        <p:txBody>
          <a:bodyPr>
            <a:normAutofit fontScale="90000"/>
          </a:bodyPr>
          <a:lstStyle/>
          <a:p>
            <a:pPr algn="r"/>
            <a:r>
              <a:rPr lang="he-IL" sz="3100" dirty="0" smtClean="0">
                <a:solidFill>
                  <a:schemeClr val="accent2">
                    <a:lumMod val="50000"/>
                  </a:schemeClr>
                </a:solidFill>
              </a:rPr>
              <a:t>פעולות למניעת אלימות – צוותים חינוכיים</a:t>
            </a:r>
            <a:r>
              <a:rPr lang="he-IL" dirty="0"/>
              <a:t/>
            </a:r>
            <a:br>
              <a:rPr lang="he-IL" dirty="0"/>
            </a:b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476672"/>
            <a:ext cx="8183880" cy="4187952"/>
          </a:xfrm>
        </p:spPr>
        <p:txBody>
          <a:bodyPr/>
          <a:lstStyle/>
          <a:p>
            <a:endParaRPr lang="he-IL" dirty="0" smtClean="0"/>
          </a:p>
          <a:p>
            <a:r>
              <a:rPr lang="he-I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בתשע"ו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 מפגשי ריענון עם כלל המפקחים הכוללים ומפקחות הגיל הרך במחוזות </a:t>
            </a:r>
            <a:r>
              <a:rPr lang="he-I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(להוציא מחוז אחד בו מתוכנן מפגש בשנה"ל תשע"ז)</a:t>
            </a:r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בתשע"ו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 מפגשי הכשרה וריענון עם מנהלות 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ומנהלי בי"ס</a:t>
            </a:r>
          </a:p>
          <a:p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בשנה"ל 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הנוכחית הדרכה במניעת אלימות לכ-700 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בתי ספר </a:t>
            </a:r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מאז 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2010 מלווים כ-1000 מוסדות חינוך בשנה 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בהדרכה</a:t>
            </a: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הכשרת 5050 גננות ב-6 שנים האחרונות</a:t>
            </a:r>
            <a:endParaRPr lang="he-I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21747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85561" y="5373216"/>
            <a:ext cx="8183880" cy="1051560"/>
          </a:xfrm>
        </p:spPr>
        <p:txBody>
          <a:bodyPr>
            <a:normAutofit fontScale="90000"/>
          </a:bodyPr>
          <a:lstStyle/>
          <a:p>
            <a:pPr algn="r"/>
            <a:r>
              <a:rPr lang="he-IL" sz="3100" dirty="0" smtClean="0">
                <a:solidFill>
                  <a:schemeClr val="accent2">
                    <a:lumMod val="50000"/>
                  </a:schemeClr>
                </a:solidFill>
              </a:rPr>
              <a:t>פעולות למניעת אלימות - תלמידים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pic>
        <p:nvPicPr>
          <p:cNvPr id="5" name="מציין מיקום תוכן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304" y="810042"/>
            <a:ext cx="2120935" cy="2834982"/>
          </a:xfrm>
        </p:spPr>
      </p:pic>
      <p:sp>
        <p:nvSpPr>
          <p:cNvPr id="4" name="מלבן 3"/>
          <p:cNvSpPr/>
          <p:nvPr/>
        </p:nvSpPr>
        <p:spPr>
          <a:xfrm>
            <a:off x="4860031" y="1002906"/>
            <a:ext cx="3740647" cy="39514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שיעורי חובה בכיתות: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מניעת אלימות ובריונות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פיתוח אחריות אישית וחברתית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פיתוח מנהיגות נוער כשומרי סף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מניעת דחייה חברתית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"אל תלעגו לי"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מניעת אלימות ברשת – גלישה בטוחה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ניהול קונפליקטים וויסות רגשי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מניעת פגיעה מינית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חברות וזוגיות ללא אלימות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he-IL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קידום חברות ושייכות</a:t>
            </a:r>
          </a:p>
          <a:p>
            <a:pPr algn="ctr"/>
            <a:endParaRPr lang="he-IL" sz="1800" b="0" dirty="0"/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645024"/>
            <a:ext cx="2156471" cy="1736019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813503"/>
            <a:ext cx="1800200" cy="254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4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title"/>
          </p:nvPr>
        </p:nvSpPr>
        <p:spPr>
          <a:xfrm>
            <a:off x="323528" y="5445224"/>
            <a:ext cx="8183880" cy="1051560"/>
          </a:xfrm>
        </p:spPr>
        <p:txBody>
          <a:bodyPr>
            <a:normAutofit/>
          </a:bodyPr>
          <a:lstStyle/>
          <a:p>
            <a:pPr algn="r"/>
            <a:r>
              <a:rPr lang="he-IL" sz="3200" dirty="0" smtClean="0">
                <a:solidFill>
                  <a:schemeClr val="accent2">
                    <a:lumMod val="50000"/>
                  </a:schemeClr>
                </a:solidFill>
              </a:rPr>
              <a:t>טיפול </a:t>
            </a:r>
            <a:r>
              <a:rPr lang="he-IL" sz="3200" dirty="0">
                <a:solidFill>
                  <a:schemeClr val="accent2">
                    <a:lumMod val="50000"/>
                  </a:schemeClr>
                </a:solidFill>
              </a:rPr>
              <a:t>באירועי אלימות</a:t>
            </a:r>
          </a:p>
        </p:txBody>
      </p:sp>
      <p:sp>
        <p:nvSpPr>
          <p:cNvPr id="11" name="מציין מיקום תוכן 10"/>
          <p:cNvSpPr>
            <a:spLocks noGrp="1"/>
          </p:cNvSpPr>
          <p:nvPr>
            <p:ph idx="1"/>
          </p:nvPr>
        </p:nvSpPr>
        <p:spPr>
          <a:xfrm>
            <a:off x="251520" y="980728"/>
            <a:ext cx="8399904" cy="4187952"/>
          </a:xfrm>
        </p:spPr>
        <p:txBody>
          <a:bodyPr/>
          <a:lstStyle/>
          <a:p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 מדריכים מומחים בתחום מלווים אירועי אלימות</a:t>
            </a: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מפקחים כוללים ומפקחים על הייעוץ שותפים לטיפול באירועי אלימות מורכבים</a:t>
            </a:r>
            <a:endParaRPr lang="he-IL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מענה פסיכולוגי- רגשי ל-3500 ילדים עם בעיות התנהגות בארבע השנים האחרונות</a:t>
            </a:r>
            <a:endParaRPr lang="he-IL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חובת דיווח וחובת קיום ועדה בין מקצועית במצבים של אלימות חמורה</a:t>
            </a:r>
          </a:p>
          <a:p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חובת היוועצות עם מפקח המחוז בנסיבות של אלימות חברתית, במצבים של אלימות ברשת ומקרים נוספים </a:t>
            </a:r>
          </a:p>
        </p:txBody>
      </p:sp>
    </p:spTree>
    <p:extLst>
      <p:ext uri="{BB962C8B-B14F-4D97-AF65-F5344CB8AC3E}">
        <p14:creationId xmlns:p14="http://schemas.microsoft.com/office/powerpoint/2010/main" val="241804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5373216"/>
            <a:ext cx="8183880" cy="1051560"/>
          </a:xfrm>
        </p:spPr>
        <p:txBody>
          <a:bodyPr>
            <a:normAutofit/>
          </a:bodyPr>
          <a:lstStyle/>
          <a:p>
            <a:pPr algn="r"/>
            <a:r>
              <a:rPr lang="he-IL" sz="3200" dirty="0" smtClean="0">
                <a:solidFill>
                  <a:schemeClr val="accent2">
                    <a:lumMod val="50000"/>
                  </a:schemeClr>
                </a:solidFill>
              </a:rPr>
              <a:t>פניות ותלונות של תלמידים והורים</a:t>
            </a:r>
            <a:endParaRPr lang="he-IL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אגף תלונות ופניות הציבור והקו הפתוח לתלמידים </a:t>
            </a:r>
          </a:p>
          <a:p>
            <a:pPr marL="0" indent="0" algn="ctr">
              <a:buNone/>
            </a:pP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פניה בכל דרך אפשרית, במייל, בטלפון, בפקס או באמצעות טופס מובנה באתר ולקבלת מענה מתאים. </a:t>
            </a:r>
          </a:p>
          <a:p>
            <a:pPr marL="0" indent="0" algn="ctr">
              <a:buNone/>
            </a:pP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הפניה ב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he-IL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אתר האינטרנט של המשרד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 (בחלק "צרו 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אתנו </a:t>
            </a:r>
            <a:r>
              <a:rPr lang="he-IL" dirty="0">
                <a:latin typeface="Arial" panose="020B0604020202020204" pitchFamily="34" charset="0"/>
                <a:cs typeface="Arial" panose="020B0604020202020204" pitchFamily="34" charset="0"/>
              </a:rPr>
              <a:t>קשר"), 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וב</a:t>
            </a:r>
            <a:r>
              <a:rPr lang="he-IL" u="sng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אתר </a:t>
            </a:r>
            <a:r>
              <a:rPr lang="he-IL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האינטרנט של </a:t>
            </a:r>
            <a:r>
              <a:rPr lang="he-IL" u="sng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האגף</a:t>
            </a:r>
            <a:endParaRPr lang="he-IL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לצד פעילות האגף, בכל אחד מהאתרים של אגפי הגיל ושל שפ"י, קיימת אפשרות פניה במייל או בטלפון </a:t>
            </a:r>
          </a:p>
          <a:p>
            <a:pPr marL="0" indent="0" algn="ctr">
              <a:buNone/>
            </a:pPr>
            <a:endParaRPr lang="he-I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15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5229200"/>
            <a:ext cx="8183880" cy="1051560"/>
          </a:xfrm>
        </p:spPr>
        <p:txBody>
          <a:bodyPr>
            <a:normAutofit fontScale="90000"/>
          </a:bodyPr>
          <a:lstStyle/>
          <a:p>
            <a:pPr algn="r"/>
            <a:r>
              <a:rPr lang="he-IL" dirty="0">
                <a:solidFill>
                  <a:schemeClr val="accent2">
                    <a:lumMod val="50000"/>
                  </a:schemeClr>
                </a:solidFill>
              </a:rPr>
              <a:t>פניות ותלונות </a:t>
            </a:r>
            <a:r>
              <a:rPr lang="he-IL" dirty="0" smtClean="0">
                <a:solidFill>
                  <a:schemeClr val="accent2">
                    <a:lumMod val="50000"/>
                  </a:schemeClr>
                </a:solidFill>
              </a:rPr>
              <a:t>הציבור והקו הפתוח לתלמידים במשרד </a:t>
            </a:r>
            <a:r>
              <a:rPr lang="he-IL" dirty="0">
                <a:solidFill>
                  <a:schemeClr val="accent2">
                    <a:lumMod val="50000"/>
                  </a:schemeClr>
                </a:solidFill>
              </a:rPr>
              <a:t>החינוך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נתונים מהדו"ח השנתי תשע"ה:</a:t>
            </a: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מספר הפניות </a:t>
            </a:r>
            <a:r>
              <a:rPr lang="he-I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בתשע"ה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 52,830 לעומת 30,290 פניות </a:t>
            </a:r>
            <a:r>
              <a:rPr lang="he-I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בתש"ע</a:t>
            </a:r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מספר התלונות </a:t>
            </a:r>
            <a:r>
              <a:rPr lang="he-I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בתשע"ה</a:t>
            </a:r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 3797 לעומת 2832 </a:t>
            </a:r>
            <a:r>
              <a:rPr lang="he-I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בתש"ע</a:t>
            </a:r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מתוך התלונות 4.9% בנושא אלימות לעומת 3.7% </a:t>
            </a:r>
            <a:r>
              <a:rPr lang="he-IL" dirty="0" err="1" smtClean="0">
                <a:latin typeface="Arial" panose="020B0604020202020204" pitchFamily="34" charset="0"/>
                <a:cs typeface="Arial" panose="020B0604020202020204" pitchFamily="34" charset="0"/>
              </a:rPr>
              <a:t>בתשע"ג</a:t>
            </a:r>
            <a:endParaRPr lang="he-IL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e-IL" dirty="0" smtClean="0">
                <a:latin typeface="Arial" panose="020B0604020202020204" pitchFamily="34" charset="0"/>
                <a:cs typeface="Arial" panose="020B0604020202020204" pitchFamily="34" charset="0"/>
              </a:rPr>
              <a:t>יותר מ75% מהפניות הן של תלמידים ו/או הורים</a:t>
            </a:r>
          </a:p>
          <a:p>
            <a:pPr marL="0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5022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היבט">
  <a:themeElements>
    <a:clrScheme name="היבט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היבט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3_היבט">
  <a:themeElements>
    <a:clrScheme name="זוויות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היבט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מיכל">
  <a:themeElements>
    <a:clrScheme name="מיכ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מיכ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David" pitchFamily="34" charset="-79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David" pitchFamily="34" charset="-79"/>
          </a:defRPr>
        </a:defPPr>
      </a:lstStyle>
    </a:lnDef>
  </a:objectDefaults>
  <a:extraClrSchemeLst>
    <a:extraClrScheme>
      <a:clrScheme name="מיכ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מיכ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מיכ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מיכ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מיכ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מיכ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מיכ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מיכ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מיכ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מיכ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מיכ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מיכ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ערכת נושא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5C6E1D2-C40C-4C56-B399-E30460DFD430}"/>
</file>

<file path=customXml/itemProps2.xml><?xml version="1.0" encoding="utf-8"?>
<ds:datastoreItem xmlns:ds="http://schemas.openxmlformats.org/officeDocument/2006/customXml" ds:itemID="{0B5C384D-3D74-4C07-8092-265F70890941}"/>
</file>

<file path=customXml/itemProps3.xml><?xml version="1.0" encoding="utf-8"?>
<ds:datastoreItem xmlns:ds="http://schemas.openxmlformats.org/officeDocument/2006/customXml" ds:itemID="{29DA70DE-FBBE-47F3-9D01-32FAC52A4E06}"/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18132</TotalTime>
  <Words>362</Words>
  <Application>Microsoft Office PowerPoint</Application>
  <PresentationFormat>‫הצגה על המסך (4:3)</PresentationFormat>
  <Paragraphs>55</Paragraphs>
  <Slides>8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8</vt:i4>
      </vt:variant>
    </vt:vector>
  </HeadingPairs>
  <TitlesOfParts>
    <vt:vector size="11" baseType="lpstr">
      <vt:lpstr>2_היבט</vt:lpstr>
      <vt:lpstr>33_היבט</vt:lpstr>
      <vt:lpstr>מיכל</vt:lpstr>
      <vt:lpstr>דיון בוועדת החינוך של הכנסת  נובמבר 2016</vt:lpstr>
      <vt:lpstr>במצגת:</vt:lpstr>
      <vt:lpstr>אלימות ובריונות בקרב תלמידי יסודי ממצאים מרכזיים מתוך המיצ"ב נובמבר 2015</vt:lpstr>
      <vt:lpstr>פעולות למניעת אלימות – צוותים חינוכיים  </vt:lpstr>
      <vt:lpstr>פעולות למניעת אלימות - תלמידים </vt:lpstr>
      <vt:lpstr>טיפול באירועי אלימות</vt:lpstr>
      <vt:lpstr>פניות ותלונות של תלמידים והורים</vt:lpstr>
      <vt:lpstr>פניות ותלונות הציבור והקו הפתוח לתלמידים במשרד החינוך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תוכנית מערכתית לקידום  אקלים חינוכי מיטבי  לצמצום אלימות והתנהגויות סיכון</dc:title>
  <dc:creator>user</dc:creator>
  <cp:lastModifiedBy>הילה סגל</cp:lastModifiedBy>
  <cp:revision>1082</cp:revision>
  <dcterms:created xsi:type="dcterms:W3CDTF">2008-02-04T06:29:50Z</dcterms:created>
  <dcterms:modified xsi:type="dcterms:W3CDTF">2016-11-13T11:15:16Z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2008520</vt:r8>
  </property>
</Properties>
</file>