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slides/slide26.xml" ContentType="application/vnd.openxmlformats-officedocument.presentationml.slide+xml"/>
  <Override PartName="/ppt/presentation.xml" ContentType="application/vnd.openxmlformats-officedocument.presentationml.presentation.main+xml"/>
  <Override PartName="/ppt/slides/slide2.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3.xml" ContentType="application/vnd.openxmlformats-officedocument.presentationml.slide+xml"/>
  <Override PartName="/ppt/slides/slide1.xml" ContentType="application/vnd.openxmlformats-officedocument.presentationml.slide+xml"/>
  <Override PartName="/ppt/slides/slide22.xml" ContentType="application/vnd.openxmlformats-officedocument.presentationml.slide+xml"/>
  <Override PartName="/ppt/slides/slide20.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1.xml" ContentType="application/vnd.openxmlformats-officedocument.presentationml.slide+xml"/>
  <Override PartName="/ppt/slides/slide19.xml" ContentType="application/vnd.openxmlformats-officedocument.presentationml.slide+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43.xml" ContentType="application/vnd.openxmlformats-officedocument.presentationml.slideLayout+xml"/>
  <Override PartName="/ppt/slideLayouts/slideLayout42.xml" ContentType="application/vnd.openxmlformats-officedocument.presentationml.slideLayout+xml"/>
  <Override PartName="/ppt/slideLayouts/slideLayout41.xml" ContentType="application/vnd.openxmlformats-officedocument.presentationml.slideLayout+xml"/>
  <Override PartName="/ppt/slideLayouts/slideLayout39.xml" ContentType="application/vnd.openxmlformats-officedocument.presentationml.slideLayout+xml"/>
  <Override PartName="/ppt/slideLayouts/slideLayout38.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44.xml" ContentType="application/vnd.openxmlformats-officedocument.presentationml.slideLayout+xml"/>
  <Override PartName="/ppt/slideLayouts/slideLayout40.xml" ContentType="application/vnd.openxmlformats-officedocument.presentationml.slideLayout+xml"/>
  <Override PartName="/ppt/notesSlides/notesSlide15.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22.xml" ContentType="application/vnd.openxmlformats-officedocument.presentationml.notesSlide+xml"/>
  <Override PartName="/ppt/notesSlides/notesSlide16.xml" ContentType="application/vnd.openxmlformats-officedocument.presentationml.notesSlide+xml"/>
  <Override PartName="/ppt/notesSlides/notesSlide21.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9.xml" ContentType="application/vnd.openxmlformats-officedocument.presentationml.notesSlide+xml"/>
  <Override PartName="/ppt/notesSlides/notesSlide14.xml" ContentType="application/vnd.openxmlformats-officedocument.presentationml.notesSlide+xml"/>
  <Override PartName="/ppt/notesSlides/notesSlide20.xml" ContentType="application/vnd.openxmlformats-officedocument.presentationml.notesSlide+xml"/>
  <Override PartName="/ppt/notesSlides/notesSlide13.xml" ContentType="application/vnd.openxmlformats-officedocument.presentationml.notesSlide+xml"/>
  <Override PartName="/ppt/notesSlides/notesSlide1.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17.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8.xml" ContentType="application/vnd.openxmlformats-officedocument.presentationml.notesSlide+xml"/>
  <Override PartName="/ppt/notesSlides/notesSlide25.xml" ContentType="application/vnd.openxmlformats-officedocument.presentationml.notesSlide+xml"/>
  <Override PartName="/ppt/notesSlides/notesSlide5.xml" ContentType="application/vnd.openxmlformats-officedocument.presentationml.notesSlide+xml"/>
  <Override PartName="/ppt/notesSlides/notesSlide1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heme/theme5.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charts/chart2.xml" ContentType="application/vnd.openxmlformats-officedocument.drawingml.chart+xml"/>
  <Override PartName="/ppt/theme/themeOverride1.xml" ContentType="application/vnd.openxmlformats-officedocument.themeOverride+xml"/>
  <Override PartName="/ppt/charts/chart1.xml" ContentType="application/vnd.openxmlformats-officedocument.drawingml.chart+xml"/>
  <Override PartName="/ppt/theme/theme4.xml" ContentType="application/vnd.openxmlformats-officedocument.theme+xml"/>
  <Override PartName="/ppt/theme/theme3.xml" ContentType="application/vnd.openxmlformats-officedocument.theme+xml"/>
  <Override PartName="/ppt/charts/chart3.xml" ContentType="application/vnd.openxmlformats-officedocument.drawingml.chart+xml"/>
  <Override PartName="/ppt/charts/chart4.xml" ContentType="application/vnd.openxmlformats-officedocument.drawingml.chart+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0" r:id="rId2"/>
    <p:sldMasterId id="2147483672" r:id="rId3"/>
    <p:sldMasterId id="2147483684" r:id="rId4"/>
  </p:sldMasterIdLst>
  <p:notesMasterIdLst>
    <p:notesMasterId r:id="rId31"/>
  </p:notesMasterIdLst>
  <p:sldIdLst>
    <p:sldId id="488" r:id="rId5"/>
    <p:sldId id="489" r:id="rId6"/>
    <p:sldId id="521" r:id="rId7"/>
    <p:sldId id="528" r:id="rId8"/>
    <p:sldId id="523" r:id="rId9"/>
    <p:sldId id="491" r:id="rId10"/>
    <p:sldId id="263" r:id="rId11"/>
    <p:sldId id="450" r:id="rId12"/>
    <p:sldId id="474" r:id="rId13"/>
    <p:sldId id="420" r:id="rId14"/>
    <p:sldId id="571" r:id="rId15"/>
    <p:sldId id="558" r:id="rId16"/>
    <p:sldId id="535" r:id="rId17"/>
    <p:sldId id="536" r:id="rId18"/>
    <p:sldId id="537" r:id="rId19"/>
    <p:sldId id="538" r:id="rId20"/>
    <p:sldId id="539" r:id="rId21"/>
    <p:sldId id="540" r:id="rId22"/>
    <p:sldId id="562" r:id="rId23"/>
    <p:sldId id="563" r:id="rId24"/>
    <p:sldId id="564" r:id="rId25"/>
    <p:sldId id="565" r:id="rId26"/>
    <p:sldId id="567" r:id="rId27"/>
    <p:sldId id="568" r:id="rId28"/>
    <p:sldId id="496" r:id="rId29"/>
    <p:sldId id="472" r:id="rId30"/>
  </p:sldIdLst>
  <p:sldSz cx="9144000" cy="6858000" type="screen4x3"/>
  <p:notesSz cx="6797675" cy="9926638"/>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D8E8"/>
    <a:srgbClr val="E9EDF4"/>
    <a:srgbClr val="E4EDF8"/>
    <a:srgbClr val="D0D8BD"/>
    <a:srgbClr val="233E5F"/>
    <a:srgbClr val="3366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ללא סגנון, ללא רשת">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ללא סגנון, רשת טבלה">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C2FFA5D-87B4-456A-9821-1D502468CF0F}" styleName="סגנון ערכת נושא 1 - הדגשה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סגנון ערכת נושא 1 - הדגשה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סגנון ערכת נושא 1 - הדגשה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5758FB7-9AC5-4552-8A53-C91805E547FA}" styleName="סגנון ערכת נושא 1 - הדגשה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סגנון ערכת נושא 1 - הדגשה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012ECD-51FC-41F1-AA8D-1B2483CD663E}" styleName="סגנון בהיר 2 - הדגשה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6687" autoAdjust="0"/>
    <p:restoredTop sz="91623" autoAdjust="0"/>
  </p:normalViewPr>
  <p:slideViewPr>
    <p:cSldViewPr>
      <p:cViewPr>
        <p:scale>
          <a:sx n="70" d="100"/>
          <a:sy n="70" d="100"/>
        </p:scale>
        <p:origin x="-1476" y="-6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38"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openxmlformats.org/officeDocument/2006/relationships/customXml" Target="../customXml/item2.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customXml" Target="../customXml/item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slideMaster" Target="slideMasters/slideMaster3.xml"/></Relationships>
</file>

<file path=ppt/charts/_rels/chart1.xml.rels><?xml version="1.0" encoding="UTF-8" standalone="yes"?>
<Relationships xmlns="http://schemas.openxmlformats.org/package/2006/relationships"><Relationship Id="rId2" Type="http://schemas.openxmlformats.org/officeDocument/2006/relationships/oleObject" Target="file:///C:\Users\moe\Desktop\&#1502;&#1510;&#1490;&#1514;%20&#1496;&#1499;&#1504;&#1493;&#1500;&#1493;&#1490;&#1497;&#1492;\&#1502;&#1510;&#1490;&#1514;%208-1\&#1495;&#1500;&#1511;%201-%208-1.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1" Type="http://schemas.openxmlformats.org/officeDocument/2006/relationships/oleObject" Target="file:///C:\d\Documents\&#1502;&#1510;&#1490;&#1493;&#1514;\&#1506;&#1494;&#1512;%202.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d\Documents\&#1502;&#1510;&#1490;&#1493;&#1514;\&#1506;&#1494;&#1512;%202.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d\Documents\&#1502;&#1510;&#1490;&#1493;&#1514;\&#1506;&#1493;&#1514;&#1511;%20&#1513;&#1500;%20&#1494;&#1499;&#1488;&#1493;&#1514;%20&#1500;&#1489;&#1490;&#1512;&#1493;&#1514;%20&#1500;&#1508;&#1497;%20&#1502;&#1490;&#1502;&#1492;%201996-2012%20-%20&#1492;&#1510;&#1490;&#1492;%20&#1488;&#1493;&#1512;&#1499;&#1497;&#1514;.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30"/>
      <c:rotY val="360"/>
      <c:rAngAx val="0"/>
      <c:perspective val="30"/>
    </c:view3D>
    <c:floor>
      <c:thickness val="0"/>
    </c:floor>
    <c:sideWall>
      <c:thickness val="0"/>
    </c:sideWall>
    <c:backWall>
      <c:thickness val="0"/>
    </c:backWall>
    <c:plotArea>
      <c:layout/>
      <c:pie3DChart>
        <c:varyColors val="1"/>
        <c:dLbls>
          <c:showLegendKey val="0"/>
          <c:showVal val="0"/>
          <c:showCatName val="0"/>
          <c:showSerName val="0"/>
          <c:showPercent val="0"/>
          <c:showBubbleSize val="0"/>
          <c:showLeaderLines val="0"/>
        </c:dLbls>
      </c:pie3DChart>
    </c:plotArea>
    <c:legend>
      <c:legendPos val="b"/>
      <c:layout/>
      <c:overlay val="0"/>
      <c:txPr>
        <a:bodyPr/>
        <a:lstStyle/>
        <a:p>
          <a:pPr>
            <a:defRPr sz="1800" b="1">
              <a:latin typeface="David" panose="020E0502060401010101" pitchFamily="34" charset="-79"/>
              <a:cs typeface="David" panose="020E0502060401010101" pitchFamily="34" charset="-79"/>
            </a:defRPr>
          </a:pPr>
          <a:endParaRPr lang="he-IL"/>
        </a:p>
      </c:txPr>
    </c:legend>
    <c:plotVisOnly val="1"/>
    <c:dispBlanksAs val="gap"/>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140"/>
      <c:rAngAx val="0"/>
      <c:perspective val="30"/>
    </c:view3D>
    <c:floor>
      <c:thickness val="0"/>
    </c:floor>
    <c:sideWall>
      <c:thickness val="0"/>
    </c:sideWall>
    <c:backWall>
      <c:thickness val="0"/>
    </c:backWall>
    <c:plotArea>
      <c:layout/>
      <c:pie3DChart>
        <c:varyColors val="1"/>
        <c:ser>
          <c:idx val="0"/>
          <c:order val="0"/>
          <c:dLbls>
            <c:numFmt formatCode="0.0%" sourceLinked="0"/>
            <c:txPr>
              <a:bodyPr/>
              <a:lstStyle/>
              <a:p>
                <a:pPr>
                  <a:defRPr sz="2400">
                    <a:latin typeface="David" panose="020E0502060401010101" pitchFamily="34" charset="-79"/>
                    <a:cs typeface="David" panose="020E0502060401010101" pitchFamily="34" charset="-79"/>
                  </a:defRPr>
                </a:pPr>
                <a:endParaRPr lang="he-IL"/>
              </a:p>
            </c:txPr>
            <c:showLegendKey val="0"/>
            <c:showVal val="0"/>
            <c:showCatName val="1"/>
            <c:showSerName val="0"/>
            <c:showPercent val="1"/>
            <c:showBubbleSize val="0"/>
            <c:showLeaderLines val="1"/>
          </c:dLbls>
          <c:cat>
            <c:strRef>
              <c:f>'התפלגות תלמידים '!$A$2:$A$4</c:f>
              <c:strCache>
                <c:ptCount val="3"/>
                <c:pt idx="0">
                  <c:v>חינוך עיוני משרד החינוך </c:v>
                </c:pt>
                <c:pt idx="1">
                  <c:v>חינוך טכנולוגי משרד החינוך </c:v>
                </c:pt>
                <c:pt idx="2">
                  <c:v>חינוך טכנולוגי משרד הכלכלה </c:v>
                </c:pt>
              </c:strCache>
            </c:strRef>
          </c:cat>
          <c:val>
            <c:numRef>
              <c:f>'התפלגות תלמידים '!$B$2:$B$4</c:f>
              <c:numCache>
                <c:formatCode>#,##0</c:formatCode>
                <c:ptCount val="3"/>
                <c:pt idx="0">
                  <c:v>228412</c:v>
                </c:pt>
                <c:pt idx="1">
                  <c:v>149528</c:v>
                </c:pt>
                <c:pt idx="2">
                  <c:v>10370</c:v>
                </c:pt>
              </c:numCache>
            </c:numRef>
          </c:val>
        </c:ser>
        <c:dLbls>
          <c:showLegendKey val="0"/>
          <c:showVal val="0"/>
          <c:showCatName val="1"/>
          <c:showSerName val="0"/>
          <c:showPercent val="1"/>
          <c:showBubbleSize val="0"/>
          <c:showLeaderLines val="1"/>
        </c:dLbls>
      </c:pie3DChart>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340"/>
      <c:rAngAx val="1"/>
    </c:view3D>
    <c:floor>
      <c:thickness val="0"/>
    </c:floor>
    <c:sideWall>
      <c:thickness val="0"/>
    </c:sideWall>
    <c:backWall>
      <c:thickness val="0"/>
    </c:backWall>
    <c:plotArea>
      <c:layout/>
      <c:bar3DChart>
        <c:barDir val="col"/>
        <c:grouping val="clustered"/>
        <c:varyColors val="0"/>
        <c:ser>
          <c:idx val="0"/>
          <c:order val="0"/>
          <c:tx>
            <c:v>חינוך טכנולוגי</c:v>
          </c:tx>
          <c:invertIfNegative val="0"/>
          <c:dLbls>
            <c:dLbl>
              <c:idx val="13"/>
              <c:delete val="1"/>
            </c:dLbl>
            <c:spPr>
              <a:noFill/>
              <a:ln>
                <a:noFill/>
              </a:ln>
              <a:effectLst/>
            </c:spPr>
            <c:txPr>
              <a:bodyPr/>
              <a:lstStyle/>
              <a:p>
                <a:pPr>
                  <a:defRPr sz="1400" b="1">
                    <a:latin typeface="David" panose="020E0502060401010101" pitchFamily="34" charset="-79"/>
                    <a:cs typeface="David" panose="020E0502060401010101" pitchFamily="34" charset="-79"/>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EAG!$A$4:$A$22</c:f>
              <c:strCache>
                <c:ptCount val="19"/>
                <c:pt idx="0">
                  <c:v>צכיה </c:v>
                </c:pt>
                <c:pt idx="1">
                  <c:v>פינלנד</c:v>
                </c:pt>
                <c:pt idx="2">
                  <c:v>סלובקיה</c:v>
                </c:pt>
                <c:pt idx="3">
                  <c:v>הולנד</c:v>
                </c:pt>
                <c:pt idx="4">
                  <c:v>שוויץ</c:v>
                </c:pt>
                <c:pt idx="5">
                  <c:v>בלגיה</c:v>
                </c:pt>
                <c:pt idx="6">
                  <c:v>איטליה</c:v>
                </c:pt>
                <c:pt idx="7">
                  <c:v>אוסטריה</c:v>
                </c:pt>
                <c:pt idx="8">
                  <c:v>גרמניה</c:v>
                </c:pt>
                <c:pt idx="9">
                  <c:v>שוודיה</c:v>
                </c:pt>
                <c:pt idx="10">
                  <c:v>ממוצע OECD</c:v>
                </c:pt>
                <c:pt idx="11">
                  <c:v>אנגליה</c:v>
                </c:pt>
                <c:pt idx="12">
                  <c:v>צרפת</c:v>
                </c:pt>
                <c:pt idx="13">
                  <c:v>דנמרק</c:v>
                </c:pt>
                <c:pt idx="14">
                  <c:v>ישראל</c:v>
                </c:pt>
                <c:pt idx="15">
                  <c:v>אסטוניה</c:v>
                </c:pt>
                <c:pt idx="16">
                  <c:v>ספרד</c:v>
                </c:pt>
                <c:pt idx="17">
                  <c:v>איסלנד</c:v>
                </c:pt>
                <c:pt idx="18">
                  <c:v>הונגריה</c:v>
                </c:pt>
              </c:strCache>
            </c:strRef>
          </c:cat>
          <c:val>
            <c:numRef>
              <c:f>EAG!$B$4:$B$22</c:f>
              <c:numCache>
                <c:formatCode>General</c:formatCode>
                <c:ptCount val="19"/>
                <c:pt idx="0">
                  <c:v>74</c:v>
                </c:pt>
                <c:pt idx="1">
                  <c:v>70</c:v>
                </c:pt>
                <c:pt idx="2">
                  <c:v>68</c:v>
                </c:pt>
                <c:pt idx="3">
                  <c:v>67</c:v>
                </c:pt>
                <c:pt idx="4">
                  <c:v>66</c:v>
                </c:pt>
                <c:pt idx="5">
                  <c:v>60</c:v>
                </c:pt>
                <c:pt idx="6">
                  <c:v>59</c:v>
                </c:pt>
                <c:pt idx="7">
                  <c:v>50</c:v>
                </c:pt>
                <c:pt idx="8">
                  <c:v>48</c:v>
                </c:pt>
                <c:pt idx="9">
                  <c:v>47</c:v>
                </c:pt>
                <c:pt idx="10">
                  <c:v>46</c:v>
                </c:pt>
                <c:pt idx="11">
                  <c:v>44</c:v>
                </c:pt>
                <c:pt idx="12">
                  <c:v>43</c:v>
                </c:pt>
                <c:pt idx="13">
                  <c:v>43</c:v>
                </c:pt>
                <c:pt idx="14">
                  <c:v>40</c:v>
                </c:pt>
                <c:pt idx="15">
                  <c:v>34</c:v>
                </c:pt>
                <c:pt idx="16">
                  <c:v>34</c:v>
                </c:pt>
                <c:pt idx="17">
                  <c:v>31</c:v>
                </c:pt>
                <c:pt idx="18">
                  <c:v>26</c:v>
                </c:pt>
              </c:numCache>
            </c:numRef>
          </c:val>
        </c:ser>
        <c:ser>
          <c:idx val="1"/>
          <c:order val="1"/>
          <c:tx>
            <c:v>חינוך טכנולוגי המשלב עבודה </c:v>
          </c:tx>
          <c:invertIfNegative val="0"/>
          <c:dLbls>
            <c:spPr>
              <a:noFill/>
              <a:ln>
                <a:noFill/>
              </a:ln>
              <a:effectLst/>
            </c:spPr>
            <c:txPr>
              <a:bodyPr/>
              <a:lstStyle/>
              <a:p>
                <a:pPr>
                  <a:defRPr sz="1400" b="1">
                    <a:latin typeface="David" panose="020E0502060401010101" pitchFamily="34" charset="-79"/>
                    <a:cs typeface="David" panose="020E0502060401010101" pitchFamily="34" charset="-79"/>
                  </a:defRPr>
                </a:pPr>
                <a:endParaRPr lang="he-IL"/>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EAG!$A$4:$A$22</c:f>
              <c:strCache>
                <c:ptCount val="19"/>
                <c:pt idx="0">
                  <c:v>צכיה </c:v>
                </c:pt>
                <c:pt idx="1">
                  <c:v>פינלנד</c:v>
                </c:pt>
                <c:pt idx="2">
                  <c:v>סלובקיה</c:v>
                </c:pt>
                <c:pt idx="3">
                  <c:v>הולנד</c:v>
                </c:pt>
                <c:pt idx="4">
                  <c:v>שוויץ</c:v>
                </c:pt>
                <c:pt idx="5">
                  <c:v>בלגיה</c:v>
                </c:pt>
                <c:pt idx="6">
                  <c:v>איטליה</c:v>
                </c:pt>
                <c:pt idx="7">
                  <c:v>אוסטריה</c:v>
                </c:pt>
                <c:pt idx="8">
                  <c:v>גרמניה</c:v>
                </c:pt>
                <c:pt idx="9">
                  <c:v>שוודיה</c:v>
                </c:pt>
                <c:pt idx="10">
                  <c:v>ממוצע OECD</c:v>
                </c:pt>
                <c:pt idx="11">
                  <c:v>אנגליה</c:v>
                </c:pt>
                <c:pt idx="12">
                  <c:v>צרפת</c:v>
                </c:pt>
                <c:pt idx="13">
                  <c:v>דנמרק</c:v>
                </c:pt>
                <c:pt idx="14">
                  <c:v>ישראל</c:v>
                </c:pt>
                <c:pt idx="15">
                  <c:v>אסטוניה</c:v>
                </c:pt>
                <c:pt idx="16">
                  <c:v>ספרד</c:v>
                </c:pt>
                <c:pt idx="17">
                  <c:v>איסלנד</c:v>
                </c:pt>
                <c:pt idx="18">
                  <c:v>הונגריה</c:v>
                </c:pt>
              </c:strCache>
            </c:strRef>
          </c:cat>
          <c:val>
            <c:numRef>
              <c:f>EAG!$D$4:$D$22</c:f>
              <c:numCache>
                <c:formatCode>General</c:formatCode>
                <c:ptCount val="19"/>
                <c:pt idx="0">
                  <c:v>7</c:v>
                </c:pt>
                <c:pt idx="1">
                  <c:v>11</c:v>
                </c:pt>
                <c:pt idx="2">
                  <c:v>5</c:v>
                </c:pt>
                <c:pt idx="3">
                  <c:v>0</c:v>
                </c:pt>
                <c:pt idx="4">
                  <c:v>60</c:v>
                </c:pt>
                <c:pt idx="5">
                  <c:v>4</c:v>
                </c:pt>
                <c:pt idx="6">
                  <c:v>0</c:v>
                </c:pt>
                <c:pt idx="7">
                  <c:v>34</c:v>
                </c:pt>
                <c:pt idx="8">
                  <c:v>41</c:v>
                </c:pt>
                <c:pt idx="9">
                  <c:v>1</c:v>
                </c:pt>
                <c:pt idx="10">
                  <c:v>17</c:v>
                </c:pt>
                <c:pt idx="11">
                  <c:v>25</c:v>
                </c:pt>
                <c:pt idx="12">
                  <c:v>12</c:v>
                </c:pt>
                <c:pt idx="13">
                  <c:v>43</c:v>
                </c:pt>
                <c:pt idx="14">
                  <c:v>4</c:v>
                </c:pt>
                <c:pt idx="15">
                  <c:v>0</c:v>
                </c:pt>
                <c:pt idx="16">
                  <c:v>0</c:v>
                </c:pt>
                <c:pt idx="17">
                  <c:v>13</c:v>
                </c:pt>
                <c:pt idx="18">
                  <c:v>19</c:v>
                </c:pt>
              </c:numCache>
            </c:numRef>
          </c:val>
        </c:ser>
        <c:dLbls>
          <c:showLegendKey val="0"/>
          <c:showVal val="0"/>
          <c:showCatName val="0"/>
          <c:showSerName val="0"/>
          <c:showPercent val="0"/>
          <c:showBubbleSize val="0"/>
        </c:dLbls>
        <c:gapWidth val="150"/>
        <c:shape val="box"/>
        <c:axId val="173639552"/>
        <c:axId val="173641088"/>
        <c:axId val="0"/>
      </c:bar3DChart>
      <c:catAx>
        <c:axId val="173639552"/>
        <c:scaling>
          <c:orientation val="maxMin"/>
        </c:scaling>
        <c:delete val="0"/>
        <c:axPos val="b"/>
        <c:numFmt formatCode="General" sourceLinked="0"/>
        <c:majorTickMark val="out"/>
        <c:minorTickMark val="none"/>
        <c:tickLblPos val="nextTo"/>
        <c:txPr>
          <a:bodyPr/>
          <a:lstStyle/>
          <a:p>
            <a:pPr>
              <a:defRPr b="1">
                <a:latin typeface="David" panose="020E0502060401010101" pitchFamily="34" charset="-79"/>
                <a:cs typeface="David" panose="020E0502060401010101" pitchFamily="34" charset="-79"/>
              </a:defRPr>
            </a:pPr>
            <a:endParaRPr lang="he-IL"/>
          </a:p>
        </c:txPr>
        <c:crossAx val="173641088"/>
        <c:crosses val="autoZero"/>
        <c:auto val="0"/>
        <c:lblAlgn val="ctr"/>
        <c:lblOffset val="100"/>
        <c:noMultiLvlLbl val="0"/>
      </c:catAx>
      <c:valAx>
        <c:axId val="173641088"/>
        <c:scaling>
          <c:orientation val="minMax"/>
        </c:scaling>
        <c:delete val="0"/>
        <c:axPos val="r"/>
        <c:majorGridlines/>
        <c:numFmt formatCode="General" sourceLinked="1"/>
        <c:majorTickMark val="out"/>
        <c:minorTickMark val="none"/>
        <c:tickLblPos val="nextTo"/>
        <c:txPr>
          <a:bodyPr/>
          <a:lstStyle/>
          <a:p>
            <a:pPr>
              <a:defRPr>
                <a:latin typeface="David" panose="020E0502060401010101" pitchFamily="34" charset="-79"/>
                <a:cs typeface="David" panose="020E0502060401010101" pitchFamily="34" charset="-79"/>
              </a:defRPr>
            </a:pPr>
            <a:endParaRPr lang="he-IL"/>
          </a:p>
        </c:txPr>
        <c:crossAx val="173639552"/>
        <c:crossesAt val="1"/>
        <c:crossBetween val="between"/>
      </c:valAx>
    </c:plotArea>
    <c:legend>
      <c:legendPos val="b"/>
      <c:layout/>
      <c:overlay val="0"/>
      <c:txPr>
        <a:bodyPr/>
        <a:lstStyle/>
        <a:p>
          <a:pPr>
            <a:defRPr sz="1200" b="1">
              <a:latin typeface="David" panose="020E0502060401010101" pitchFamily="34" charset="-79"/>
              <a:cs typeface="David" panose="020E0502060401010101" pitchFamily="34" charset="-79"/>
            </a:defRPr>
          </a:pPr>
          <a:endParaRPr lang="he-IL"/>
        </a:p>
      </c:txPr>
    </c:legend>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pivotSource>
    <c:name>[עותק של זכאות לבגרות לפי מגמה 1996-2012 - הצגה אורכית.xls]גיליון1!pivottable1</c:name>
    <c:fmtId val="0"/>
  </c:pivotSource>
  <c:chart>
    <c:autoTitleDeleted val="1"/>
    <c:pivotFmts>
      <c:pivotFmt>
        <c:idx val="0"/>
      </c:pivotFmt>
      <c:pivotFmt>
        <c:idx val="1"/>
      </c:pivotFmt>
      <c:pivotFmt>
        <c:idx val="2"/>
      </c:pivotFmt>
      <c:pivotFmt>
        <c:idx val="3"/>
      </c:pivotFmt>
      <c:pivotFmt>
        <c:idx val="4"/>
      </c:pivotFmt>
      <c:pivotFmt>
        <c:idx val="5"/>
      </c:pivotFmt>
      <c:pivotFmt>
        <c:idx val="6"/>
      </c:pivotFmt>
      <c:pivotFmt>
        <c:idx val="7"/>
      </c:pivotFmt>
      <c:pivotFmt>
        <c:idx val="8"/>
      </c:pivotFmt>
      <c:pivotFmt>
        <c:idx val="9"/>
      </c:pivotFmt>
      <c:pivotFmt>
        <c:idx val="10"/>
      </c:pivotFmt>
      <c:pivotFmt>
        <c:idx val="11"/>
      </c:pivotFmt>
      <c:pivotFmt>
        <c:idx val="12"/>
      </c:pivotFmt>
      <c:pivotFmt>
        <c:idx val="13"/>
      </c:pivotFmt>
      <c:pivotFmt>
        <c:idx val="14"/>
      </c:pivotFmt>
      <c:pivotFmt>
        <c:idx val="15"/>
      </c:pivotFmt>
      <c:pivotFmt>
        <c:idx val="16"/>
      </c:pivotFmt>
      <c:pivotFmt>
        <c:idx val="17"/>
      </c:pivotFmt>
      <c:pivotFmt>
        <c:idx val="18"/>
      </c:pivotFmt>
      <c:pivotFmt>
        <c:idx val="19"/>
      </c:pivotFmt>
      <c:pivotFmt>
        <c:idx val="20"/>
        <c:dLbl>
          <c:idx val="0"/>
          <c:delete val="1"/>
          <c:extLst>
            <c:ext xmlns:c15="http://schemas.microsoft.com/office/drawing/2012/chart" uri="{CE6537A1-D6FC-4f65-9D91-7224C49458BB}"/>
          </c:extLst>
        </c:dLbl>
      </c:pivotFmt>
      <c:pivotFmt>
        <c:idx val="21"/>
      </c:pivotFmt>
      <c:pivotFmt>
        <c:idx val="22"/>
      </c:pivotFmt>
      <c:pivotFmt>
        <c:idx val="23"/>
      </c:pivotFmt>
      <c:pivotFmt>
        <c:idx val="24"/>
      </c:pivotFmt>
      <c:pivotFmt>
        <c:idx val="25"/>
      </c:pivotFmt>
      <c:pivotFmt>
        <c:idx val="26"/>
      </c:pivotFmt>
    </c:pivotFmts>
    <c:plotArea>
      <c:layout/>
      <c:lineChart>
        <c:grouping val="standard"/>
        <c:varyColors val="0"/>
        <c:ser>
          <c:idx val="0"/>
          <c:order val="0"/>
          <c:tx>
            <c:strRef>
              <c:f>גיליון1!$B$3:$B$4</c:f>
              <c:strCache>
                <c:ptCount val="1"/>
                <c:pt idx="0">
                  <c:v>טכנולוגי</c:v>
                </c:pt>
              </c:strCache>
            </c:strRef>
          </c:tx>
          <c:cat>
            <c:strRef>
              <c:f>גיליון1!$A$5:$A$24</c:f>
              <c:strCache>
                <c:ptCount val="19"/>
                <c:pt idx="0">
                  <c:v>1996</c:v>
                </c:pt>
                <c:pt idx="1">
                  <c:v>1997</c:v>
                </c:pt>
                <c:pt idx="2">
                  <c:v>1998</c:v>
                </c:pt>
                <c:pt idx="3">
                  <c:v>1999</c:v>
                </c:pt>
                <c:pt idx="4">
                  <c:v>2000</c:v>
                </c:pt>
                <c:pt idx="5">
                  <c:v>2001</c:v>
                </c:pt>
                <c:pt idx="6">
                  <c:v>2002</c:v>
                </c:pt>
                <c:pt idx="7">
                  <c:v>2003</c:v>
                </c:pt>
                <c:pt idx="8">
                  <c:v>2004</c:v>
                </c:pt>
                <c:pt idx="9">
                  <c:v>2005</c:v>
                </c:pt>
                <c:pt idx="10">
                  <c:v>2006</c:v>
                </c:pt>
                <c:pt idx="11">
                  <c:v>2007</c:v>
                </c:pt>
                <c:pt idx="12">
                  <c:v>2008</c:v>
                </c:pt>
                <c:pt idx="13">
                  <c:v>2009</c:v>
                </c:pt>
                <c:pt idx="14">
                  <c:v>2010</c:v>
                </c:pt>
                <c:pt idx="15">
                  <c:v>2011</c:v>
                </c:pt>
                <c:pt idx="16">
                  <c:v>2012</c:v>
                </c:pt>
                <c:pt idx="17">
                  <c:v>2013</c:v>
                </c:pt>
                <c:pt idx="18">
                  <c:v>2014</c:v>
                </c:pt>
              </c:strCache>
            </c:strRef>
          </c:cat>
          <c:val>
            <c:numRef>
              <c:f>גיליון1!$B$5:$B$24</c:f>
              <c:numCache>
                <c:formatCode>General</c:formatCode>
                <c:ptCount val="19"/>
                <c:pt idx="0">
                  <c:v>31.94</c:v>
                </c:pt>
                <c:pt idx="1">
                  <c:v>30.09</c:v>
                </c:pt>
                <c:pt idx="2">
                  <c:v>30.85</c:v>
                </c:pt>
                <c:pt idx="3">
                  <c:v>35.82</c:v>
                </c:pt>
                <c:pt idx="4">
                  <c:v>35.950000000000003</c:v>
                </c:pt>
                <c:pt idx="5">
                  <c:v>42.99</c:v>
                </c:pt>
                <c:pt idx="6">
                  <c:v>46.16</c:v>
                </c:pt>
                <c:pt idx="7">
                  <c:v>48.39</c:v>
                </c:pt>
                <c:pt idx="8">
                  <c:v>48.94</c:v>
                </c:pt>
                <c:pt idx="9">
                  <c:v>46.42</c:v>
                </c:pt>
                <c:pt idx="10">
                  <c:v>49.06</c:v>
                </c:pt>
                <c:pt idx="11">
                  <c:v>47.46</c:v>
                </c:pt>
                <c:pt idx="12">
                  <c:v>48.61</c:v>
                </c:pt>
                <c:pt idx="13">
                  <c:v>51.38</c:v>
                </c:pt>
                <c:pt idx="14">
                  <c:v>53.31</c:v>
                </c:pt>
                <c:pt idx="15">
                  <c:v>54.37</c:v>
                </c:pt>
                <c:pt idx="16">
                  <c:v>57.23</c:v>
                </c:pt>
                <c:pt idx="17">
                  <c:v>59.47</c:v>
                </c:pt>
                <c:pt idx="18">
                  <c:v>60.35</c:v>
                </c:pt>
              </c:numCache>
            </c:numRef>
          </c:val>
          <c:smooth val="0"/>
        </c:ser>
        <c:ser>
          <c:idx val="1"/>
          <c:order val="1"/>
          <c:tx>
            <c:strRef>
              <c:f>גיליון1!$C$3:$C$4</c:f>
              <c:strCache>
                <c:ptCount val="1"/>
                <c:pt idx="0">
                  <c:v>עיוני</c:v>
                </c:pt>
              </c:strCache>
            </c:strRef>
          </c:tx>
          <c:cat>
            <c:strRef>
              <c:f>גיליון1!$A$5:$A$24</c:f>
              <c:strCache>
                <c:ptCount val="19"/>
                <c:pt idx="0">
                  <c:v>1996</c:v>
                </c:pt>
                <c:pt idx="1">
                  <c:v>1997</c:v>
                </c:pt>
                <c:pt idx="2">
                  <c:v>1998</c:v>
                </c:pt>
                <c:pt idx="3">
                  <c:v>1999</c:v>
                </c:pt>
                <c:pt idx="4">
                  <c:v>2000</c:v>
                </c:pt>
                <c:pt idx="5">
                  <c:v>2001</c:v>
                </c:pt>
                <c:pt idx="6">
                  <c:v>2002</c:v>
                </c:pt>
                <c:pt idx="7">
                  <c:v>2003</c:v>
                </c:pt>
                <c:pt idx="8">
                  <c:v>2004</c:v>
                </c:pt>
                <c:pt idx="9">
                  <c:v>2005</c:v>
                </c:pt>
                <c:pt idx="10">
                  <c:v>2006</c:v>
                </c:pt>
                <c:pt idx="11">
                  <c:v>2007</c:v>
                </c:pt>
                <c:pt idx="12">
                  <c:v>2008</c:v>
                </c:pt>
                <c:pt idx="13">
                  <c:v>2009</c:v>
                </c:pt>
                <c:pt idx="14">
                  <c:v>2010</c:v>
                </c:pt>
                <c:pt idx="15">
                  <c:v>2011</c:v>
                </c:pt>
                <c:pt idx="16">
                  <c:v>2012</c:v>
                </c:pt>
                <c:pt idx="17">
                  <c:v>2013</c:v>
                </c:pt>
                <c:pt idx="18">
                  <c:v>2014</c:v>
                </c:pt>
              </c:strCache>
            </c:strRef>
          </c:cat>
          <c:val>
            <c:numRef>
              <c:f>גיליון1!$C$5:$C$24</c:f>
              <c:numCache>
                <c:formatCode>General</c:formatCode>
                <c:ptCount val="19"/>
                <c:pt idx="0">
                  <c:v>63.64</c:v>
                </c:pt>
                <c:pt idx="1">
                  <c:v>62.56</c:v>
                </c:pt>
                <c:pt idx="2">
                  <c:v>63.67</c:v>
                </c:pt>
                <c:pt idx="3">
                  <c:v>64.16</c:v>
                </c:pt>
                <c:pt idx="4">
                  <c:v>62.33</c:v>
                </c:pt>
                <c:pt idx="5">
                  <c:v>69.86</c:v>
                </c:pt>
                <c:pt idx="6">
                  <c:v>69.92</c:v>
                </c:pt>
                <c:pt idx="7">
                  <c:v>69.650000000000006</c:v>
                </c:pt>
                <c:pt idx="8">
                  <c:v>67.42</c:v>
                </c:pt>
                <c:pt idx="9">
                  <c:v>63.69</c:v>
                </c:pt>
                <c:pt idx="10">
                  <c:v>63.64</c:v>
                </c:pt>
                <c:pt idx="11">
                  <c:v>62.49</c:v>
                </c:pt>
                <c:pt idx="12">
                  <c:v>61.47</c:v>
                </c:pt>
                <c:pt idx="13">
                  <c:v>62.58</c:v>
                </c:pt>
                <c:pt idx="14">
                  <c:v>62.07</c:v>
                </c:pt>
                <c:pt idx="15">
                  <c:v>63.34</c:v>
                </c:pt>
                <c:pt idx="16">
                  <c:v>65.900000000000006</c:v>
                </c:pt>
                <c:pt idx="17">
                  <c:v>67.540000000000006</c:v>
                </c:pt>
                <c:pt idx="18">
                  <c:v>69.16</c:v>
                </c:pt>
              </c:numCache>
            </c:numRef>
          </c:val>
          <c:smooth val="0"/>
        </c:ser>
        <c:dLbls>
          <c:showLegendKey val="0"/>
          <c:showVal val="0"/>
          <c:showCatName val="0"/>
          <c:showSerName val="0"/>
          <c:showPercent val="0"/>
          <c:showBubbleSize val="0"/>
        </c:dLbls>
        <c:hiLowLines/>
        <c:marker val="1"/>
        <c:smooth val="0"/>
        <c:axId val="175508096"/>
        <c:axId val="175522176"/>
      </c:lineChart>
      <c:catAx>
        <c:axId val="175508096"/>
        <c:scaling>
          <c:orientation val="minMax"/>
        </c:scaling>
        <c:delete val="0"/>
        <c:axPos val="b"/>
        <c:numFmt formatCode="General" sourceLinked="0"/>
        <c:majorTickMark val="none"/>
        <c:minorTickMark val="none"/>
        <c:tickLblPos val="nextTo"/>
        <c:crossAx val="175522176"/>
        <c:crosses val="autoZero"/>
        <c:auto val="1"/>
        <c:lblAlgn val="ctr"/>
        <c:lblOffset val="100"/>
        <c:noMultiLvlLbl val="0"/>
      </c:catAx>
      <c:valAx>
        <c:axId val="175522176"/>
        <c:scaling>
          <c:orientation val="minMax"/>
          <c:max val="80"/>
          <c:min val="20"/>
        </c:scaling>
        <c:delete val="0"/>
        <c:axPos val="l"/>
        <c:majorGridlines/>
        <c:numFmt formatCode="General" sourceLinked="1"/>
        <c:majorTickMark val="out"/>
        <c:minorTickMark val="none"/>
        <c:tickLblPos val="nextTo"/>
        <c:crossAx val="175508096"/>
        <c:crosses val="autoZero"/>
        <c:crossBetween val="between"/>
      </c:valAx>
      <c:dTable>
        <c:showHorzBorder val="1"/>
        <c:showVertBorder val="1"/>
        <c:showOutline val="1"/>
        <c:showKeys val="1"/>
        <c:txPr>
          <a:bodyPr/>
          <a:lstStyle/>
          <a:p>
            <a:pPr rtl="0">
              <a:defRPr>
                <a:latin typeface="David" panose="020E0502060401010101" pitchFamily="34" charset="-79"/>
                <a:cs typeface="David" panose="020E0502060401010101" pitchFamily="34" charset="-79"/>
              </a:defRPr>
            </a:pPr>
            <a:endParaRPr lang="he-IL"/>
          </a:p>
        </c:txPr>
      </c:dTable>
    </c:plotArea>
    <c:plotVisOnly val="1"/>
    <c:dispBlanksAs val="zero"/>
    <c:showDLblsOverMax val="0"/>
  </c:chart>
  <c:externalData r:id="rId1">
    <c:autoUpdate val="0"/>
  </c:externalData>
  <c:extLst>
    <c:ext xmlns:c14="http://schemas.microsoft.com/office/drawing/2007/8/2/chart" uri="{781A3756-C4B2-4CAC-9D66-4F8BD8637D16}">
      <c14:pivotOptions>
        <c14:dropZoneFilter val="1"/>
        <c14:dropZoneCategories val="1"/>
        <c14:dropZoneData val="1"/>
      </c14:pivotOptions>
    </c:ext>
  </c:extLst>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52016" y="0"/>
            <a:ext cx="2945660" cy="496332"/>
          </a:xfrm>
          <a:prstGeom prst="rect">
            <a:avLst/>
          </a:prstGeom>
        </p:spPr>
        <p:txBody>
          <a:bodyPr vert="horz" lIns="91503" tIns="45751" rIns="91503" bIns="45751" rtlCol="1"/>
          <a:lstStyle>
            <a:lvl1pPr algn="r">
              <a:defRPr sz="1200"/>
            </a:lvl1pPr>
          </a:lstStyle>
          <a:p>
            <a:endParaRPr lang="he-IL"/>
          </a:p>
        </p:txBody>
      </p:sp>
      <p:sp>
        <p:nvSpPr>
          <p:cNvPr id="3" name="מציין מיקום של תאריך 2"/>
          <p:cNvSpPr>
            <a:spLocks noGrp="1"/>
          </p:cNvSpPr>
          <p:nvPr>
            <p:ph type="dt" idx="1"/>
          </p:nvPr>
        </p:nvSpPr>
        <p:spPr>
          <a:xfrm>
            <a:off x="1574" y="0"/>
            <a:ext cx="2945660" cy="496332"/>
          </a:xfrm>
          <a:prstGeom prst="rect">
            <a:avLst/>
          </a:prstGeom>
        </p:spPr>
        <p:txBody>
          <a:bodyPr vert="horz" lIns="91503" tIns="45751" rIns="91503" bIns="45751" rtlCol="1"/>
          <a:lstStyle>
            <a:lvl1pPr algn="l">
              <a:defRPr sz="1200"/>
            </a:lvl1pPr>
          </a:lstStyle>
          <a:p>
            <a:fld id="{45297286-40DE-4C8D-98D3-06DE19199DDB}" type="datetimeFigureOut">
              <a:rPr lang="he-IL" smtClean="0"/>
              <a:pPr/>
              <a:t>י"ב/חשון/תשע"ז</a:t>
            </a:fld>
            <a:endParaRPr lang="he-IL"/>
          </a:p>
        </p:txBody>
      </p:sp>
      <p:sp>
        <p:nvSpPr>
          <p:cNvPr id="4" name="מציין מיקום של תמונת שקופית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503" tIns="45751" rIns="91503" bIns="45751" rtlCol="1" anchor="ctr"/>
          <a:lstStyle/>
          <a:p>
            <a:endParaRPr lang="he-IL"/>
          </a:p>
        </p:txBody>
      </p:sp>
      <p:sp>
        <p:nvSpPr>
          <p:cNvPr id="5" name="מציין מיקום של הערות 4"/>
          <p:cNvSpPr>
            <a:spLocks noGrp="1"/>
          </p:cNvSpPr>
          <p:nvPr>
            <p:ph type="body" sz="quarter" idx="3"/>
          </p:nvPr>
        </p:nvSpPr>
        <p:spPr>
          <a:xfrm>
            <a:off x="679768" y="4715154"/>
            <a:ext cx="5438140" cy="4466987"/>
          </a:xfrm>
          <a:prstGeom prst="rect">
            <a:avLst/>
          </a:prstGeom>
        </p:spPr>
        <p:txBody>
          <a:bodyPr vert="horz" lIns="91503" tIns="45751" rIns="91503" bIns="45751"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52016" y="9428587"/>
            <a:ext cx="2945660" cy="496332"/>
          </a:xfrm>
          <a:prstGeom prst="rect">
            <a:avLst/>
          </a:prstGeom>
        </p:spPr>
        <p:txBody>
          <a:bodyPr vert="horz" lIns="91503" tIns="45751" rIns="91503" bIns="45751"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74" y="9428587"/>
            <a:ext cx="2945660" cy="496332"/>
          </a:xfrm>
          <a:prstGeom prst="rect">
            <a:avLst/>
          </a:prstGeom>
        </p:spPr>
        <p:txBody>
          <a:bodyPr vert="horz" lIns="91503" tIns="45751" rIns="91503" bIns="45751" rtlCol="1" anchor="b"/>
          <a:lstStyle>
            <a:lvl1pPr algn="l">
              <a:defRPr sz="1200"/>
            </a:lvl1pPr>
          </a:lstStyle>
          <a:p>
            <a:fld id="{7682B437-FF46-4492-8E21-2FE42BC653BA}" type="slidenum">
              <a:rPr lang="he-IL" smtClean="0"/>
              <a:pPr/>
              <a:t>‹#›</a:t>
            </a:fld>
            <a:endParaRPr lang="he-IL"/>
          </a:p>
        </p:txBody>
      </p:sp>
    </p:spTree>
    <p:extLst>
      <p:ext uri="{BB962C8B-B14F-4D97-AF65-F5344CB8AC3E}">
        <p14:creationId xmlns:p14="http://schemas.microsoft.com/office/powerpoint/2010/main" val="345257653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pPr/>
              <a:t>1</a:t>
            </a:fld>
            <a:endParaRPr lang="he-IL" dirty="0"/>
          </a:p>
        </p:txBody>
      </p:sp>
    </p:spTree>
    <p:extLst>
      <p:ext uri="{BB962C8B-B14F-4D97-AF65-F5344CB8AC3E}">
        <p14:creationId xmlns:p14="http://schemas.microsoft.com/office/powerpoint/2010/main" val="19382039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b="0" dirty="0" smtClean="0"/>
              <a:t>מעודכן</a:t>
            </a:r>
            <a:r>
              <a:rPr lang="he-IL" b="0" baseline="0" dirty="0" smtClean="0"/>
              <a:t> </a:t>
            </a:r>
            <a:endParaRPr lang="he-IL" b="0"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pPr/>
              <a:t>2</a:t>
            </a:fld>
            <a:endParaRPr lang="he-IL" dirty="0"/>
          </a:p>
        </p:txBody>
      </p:sp>
    </p:spTree>
    <p:extLst>
      <p:ext uri="{BB962C8B-B14F-4D97-AF65-F5344CB8AC3E}">
        <p14:creationId xmlns:p14="http://schemas.microsoft.com/office/powerpoint/2010/main" val="26908468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b="1" dirty="0">
              <a:latin typeface="David" panose="020E0502060401010101" pitchFamily="34" charset="-79"/>
              <a:cs typeface="David" panose="020E0502060401010101" pitchFamily="34" charset="-79"/>
            </a:endParaRPr>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pPr/>
              <a:t>3</a:t>
            </a:fld>
            <a:endParaRPr lang="he-IL"/>
          </a:p>
        </p:txBody>
      </p:sp>
    </p:spTree>
    <p:extLst>
      <p:ext uri="{BB962C8B-B14F-4D97-AF65-F5344CB8AC3E}">
        <p14:creationId xmlns:p14="http://schemas.microsoft.com/office/powerpoint/2010/main" val="2505739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b="0"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pPr/>
              <a:t>4</a:t>
            </a:fld>
            <a:endParaRPr lang="he-IL"/>
          </a:p>
        </p:txBody>
      </p:sp>
    </p:spTree>
    <p:extLst>
      <p:ext uri="{BB962C8B-B14F-4D97-AF65-F5344CB8AC3E}">
        <p14:creationId xmlns:p14="http://schemas.microsoft.com/office/powerpoint/2010/main" val="9789207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b="0"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pPr/>
              <a:t>5</a:t>
            </a:fld>
            <a:endParaRPr lang="he-IL"/>
          </a:p>
        </p:txBody>
      </p:sp>
    </p:spTree>
    <p:extLst>
      <p:ext uri="{BB962C8B-B14F-4D97-AF65-F5344CB8AC3E}">
        <p14:creationId xmlns:p14="http://schemas.microsoft.com/office/powerpoint/2010/main" val="28845953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b="1" baseline="0" dirty="0" smtClean="0">
              <a:latin typeface="David" panose="020E0502060401010101" pitchFamily="34" charset="-79"/>
              <a:cs typeface="David" panose="020E0502060401010101" pitchFamily="34" charset="-79"/>
            </a:endParaRPr>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pPr/>
              <a:t>6</a:t>
            </a:fld>
            <a:endParaRPr lang="he-IL"/>
          </a:p>
        </p:txBody>
      </p:sp>
    </p:spTree>
    <p:extLst>
      <p:ext uri="{BB962C8B-B14F-4D97-AF65-F5344CB8AC3E}">
        <p14:creationId xmlns:p14="http://schemas.microsoft.com/office/powerpoint/2010/main" val="6406012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pPr defTabSz="915021">
              <a:defRPr/>
            </a:pPr>
            <a:r>
              <a:rPr lang="he-IL" b="0" dirty="0" smtClean="0"/>
              <a:t>לעדכן בהתאם לשקף 2!!!!</a:t>
            </a:r>
            <a:r>
              <a:rPr lang="he-IL" b="0" baseline="0" dirty="0" smtClean="0"/>
              <a:t> </a:t>
            </a:r>
            <a:endParaRPr lang="he-IL" b="0" dirty="0" smtClean="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pPr/>
              <a:t>7</a:t>
            </a:fld>
            <a:endParaRPr lang="he-IL"/>
          </a:p>
        </p:txBody>
      </p:sp>
    </p:spTree>
    <p:extLst>
      <p:ext uri="{BB962C8B-B14F-4D97-AF65-F5344CB8AC3E}">
        <p14:creationId xmlns:p14="http://schemas.microsoft.com/office/powerpoint/2010/main" val="33763420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b="1"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pPr/>
              <a:t>8</a:t>
            </a:fld>
            <a:endParaRPr lang="he-IL"/>
          </a:p>
        </p:txBody>
      </p:sp>
    </p:spTree>
    <p:extLst>
      <p:ext uri="{BB962C8B-B14F-4D97-AF65-F5344CB8AC3E}">
        <p14:creationId xmlns:p14="http://schemas.microsoft.com/office/powerpoint/2010/main" val="32452154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9</a:t>
            </a:fld>
            <a:endParaRPr lang="he-IL">
              <a:solidFill>
                <a:prstClr val="black"/>
              </a:solidFill>
            </a:endParaRPr>
          </a:p>
        </p:txBody>
      </p:sp>
    </p:spTree>
    <p:extLst>
      <p:ext uri="{BB962C8B-B14F-4D97-AF65-F5344CB8AC3E}">
        <p14:creationId xmlns:p14="http://schemas.microsoft.com/office/powerpoint/2010/main" val="7575456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r>
              <a:rPr lang="he-IL" sz="1800" b="1" baseline="0" dirty="0" smtClean="0"/>
              <a:t>לעדכן אחוזים </a:t>
            </a:r>
          </a:p>
          <a:p>
            <a:r>
              <a:rPr lang="he-IL" sz="1800" b="1" baseline="0" dirty="0" smtClean="0"/>
              <a:t>התחלה פגישה שניה – מתוך 4 לעבור ל שקפי הסמכות חוקת הזכאות +הסמכות מצגת חיזוק </a:t>
            </a:r>
          </a:p>
          <a:p>
            <a:r>
              <a:rPr lang="he-IL" sz="1800" b="1" baseline="0" dirty="0" smtClean="0"/>
              <a:t>מתוך 6 – לעבור ל 15 שילוב תלמידים בתעשייה + מרכזים + מורים </a:t>
            </a:r>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10</a:t>
            </a:fld>
            <a:endParaRPr lang="he-IL">
              <a:solidFill>
                <a:prstClr val="black"/>
              </a:solidFill>
            </a:endParaRPr>
          </a:p>
        </p:txBody>
      </p:sp>
    </p:spTree>
    <p:extLst>
      <p:ext uri="{BB962C8B-B14F-4D97-AF65-F5344CB8AC3E}">
        <p14:creationId xmlns:p14="http://schemas.microsoft.com/office/powerpoint/2010/main" val="31921517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b="0" dirty="0" smtClean="0"/>
              <a:t>הנתונים כרגע הם מתוך הלומדים ב י"ב.</a:t>
            </a:r>
          </a:p>
          <a:p>
            <a:pPr marL="0" marR="0" indent="0" algn="r" defTabSz="914400" rtl="1" eaLnBrk="1" fontAlgn="auto" latinLnBrk="0" hangingPunct="1">
              <a:lnSpc>
                <a:spcPct val="100000"/>
              </a:lnSpc>
              <a:spcBef>
                <a:spcPts val="0"/>
              </a:spcBef>
              <a:spcAft>
                <a:spcPts val="0"/>
              </a:spcAft>
              <a:buClrTx/>
              <a:buSzTx/>
              <a:buFontTx/>
              <a:buNone/>
              <a:tabLst/>
              <a:defRPr/>
            </a:pPr>
            <a:r>
              <a:rPr lang="he-IL" b="0" baseline="0" dirty="0" smtClean="0"/>
              <a:t>מתוך </a:t>
            </a:r>
            <a:r>
              <a:rPr lang="he-IL" b="0" baseline="0" dirty="0" err="1" smtClean="0"/>
              <a:t>סהכ</a:t>
            </a:r>
            <a:r>
              <a:rPr lang="he-IL" b="0" baseline="0" dirty="0" smtClean="0"/>
              <a:t> שכבת הגיל – אין משמעות להפרדה בין עיוני לטכנולוגי.. </a:t>
            </a:r>
          </a:p>
          <a:p>
            <a:pPr marL="0" marR="0" indent="0" algn="r" defTabSz="914400" rtl="1" eaLnBrk="1" fontAlgn="auto" latinLnBrk="0" hangingPunct="1">
              <a:lnSpc>
                <a:spcPct val="100000"/>
              </a:lnSpc>
              <a:spcBef>
                <a:spcPts val="0"/>
              </a:spcBef>
              <a:spcAft>
                <a:spcPts val="0"/>
              </a:spcAft>
              <a:buClrTx/>
              <a:buSzTx/>
              <a:buFontTx/>
              <a:buNone/>
              <a:tabLst/>
              <a:defRPr/>
            </a:pPr>
            <a:endParaRPr lang="he-IL" b="0" dirty="0" smtClean="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pPr/>
              <a:t>11</a:t>
            </a:fld>
            <a:endParaRPr lang="he-IL"/>
          </a:p>
        </p:txBody>
      </p:sp>
    </p:spTree>
    <p:extLst>
      <p:ext uri="{BB962C8B-B14F-4D97-AF65-F5344CB8AC3E}">
        <p14:creationId xmlns:p14="http://schemas.microsoft.com/office/powerpoint/2010/main" val="32850847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smtClean="0"/>
              <a:t>לעבור ל20 21 (הסמכות</a:t>
            </a:r>
            <a:r>
              <a:rPr lang="he-IL" baseline="0" dirty="0" smtClean="0"/>
              <a:t> + שקף נוסף של פעולות </a:t>
            </a:r>
            <a:endParaRPr lang="he-IL"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pPr/>
              <a:t>12</a:t>
            </a:fld>
            <a:endParaRPr lang="he-IL"/>
          </a:p>
        </p:txBody>
      </p:sp>
    </p:spTree>
    <p:extLst>
      <p:ext uri="{BB962C8B-B14F-4D97-AF65-F5344CB8AC3E}">
        <p14:creationId xmlns:p14="http://schemas.microsoft.com/office/powerpoint/2010/main" val="15036164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B22C51A8-BD93-49BF-849D-AEB45FF187BB}" type="slidenum">
              <a:rPr lang="he-IL" smtClean="0"/>
              <a:t>13</a:t>
            </a:fld>
            <a:endParaRPr lang="he-IL"/>
          </a:p>
        </p:txBody>
      </p:sp>
    </p:spTree>
    <p:extLst>
      <p:ext uri="{BB962C8B-B14F-4D97-AF65-F5344CB8AC3E}">
        <p14:creationId xmlns:p14="http://schemas.microsoft.com/office/powerpoint/2010/main" val="4828142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B22C51A8-BD93-49BF-849D-AEB45FF187BB}" type="slidenum">
              <a:rPr lang="he-IL" smtClean="0"/>
              <a:t>14</a:t>
            </a:fld>
            <a:endParaRPr lang="he-IL"/>
          </a:p>
        </p:txBody>
      </p:sp>
    </p:spTree>
    <p:extLst>
      <p:ext uri="{BB962C8B-B14F-4D97-AF65-F5344CB8AC3E}">
        <p14:creationId xmlns:p14="http://schemas.microsoft.com/office/powerpoint/2010/main" val="4828142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sz="1800" b="1"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pPr/>
              <a:t>15</a:t>
            </a:fld>
            <a:endParaRPr lang="he-IL"/>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r>
              <a:rPr lang="he-IL" sz="1800" b="1" dirty="0"/>
              <a:t>עבודת גמר/פ"ג:</a:t>
            </a:r>
          </a:p>
          <a:p>
            <a:r>
              <a:rPr lang="he-IL" sz="1800" b="1" dirty="0"/>
              <a:t>נתון ל תשע"ב -- </a:t>
            </a:r>
            <a:r>
              <a:rPr lang="en-US" sz="1800" b="1" dirty="0"/>
              <a:t>22,818</a:t>
            </a:r>
          </a:p>
          <a:p>
            <a:endParaRPr lang="he-IL" sz="1800" b="1"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pPr/>
              <a:t>16</a:t>
            </a:fld>
            <a:endParaRPr lang="he-IL"/>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solidFill>
                <a:srgbClr val="FF0000"/>
              </a:solidFill>
              <a:effectLst>
                <a:outerShdw blurRad="38100" dist="38100" dir="2700000" algn="tl">
                  <a:srgbClr val="000000">
                    <a:alpha val="43137"/>
                  </a:srgbClr>
                </a:outerShdw>
              </a:effectLst>
            </a:endParaRPr>
          </a:p>
        </p:txBody>
      </p:sp>
      <p:sp>
        <p:nvSpPr>
          <p:cNvPr id="4" name="מציין מיקום של מספר שקופית 3"/>
          <p:cNvSpPr>
            <a:spLocks noGrp="1"/>
          </p:cNvSpPr>
          <p:nvPr>
            <p:ph type="sldNum" sz="quarter" idx="10"/>
          </p:nvPr>
        </p:nvSpPr>
        <p:spPr/>
        <p:txBody>
          <a:bodyPr/>
          <a:lstStyle/>
          <a:p>
            <a:fld id="{B22C51A8-BD93-49BF-849D-AEB45FF187BB}" type="slidenum">
              <a:rPr lang="he-IL" smtClean="0"/>
              <a:t>17</a:t>
            </a:fld>
            <a:endParaRPr lang="he-IL"/>
          </a:p>
        </p:txBody>
      </p:sp>
    </p:spTree>
    <p:extLst>
      <p:ext uri="{BB962C8B-B14F-4D97-AF65-F5344CB8AC3E}">
        <p14:creationId xmlns:p14="http://schemas.microsoft.com/office/powerpoint/2010/main" val="7016156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solidFill>
                <a:srgbClr val="FF0000"/>
              </a:solidFill>
              <a:effectLst>
                <a:outerShdw blurRad="38100" dist="38100" dir="2700000" algn="tl">
                  <a:srgbClr val="000000">
                    <a:alpha val="43137"/>
                  </a:srgbClr>
                </a:outerShdw>
              </a:effectLst>
            </a:endParaRPr>
          </a:p>
        </p:txBody>
      </p:sp>
      <p:sp>
        <p:nvSpPr>
          <p:cNvPr id="4" name="מציין מיקום של מספר שקופית 3"/>
          <p:cNvSpPr>
            <a:spLocks noGrp="1"/>
          </p:cNvSpPr>
          <p:nvPr>
            <p:ph type="sldNum" sz="quarter" idx="10"/>
          </p:nvPr>
        </p:nvSpPr>
        <p:spPr/>
        <p:txBody>
          <a:bodyPr/>
          <a:lstStyle/>
          <a:p>
            <a:fld id="{B22C51A8-BD93-49BF-849D-AEB45FF187BB}" type="slidenum">
              <a:rPr lang="he-IL" smtClean="0"/>
              <a:t>18</a:t>
            </a:fld>
            <a:endParaRPr lang="he-IL"/>
          </a:p>
        </p:txBody>
      </p:sp>
    </p:spTree>
    <p:extLst>
      <p:ext uri="{BB962C8B-B14F-4D97-AF65-F5344CB8AC3E}">
        <p14:creationId xmlns:p14="http://schemas.microsoft.com/office/powerpoint/2010/main" val="7016156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smtClean="0"/>
              <a:t>להכניס לעיצוב, לדבר על</a:t>
            </a:r>
            <a:r>
              <a:rPr lang="he-IL" baseline="0" dirty="0" smtClean="0"/>
              <a:t> התהליך של בניית </a:t>
            </a:r>
            <a:r>
              <a:rPr lang="he-IL" baseline="0" dirty="0" err="1" smtClean="0"/>
              <a:t>תוכנית</a:t>
            </a:r>
            <a:r>
              <a:rPr lang="he-IL" baseline="0" dirty="0" smtClean="0"/>
              <a:t> עבודה מראש, לדבר על הרעיון של שילוב הסמכות</a:t>
            </a:r>
            <a:endParaRPr lang="he-IL" dirty="0" smtClean="0"/>
          </a:p>
        </p:txBody>
      </p:sp>
      <p:sp>
        <p:nvSpPr>
          <p:cNvPr id="4" name="מציין מיקום של מספר שקופית 3"/>
          <p:cNvSpPr>
            <a:spLocks noGrp="1"/>
          </p:cNvSpPr>
          <p:nvPr>
            <p:ph type="sldNum" sz="quarter" idx="10"/>
          </p:nvPr>
        </p:nvSpPr>
        <p:spPr/>
        <p:txBody>
          <a:bodyPr/>
          <a:lstStyle/>
          <a:p>
            <a:fld id="{B22C51A8-BD93-49BF-849D-AEB45FF187BB}" type="slidenum">
              <a:rPr lang="he-IL" smtClean="0"/>
              <a:t>19</a:t>
            </a:fld>
            <a:endParaRPr lang="he-IL"/>
          </a:p>
        </p:txBody>
      </p:sp>
    </p:spTree>
    <p:extLst>
      <p:ext uri="{BB962C8B-B14F-4D97-AF65-F5344CB8AC3E}">
        <p14:creationId xmlns:p14="http://schemas.microsoft.com/office/powerpoint/2010/main" val="22945420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smtClean="0"/>
              <a:t>להוריד נוער בסיכון </a:t>
            </a:r>
          </a:p>
        </p:txBody>
      </p:sp>
      <p:sp>
        <p:nvSpPr>
          <p:cNvPr id="4" name="מציין מיקום של מספר שקופית 3"/>
          <p:cNvSpPr>
            <a:spLocks noGrp="1"/>
          </p:cNvSpPr>
          <p:nvPr>
            <p:ph type="sldNum" sz="quarter" idx="10"/>
          </p:nvPr>
        </p:nvSpPr>
        <p:spPr/>
        <p:txBody>
          <a:bodyPr/>
          <a:lstStyle/>
          <a:p>
            <a:fld id="{B22C51A8-BD93-49BF-849D-AEB45FF187BB}" type="slidenum">
              <a:rPr lang="he-IL" smtClean="0"/>
              <a:t>20</a:t>
            </a:fld>
            <a:endParaRPr lang="he-IL"/>
          </a:p>
        </p:txBody>
      </p:sp>
    </p:spTree>
    <p:extLst>
      <p:ext uri="{BB962C8B-B14F-4D97-AF65-F5344CB8AC3E}">
        <p14:creationId xmlns:p14="http://schemas.microsoft.com/office/powerpoint/2010/main" val="22945420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sz="1200" dirty="0" smtClean="0">
                <a:latin typeface="David" panose="020E0502060401010101" pitchFamily="34" charset="-79"/>
                <a:cs typeface="David" panose="020E0502060401010101" pitchFamily="34" charset="-79"/>
              </a:rPr>
              <a:t>תלמידי מגמת</a:t>
            </a:r>
            <a:r>
              <a:rPr lang="he-IL" sz="1200" baseline="0" dirty="0" smtClean="0">
                <a:latin typeface="David" panose="020E0502060401010101" pitchFamily="34" charset="-79"/>
                <a:cs typeface="David" panose="020E0502060401010101" pitchFamily="34" charset="-79"/>
              </a:rPr>
              <a:t> אלקטרוניקה </a:t>
            </a:r>
            <a:r>
              <a:rPr lang="he-IL" sz="1200" dirty="0" smtClean="0">
                <a:latin typeface="David" panose="020E0502060401010101" pitchFamily="34" charset="-79"/>
                <a:cs typeface="David" panose="020E0502060401010101" pitchFamily="34" charset="-79"/>
              </a:rPr>
              <a:t>מכפר קאסם, צוותו למפעל  "סימנס-ישראל". חרף קשיי שפה, פערים תרבותיים ומנטאליים, הקשר בין ההנהלה ומהנדסי החברה לתלמידים התהדק וביחד יצרו סביבת למידה משותפת בה המוטיבציה ורצונם של התלמידים להתפתח וללמוד התגברו ממפגש למפגש.  סימנס רכשה עבור התלמידים קיט </a:t>
            </a:r>
            <a:r>
              <a:rPr lang="he-IL" sz="1200" dirty="0" err="1" smtClean="0">
                <a:latin typeface="David" panose="020E0502060401010101" pitchFamily="34" charset="-79"/>
                <a:cs typeface="David" panose="020E0502060401010101" pitchFamily="34" charset="-79"/>
              </a:rPr>
              <a:t>ארדואינו</a:t>
            </a:r>
            <a:r>
              <a:rPr lang="he-IL" sz="1200" dirty="0" smtClean="0">
                <a:latin typeface="David" panose="020E0502060401010101" pitchFamily="34" charset="-79"/>
                <a:cs typeface="David" panose="020E0502060401010101" pitchFamily="34" charset="-79"/>
              </a:rPr>
              <a:t> (ערכה לפיתוח אלקטרוניקה) והעבירה להם סדנה נוספת בנושא. בשנת הלימודים הקרובה פרויקט הגמר יתבסס על הבקר </a:t>
            </a:r>
            <a:r>
              <a:rPr lang="he-IL" sz="1200" dirty="0" err="1" smtClean="0">
                <a:latin typeface="David" panose="020E0502060401010101" pitchFamily="34" charset="-79"/>
                <a:cs typeface="David" panose="020E0502060401010101" pitchFamily="34" charset="-79"/>
              </a:rPr>
              <a:t>ארדואינו</a:t>
            </a:r>
            <a:endParaRPr lang="he-IL" sz="1200" dirty="0" smtClean="0">
              <a:latin typeface="David" panose="020E0502060401010101" pitchFamily="34" charset="-79"/>
              <a:cs typeface="David" panose="020E0502060401010101" pitchFamily="34" charset="-79"/>
            </a:endParaRPr>
          </a:p>
          <a:p>
            <a:pPr rtl="1" hangingPunct="0"/>
            <a:endParaRPr lang="he-IL" sz="1200" b="1" kern="1200" dirty="0" smtClean="0">
              <a:solidFill>
                <a:schemeClr val="tx1"/>
              </a:solidFill>
              <a:effectLst/>
              <a:latin typeface="+mn-lt"/>
              <a:ea typeface="+mn-ea"/>
              <a:cs typeface="+mn-cs"/>
            </a:endParaRPr>
          </a:p>
          <a:p>
            <a:pPr rtl="1" hangingPunct="0"/>
            <a:endParaRPr lang="en-US" sz="1200" kern="1200" dirty="0" smtClean="0">
              <a:solidFill>
                <a:schemeClr val="tx1"/>
              </a:solidFill>
              <a:effectLst/>
              <a:latin typeface="+mn-lt"/>
              <a:ea typeface="+mn-ea"/>
              <a:cs typeface="+mn-cs"/>
            </a:endParaRPr>
          </a:p>
        </p:txBody>
      </p:sp>
      <p:sp>
        <p:nvSpPr>
          <p:cNvPr id="4" name="מציין מיקום של מספר שקופית 3"/>
          <p:cNvSpPr>
            <a:spLocks noGrp="1"/>
          </p:cNvSpPr>
          <p:nvPr>
            <p:ph type="sldNum" sz="quarter" idx="10"/>
          </p:nvPr>
        </p:nvSpPr>
        <p:spPr/>
        <p:txBody>
          <a:bodyPr/>
          <a:lstStyle/>
          <a:p>
            <a:fld id="{B22C51A8-BD93-49BF-849D-AEB45FF187BB}" type="slidenum">
              <a:rPr lang="he-IL" smtClean="0"/>
              <a:t>21</a:t>
            </a:fld>
            <a:endParaRPr lang="he-IL"/>
          </a:p>
        </p:txBody>
      </p:sp>
    </p:spTree>
    <p:extLst>
      <p:ext uri="{BB962C8B-B14F-4D97-AF65-F5344CB8AC3E}">
        <p14:creationId xmlns:p14="http://schemas.microsoft.com/office/powerpoint/2010/main" val="22945420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smtClean="0"/>
          </a:p>
        </p:txBody>
      </p:sp>
      <p:sp>
        <p:nvSpPr>
          <p:cNvPr id="4" name="מציין מיקום של מספר שקופית 3"/>
          <p:cNvSpPr>
            <a:spLocks noGrp="1"/>
          </p:cNvSpPr>
          <p:nvPr>
            <p:ph type="sldNum" sz="quarter" idx="10"/>
          </p:nvPr>
        </p:nvSpPr>
        <p:spPr/>
        <p:txBody>
          <a:bodyPr/>
          <a:lstStyle/>
          <a:p>
            <a:fld id="{B22C51A8-BD93-49BF-849D-AEB45FF187BB}" type="slidenum">
              <a:rPr lang="he-IL" smtClean="0"/>
              <a:t>22</a:t>
            </a:fld>
            <a:endParaRPr lang="he-IL"/>
          </a:p>
        </p:txBody>
      </p:sp>
    </p:spTree>
    <p:extLst>
      <p:ext uri="{BB962C8B-B14F-4D97-AF65-F5344CB8AC3E}">
        <p14:creationId xmlns:p14="http://schemas.microsoft.com/office/powerpoint/2010/main" val="22945420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smtClean="0"/>
              <a:t>להכניס לעיצוב</a:t>
            </a:r>
          </a:p>
        </p:txBody>
      </p:sp>
      <p:sp>
        <p:nvSpPr>
          <p:cNvPr id="4" name="מציין מיקום של מספר שקופית 3"/>
          <p:cNvSpPr>
            <a:spLocks noGrp="1"/>
          </p:cNvSpPr>
          <p:nvPr>
            <p:ph type="sldNum" sz="quarter" idx="10"/>
          </p:nvPr>
        </p:nvSpPr>
        <p:spPr/>
        <p:txBody>
          <a:bodyPr/>
          <a:lstStyle/>
          <a:p>
            <a:fld id="{B22C51A8-BD93-49BF-849D-AEB45FF187BB}" type="slidenum">
              <a:rPr lang="he-IL" smtClean="0"/>
              <a:t>23</a:t>
            </a:fld>
            <a:endParaRPr lang="he-IL"/>
          </a:p>
        </p:txBody>
      </p:sp>
    </p:spTree>
    <p:extLst>
      <p:ext uri="{BB962C8B-B14F-4D97-AF65-F5344CB8AC3E}">
        <p14:creationId xmlns:p14="http://schemas.microsoft.com/office/powerpoint/2010/main" val="22945420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baseline="0" dirty="0" smtClean="0"/>
              <a:t>להכניס לעיצוב להסתכל רווחים </a:t>
            </a:r>
            <a:endParaRPr lang="he-IL" dirty="0" smtClean="0"/>
          </a:p>
        </p:txBody>
      </p:sp>
      <p:sp>
        <p:nvSpPr>
          <p:cNvPr id="4" name="מציין מיקום של מספר שקופית 3"/>
          <p:cNvSpPr>
            <a:spLocks noGrp="1"/>
          </p:cNvSpPr>
          <p:nvPr>
            <p:ph type="sldNum" sz="quarter" idx="10"/>
          </p:nvPr>
        </p:nvSpPr>
        <p:spPr/>
        <p:txBody>
          <a:bodyPr/>
          <a:lstStyle/>
          <a:p>
            <a:fld id="{B22C51A8-BD93-49BF-849D-AEB45FF187BB}" type="slidenum">
              <a:rPr lang="he-IL" smtClean="0"/>
              <a:t>24</a:t>
            </a:fld>
            <a:endParaRPr lang="he-IL"/>
          </a:p>
        </p:txBody>
      </p:sp>
    </p:spTree>
    <p:extLst>
      <p:ext uri="{BB962C8B-B14F-4D97-AF65-F5344CB8AC3E}">
        <p14:creationId xmlns:p14="http://schemas.microsoft.com/office/powerpoint/2010/main" val="22945420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sz="1800" b="1" dirty="0"/>
          </a:p>
        </p:txBody>
      </p:sp>
      <p:sp>
        <p:nvSpPr>
          <p:cNvPr id="4" name="מציין מיקום של מספר שקופית 3"/>
          <p:cNvSpPr>
            <a:spLocks noGrp="1"/>
          </p:cNvSpPr>
          <p:nvPr>
            <p:ph type="sldNum" sz="quarter" idx="10"/>
          </p:nvPr>
        </p:nvSpPr>
        <p:spPr/>
        <p:txBody>
          <a:bodyPr/>
          <a:lstStyle/>
          <a:p>
            <a:fld id="{7682B437-FF46-4492-8E21-2FE42BC653BA}" type="slidenum">
              <a:rPr lang="he-IL" smtClean="0">
                <a:solidFill>
                  <a:prstClr val="black"/>
                </a:solidFill>
              </a:rPr>
              <a:pPr/>
              <a:t>25</a:t>
            </a:fld>
            <a:endParaRPr lang="he-IL">
              <a:solidFill>
                <a:prstClr val="black"/>
              </a:solidFill>
            </a:endParaRPr>
          </a:p>
        </p:txBody>
      </p:sp>
    </p:spTree>
    <p:extLst>
      <p:ext uri="{BB962C8B-B14F-4D97-AF65-F5344CB8AC3E}">
        <p14:creationId xmlns:p14="http://schemas.microsoft.com/office/powerpoint/2010/main" val="2753235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pPr/>
              <a:t>י"ב/חשון/תשע"ז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pPr/>
              <a:t>‹#›</a:t>
            </a:fld>
            <a:endParaRPr lang="he-IL"/>
          </a:p>
        </p:txBody>
      </p:sp>
    </p:spTree>
    <p:extLst>
      <p:ext uri="{BB962C8B-B14F-4D97-AF65-F5344CB8AC3E}">
        <p14:creationId xmlns:p14="http://schemas.microsoft.com/office/powerpoint/2010/main" val="33792699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pPr/>
              <a:t>י"ב/חשון/תשע"ז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pPr/>
              <a:t>‹#›</a:t>
            </a:fld>
            <a:endParaRPr lang="he-IL"/>
          </a:p>
        </p:txBody>
      </p:sp>
    </p:spTree>
    <p:extLst>
      <p:ext uri="{BB962C8B-B14F-4D97-AF65-F5344CB8AC3E}">
        <p14:creationId xmlns:p14="http://schemas.microsoft.com/office/powerpoint/2010/main" val="140775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pPr/>
              <a:t>י"ב/חשון/תשע"ז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pPr/>
              <a:t>‹#›</a:t>
            </a:fld>
            <a:endParaRPr lang="he-IL"/>
          </a:p>
        </p:txBody>
      </p:sp>
    </p:spTree>
    <p:extLst>
      <p:ext uri="{BB962C8B-B14F-4D97-AF65-F5344CB8AC3E}">
        <p14:creationId xmlns:p14="http://schemas.microsoft.com/office/powerpoint/2010/main" val="254291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58FBECAC-D087-4E8B-A005-3FFA6BA6ED2A}" type="datetimeFigureOut">
              <a:rPr lang="he-IL" smtClean="0"/>
              <a:pPr/>
              <a:t>י"ב/חשון/תשע"ז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0E718285-21AB-4EE8-A562-FD27624679A3}" type="slidenum">
              <a:rPr lang="he-IL" smtClean="0"/>
              <a:pPr/>
              <a:t>‹#›</a:t>
            </a:fld>
            <a:endParaRPr lang="he-IL"/>
          </a:p>
        </p:txBody>
      </p:sp>
    </p:spTree>
    <p:extLst>
      <p:ext uri="{BB962C8B-B14F-4D97-AF65-F5344CB8AC3E}">
        <p14:creationId xmlns:p14="http://schemas.microsoft.com/office/powerpoint/2010/main" val="695670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58FBECAC-D087-4E8B-A005-3FFA6BA6ED2A}" type="datetimeFigureOut">
              <a:rPr lang="he-IL" smtClean="0"/>
              <a:pPr/>
              <a:t>י"ב/חשון/תשע"ז</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0E718285-21AB-4EE8-A562-FD27624679A3}" type="slidenum">
              <a:rPr lang="he-IL" smtClean="0"/>
              <a:pPr/>
              <a:t>‹#›</a:t>
            </a:fld>
            <a:endParaRPr lang="he-IL"/>
          </a:p>
        </p:txBody>
      </p:sp>
    </p:spTree>
    <p:extLst>
      <p:ext uri="{BB962C8B-B14F-4D97-AF65-F5344CB8AC3E}">
        <p14:creationId xmlns:p14="http://schemas.microsoft.com/office/powerpoint/2010/main" val="2387765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58FBECAC-D087-4E8B-A005-3FFA6BA6ED2A}" type="datetimeFigureOut">
              <a:rPr lang="he-IL" smtClean="0"/>
              <a:pPr/>
              <a:t>י"ב/חשון/תשע"ז</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0E718285-21AB-4EE8-A562-FD27624679A3}" type="slidenum">
              <a:rPr lang="he-IL" smtClean="0"/>
              <a:pPr/>
              <a:t>‹#›</a:t>
            </a:fld>
            <a:endParaRPr lang="he-IL"/>
          </a:p>
        </p:txBody>
      </p:sp>
    </p:spTree>
    <p:extLst>
      <p:ext uri="{BB962C8B-B14F-4D97-AF65-F5344CB8AC3E}">
        <p14:creationId xmlns:p14="http://schemas.microsoft.com/office/powerpoint/2010/main" val="3289128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58FBECAC-D087-4E8B-A005-3FFA6BA6ED2A}" type="datetimeFigureOut">
              <a:rPr lang="he-IL" smtClean="0"/>
              <a:pPr/>
              <a:t>י"ב/חשון/תשע"ז</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0E718285-21AB-4EE8-A562-FD27624679A3}" type="slidenum">
              <a:rPr lang="he-IL" smtClean="0"/>
              <a:pPr/>
              <a:t>‹#›</a:t>
            </a:fld>
            <a:endParaRPr lang="he-IL"/>
          </a:p>
        </p:txBody>
      </p:sp>
    </p:spTree>
    <p:extLst>
      <p:ext uri="{BB962C8B-B14F-4D97-AF65-F5344CB8AC3E}">
        <p14:creationId xmlns:p14="http://schemas.microsoft.com/office/powerpoint/2010/main" val="3005178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58FBECAC-D087-4E8B-A005-3FFA6BA6ED2A}" type="datetimeFigureOut">
              <a:rPr lang="he-IL" smtClean="0"/>
              <a:pPr/>
              <a:t>י"ב/חשון/תשע"ז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0E718285-21AB-4EE8-A562-FD27624679A3}" type="slidenum">
              <a:rPr lang="he-IL" smtClean="0"/>
              <a:pPr/>
              <a:t>‹#›</a:t>
            </a:fld>
            <a:endParaRPr lang="he-IL"/>
          </a:p>
        </p:txBody>
      </p:sp>
    </p:spTree>
    <p:extLst>
      <p:ext uri="{BB962C8B-B14F-4D97-AF65-F5344CB8AC3E}">
        <p14:creationId xmlns:p14="http://schemas.microsoft.com/office/powerpoint/2010/main" val="4163756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58FBECAC-D087-4E8B-A005-3FFA6BA6ED2A}" type="datetimeFigureOut">
              <a:rPr lang="he-IL" smtClean="0"/>
              <a:pPr/>
              <a:t>י"ב/חשון/תשע"ז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0E718285-21AB-4EE8-A562-FD27624679A3}" type="slidenum">
              <a:rPr lang="he-IL" smtClean="0"/>
              <a:pPr/>
              <a:t>‹#›</a:t>
            </a:fld>
            <a:endParaRPr lang="he-IL"/>
          </a:p>
        </p:txBody>
      </p:sp>
    </p:spTree>
    <p:extLst>
      <p:ext uri="{BB962C8B-B14F-4D97-AF65-F5344CB8AC3E}">
        <p14:creationId xmlns:p14="http://schemas.microsoft.com/office/powerpoint/2010/main" val="2248266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pPr/>
              <a:t>י"ב/חשון/תשע"ז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pPr/>
              <a:t>‹#›</a:t>
            </a:fld>
            <a:endParaRPr lang="he-IL"/>
          </a:p>
        </p:txBody>
      </p:sp>
    </p:spTree>
    <p:extLst>
      <p:ext uri="{BB962C8B-B14F-4D97-AF65-F5344CB8AC3E}">
        <p14:creationId xmlns:p14="http://schemas.microsoft.com/office/powerpoint/2010/main" val="1698701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pPr/>
              <a:t>י"ב/חשון/תשע"ז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pPr/>
              <a:t>‹#›</a:t>
            </a:fld>
            <a:endParaRPr lang="he-IL"/>
          </a:p>
        </p:txBody>
      </p:sp>
    </p:spTree>
    <p:extLst>
      <p:ext uri="{BB962C8B-B14F-4D97-AF65-F5344CB8AC3E}">
        <p14:creationId xmlns:p14="http://schemas.microsoft.com/office/powerpoint/2010/main" val="11681372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5144157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2413705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386288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4769217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8" name="מציין מיקום של כותרת תחתונה 7"/>
          <p:cNvSpPr>
            <a:spLocks noGrp="1"/>
          </p:cNvSpPr>
          <p:nvPr>
            <p:ph type="ftr" sz="quarter" idx="11"/>
          </p:nvPr>
        </p:nvSpPr>
        <p:spPr/>
        <p:txBody>
          <a:bodyPr/>
          <a:lstStyle/>
          <a:p>
            <a:endParaRPr lang="he-IL">
              <a:solidFill>
                <a:prstClr val="black">
                  <a:tint val="75000"/>
                </a:prstClr>
              </a:solidFill>
            </a:endParaRPr>
          </a:p>
        </p:txBody>
      </p:sp>
      <p:sp>
        <p:nvSpPr>
          <p:cNvPr id="9" name="מציין מיקום של מספר שקופית 8"/>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7866714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4" name="מציין מיקום של כותרת תחתונה 3"/>
          <p:cNvSpPr>
            <a:spLocks noGrp="1"/>
          </p:cNvSpPr>
          <p:nvPr>
            <p:ph type="ftr" sz="quarter" idx="11"/>
          </p:nvPr>
        </p:nvSpPr>
        <p:spPr/>
        <p:txBody>
          <a:bodyPr/>
          <a:lstStyle/>
          <a:p>
            <a:endParaRPr lang="he-IL">
              <a:solidFill>
                <a:prstClr val="black">
                  <a:tint val="75000"/>
                </a:prstClr>
              </a:solidFill>
            </a:endParaRPr>
          </a:p>
        </p:txBody>
      </p:sp>
      <p:sp>
        <p:nvSpPr>
          <p:cNvPr id="5" name="מציין מיקום של מספר שקופית 4"/>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856282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3" name="מציין מיקום של כותרת תחתונה 2"/>
          <p:cNvSpPr>
            <a:spLocks noGrp="1"/>
          </p:cNvSpPr>
          <p:nvPr>
            <p:ph type="ftr" sz="quarter" idx="11"/>
          </p:nvPr>
        </p:nvSpPr>
        <p:spPr/>
        <p:txBody>
          <a:bodyPr/>
          <a:lstStyle/>
          <a:p>
            <a:endParaRPr lang="he-IL">
              <a:solidFill>
                <a:prstClr val="black">
                  <a:tint val="75000"/>
                </a:prstClr>
              </a:solidFill>
            </a:endParaRPr>
          </a:p>
        </p:txBody>
      </p:sp>
      <p:sp>
        <p:nvSpPr>
          <p:cNvPr id="4" name="מציין מיקום של מספר שקופית 3"/>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8624438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1223414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2549532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8956901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3759106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8883495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6958820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1544103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26607008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8" name="מציין מיקום של כותרת תחתונה 7"/>
          <p:cNvSpPr>
            <a:spLocks noGrp="1"/>
          </p:cNvSpPr>
          <p:nvPr>
            <p:ph type="ftr" sz="quarter" idx="11"/>
          </p:nvPr>
        </p:nvSpPr>
        <p:spPr/>
        <p:txBody>
          <a:bodyPr/>
          <a:lstStyle/>
          <a:p>
            <a:endParaRPr lang="he-IL">
              <a:solidFill>
                <a:prstClr val="black">
                  <a:tint val="75000"/>
                </a:prstClr>
              </a:solidFill>
            </a:endParaRPr>
          </a:p>
        </p:txBody>
      </p:sp>
      <p:sp>
        <p:nvSpPr>
          <p:cNvPr id="9" name="מציין מיקום של מספר שקופית 8"/>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8438052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4" name="מציין מיקום של כותרת תחתונה 3"/>
          <p:cNvSpPr>
            <a:spLocks noGrp="1"/>
          </p:cNvSpPr>
          <p:nvPr>
            <p:ph type="ftr" sz="quarter" idx="11"/>
          </p:nvPr>
        </p:nvSpPr>
        <p:spPr/>
        <p:txBody>
          <a:bodyPr/>
          <a:lstStyle/>
          <a:p>
            <a:endParaRPr lang="he-IL">
              <a:solidFill>
                <a:prstClr val="black">
                  <a:tint val="75000"/>
                </a:prstClr>
              </a:solidFill>
            </a:endParaRPr>
          </a:p>
        </p:txBody>
      </p:sp>
      <p:sp>
        <p:nvSpPr>
          <p:cNvPr id="5" name="מציין מיקום של מספר שקופית 4"/>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2042077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3" name="מציין מיקום של כותרת תחתונה 2"/>
          <p:cNvSpPr>
            <a:spLocks noGrp="1"/>
          </p:cNvSpPr>
          <p:nvPr>
            <p:ph type="ftr" sz="quarter" idx="11"/>
          </p:nvPr>
        </p:nvSpPr>
        <p:spPr/>
        <p:txBody>
          <a:bodyPr/>
          <a:lstStyle/>
          <a:p>
            <a:endParaRPr lang="he-IL">
              <a:solidFill>
                <a:prstClr val="black">
                  <a:tint val="75000"/>
                </a:prstClr>
              </a:solidFill>
            </a:endParaRPr>
          </a:p>
        </p:txBody>
      </p:sp>
      <p:sp>
        <p:nvSpPr>
          <p:cNvPr id="4" name="מציין מיקום של מספר שקופית 3"/>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5129247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62535694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61207780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14185698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8089922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848614589"/>
      </p:ext>
    </p:extLst>
  </p:cSld>
  <p:clrMapOvr>
    <a:masterClrMapping/>
  </p:clrMapOvr>
  <p:hf sldNum="0" hdr="0" dt="0"/>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836833253"/>
      </p:ext>
    </p:extLst>
  </p:cSld>
  <p:clrMapOvr>
    <a:masterClrMapping/>
  </p:clrMapOvr>
  <p:hf sldNum="0" hdr="0" dt="0"/>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925243621"/>
      </p:ext>
    </p:extLst>
  </p:cSld>
  <p:clrMapOvr>
    <a:masterClrMapping/>
  </p:clrMapOvr>
  <p:hf sldNum="0" hdr="0" dt="0"/>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525718755"/>
      </p:ext>
    </p:extLst>
  </p:cSld>
  <p:clrMapOvr>
    <a:masterClrMapping/>
  </p:clrMapOvr>
  <p:hf sldNum="0" hdr="0" dt="0"/>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8" name="מציין מיקום של כותרת תחתונה 7"/>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9" name="מציין מיקום של מספר שקופית 8"/>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480262858"/>
      </p:ext>
    </p:extLst>
  </p:cSld>
  <p:clrMapOvr>
    <a:masterClrMapping/>
  </p:clrMapOvr>
  <p:hf sldNum="0" hdr="0" dt="0"/>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4" name="מציין מיקום של כותרת תחתונה 3"/>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5" name="מציין מיקום של מספר שקופית 4"/>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750877440"/>
      </p:ext>
    </p:extLst>
  </p:cSld>
  <p:clrMapOvr>
    <a:masterClrMapping/>
  </p:clrMapOvr>
  <p:hf sldNum="0" hdr="0" dt="0"/>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3" name="מציין מיקום של כותרת תחתונה 2"/>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4" name="מציין מיקום של מספר שקופית 3"/>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599175151"/>
      </p:ext>
    </p:extLst>
  </p:cSld>
  <p:clrMapOvr>
    <a:masterClrMapping/>
  </p:clrMapOvr>
  <p:hf sldNum="0" hdr="0" dt="0"/>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54292429"/>
      </p:ext>
    </p:extLst>
  </p:cSld>
  <p:clrMapOvr>
    <a:masterClrMapping/>
  </p:clrMapOvr>
  <p:hf sldNum="0" hdr="0" dt="0"/>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161199105"/>
      </p:ext>
    </p:extLst>
  </p:cSld>
  <p:clrMapOvr>
    <a:masterClrMapping/>
  </p:clrMapOvr>
  <p:hf sldNum="0" hdr="0" dt="0"/>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185055384"/>
      </p:ext>
    </p:extLst>
  </p:cSld>
  <p:clrMapOvr>
    <a:masterClrMapping/>
  </p:clrMapOvr>
  <p:hf sldNum="0" hdr="0" dt="0"/>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047968403"/>
      </p:ext>
    </p:extLst>
  </p:cSld>
  <p:clrMapOvr>
    <a:masterClrMapping/>
  </p:clrMapOvr>
  <p:hf sldNum="0"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8FBECAC-D087-4E8B-A005-3FFA6BA6ED2A}" type="datetimeFigureOut">
              <a:rPr lang="he-IL" smtClean="0"/>
              <a:pPr/>
              <a:t>י"ב/חשון/תשע"ז</a:t>
            </a:fld>
            <a:endParaRPr lang="he-IL"/>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E718285-21AB-4EE8-A562-FD27624679A3}" type="slidenum">
              <a:rPr lang="he-IL" smtClean="0"/>
              <a:pPr/>
              <a:t>‹#›</a:t>
            </a:fld>
            <a:endParaRPr lang="he-IL"/>
          </a:p>
        </p:txBody>
      </p:sp>
    </p:spTree>
    <p:extLst>
      <p:ext uri="{BB962C8B-B14F-4D97-AF65-F5344CB8AC3E}">
        <p14:creationId xmlns:p14="http://schemas.microsoft.com/office/powerpoint/2010/main" val="25874682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solidFill>
                <a:prstClr val="black">
                  <a:tint val="75000"/>
                </a:prstClr>
              </a:solidFill>
            </a:endParaRPr>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0487765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8FBECAC-D087-4E8B-A005-3FFA6BA6ED2A}" type="datetimeFigureOut">
              <a:rPr lang="he-IL" smtClean="0">
                <a:solidFill>
                  <a:prstClr val="black">
                    <a:tint val="75000"/>
                  </a:prstClr>
                </a:solidFill>
              </a:rPr>
              <a:pPr/>
              <a:t>י"ב/חשון/תשע"ז</a:t>
            </a:fld>
            <a:endParaRPr lang="he-IL">
              <a:solidFill>
                <a:prstClr val="black">
                  <a:tint val="75000"/>
                </a:prstClr>
              </a:solidFill>
            </a:endParaRPr>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solidFill>
                <a:prstClr val="black">
                  <a:tint val="75000"/>
                </a:prstClr>
              </a:solidFill>
            </a:endParaRPr>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E718285-21AB-4EE8-A562-FD27624679A3}"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84012367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60000">
              <a:schemeClr val="bg2">
                <a:tint val="95000"/>
                <a:shade val="100000"/>
                <a:satMod val="130000"/>
                <a:lumMod val="130000"/>
              </a:schemeClr>
            </a:gs>
            <a:gs pos="100000">
              <a:schemeClr val="bg1"/>
            </a:gs>
          </a:gsLst>
          <a:path path="circle">
            <a:fillToRect l="20000" t="10000" r="20000" b="60000"/>
          </a:path>
          <a:tileRect/>
        </a:gradFill>
        <a:effectLst/>
      </p:bgPr>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r>
              <a:rPr lang="he-IL" smtClean="0">
                <a:solidFill>
                  <a:prstClr val="black">
                    <a:tint val="75000"/>
                  </a:prstClr>
                </a:solidFill>
              </a:rPr>
              <a:t>ב'/ניסן/תשע"ב</a:t>
            </a:r>
            <a:endParaRPr lang="he-IL">
              <a:solidFill>
                <a:prstClr val="black">
                  <a:tint val="75000"/>
                </a:prstClr>
              </a:solidFill>
            </a:endParaRPr>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68684757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chart" Target="../charts/char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10.xml"/><Relationship Id="rId7" Type="http://schemas.openxmlformats.org/officeDocument/2006/relationships/slide" Target="slide12.xm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slide" Target="slide17.xml"/><Relationship Id="rId5" Type="http://schemas.openxmlformats.org/officeDocument/2006/relationships/slide" Target="slide15.xml"/><Relationship Id="rId4" Type="http://schemas.openxmlformats.org/officeDocument/2006/relationships/slide" Target="slide11.xml"/></Relationships>
</file>

<file path=ppt/slides/_rels/slide11.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chart" Target="../charts/chart4.xml"/></Relationships>
</file>

<file path=ppt/slides/_rels/slide12.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5.xml"/><Relationship Id="rId1" Type="http://schemas.openxmlformats.org/officeDocument/2006/relationships/slideLayout" Target="../slideLayouts/slideLayout23.xml"/><Relationship Id="rId5" Type="http://schemas.openxmlformats.org/officeDocument/2006/relationships/image" Target="../media/image6.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6.xml"/><Relationship Id="rId1" Type="http://schemas.openxmlformats.org/officeDocument/2006/relationships/slideLayout" Target="../slideLayouts/slideLayout23.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p:txBody>
          <a:bodyPr/>
          <a:lstStyle/>
          <a:p>
            <a:endParaRPr lang="he-IL" dirty="0"/>
          </a:p>
        </p:txBody>
      </p:sp>
      <p:sp>
        <p:nvSpPr>
          <p:cNvPr id="3" name="כותרת משנה 2"/>
          <p:cNvSpPr>
            <a:spLocks noGrp="1"/>
          </p:cNvSpPr>
          <p:nvPr>
            <p:ph type="subTitle" idx="1"/>
          </p:nvPr>
        </p:nvSpPr>
        <p:spPr/>
        <p:txBody>
          <a:bodyPr/>
          <a:lstStyle/>
          <a:p>
            <a:endParaRPr lang="he-IL" dirty="0"/>
          </a:p>
        </p:txBody>
      </p:sp>
      <p:sp>
        <p:nvSpPr>
          <p:cNvPr id="5" name="TextBox 4"/>
          <p:cNvSpPr txBox="1"/>
          <p:nvPr/>
        </p:nvSpPr>
        <p:spPr>
          <a:xfrm>
            <a:off x="3995936" y="6381328"/>
            <a:ext cx="4896544" cy="369332"/>
          </a:xfrm>
          <a:prstGeom prst="rect">
            <a:avLst/>
          </a:prstGeom>
          <a:noFill/>
        </p:spPr>
        <p:txBody>
          <a:bodyPr wrap="square" rtlCol="1">
            <a:spAutoFit/>
          </a:bodyPr>
          <a:lstStyle/>
          <a:p>
            <a:r>
              <a:rPr lang="he-IL" b="1" dirty="0" smtClean="0">
                <a:latin typeface="David" panose="020E0502060401010101" pitchFamily="34" charset="-79"/>
                <a:cs typeface="David" panose="020E0502060401010101" pitchFamily="34" charset="-79"/>
              </a:rPr>
              <a:t>גרסת טיוטה מקוצרת  לא להפצה – 12-3-2014</a:t>
            </a:r>
            <a:endParaRPr lang="he-IL" b="1" dirty="0">
              <a:latin typeface="David" panose="020E0502060401010101" pitchFamily="34" charset="-79"/>
              <a:cs typeface="David" panose="020E0502060401010101" pitchFamily="34" charset="-79"/>
            </a:endParaRPr>
          </a:p>
        </p:txBody>
      </p:sp>
      <p:sp>
        <p:nvSpPr>
          <p:cNvPr id="8" name="מלבן 7"/>
          <p:cNvSpPr/>
          <p:nvPr/>
        </p:nvSpPr>
        <p:spPr>
          <a:xfrm>
            <a:off x="2339752" y="5787261"/>
            <a:ext cx="6552728" cy="400110"/>
          </a:xfrm>
          <a:prstGeom prst="rect">
            <a:avLst/>
          </a:prstGeom>
        </p:spPr>
        <p:txBody>
          <a:bodyPr wrap="square">
            <a:spAutoFit/>
          </a:bodyPr>
          <a:lstStyle/>
          <a:p>
            <a:r>
              <a:rPr lang="he-IL" sz="2000" b="1" dirty="0" smtClean="0">
                <a:latin typeface="David" panose="020E0502060401010101" pitchFamily="34" charset="-79"/>
                <a:cs typeface="David" panose="020E0502060401010101" pitchFamily="34" charset="-79"/>
              </a:rPr>
              <a:t>הצגה בפני שר החינוך</a:t>
            </a:r>
          </a:p>
        </p:txBody>
      </p:sp>
      <p:sp>
        <p:nvSpPr>
          <p:cNvPr id="4" name="TextBox 3"/>
          <p:cNvSpPr txBox="1"/>
          <p:nvPr/>
        </p:nvSpPr>
        <p:spPr>
          <a:xfrm>
            <a:off x="5364088" y="6187371"/>
            <a:ext cx="3456384" cy="646331"/>
          </a:xfrm>
          <a:prstGeom prst="rect">
            <a:avLst/>
          </a:prstGeom>
          <a:noFill/>
        </p:spPr>
        <p:txBody>
          <a:bodyPr wrap="square" rtlCol="1">
            <a:spAutoFit/>
          </a:bodyPr>
          <a:lstStyle/>
          <a:p>
            <a:r>
              <a:rPr lang="he-IL" dirty="0" smtClean="0">
                <a:latin typeface="David" panose="020E0502060401010101" pitchFamily="34" charset="-79"/>
                <a:cs typeface="David" panose="020E0502060401010101" pitchFamily="34" charset="-79"/>
              </a:rPr>
              <a:t>יום שני כ חשון תשע"ו</a:t>
            </a:r>
          </a:p>
          <a:p>
            <a:r>
              <a:rPr lang="he-IL" dirty="0" smtClean="0">
                <a:latin typeface="David" panose="020E0502060401010101" pitchFamily="34" charset="-79"/>
                <a:cs typeface="David" panose="020E0502060401010101" pitchFamily="34" charset="-79"/>
              </a:rPr>
              <a:t>2 נובמבר, 2015</a:t>
            </a:r>
            <a:endParaRPr lang="he-IL" dirty="0">
              <a:latin typeface="David" panose="020E0502060401010101" pitchFamily="34" charset="-79"/>
              <a:cs typeface="David" panose="020E0502060401010101" pitchFamily="34" charset="-79"/>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 y="0"/>
            <a:ext cx="9124950" cy="6934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03691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hlinkClick r:id="rId3" action="ppaction://hlinksldjump"/>
          </p:cNvPr>
          <p:cNvSpPr txBox="1"/>
          <p:nvPr/>
        </p:nvSpPr>
        <p:spPr>
          <a:xfrm>
            <a:off x="0" y="0"/>
            <a:ext cx="9144000" cy="584775"/>
          </a:xfrm>
          <a:prstGeom prst="rect">
            <a:avLst/>
          </a:prstGeom>
          <a:solidFill>
            <a:schemeClr val="tx2">
              <a:lumMod val="50000"/>
            </a:schemeClr>
          </a:solidFill>
        </p:spPr>
        <p:txBody>
          <a:bodyPr wrap="square" rtlCol="1">
            <a:spAutoFit/>
          </a:bodyPr>
          <a:lstStyle/>
          <a:p>
            <a:r>
              <a:rPr lang="he-IL" sz="3200" b="1" dirty="0">
                <a:solidFill>
                  <a:schemeClr val="bg1"/>
                </a:solidFill>
                <a:latin typeface="David" panose="020E0502060401010101" pitchFamily="34" charset="-79"/>
                <a:cs typeface="David" panose="020E0502060401010101" pitchFamily="34" charset="-79"/>
              </a:rPr>
              <a:t>שיעור התלמידים בחינוך </a:t>
            </a:r>
            <a:r>
              <a:rPr lang="he-IL" sz="3200" b="1" dirty="0" smtClean="0">
                <a:solidFill>
                  <a:schemeClr val="bg1"/>
                </a:solidFill>
                <a:latin typeface="David" panose="020E0502060401010101" pitchFamily="34" charset="-79"/>
                <a:cs typeface="David" panose="020E0502060401010101" pitchFamily="34" charset="-79"/>
              </a:rPr>
              <a:t>הטכנולוגי (י'-י"ב) </a:t>
            </a:r>
            <a:endParaRPr lang="he-IL" sz="3200" b="1" dirty="0">
              <a:solidFill>
                <a:schemeClr val="bg1"/>
              </a:solidFill>
              <a:latin typeface="David" panose="020E0502060401010101" pitchFamily="34" charset="-79"/>
              <a:cs typeface="David" panose="020E0502060401010101" pitchFamily="34" charset="-79"/>
            </a:endParaRPr>
          </a:p>
        </p:txBody>
      </p:sp>
      <p:graphicFrame>
        <p:nvGraphicFramePr>
          <p:cNvPr id="4" name="טבלה 3"/>
          <p:cNvGraphicFramePr>
            <a:graphicFrameLocks noGrp="1"/>
          </p:cNvGraphicFramePr>
          <p:nvPr>
            <p:extLst>
              <p:ext uri="{D42A27DB-BD31-4B8C-83A1-F6EECF244321}">
                <p14:modId xmlns:p14="http://schemas.microsoft.com/office/powerpoint/2010/main" val="2769959330"/>
              </p:ext>
            </p:extLst>
          </p:nvPr>
        </p:nvGraphicFramePr>
        <p:xfrm>
          <a:off x="0" y="584773"/>
          <a:ext cx="9144000" cy="6298185"/>
        </p:xfrm>
        <a:graphic>
          <a:graphicData uri="http://schemas.openxmlformats.org/drawingml/2006/table">
            <a:tbl>
              <a:tblPr rtl="1" firstRow="1" firstCol="1" bandRow="1">
                <a:tableStyleId>{5C22544A-7EE6-4342-B048-85BDC9FD1C3A}</a:tableStyleId>
              </a:tblPr>
              <a:tblGrid>
                <a:gridCol w="1410810"/>
                <a:gridCol w="1288865"/>
                <a:gridCol w="1288865"/>
                <a:gridCol w="1288865"/>
                <a:gridCol w="1288865"/>
                <a:gridCol w="1288865"/>
                <a:gridCol w="1288865"/>
              </a:tblGrid>
              <a:tr h="631617">
                <a:tc>
                  <a:txBody>
                    <a:bodyPr/>
                    <a:lstStyle/>
                    <a:p>
                      <a:pPr rtl="1"/>
                      <a:endParaRPr lang="en-US" sz="1800" dirty="0">
                        <a:effectLst/>
                        <a:latin typeface="David" panose="020E0502060401010101" pitchFamily="34" charset="-79"/>
                        <a:cs typeface="David" panose="020E0502060401010101" pitchFamily="34" charset="-79"/>
                      </a:endParaRPr>
                    </a:p>
                  </a:txBody>
                  <a:tcPr marL="68580" marR="68580" marT="71755" marB="0" anchor="ctr"/>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תשע"א</a:t>
                      </a:r>
                      <a:endParaRPr lang="en-US" sz="1800" dirty="0">
                        <a:effectLst/>
                        <a:latin typeface="David" panose="020E0502060401010101" pitchFamily="34" charset="-79"/>
                        <a:ea typeface="Calibri"/>
                        <a:cs typeface="David" panose="020E0502060401010101" pitchFamily="34" charset="-79"/>
                      </a:endParaRPr>
                    </a:p>
                  </a:txBody>
                  <a:tcPr marL="68580" marR="68580" marT="71755" marB="0"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תשע"ב</a:t>
                      </a:r>
                      <a:endParaRPr lang="en-US" sz="1800" dirty="0">
                        <a:effectLst/>
                        <a:latin typeface="David" panose="020E0502060401010101" pitchFamily="34" charset="-79"/>
                        <a:ea typeface="Calibri"/>
                        <a:cs typeface="David" panose="020E0502060401010101" pitchFamily="34" charset="-79"/>
                      </a:endParaRPr>
                    </a:p>
                  </a:txBody>
                  <a:tcPr marL="68580" marR="68580" marT="71755" marB="0" anchor="b"/>
                </a:tc>
                <a:tc>
                  <a:txBody>
                    <a:bodyPr/>
                    <a:lstStyle/>
                    <a:p>
                      <a:pPr algn="r" rtl="1">
                        <a:lnSpc>
                          <a:spcPct val="150000"/>
                        </a:lnSpc>
                        <a:spcAft>
                          <a:spcPts val="1000"/>
                        </a:spcAft>
                      </a:pPr>
                      <a:r>
                        <a:rPr lang="he-IL" sz="1800" dirty="0" smtClean="0">
                          <a:solidFill>
                            <a:schemeClr val="bg1"/>
                          </a:solidFill>
                          <a:effectLst/>
                          <a:latin typeface="David" panose="020E0502060401010101" pitchFamily="34" charset="-79"/>
                          <a:ea typeface="Calibri"/>
                          <a:cs typeface="David" panose="020E0502060401010101" pitchFamily="34" charset="-79"/>
                        </a:rPr>
                        <a:t>תשע"ג</a:t>
                      </a:r>
                      <a:endParaRPr lang="en-US" sz="1800" dirty="0">
                        <a:solidFill>
                          <a:schemeClr val="bg1"/>
                        </a:solidFill>
                        <a:effectLst/>
                        <a:latin typeface="David" panose="020E0502060401010101" pitchFamily="34" charset="-79"/>
                        <a:ea typeface="Calibri"/>
                        <a:cs typeface="David" panose="020E0502060401010101" pitchFamily="34" charset="-79"/>
                      </a:endParaRPr>
                    </a:p>
                  </a:txBody>
                  <a:tcPr marL="68580" marR="68580" marT="71755" marB="0" anchor="b"/>
                </a:tc>
                <a:tc>
                  <a:txBody>
                    <a:bodyPr/>
                    <a:lstStyle/>
                    <a:p>
                      <a:pPr algn="r" rtl="1">
                        <a:lnSpc>
                          <a:spcPct val="150000"/>
                        </a:lnSpc>
                        <a:spcAft>
                          <a:spcPts val="1000"/>
                        </a:spcAft>
                      </a:pPr>
                      <a:r>
                        <a:rPr lang="he-IL" sz="1800" dirty="0" smtClean="0">
                          <a:solidFill>
                            <a:schemeClr val="bg1"/>
                          </a:solidFill>
                          <a:effectLst/>
                          <a:latin typeface="David" panose="020E0502060401010101" pitchFamily="34" charset="-79"/>
                          <a:ea typeface="Calibri"/>
                          <a:cs typeface="David" panose="020E0502060401010101" pitchFamily="34" charset="-79"/>
                        </a:rPr>
                        <a:t>תשע"ד</a:t>
                      </a:r>
                      <a:endParaRPr lang="en-US" sz="1800" dirty="0">
                        <a:solidFill>
                          <a:schemeClr val="bg1"/>
                        </a:solidFill>
                        <a:effectLst/>
                        <a:latin typeface="David" panose="020E0502060401010101" pitchFamily="34" charset="-79"/>
                        <a:ea typeface="Calibri"/>
                        <a:cs typeface="David" panose="020E0502060401010101" pitchFamily="34" charset="-79"/>
                      </a:endParaRPr>
                    </a:p>
                  </a:txBody>
                  <a:tcPr marL="68580" marR="68580" marT="71755" marB="0" anchor="b"/>
                </a:tc>
                <a:tc>
                  <a:txBody>
                    <a:bodyPr/>
                    <a:lstStyle/>
                    <a:p>
                      <a:pPr algn="r" rtl="1">
                        <a:lnSpc>
                          <a:spcPct val="150000"/>
                        </a:lnSpc>
                        <a:spcAft>
                          <a:spcPts val="1000"/>
                        </a:spcAft>
                      </a:pPr>
                      <a:r>
                        <a:rPr lang="he-IL" sz="1800" dirty="0" smtClean="0">
                          <a:solidFill>
                            <a:schemeClr val="bg1"/>
                          </a:solidFill>
                          <a:effectLst/>
                          <a:latin typeface="David" panose="020E0502060401010101" pitchFamily="34" charset="-79"/>
                          <a:ea typeface="Calibri"/>
                          <a:cs typeface="David" panose="020E0502060401010101" pitchFamily="34" charset="-79"/>
                        </a:rPr>
                        <a:t>תשע"ה</a:t>
                      </a:r>
                      <a:endParaRPr lang="en-US" sz="1800" dirty="0">
                        <a:solidFill>
                          <a:schemeClr val="bg1"/>
                        </a:solidFill>
                        <a:effectLst/>
                        <a:latin typeface="David" panose="020E0502060401010101" pitchFamily="34" charset="-79"/>
                        <a:ea typeface="Calibri"/>
                        <a:cs typeface="David" panose="020E0502060401010101" pitchFamily="34" charset="-79"/>
                      </a:endParaRPr>
                    </a:p>
                  </a:txBody>
                  <a:tcPr marL="68580" marR="68580" marT="71755" marB="0" anchor="b"/>
                </a:tc>
                <a:tc>
                  <a:txBody>
                    <a:bodyPr/>
                    <a:lstStyle/>
                    <a:p>
                      <a:r>
                        <a:rPr lang="he-IL" dirty="0" smtClean="0">
                          <a:latin typeface="David" panose="020E0502060401010101" pitchFamily="34" charset="-79"/>
                          <a:cs typeface="David" panose="020E0502060401010101" pitchFamily="34" charset="-79"/>
                        </a:rPr>
                        <a:t>תשע"ו  </a:t>
                      </a:r>
                      <a:endParaRPr lang="he-IL" dirty="0">
                        <a:latin typeface="David" panose="020E0502060401010101" pitchFamily="34" charset="-79"/>
                        <a:cs typeface="David" panose="020E0502060401010101" pitchFamily="34" charset="-79"/>
                      </a:endParaRPr>
                    </a:p>
                  </a:txBody>
                  <a:tcPr marL="68580" marR="68580" marT="71755" marB="0" anchor="b"/>
                </a:tc>
              </a:tr>
              <a:tr h="792028">
                <a:tc>
                  <a:txBody>
                    <a:bodyPr/>
                    <a:lstStyle/>
                    <a:p>
                      <a:pPr algn="r" rtl="1">
                        <a:lnSpc>
                          <a:spcPct val="100000"/>
                        </a:lnSpc>
                        <a:spcAft>
                          <a:spcPts val="1000"/>
                        </a:spcAft>
                      </a:pPr>
                      <a:r>
                        <a:rPr lang="he-IL" sz="1800" dirty="0">
                          <a:effectLst/>
                          <a:latin typeface="David" panose="020E0502060401010101" pitchFamily="34" charset="-79"/>
                          <a:cs typeface="David" panose="020E0502060401010101" pitchFamily="34" charset="-79"/>
                        </a:rPr>
                        <a:t>סה"כ </a:t>
                      </a:r>
                      <a:r>
                        <a:rPr lang="he-IL" sz="1800" dirty="0" smtClean="0">
                          <a:effectLst/>
                          <a:latin typeface="David" panose="020E0502060401010101" pitchFamily="34" charset="-79"/>
                          <a:cs typeface="David" panose="020E0502060401010101" pitchFamily="34" charset="-79"/>
                        </a:rPr>
                        <a:t>תלמידים</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332,520</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337,146</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347,423</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358,005</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368,557</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r>
                        <a:rPr lang="he-IL" dirty="0" smtClean="0">
                          <a:latin typeface="David" panose="020E0502060401010101" pitchFamily="34" charset="-79"/>
                          <a:cs typeface="David" panose="020E0502060401010101" pitchFamily="34" charset="-79"/>
                        </a:rPr>
                        <a:t>377,940</a:t>
                      </a:r>
                      <a:endParaRPr lang="he-IL" dirty="0">
                        <a:latin typeface="David" panose="020E0502060401010101" pitchFamily="34" charset="-79"/>
                        <a:cs typeface="David" panose="020E0502060401010101" pitchFamily="34" charset="-79"/>
                      </a:endParaRPr>
                    </a:p>
                  </a:txBody>
                  <a:tcPr anchor="b"/>
                </a:tc>
              </a:tr>
              <a:tr h="792028">
                <a:tc>
                  <a:txBody>
                    <a:bodyPr/>
                    <a:lstStyle/>
                    <a:p>
                      <a:pPr marL="0" algn="r" defTabSz="914400" rtl="1" eaLnBrk="1" latinLnBrk="0" hangingPunct="1">
                        <a:lnSpc>
                          <a:spcPct val="100000"/>
                        </a:lnSpc>
                        <a:spcAft>
                          <a:spcPts val="1000"/>
                        </a:spcAft>
                      </a:pPr>
                      <a:r>
                        <a:rPr lang="he-IL" sz="1800" b="1" kern="1200" dirty="0">
                          <a:solidFill>
                            <a:schemeClr val="lt1"/>
                          </a:solidFill>
                          <a:effectLst/>
                          <a:latin typeface="David" panose="020E0502060401010101" pitchFamily="34" charset="-79"/>
                          <a:ea typeface="+mn-ea"/>
                          <a:cs typeface="David" panose="020E0502060401010101" pitchFamily="34" charset="-79"/>
                        </a:rPr>
                        <a:t>אחוז תלמידים טכנולוגיים</a:t>
                      </a:r>
                      <a:endParaRPr lang="en-US" sz="1800" b="1" kern="1200" dirty="0">
                        <a:solidFill>
                          <a:schemeClr val="lt1"/>
                        </a:solidFill>
                        <a:effectLst/>
                        <a:latin typeface="David" panose="020E0502060401010101" pitchFamily="34" charset="-79"/>
                        <a:ea typeface="+mn-ea"/>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36.5%</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37.2%</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38.2%</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ea typeface="+mn-ea"/>
                          <a:cs typeface="David" panose="020E0502060401010101" pitchFamily="34" charset="-79"/>
                        </a:rPr>
                        <a:t>38.7%</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39.6%</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marL="0" algn="r" defTabSz="914400" rtl="1" eaLnBrk="1" latinLnBrk="0" hangingPunct="1">
                        <a:lnSpc>
                          <a:spcPct val="150000"/>
                        </a:lnSpc>
                        <a:spcAft>
                          <a:spcPts val="1000"/>
                        </a:spcAft>
                      </a:pPr>
                      <a:r>
                        <a:rPr lang="he-IL" sz="1800" kern="1200" dirty="0" smtClean="0">
                          <a:solidFill>
                            <a:schemeClr val="dk1"/>
                          </a:solidFill>
                          <a:effectLst/>
                          <a:latin typeface="David" panose="020E0502060401010101" pitchFamily="34" charset="-79"/>
                          <a:ea typeface="+mn-ea"/>
                          <a:cs typeface="David" panose="020E0502060401010101" pitchFamily="34" charset="-79"/>
                        </a:rPr>
                        <a:t>39.6%</a:t>
                      </a:r>
                      <a:endParaRPr lang="he-IL" sz="1800" kern="1200" dirty="0">
                        <a:solidFill>
                          <a:schemeClr val="dk1"/>
                        </a:solidFill>
                        <a:effectLst/>
                        <a:latin typeface="David" panose="020E0502060401010101" pitchFamily="34" charset="-79"/>
                        <a:ea typeface="+mn-ea"/>
                        <a:cs typeface="David" panose="020E0502060401010101" pitchFamily="34" charset="-79"/>
                      </a:endParaRPr>
                    </a:p>
                  </a:txBody>
                  <a:tcPr anchor="b"/>
                </a:tc>
              </a:tr>
              <a:tr h="889443">
                <a:tc>
                  <a:txBody>
                    <a:bodyPr/>
                    <a:lstStyle/>
                    <a:p>
                      <a:pPr marL="0" algn="r" defTabSz="914400" rtl="1" eaLnBrk="1" latinLnBrk="0" hangingPunct="1">
                        <a:lnSpc>
                          <a:spcPct val="100000"/>
                        </a:lnSpc>
                        <a:spcAft>
                          <a:spcPts val="1000"/>
                        </a:spcAft>
                      </a:pPr>
                      <a:r>
                        <a:rPr lang="he-IL" sz="1800" b="1" kern="1200" dirty="0" smtClean="0">
                          <a:solidFill>
                            <a:schemeClr val="lt1"/>
                          </a:solidFill>
                          <a:effectLst/>
                          <a:latin typeface="David" panose="020E0502060401010101" pitchFamily="34" charset="-79"/>
                          <a:ea typeface="+mn-ea"/>
                          <a:cs typeface="David" panose="020E0502060401010101" pitchFamily="34" charset="-79"/>
                        </a:rPr>
                        <a:t>מספר תלמידים טכנולוגים</a:t>
                      </a:r>
                      <a:endParaRPr lang="en-US" sz="1800" b="1" kern="1200" dirty="0">
                        <a:solidFill>
                          <a:schemeClr val="lt1"/>
                        </a:solidFill>
                        <a:effectLst/>
                        <a:latin typeface="David" panose="020E0502060401010101" pitchFamily="34" charset="-79"/>
                        <a:ea typeface="+mn-ea"/>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121,270</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125,474</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132,723</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138,661</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146,020</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r>
                        <a:rPr lang="en-US" sz="1800" kern="1200" dirty="0" smtClean="0">
                          <a:solidFill>
                            <a:schemeClr val="dk1"/>
                          </a:solidFill>
                          <a:effectLst/>
                          <a:latin typeface="David" panose="020E0502060401010101" pitchFamily="34" charset="-79"/>
                          <a:ea typeface="+mn-ea"/>
                          <a:cs typeface="David" panose="020E0502060401010101" pitchFamily="34" charset="-79"/>
                        </a:rPr>
                        <a:t>149,528</a:t>
                      </a:r>
                      <a:endParaRPr lang="he-IL" sz="1800" kern="1200" dirty="0">
                        <a:solidFill>
                          <a:schemeClr val="dk1"/>
                        </a:solidFill>
                        <a:effectLst/>
                        <a:latin typeface="David" panose="020E0502060401010101" pitchFamily="34" charset="-79"/>
                        <a:ea typeface="+mn-ea"/>
                        <a:cs typeface="David" panose="020E0502060401010101" pitchFamily="34" charset="-79"/>
                      </a:endParaRPr>
                    </a:p>
                  </a:txBody>
                  <a:tcPr anchor="b"/>
                </a:tc>
              </a:tr>
              <a:tr h="792028">
                <a:tc>
                  <a:txBody>
                    <a:bodyPr/>
                    <a:lstStyle/>
                    <a:p>
                      <a:pPr marL="0" algn="r" defTabSz="914400" rtl="1" eaLnBrk="1" latinLnBrk="0" hangingPunct="1">
                        <a:lnSpc>
                          <a:spcPct val="100000"/>
                        </a:lnSpc>
                        <a:spcAft>
                          <a:spcPts val="1000"/>
                        </a:spcAft>
                      </a:pPr>
                      <a:r>
                        <a:rPr lang="he-IL" sz="1800" b="1" kern="1200" dirty="0">
                          <a:solidFill>
                            <a:schemeClr val="lt1"/>
                          </a:solidFill>
                          <a:effectLst/>
                          <a:latin typeface="David" panose="020E0502060401010101" pitchFamily="34" charset="-79"/>
                          <a:ea typeface="+mn-ea"/>
                          <a:cs typeface="David" panose="020E0502060401010101" pitchFamily="34" charset="-79"/>
                        </a:rPr>
                        <a:t>מגזר </a:t>
                      </a:r>
                      <a:r>
                        <a:rPr lang="he-IL" sz="1800" b="1" kern="1200" dirty="0" smtClean="0">
                          <a:solidFill>
                            <a:schemeClr val="lt1"/>
                          </a:solidFill>
                          <a:effectLst/>
                          <a:latin typeface="David" panose="020E0502060401010101" pitchFamily="34" charset="-79"/>
                          <a:ea typeface="+mn-ea"/>
                          <a:cs typeface="David" panose="020E0502060401010101" pitchFamily="34" charset="-79"/>
                        </a:rPr>
                        <a:t> דוברי </a:t>
                      </a:r>
                      <a:r>
                        <a:rPr lang="he-IL" sz="1800" b="1" kern="1200" dirty="0">
                          <a:solidFill>
                            <a:schemeClr val="lt1"/>
                          </a:solidFill>
                          <a:effectLst/>
                          <a:latin typeface="David" panose="020E0502060401010101" pitchFamily="34" charset="-79"/>
                          <a:ea typeface="+mn-ea"/>
                          <a:cs typeface="David" panose="020E0502060401010101" pitchFamily="34" charset="-79"/>
                        </a:rPr>
                        <a:t>ערבית</a:t>
                      </a:r>
                      <a:endParaRPr lang="en-US" sz="1800" b="1" kern="1200" dirty="0">
                        <a:solidFill>
                          <a:schemeClr val="lt1"/>
                        </a:solidFill>
                        <a:effectLst/>
                        <a:latin typeface="David" panose="020E0502060401010101" pitchFamily="34" charset="-79"/>
                        <a:ea typeface="+mn-ea"/>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33,775</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35,663</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39,156</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40,740</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42,678</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r>
                        <a:rPr lang="en-US" sz="1800" kern="1200" dirty="0" smtClean="0">
                          <a:solidFill>
                            <a:schemeClr val="dk1"/>
                          </a:solidFill>
                          <a:effectLst/>
                          <a:latin typeface="David" panose="020E0502060401010101" pitchFamily="34" charset="-79"/>
                          <a:ea typeface="+mn-ea"/>
                          <a:cs typeface="David" panose="020E0502060401010101" pitchFamily="34" charset="-79"/>
                        </a:rPr>
                        <a:t>43,566</a:t>
                      </a:r>
                      <a:endParaRPr lang="he-IL" sz="1800" kern="1200" dirty="0">
                        <a:solidFill>
                          <a:schemeClr val="dk1"/>
                        </a:solidFill>
                        <a:effectLst/>
                        <a:latin typeface="David" panose="020E0502060401010101" pitchFamily="34" charset="-79"/>
                        <a:ea typeface="+mn-ea"/>
                        <a:cs typeface="David" panose="020E0502060401010101" pitchFamily="34" charset="-79"/>
                      </a:endParaRPr>
                    </a:p>
                  </a:txBody>
                  <a:tcPr anchor="b"/>
                </a:tc>
              </a:tr>
              <a:tr h="792028">
                <a:tc>
                  <a:txBody>
                    <a:bodyPr/>
                    <a:lstStyle/>
                    <a:p>
                      <a:pPr marL="0" algn="r" defTabSz="914400" rtl="1" eaLnBrk="1" latinLnBrk="0" hangingPunct="1">
                        <a:lnSpc>
                          <a:spcPct val="100000"/>
                        </a:lnSpc>
                        <a:spcAft>
                          <a:spcPts val="1000"/>
                        </a:spcAft>
                      </a:pPr>
                      <a:r>
                        <a:rPr lang="he-IL" sz="1800" b="1" kern="1200" dirty="0">
                          <a:solidFill>
                            <a:schemeClr val="lt1"/>
                          </a:solidFill>
                          <a:effectLst/>
                          <a:latin typeface="David" panose="020E0502060401010101" pitchFamily="34" charset="-79"/>
                          <a:ea typeface="+mn-ea"/>
                          <a:cs typeface="David" panose="020E0502060401010101" pitchFamily="34" charset="-79"/>
                        </a:rPr>
                        <a:t>מגזר יהודי</a:t>
                      </a:r>
                      <a:endParaRPr lang="en-US" sz="1800" b="1" kern="1200" dirty="0">
                        <a:solidFill>
                          <a:schemeClr val="lt1"/>
                        </a:solidFill>
                        <a:effectLst/>
                        <a:latin typeface="David" panose="020E0502060401010101" pitchFamily="34" charset="-79"/>
                        <a:ea typeface="+mn-ea"/>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87,495</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89,811</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93,567</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97,921</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103,342</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r>
                        <a:rPr lang="en-US" sz="1800" kern="1200" dirty="0" smtClean="0">
                          <a:solidFill>
                            <a:schemeClr val="dk1"/>
                          </a:solidFill>
                          <a:effectLst/>
                          <a:latin typeface="David" panose="020E0502060401010101" pitchFamily="34" charset="-79"/>
                          <a:ea typeface="+mn-ea"/>
                          <a:cs typeface="David" panose="020E0502060401010101" pitchFamily="34" charset="-79"/>
                        </a:rPr>
                        <a:t>105,962</a:t>
                      </a:r>
                      <a:endParaRPr lang="he-IL" sz="1800" kern="1200" dirty="0">
                        <a:solidFill>
                          <a:schemeClr val="dk1"/>
                        </a:solidFill>
                        <a:effectLst/>
                        <a:latin typeface="David" panose="020E0502060401010101" pitchFamily="34" charset="-79"/>
                        <a:ea typeface="+mn-ea"/>
                        <a:cs typeface="David" panose="020E0502060401010101" pitchFamily="34" charset="-79"/>
                      </a:endParaRPr>
                    </a:p>
                  </a:txBody>
                  <a:tcPr anchor="b"/>
                </a:tc>
              </a:tr>
              <a:tr h="792028">
                <a:tc>
                  <a:txBody>
                    <a:bodyPr/>
                    <a:lstStyle/>
                    <a:p>
                      <a:pPr marL="0" algn="r" defTabSz="914400" rtl="1" eaLnBrk="1" latinLnBrk="0" hangingPunct="1">
                        <a:lnSpc>
                          <a:spcPct val="100000"/>
                        </a:lnSpc>
                        <a:spcAft>
                          <a:spcPts val="1000"/>
                        </a:spcAft>
                      </a:pPr>
                      <a:r>
                        <a:rPr lang="he-IL" sz="1800" b="1" kern="1200" dirty="0" smtClean="0">
                          <a:solidFill>
                            <a:schemeClr val="lt1"/>
                          </a:solidFill>
                          <a:effectLst/>
                          <a:latin typeface="David" panose="020E0502060401010101" pitchFamily="34" charset="-79"/>
                          <a:ea typeface="+mn-ea"/>
                          <a:cs typeface="David" panose="020E0502060401010101" pitchFamily="34" charset="-79"/>
                        </a:rPr>
                        <a:t>מגזר חרדי (מתוך היהודי) </a:t>
                      </a:r>
                      <a:endParaRPr lang="en-US" sz="1800" b="1" kern="1200" dirty="0">
                        <a:solidFill>
                          <a:schemeClr val="lt1"/>
                        </a:solidFill>
                        <a:effectLst/>
                        <a:latin typeface="David" panose="020E0502060401010101" pitchFamily="34" charset="-79"/>
                        <a:ea typeface="+mn-ea"/>
                        <a:cs typeface="David" panose="020E0502060401010101" pitchFamily="34" charset="-79"/>
                      </a:endParaRPr>
                    </a:p>
                  </a:txBody>
                  <a:tcPr anchor="b"/>
                </a:tc>
                <a:tc>
                  <a:txBody>
                    <a:bodyPr/>
                    <a:lstStyle/>
                    <a:p>
                      <a:pPr marL="0" algn="r" defTabSz="914400" rtl="1" eaLnBrk="1" latinLnBrk="0" hangingPunct="1">
                        <a:lnSpc>
                          <a:spcPct val="150000"/>
                        </a:lnSpc>
                        <a:spcAft>
                          <a:spcPts val="1000"/>
                        </a:spcAft>
                      </a:pPr>
                      <a:r>
                        <a:rPr lang="en-US" sz="1800" kern="1200" dirty="0" smtClean="0">
                          <a:solidFill>
                            <a:schemeClr val="tx1"/>
                          </a:solidFill>
                          <a:effectLst/>
                          <a:latin typeface="David" panose="020E0502060401010101" pitchFamily="34" charset="-79"/>
                          <a:ea typeface="+mn-ea"/>
                          <a:cs typeface="David" panose="020E0502060401010101" pitchFamily="34" charset="-79"/>
                        </a:rPr>
                        <a:t>10,236</a:t>
                      </a:r>
                      <a:endParaRPr lang="en-US" sz="1800" kern="1200" dirty="0">
                        <a:solidFill>
                          <a:schemeClr val="tx1"/>
                        </a:solidFill>
                        <a:effectLst/>
                        <a:latin typeface="David" panose="020E0502060401010101" pitchFamily="34" charset="-79"/>
                        <a:ea typeface="+mn-ea"/>
                        <a:cs typeface="David" panose="020E0502060401010101" pitchFamily="34" charset="-79"/>
                      </a:endParaRPr>
                    </a:p>
                  </a:txBody>
                  <a:tcPr anchor="b"/>
                </a:tc>
                <a:tc>
                  <a:txBody>
                    <a:bodyPr/>
                    <a:lstStyle/>
                    <a:p>
                      <a:pPr marL="0" algn="r" defTabSz="914400" rtl="1" eaLnBrk="1" latinLnBrk="0" hangingPunct="1">
                        <a:lnSpc>
                          <a:spcPct val="150000"/>
                        </a:lnSpc>
                        <a:spcAft>
                          <a:spcPts val="1000"/>
                        </a:spcAft>
                      </a:pPr>
                      <a:r>
                        <a:rPr lang="en-US" sz="1800" kern="1200" dirty="0" smtClean="0">
                          <a:solidFill>
                            <a:schemeClr val="tx1"/>
                          </a:solidFill>
                          <a:effectLst/>
                          <a:latin typeface="David" panose="020E0502060401010101" pitchFamily="34" charset="-79"/>
                          <a:ea typeface="+mn-ea"/>
                          <a:cs typeface="David" panose="020E0502060401010101" pitchFamily="34" charset="-79"/>
                        </a:rPr>
                        <a:t>11,385</a:t>
                      </a:r>
                      <a:endParaRPr lang="en-US" sz="1800" kern="1200" dirty="0">
                        <a:solidFill>
                          <a:schemeClr val="tx1"/>
                        </a:solidFill>
                        <a:effectLst/>
                        <a:latin typeface="David" panose="020E0502060401010101" pitchFamily="34" charset="-79"/>
                        <a:ea typeface="+mn-ea"/>
                        <a:cs typeface="David" panose="020E0502060401010101" pitchFamily="34" charset="-79"/>
                      </a:endParaRPr>
                    </a:p>
                  </a:txBody>
                  <a:tcPr anchor="b"/>
                </a:tc>
                <a:tc>
                  <a:txBody>
                    <a:bodyPr/>
                    <a:lstStyle/>
                    <a:p>
                      <a:pPr marL="0" algn="r" defTabSz="914400" rtl="1" eaLnBrk="1" latinLnBrk="0" hangingPunct="1">
                        <a:lnSpc>
                          <a:spcPct val="150000"/>
                        </a:lnSpc>
                        <a:spcAft>
                          <a:spcPts val="1000"/>
                        </a:spcAft>
                      </a:pPr>
                      <a:r>
                        <a:rPr lang="en-US" sz="1800" kern="1200" dirty="0" smtClean="0">
                          <a:solidFill>
                            <a:schemeClr val="tx1"/>
                          </a:solidFill>
                          <a:effectLst/>
                          <a:latin typeface="David" panose="020E0502060401010101" pitchFamily="34" charset="-79"/>
                          <a:ea typeface="+mn-ea"/>
                          <a:cs typeface="David" panose="020E0502060401010101" pitchFamily="34" charset="-79"/>
                        </a:rPr>
                        <a:t>13,663</a:t>
                      </a:r>
                      <a:endParaRPr lang="en-US" sz="1800" kern="1200" dirty="0">
                        <a:solidFill>
                          <a:schemeClr val="tx1"/>
                        </a:solidFill>
                        <a:effectLst/>
                        <a:latin typeface="David" panose="020E0502060401010101" pitchFamily="34" charset="-79"/>
                        <a:ea typeface="+mn-ea"/>
                        <a:cs typeface="David" panose="020E0502060401010101" pitchFamily="34" charset="-79"/>
                      </a:endParaRPr>
                    </a:p>
                  </a:txBody>
                  <a:tcPr anchor="b"/>
                </a:tc>
                <a:tc>
                  <a:txBody>
                    <a:bodyPr/>
                    <a:lstStyle/>
                    <a:p>
                      <a:pPr marL="0" algn="r" defTabSz="914400" rtl="1" eaLnBrk="1" latinLnBrk="0" hangingPunct="1">
                        <a:lnSpc>
                          <a:spcPct val="150000"/>
                        </a:lnSpc>
                        <a:spcAft>
                          <a:spcPts val="1000"/>
                        </a:spcAft>
                      </a:pPr>
                      <a:r>
                        <a:rPr lang="he-IL" sz="1800" kern="1200" dirty="0" smtClean="0">
                          <a:solidFill>
                            <a:schemeClr val="tx1"/>
                          </a:solidFill>
                          <a:effectLst/>
                          <a:latin typeface="David" panose="020E0502060401010101" pitchFamily="34" charset="-79"/>
                          <a:ea typeface="+mn-ea"/>
                          <a:cs typeface="David" panose="020E0502060401010101" pitchFamily="34" charset="-79"/>
                        </a:rPr>
                        <a:t>15,416</a:t>
                      </a:r>
                      <a:endParaRPr lang="en-US" sz="1800" kern="1200" dirty="0">
                        <a:solidFill>
                          <a:schemeClr val="tx1"/>
                        </a:solidFill>
                        <a:effectLst/>
                        <a:latin typeface="David" panose="020E0502060401010101" pitchFamily="34" charset="-79"/>
                        <a:ea typeface="+mn-ea"/>
                        <a:cs typeface="David" panose="020E0502060401010101" pitchFamily="34" charset="-79"/>
                      </a:endParaRPr>
                    </a:p>
                  </a:txBody>
                  <a:tcPr anchor="b"/>
                </a:tc>
                <a:tc>
                  <a:txBody>
                    <a:bodyPr/>
                    <a:lstStyle/>
                    <a:p>
                      <a:pPr marL="0" algn="r" defTabSz="914400" rtl="1" eaLnBrk="1" latinLnBrk="0" hangingPunct="1">
                        <a:lnSpc>
                          <a:spcPct val="150000"/>
                        </a:lnSpc>
                        <a:spcAft>
                          <a:spcPts val="1000"/>
                        </a:spcAft>
                      </a:pPr>
                      <a:r>
                        <a:rPr lang="en-US" sz="1800" kern="1200" dirty="0" smtClean="0">
                          <a:solidFill>
                            <a:schemeClr val="tx1"/>
                          </a:solidFill>
                          <a:effectLst/>
                          <a:latin typeface="David" panose="020E0502060401010101" pitchFamily="34" charset="-79"/>
                          <a:ea typeface="+mn-ea"/>
                          <a:cs typeface="David" panose="020E0502060401010101" pitchFamily="34" charset="-79"/>
                        </a:rPr>
                        <a:t>16,701</a:t>
                      </a:r>
                      <a:endParaRPr lang="en-US" sz="1800" kern="1200" dirty="0">
                        <a:solidFill>
                          <a:schemeClr val="tx1"/>
                        </a:solidFill>
                        <a:effectLst/>
                        <a:latin typeface="David" panose="020E0502060401010101" pitchFamily="34" charset="-79"/>
                        <a:ea typeface="+mn-ea"/>
                        <a:cs typeface="David" panose="020E0502060401010101" pitchFamily="34" charset="-79"/>
                      </a:endParaRPr>
                    </a:p>
                  </a:txBody>
                  <a:tcPr anchor="b"/>
                </a:tc>
                <a:tc>
                  <a:txBody>
                    <a:bodyPr/>
                    <a:lstStyle/>
                    <a:p>
                      <a:r>
                        <a:rPr lang="en-US" sz="1800" kern="1200" dirty="0" smtClean="0">
                          <a:solidFill>
                            <a:schemeClr val="dk1"/>
                          </a:solidFill>
                          <a:effectLst/>
                          <a:latin typeface="David" panose="020E0502060401010101" pitchFamily="34" charset="-79"/>
                          <a:ea typeface="+mn-ea"/>
                          <a:cs typeface="David" panose="020E0502060401010101" pitchFamily="34" charset="-79"/>
                        </a:rPr>
                        <a:t>18,083</a:t>
                      </a:r>
                      <a:endParaRPr lang="he-IL" sz="1800" kern="1200" dirty="0">
                        <a:solidFill>
                          <a:schemeClr val="dk1"/>
                        </a:solidFill>
                        <a:effectLst/>
                        <a:latin typeface="David" panose="020E0502060401010101" pitchFamily="34" charset="-79"/>
                        <a:ea typeface="+mn-ea"/>
                        <a:cs typeface="David" panose="020E0502060401010101" pitchFamily="34" charset="-79"/>
                      </a:endParaRPr>
                    </a:p>
                  </a:txBody>
                  <a:tcPr anchor="b"/>
                </a:tc>
              </a:tr>
              <a:tr h="792028">
                <a:tc>
                  <a:txBody>
                    <a:bodyPr/>
                    <a:lstStyle/>
                    <a:p>
                      <a:pPr marL="0" algn="r" defTabSz="914400" rtl="1" eaLnBrk="1" latinLnBrk="0" hangingPunct="1">
                        <a:lnSpc>
                          <a:spcPct val="100000"/>
                        </a:lnSpc>
                        <a:spcAft>
                          <a:spcPts val="1000"/>
                        </a:spcAft>
                      </a:pPr>
                      <a:r>
                        <a:rPr lang="he-IL" sz="1800" b="1" kern="1200" dirty="0" smtClean="0">
                          <a:solidFill>
                            <a:schemeClr val="lt1"/>
                          </a:solidFill>
                          <a:effectLst/>
                          <a:latin typeface="David" panose="020E0502060401010101" pitchFamily="34" charset="-79"/>
                          <a:ea typeface="+mn-ea"/>
                          <a:cs typeface="David" panose="020E0502060401010101" pitchFamily="34" charset="-79"/>
                        </a:rPr>
                        <a:t>מספר בתי ספר</a:t>
                      </a:r>
                      <a:endParaRPr lang="en-US" sz="1800" b="1" kern="1200" dirty="0">
                        <a:solidFill>
                          <a:schemeClr val="lt1"/>
                        </a:solidFill>
                        <a:effectLst/>
                        <a:latin typeface="David" panose="020E0502060401010101" pitchFamily="34" charset="-79"/>
                        <a:ea typeface="+mn-ea"/>
                        <a:cs typeface="David" panose="020E0502060401010101" pitchFamily="34" charset="-79"/>
                      </a:endParaRPr>
                    </a:p>
                  </a:txBody>
                  <a:tcPr anchor="b"/>
                </a:tc>
                <a:tc>
                  <a:txBody>
                    <a:bodyPr/>
                    <a:lstStyle/>
                    <a:p>
                      <a:pPr marL="0" algn="r" defTabSz="914400" rtl="1" eaLnBrk="1" latinLnBrk="0" hangingPunct="1">
                        <a:lnSpc>
                          <a:spcPct val="150000"/>
                        </a:lnSpc>
                        <a:spcAft>
                          <a:spcPts val="1000"/>
                        </a:spcAft>
                      </a:pPr>
                      <a:r>
                        <a:rPr lang="he-IL" sz="1800" kern="1200" dirty="0">
                          <a:solidFill>
                            <a:schemeClr val="dk1"/>
                          </a:solidFill>
                          <a:effectLst/>
                          <a:latin typeface="David" panose="020E0502060401010101" pitchFamily="34" charset="-79"/>
                          <a:ea typeface="+mn-ea"/>
                          <a:cs typeface="David" panose="020E0502060401010101" pitchFamily="34" charset="-79"/>
                        </a:rPr>
                        <a:t>671</a:t>
                      </a:r>
                      <a:endParaRPr lang="en-US" sz="1800" kern="1200" dirty="0">
                        <a:solidFill>
                          <a:schemeClr val="dk1"/>
                        </a:solidFill>
                        <a:effectLst/>
                        <a:latin typeface="David" panose="020E0502060401010101" pitchFamily="34" charset="-79"/>
                        <a:ea typeface="+mn-ea"/>
                        <a:cs typeface="David" panose="020E0502060401010101" pitchFamily="34" charset="-79"/>
                      </a:endParaRPr>
                    </a:p>
                  </a:txBody>
                  <a:tcPr anchor="b"/>
                </a:tc>
                <a:tc>
                  <a:txBody>
                    <a:bodyPr/>
                    <a:lstStyle/>
                    <a:p>
                      <a:pPr marL="0" algn="r" defTabSz="914400" rtl="1" eaLnBrk="1" latinLnBrk="0" hangingPunct="1">
                        <a:lnSpc>
                          <a:spcPct val="150000"/>
                        </a:lnSpc>
                        <a:spcAft>
                          <a:spcPts val="1000"/>
                        </a:spcAft>
                      </a:pPr>
                      <a:r>
                        <a:rPr lang="he-IL" sz="1800" kern="1200" dirty="0">
                          <a:solidFill>
                            <a:schemeClr val="dk1"/>
                          </a:solidFill>
                          <a:effectLst/>
                          <a:latin typeface="David" panose="020E0502060401010101" pitchFamily="34" charset="-79"/>
                          <a:ea typeface="+mn-ea"/>
                          <a:cs typeface="David" panose="020E0502060401010101" pitchFamily="34" charset="-79"/>
                        </a:rPr>
                        <a:t>667</a:t>
                      </a:r>
                      <a:endParaRPr lang="en-US" sz="1800" kern="1200" dirty="0">
                        <a:solidFill>
                          <a:schemeClr val="dk1"/>
                        </a:solidFill>
                        <a:effectLst/>
                        <a:latin typeface="David" panose="020E0502060401010101" pitchFamily="34" charset="-79"/>
                        <a:ea typeface="+mn-ea"/>
                        <a:cs typeface="David" panose="020E0502060401010101" pitchFamily="34" charset="-79"/>
                      </a:endParaRPr>
                    </a:p>
                  </a:txBody>
                  <a:tcPr anchor="b"/>
                </a:tc>
                <a:tc>
                  <a:txBody>
                    <a:bodyPr/>
                    <a:lstStyle/>
                    <a:p>
                      <a:pPr marL="0" algn="r" defTabSz="914400" rtl="1" eaLnBrk="1" latinLnBrk="0" hangingPunct="1">
                        <a:lnSpc>
                          <a:spcPct val="150000"/>
                        </a:lnSpc>
                        <a:spcAft>
                          <a:spcPts val="1000"/>
                        </a:spcAft>
                      </a:pPr>
                      <a:r>
                        <a:rPr lang="he-IL" sz="1800" kern="1200" dirty="0">
                          <a:solidFill>
                            <a:schemeClr val="dk1"/>
                          </a:solidFill>
                          <a:effectLst/>
                          <a:latin typeface="David" panose="020E0502060401010101" pitchFamily="34" charset="-79"/>
                          <a:ea typeface="+mn-ea"/>
                          <a:cs typeface="David" panose="020E0502060401010101" pitchFamily="34" charset="-79"/>
                        </a:rPr>
                        <a:t>887</a:t>
                      </a:r>
                      <a:endParaRPr lang="en-US" sz="1800" kern="1200" dirty="0">
                        <a:solidFill>
                          <a:schemeClr val="dk1"/>
                        </a:solidFill>
                        <a:effectLst/>
                        <a:latin typeface="David" panose="020E0502060401010101" pitchFamily="34" charset="-79"/>
                        <a:ea typeface="+mn-ea"/>
                        <a:cs typeface="David" panose="020E0502060401010101" pitchFamily="34" charset="-79"/>
                      </a:endParaRPr>
                    </a:p>
                  </a:txBody>
                  <a:tcPr anchor="b"/>
                </a:tc>
                <a:tc>
                  <a:txBody>
                    <a:bodyPr/>
                    <a:lstStyle/>
                    <a:p>
                      <a:pPr marL="0" algn="r" defTabSz="914400" rtl="1" eaLnBrk="1" latinLnBrk="0" hangingPunct="1">
                        <a:lnSpc>
                          <a:spcPct val="150000"/>
                        </a:lnSpc>
                        <a:spcAft>
                          <a:spcPts val="1000"/>
                        </a:spcAft>
                      </a:pPr>
                      <a:r>
                        <a:rPr lang="he-IL" sz="1800" kern="1200" dirty="0">
                          <a:solidFill>
                            <a:schemeClr val="dk1"/>
                          </a:solidFill>
                          <a:effectLst/>
                          <a:latin typeface="David" panose="020E0502060401010101" pitchFamily="34" charset="-79"/>
                          <a:ea typeface="+mn-ea"/>
                          <a:cs typeface="David" panose="020E0502060401010101" pitchFamily="34" charset="-79"/>
                        </a:rPr>
                        <a:t>843</a:t>
                      </a:r>
                      <a:endParaRPr lang="en-US" sz="1800" kern="1200" dirty="0">
                        <a:solidFill>
                          <a:schemeClr val="dk1"/>
                        </a:solidFill>
                        <a:effectLst/>
                        <a:latin typeface="David" panose="020E0502060401010101" pitchFamily="34" charset="-79"/>
                        <a:ea typeface="+mn-ea"/>
                        <a:cs typeface="David" panose="020E0502060401010101" pitchFamily="34" charset="-79"/>
                      </a:endParaRPr>
                    </a:p>
                  </a:txBody>
                  <a:tcPr anchor="b"/>
                </a:tc>
                <a:tc>
                  <a:txBody>
                    <a:bodyPr/>
                    <a:lstStyle/>
                    <a:p>
                      <a:pPr marL="0" algn="r" defTabSz="914400" rtl="1" eaLnBrk="1" latinLnBrk="0" hangingPunct="1">
                        <a:lnSpc>
                          <a:spcPct val="150000"/>
                        </a:lnSpc>
                        <a:spcAft>
                          <a:spcPts val="1000"/>
                        </a:spcAft>
                      </a:pPr>
                      <a:r>
                        <a:rPr lang="he-IL" sz="1800" kern="1200" dirty="0">
                          <a:solidFill>
                            <a:schemeClr val="dk1"/>
                          </a:solidFill>
                          <a:effectLst/>
                          <a:latin typeface="David" panose="020E0502060401010101" pitchFamily="34" charset="-79"/>
                          <a:ea typeface="+mn-ea"/>
                          <a:cs typeface="David" panose="020E0502060401010101" pitchFamily="34" charset="-79"/>
                        </a:rPr>
                        <a:t>858</a:t>
                      </a:r>
                      <a:endParaRPr lang="en-US" sz="1800" kern="1200" dirty="0">
                        <a:solidFill>
                          <a:schemeClr val="dk1"/>
                        </a:solidFill>
                        <a:effectLst/>
                        <a:latin typeface="David" panose="020E0502060401010101" pitchFamily="34" charset="-79"/>
                        <a:ea typeface="+mn-ea"/>
                        <a:cs typeface="David" panose="020E0502060401010101" pitchFamily="34" charset="-79"/>
                      </a:endParaRPr>
                    </a:p>
                  </a:txBody>
                  <a:tcPr anchor="b"/>
                </a:tc>
                <a:tc>
                  <a:txBody>
                    <a:bodyPr/>
                    <a:lstStyle/>
                    <a:p>
                      <a:r>
                        <a:rPr lang="en-US" dirty="0" smtClean="0">
                          <a:latin typeface="David" panose="020E0502060401010101" pitchFamily="34" charset="-79"/>
                          <a:cs typeface="David" panose="020E0502060401010101" pitchFamily="34" charset="-79"/>
                        </a:rPr>
                        <a:t>904</a:t>
                      </a:r>
                      <a:endParaRPr lang="he-IL" dirty="0">
                        <a:latin typeface="David" panose="020E0502060401010101" pitchFamily="34" charset="-79"/>
                        <a:cs typeface="David" panose="020E0502060401010101" pitchFamily="34" charset="-79"/>
                      </a:endParaRPr>
                    </a:p>
                  </a:txBody>
                  <a:tcPr anchor="b"/>
                </a:tc>
              </a:tr>
            </a:tbl>
          </a:graphicData>
        </a:graphic>
      </p:graphicFrame>
    </p:spTree>
    <p:extLst>
      <p:ext uri="{BB962C8B-B14F-4D97-AF65-F5344CB8AC3E}">
        <p14:creationId xmlns:p14="http://schemas.microsoft.com/office/powerpoint/2010/main" val="16212219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טבלה 2"/>
          <p:cNvGraphicFramePr>
            <a:graphicFrameLocks noGrp="1"/>
          </p:cNvGraphicFramePr>
          <p:nvPr>
            <p:extLst>
              <p:ext uri="{D42A27DB-BD31-4B8C-83A1-F6EECF244321}">
                <p14:modId xmlns:p14="http://schemas.microsoft.com/office/powerpoint/2010/main" val="1743818260"/>
              </p:ext>
            </p:extLst>
          </p:nvPr>
        </p:nvGraphicFramePr>
        <p:xfrm>
          <a:off x="1" y="557387"/>
          <a:ext cx="9144000" cy="6328986"/>
        </p:xfrm>
        <a:graphic>
          <a:graphicData uri="http://schemas.openxmlformats.org/drawingml/2006/table">
            <a:tbl>
              <a:tblPr firstRow="1" lastCol="1" bandRow="1">
                <a:tableStyleId>{5C22544A-7EE6-4342-B048-85BDC9FD1C3A}</a:tableStyleId>
              </a:tblPr>
              <a:tblGrid>
                <a:gridCol w="1032599"/>
                <a:gridCol w="1063770"/>
                <a:gridCol w="1084329"/>
                <a:gridCol w="1445772"/>
                <a:gridCol w="1012041"/>
                <a:gridCol w="1012041"/>
                <a:gridCol w="1084329"/>
                <a:gridCol w="1409119"/>
              </a:tblGrid>
              <a:tr h="569662">
                <a:tc>
                  <a:txBody>
                    <a:bodyPr/>
                    <a:lstStyle/>
                    <a:p>
                      <a:pPr algn="r" fontAlgn="b"/>
                      <a:r>
                        <a:rPr lang="he-IL" sz="1600" b="1" i="0" u="none" strike="noStrike" dirty="0" smtClean="0">
                          <a:solidFill>
                            <a:schemeClr val="bg1"/>
                          </a:solidFill>
                          <a:effectLst/>
                          <a:latin typeface="David" panose="020E0502060401010101" pitchFamily="34" charset="-79"/>
                          <a:cs typeface="David" panose="020E0502060401010101" pitchFamily="34" charset="-79"/>
                        </a:rPr>
                        <a:t>אחוז שינוי</a:t>
                      </a:r>
                      <a:endParaRPr lang="he-IL" sz="1600" b="1" i="0" u="none" strike="noStrike" dirty="0">
                        <a:solidFill>
                          <a:schemeClr val="bg1"/>
                        </a:solidFill>
                        <a:effectLst/>
                        <a:latin typeface="David" panose="020E0502060401010101" pitchFamily="34" charset="-79"/>
                        <a:cs typeface="David" panose="020E0502060401010101" pitchFamily="34" charset="-79"/>
                      </a:endParaRPr>
                    </a:p>
                  </a:txBody>
                  <a:tcPr anchor="b"/>
                </a:tc>
                <a:tc>
                  <a:txBody>
                    <a:bodyPr/>
                    <a:lstStyle/>
                    <a:p>
                      <a:pPr algn="r" fontAlgn="b"/>
                      <a:r>
                        <a:rPr lang="he-IL" sz="1600" b="1" i="0" u="none" strike="noStrike" dirty="0" smtClean="0">
                          <a:solidFill>
                            <a:schemeClr val="bg1"/>
                          </a:solidFill>
                          <a:effectLst/>
                          <a:latin typeface="David" panose="020E0502060401010101" pitchFamily="34" charset="-79"/>
                          <a:cs typeface="David" panose="020E0502060401010101" pitchFamily="34" charset="-79"/>
                        </a:rPr>
                        <a:t>תשע"ו</a:t>
                      </a:r>
                      <a:endParaRPr lang="he-IL" sz="1600" b="1" i="0" u="none" strike="noStrike" dirty="0">
                        <a:solidFill>
                          <a:schemeClr val="bg1"/>
                        </a:solidFill>
                        <a:effectLst/>
                        <a:latin typeface="David" panose="020E0502060401010101" pitchFamily="34" charset="-79"/>
                        <a:cs typeface="David" panose="020E0502060401010101" pitchFamily="34" charset="-79"/>
                      </a:endParaRPr>
                    </a:p>
                  </a:txBody>
                  <a:tcPr anchor="b"/>
                </a:tc>
                <a:tc>
                  <a:txBody>
                    <a:bodyPr/>
                    <a:lstStyle/>
                    <a:p>
                      <a:pPr algn="r" fontAlgn="b"/>
                      <a:r>
                        <a:rPr lang="he-IL" sz="1600" b="1" i="0" u="none" strike="noStrike" dirty="0" smtClean="0">
                          <a:solidFill>
                            <a:schemeClr val="bg1"/>
                          </a:solidFill>
                          <a:effectLst/>
                          <a:latin typeface="David" panose="020E0502060401010101" pitchFamily="34" charset="-79"/>
                          <a:cs typeface="David" panose="020E0502060401010101" pitchFamily="34" charset="-79"/>
                        </a:rPr>
                        <a:t>תשע"א</a:t>
                      </a:r>
                      <a:endParaRPr lang="he-IL" sz="1600" b="1" i="0" u="none" strike="noStrike" dirty="0">
                        <a:solidFill>
                          <a:schemeClr val="bg1"/>
                        </a:solidFill>
                        <a:effectLst/>
                        <a:latin typeface="David" panose="020E0502060401010101" pitchFamily="34" charset="-79"/>
                        <a:cs typeface="David" panose="020E0502060401010101" pitchFamily="34" charset="-79"/>
                      </a:endParaRPr>
                    </a:p>
                  </a:txBody>
                  <a:tcPr anchor="b"/>
                </a:tc>
                <a:tc>
                  <a:txBody>
                    <a:bodyPr/>
                    <a:lstStyle/>
                    <a:p>
                      <a:pPr algn="r" fontAlgn="b"/>
                      <a:r>
                        <a:rPr lang="he-IL" sz="1600" b="1" i="0" u="none" strike="noStrike" dirty="0" smtClean="0">
                          <a:solidFill>
                            <a:schemeClr val="bg1"/>
                          </a:solidFill>
                          <a:effectLst/>
                          <a:latin typeface="David" panose="020E0502060401010101" pitchFamily="34" charset="-79"/>
                          <a:cs typeface="David" panose="020E0502060401010101" pitchFamily="34" charset="-79"/>
                        </a:rPr>
                        <a:t>מגמה</a:t>
                      </a:r>
                      <a:endParaRPr lang="he-IL" sz="1600" b="1" i="0" u="none" strike="noStrike" dirty="0">
                        <a:solidFill>
                          <a:schemeClr val="bg1"/>
                        </a:solidFill>
                        <a:effectLst/>
                        <a:latin typeface="David" panose="020E0502060401010101" pitchFamily="34" charset="-79"/>
                        <a:cs typeface="David" panose="020E0502060401010101" pitchFamily="34" charset="-79"/>
                      </a:endParaRPr>
                    </a:p>
                  </a:txBody>
                  <a:tcPr anchor="b"/>
                </a:tc>
                <a:tc>
                  <a:txBody>
                    <a:bodyPr/>
                    <a:lstStyle/>
                    <a:p>
                      <a:pPr algn="r" fontAlgn="b"/>
                      <a:r>
                        <a:rPr lang="he-IL" sz="1600" b="1" i="0" u="none" strike="noStrike" dirty="0" smtClean="0">
                          <a:solidFill>
                            <a:schemeClr val="bg1"/>
                          </a:solidFill>
                          <a:effectLst/>
                          <a:latin typeface="David" panose="020E0502060401010101" pitchFamily="34" charset="-79"/>
                          <a:cs typeface="David" panose="020E0502060401010101" pitchFamily="34" charset="-79"/>
                        </a:rPr>
                        <a:t>אחוז שינוי</a:t>
                      </a:r>
                      <a:endParaRPr lang="he-IL" sz="1600" b="1" i="0" u="none" strike="noStrike" dirty="0">
                        <a:solidFill>
                          <a:schemeClr val="bg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smtClean="0">
                          <a:solidFill>
                            <a:schemeClr val="bg1"/>
                          </a:solidFill>
                          <a:effectLst/>
                          <a:latin typeface="David" panose="020E0502060401010101" pitchFamily="34" charset="-79"/>
                          <a:cs typeface="David" panose="020E0502060401010101" pitchFamily="34" charset="-79"/>
                        </a:rPr>
                        <a:t>תשע"ו</a:t>
                      </a:r>
                      <a:endParaRPr lang="he-IL" sz="1600" b="1" i="0" u="none" strike="noStrike" dirty="0">
                        <a:solidFill>
                          <a:schemeClr val="bg1"/>
                        </a:solidFill>
                        <a:effectLst/>
                        <a:latin typeface="David" panose="020E0502060401010101" pitchFamily="34" charset="-79"/>
                        <a:cs typeface="David" panose="020E0502060401010101" pitchFamily="34" charset="-79"/>
                      </a:endParaRPr>
                    </a:p>
                  </a:txBody>
                  <a:tcPr anchor="b"/>
                </a:tc>
                <a:tc>
                  <a:txBody>
                    <a:bodyPr/>
                    <a:lstStyle/>
                    <a:p>
                      <a:pPr lvl="0" algn="r" rtl="1" fontAlgn="b"/>
                      <a:r>
                        <a:rPr lang="he-IL" sz="1600" b="1" i="0" u="none" strike="noStrike" dirty="0" smtClean="0">
                          <a:solidFill>
                            <a:schemeClr val="bg1"/>
                          </a:solidFill>
                          <a:effectLst/>
                          <a:latin typeface="David" panose="020E0502060401010101" pitchFamily="34" charset="-79"/>
                          <a:cs typeface="David" panose="020E0502060401010101" pitchFamily="34" charset="-79"/>
                        </a:rPr>
                        <a:t>תשע"א</a:t>
                      </a:r>
                      <a:endParaRPr lang="he-IL" sz="1600" b="1" i="0" u="none" strike="noStrike" dirty="0">
                        <a:solidFill>
                          <a:schemeClr val="bg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smtClean="0">
                          <a:solidFill>
                            <a:schemeClr val="bg1"/>
                          </a:solidFill>
                          <a:effectLst/>
                          <a:latin typeface="David" panose="020E0502060401010101" pitchFamily="34" charset="-79"/>
                          <a:cs typeface="David" panose="020E0502060401010101" pitchFamily="34" charset="-79"/>
                        </a:rPr>
                        <a:t>מגמה</a:t>
                      </a:r>
                      <a:endParaRPr lang="he-IL" sz="1600" b="1" i="0" u="none" strike="noStrike" dirty="0">
                        <a:solidFill>
                          <a:schemeClr val="bg1"/>
                        </a:solidFill>
                        <a:effectLst/>
                        <a:latin typeface="David" panose="020E0502060401010101" pitchFamily="34" charset="-79"/>
                        <a:cs typeface="David" panose="020E0502060401010101" pitchFamily="34" charset="-79"/>
                      </a:endParaRPr>
                    </a:p>
                  </a:txBody>
                  <a:tcPr anchor="b"/>
                </a:tc>
              </a:tr>
              <a:tr h="569662">
                <a:tc>
                  <a:txBody>
                    <a:bodyPr/>
                    <a:lstStyle/>
                    <a:p>
                      <a:pPr marL="0" marR="0" indent="0" algn="r" defTabSz="914400" rtl="1" eaLnBrk="1" fontAlgn="b" latinLnBrk="0" hangingPunct="1">
                        <a:lnSpc>
                          <a:spcPct val="100000"/>
                        </a:lnSpc>
                        <a:spcBef>
                          <a:spcPts val="0"/>
                        </a:spcBef>
                        <a:spcAft>
                          <a:spcPts val="0"/>
                        </a:spcAft>
                        <a:buClrTx/>
                        <a:buSzTx/>
                        <a:buFontTx/>
                        <a:buNone/>
                        <a:tabLst/>
                        <a:defRPr/>
                      </a:pPr>
                      <a:r>
                        <a:rPr lang="he-IL" sz="1600" b="0" i="0" u="none" strike="noStrike" dirty="0" smtClean="0">
                          <a:solidFill>
                            <a:srgbClr val="000000"/>
                          </a:solidFill>
                          <a:effectLst/>
                          <a:latin typeface="David" panose="020E0502060401010101" pitchFamily="34" charset="-79"/>
                          <a:cs typeface="David" panose="020E0502060401010101" pitchFamily="34" charset="-79"/>
                        </a:rPr>
                        <a:t>10%</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marL="0" marR="0" indent="0" algn="r" defTabSz="914400" rtl="1" eaLnBrk="1" fontAlgn="b" latinLnBrk="0" hangingPunct="1">
                        <a:lnSpc>
                          <a:spcPct val="100000"/>
                        </a:lnSpc>
                        <a:spcBef>
                          <a:spcPts val="0"/>
                        </a:spcBef>
                        <a:spcAft>
                          <a:spcPts val="0"/>
                        </a:spcAft>
                        <a:buClrTx/>
                        <a:buSzTx/>
                        <a:buFontTx/>
                        <a:buNone/>
                        <a:tabLst/>
                        <a:defRPr/>
                      </a:pPr>
                      <a:r>
                        <a:rPr lang="he-IL" sz="1600" b="0" i="0" u="none" strike="noStrike" dirty="0" smtClean="0">
                          <a:solidFill>
                            <a:schemeClr val="tx1"/>
                          </a:solidFill>
                          <a:effectLst/>
                          <a:latin typeface="David" panose="020E0502060401010101" pitchFamily="34" charset="-79"/>
                          <a:cs typeface="David" panose="020E0502060401010101" pitchFamily="34" charset="-79"/>
                        </a:rPr>
                        <a:t>9,306</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lvl="0"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8,458</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marL="0" marR="0" indent="0" algn="r" defTabSz="914400" rtl="1" eaLnBrk="1" fontAlgn="b" latinLnBrk="0" hangingPunct="1">
                        <a:lnSpc>
                          <a:spcPct val="100000"/>
                        </a:lnSpc>
                        <a:spcBef>
                          <a:spcPts val="0"/>
                        </a:spcBef>
                        <a:spcAft>
                          <a:spcPts val="0"/>
                        </a:spcAft>
                        <a:buClrTx/>
                        <a:buSzTx/>
                        <a:buFontTx/>
                        <a:buNone/>
                        <a:tabLst/>
                        <a:defRPr/>
                      </a:pPr>
                      <a:endParaRPr lang="he-IL" sz="1600" b="1" i="0" u="none" strike="noStrike" dirty="0" smtClean="0">
                        <a:solidFill>
                          <a:srgbClr val="FFFFFF"/>
                        </a:solidFill>
                        <a:effectLst/>
                        <a:latin typeface="David" panose="020E0502060401010101" pitchFamily="34" charset="-79"/>
                        <a:cs typeface="David" panose="020E0502060401010101" pitchFamily="34" charset="-79"/>
                      </a:endParaRPr>
                    </a:p>
                    <a:p>
                      <a:pPr marL="0" marR="0" indent="0" algn="r" defTabSz="914400" rtl="1" eaLnBrk="1" fontAlgn="b" latinLnBrk="0" hangingPunct="1">
                        <a:lnSpc>
                          <a:spcPct val="100000"/>
                        </a:lnSpc>
                        <a:spcBef>
                          <a:spcPts val="0"/>
                        </a:spcBef>
                        <a:spcAft>
                          <a:spcPts val="0"/>
                        </a:spcAft>
                        <a:buClrTx/>
                        <a:buSzTx/>
                        <a:buFontTx/>
                        <a:buNone/>
                        <a:tabLst/>
                        <a:defRPr/>
                      </a:pPr>
                      <a:r>
                        <a:rPr lang="he-IL" sz="1600" b="1" i="0" u="none" strike="noStrike" dirty="0" smtClean="0">
                          <a:solidFill>
                            <a:srgbClr val="FFFFFF"/>
                          </a:solidFill>
                          <a:effectLst/>
                          <a:latin typeface="David" panose="020E0502060401010101" pitchFamily="34" charset="-79"/>
                          <a:cs typeface="David" panose="020E0502060401010101" pitchFamily="34" charset="-79"/>
                        </a:rPr>
                        <a:t>מדיה ופרסום</a:t>
                      </a:r>
                    </a:p>
                  </a:txBody>
                  <a:tcPr anchor="b">
                    <a:solidFill>
                      <a:schemeClr val="accent1"/>
                    </a:solidFill>
                  </a:tcPr>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274%</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9,394</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lvl="0"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2,512</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a:solidFill>
                            <a:srgbClr val="FFFFFF"/>
                          </a:solidFill>
                          <a:effectLst/>
                          <a:latin typeface="David" panose="020E0502060401010101" pitchFamily="34" charset="-79"/>
                          <a:cs typeface="David" panose="020E0502060401010101" pitchFamily="34" charset="-79"/>
                        </a:rPr>
                        <a:t>תקשוב</a:t>
                      </a:r>
                    </a:p>
                  </a:txBody>
                  <a:tcPr anchor="b"/>
                </a:tc>
              </a:tr>
              <a:tr h="569662">
                <a:tc>
                  <a:txBody>
                    <a:bodyPr/>
                    <a:lstStyle/>
                    <a:p>
                      <a:pPr algn="r" rtl="0" fontAlgn="b"/>
                      <a:r>
                        <a:rPr lang="he-IL" sz="1600" b="0" i="0" u="none" strike="noStrike" dirty="0" smtClean="0">
                          <a:solidFill>
                            <a:srgbClr val="000000"/>
                          </a:solidFill>
                          <a:effectLst/>
                          <a:latin typeface="David" panose="020E0502060401010101" pitchFamily="34" charset="-79"/>
                          <a:cs typeface="David" panose="020E0502060401010101" pitchFamily="34" charset="-79"/>
                        </a:rPr>
                        <a:t>8%</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257 </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lvl="0"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237 </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smtClean="0">
                          <a:solidFill>
                            <a:srgbClr val="FFFFFF"/>
                          </a:solidFill>
                          <a:effectLst/>
                          <a:latin typeface="David" panose="020E0502060401010101" pitchFamily="34" charset="-79"/>
                          <a:cs typeface="David" panose="020E0502060401010101" pitchFamily="34" charset="-79"/>
                        </a:rPr>
                        <a:t>מערכות ימיות </a:t>
                      </a:r>
                      <a:endParaRPr lang="he-IL" sz="1600" b="1" i="0" u="none" strike="noStrike" dirty="0">
                        <a:solidFill>
                          <a:srgbClr val="FFFFFF"/>
                        </a:solidFill>
                        <a:effectLst/>
                        <a:latin typeface="David" panose="020E0502060401010101" pitchFamily="34" charset="-79"/>
                        <a:cs typeface="David" panose="020E0502060401010101" pitchFamily="34" charset="-79"/>
                      </a:endParaRPr>
                    </a:p>
                  </a:txBody>
                  <a:tcPr anchor="b">
                    <a:solidFill>
                      <a:schemeClr val="accent1"/>
                    </a:solidFill>
                  </a:tcPr>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153%</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2,160</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lvl="0"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855 </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a:solidFill>
                            <a:schemeClr val="bg1"/>
                          </a:solidFill>
                          <a:effectLst/>
                          <a:latin typeface="David" panose="020E0502060401010101" pitchFamily="34" charset="-79"/>
                          <a:cs typeface="David" panose="020E0502060401010101" pitchFamily="34" charset="-79"/>
                        </a:rPr>
                        <a:t>תיירות ופנאי</a:t>
                      </a:r>
                    </a:p>
                  </a:txBody>
                  <a:tcPr anchor="b"/>
                </a:tc>
              </a:tr>
              <a:tr h="586827">
                <a:tc>
                  <a:txBody>
                    <a:bodyPr/>
                    <a:lstStyle/>
                    <a:p>
                      <a:pPr algn="r" rtl="0" fontAlgn="b"/>
                      <a:r>
                        <a:rPr lang="he-IL" sz="1600" b="0" i="0" u="none" strike="noStrike" dirty="0" smtClean="0">
                          <a:solidFill>
                            <a:srgbClr val="000000"/>
                          </a:solidFill>
                          <a:effectLst/>
                          <a:latin typeface="David" panose="020E0502060401010101" pitchFamily="34" charset="-79"/>
                          <a:cs typeface="David" panose="020E0502060401010101" pitchFamily="34" charset="-79"/>
                        </a:rPr>
                        <a:t>8%</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7,905</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7,328 </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marL="0" marR="0" indent="0" algn="r" defTabSz="914400" rtl="1" eaLnBrk="1" fontAlgn="b" latinLnBrk="0" hangingPunct="1">
                        <a:lnSpc>
                          <a:spcPct val="100000"/>
                        </a:lnSpc>
                        <a:spcBef>
                          <a:spcPts val="0"/>
                        </a:spcBef>
                        <a:spcAft>
                          <a:spcPts val="0"/>
                        </a:spcAft>
                        <a:buClrTx/>
                        <a:buSzTx/>
                        <a:buFontTx/>
                        <a:buNone/>
                        <a:tabLst/>
                        <a:defRPr/>
                      </a:pPr>
                      <a:r>
                        <a:rPr lang="he-IL" sz="1600" b="1" i="0" u="none" strike="noStrike" dirty="0" smtClean="0">
                          <a:solidFill>
                            <a:srgbClr val="FFFFFF"/>
                          </a:solidFill>
                          <a:effectLst/>
                          <a:latin typeface="David" panose="020E0502060401010101" pitchFamily="34" charset="-79"/>
                          <a:cs typeface="David" panose="020E0502060401010101" pitchFamily="34" charset="-79"/>
                        </a:rPr>
                        <a:t>מערכות</a:t>
                      </a:r>
                      <a:r>
                        <a:rPr lang="he-IL" sz="1600" b="1" i="0" u="none" strike="noStrike" baseline="0" dirty="0" smtClean="0">
                          <a:solidFill>
                            <a:srgbClr val="FFFFFF"/>
                          </a:solidFill>
                          <a:effectLst/>
                          <a:latin typeface="David" panose="020E0502060401010101" pitchFamily="34" charset="-79"/>
                          <a:cs typeface="David" panose="020E0502060401010101" pitchFamily="34" charset="-79"/>
                        </a:rPr>
                        <a:t> ייצור </a:t>
                      </a:r>
                      <a:endParaRPr lang="he-IL" sz="1600" b="1" i="0" u="none" strike="noStrike" dirty="0" smtClean="0">
                        <a:solidFill>
                          <a:srgbClr val="FFFFFF"/>
                        </a:solidFill>
                        <a:effectLst/>
                        <a:latin typeface="David" panose="020E0502060401010101" pitchFamily="34" charset="-79"/>
                        <a:cs typeface="David" panose="020E0502060401010101" pitchFamily="34" charset="-79"/>
                      </a:endParaRPr>
                    </a:p>
                  </a:txBody>
                  <a:tcPr anchor="b">
                    <a:solidFill>
                      <a:schemeClr val="accent1"/>
                    </a:solidFill>
                  </a:tcPr>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62%</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1,080</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lvl="0"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669 </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a:solidFill>
                            <a:srgbClr val="FFFFFF"/>
                          </a:solidFill>
                          <a:effectLst/>
                          <a:latin typeface="David" panose="020E0502060401010101" pitchFamily="34" charset="-79"/>
                          <a:cs typeface="David" panose="020E0502060401010101" pitchFamily="34" charset="-79"/>
                        </a:rPr>
                        <a:t>מלונאות</a:t>
                      </a:r>
                    </a:p>
                  </a:txBody>
                  <a:tcPr anchor="b"/>
                </a:tc>
              </a:tr>
              <a:tr h="569662">
                <a:tc>
                  <a:txBody>
                    <a:bodyPr/>
                    <a:lstStyle/>
                    <a:p>
                      <a:pPr algn="r" rtl="0" fontAlgn="b"/>
                      <a:r>
                        <a:rPr lang="he-IL" sz="1600" b="0" i="0" u="none" strike="noStrike" dirty="0" smtClean="0">
                          <a:solidFill>
                            <a:srgbClr val="000000"/>
                          </a:solidFill>
                          <a:effectLst/>
                          <a:latin typeface="David" panose="020E0502060401010101" pitchFamily="34" charset="-79"/>
                          <a:cs typeface="David" panose="020E0502060401010101" pitchFamily="34" charset="-79"/>
                        </a:rPr>
                        <a:t>6%</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18,267 </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17,231 </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marL="0" marR="0" indent="0" algn="r" defTabSz="914400" rtl="1" eaLnBrk="1" fontAlgn="b" latinLnBrk="0" hangingPunct="1">
                        <a:lnSpc>
                          <a:spcPct val="100000"/>
                        </a:lnSpc>
                        <a:spcBef>
                          <a:spcPts val="0"/>
                        </a:spcBef>
                        <a:spcAft>
                          <a:spcPts val="0"/>
                        </a:spcAft>
                        <a:buClrTx/>
                        <a:buSzTx/>
                        <a:buFontTx/>
                        <a:buNone/>
                        <a:tabLst/>
                        <a:defRPr/>
                      </a:pPr>
                      <a:r>
                        <a:rPr lang="he-IL" sz="1600" b="1" i="0" u="none" strike="noStrike" dirty="0" smtClean="0">
                          <a:solidFill>
                            <a:srgbClr val="FFFFFF"/>
                          </a:solidFill>
                          <a:effectLst/>
                          <a:latin typeface="David" panose="020E0502060401010101" pitchFamily="34" charset="-79"/>
                          <a:cs typeface="David" panose="020E0502060401010101" pitchFamily="34" charset="-79"/>
                        </a:rPr>
                        <a:t>אומנויות העיצוב </a:t>
                      </a:r>
                    </a:p>
                  </a:txBody>
                  <a:tcPr anchor="b">
                    <a:solidFill>
                      <a:schemeClr val="accent1"/>
                    </a:solidFill>
                  </a:tcPr>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60%</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3,715</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lvl="0"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2,333 </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a:solidFill>
                            <a:srgbClr val="FFFFFF"/>
                          </a:solidFill>
                          <a:effectLst/>
                          <a:latin typeface="David" panose="020E0502060401010101" pitchFamily="34" charset="-79"/>
                          <a:cs typeface="David" panose="020E0502060401010101" pitchFamily="34" charset="-79"/>
                        </a:rPr>
                        <a:t>מערכות בריאות</a:t>
                      </a:r>
                    </a:p>
                  </a:txBody>
                  <a:tcPr anchor="b"/>
                </a:tc>
              </a:tr>
              <a:tr h="569662">
                <a:tc>
                  <a:txBody>
                    <a:bodyPr/>
                    <a:lstStyle/>
                    <a:p>
                      <a:pPr algn="r" rtl="0" fontAlgn="b"/>
                      <a:r>
                        <a:rPr lang="he-IL" sz="1600" b="0" i="0" u="none" strike="noStrike" dirty="0" smtClean="0">
                          <a:solidFill>
                            <a:srgbClr val="000000"/>
                          </a:solidFill>
                          <a:effectLst/>
                          <a:latin typeface="David" panose="020E0502060401010101" pitchFamily="34" charset="-79"/>
                          <a:cs typeface="David" panose="020E0502060401010101" pitchFamily="34" charset="-79"/>
                        </a:rPr>
                        <a:t>5%</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1,811 </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marL="0" marR="0" lvl="0" indent="0" algn="r" defTabSz="914400" rtl="1" eaLnBrk="1" fontAlgn="b" latinLnBrk="0" hangingPunct="1">
                        <a:lnSpc>
                          <a:spcPct val="100000"/>
                        </a:lnSpc>
                        <a:spcBef>
                          <a:spcPts val="0"/>
                        </a:spcBef>
                        <a:spcAft>
                          <a:spcPts val="0"/>
                        </a:spcAft>
                        <a:buClrTx/>
                        <a:buSzTx/>
                        <a:buFontTx/>
                        <a:buNone/>
                        <a:tabLst/>
                        <a:defRPr/>
                      </a:pPr>
                      <a:r>
                        <a:rPr lang="he-IL" sz="1600" b="0" i="0" u="none" strike="noStrike" dirty="0" smtClean="0">
                          <a:solidFill>
                            <a:srgbClr val="000000"/>
                          </a:solidFill>
                          <a:effectLst/>
                          <a:latin typeface="David" panose="020E0502060401010101" pitchFamily="34" charset="-79"/>
                          <a:cs typeface="David" panose="020E0502060401010101" pitchFamily="34" charset="-79"/>
                        </a:rPr>
                        <a:t>1,721 </a:t>
                      </a:r>
                    </a:p>
                  </a:txBody>
                  <a:tcPr anchor="b"/>
                </a:tc>
                <a:tc>
                  <a:txBody>
                    <a:bodyPr/>
                    <a:lstStyle/>
                    <a:p>
                      <a:pPr marL="0" marR="0" indent="0" algn="r" defTabSz="914400" rtl="1" eaLnBrk="1" fontAlgn="b" latinLnBrk="0" hangingPunct="1">
                        <a:lnSpc>
                          <a:spcPct val="100000"/>
                        </a:lnSpc>
                        <a:spcBef>
                          <a:spcPts val="0"/>
                        </a:spcBef>
                        <a:spcAft>
                          <a:spcPts val="0"/>
                        </a:spcAft>
                        <a:buClrTx/>
                        <a:buSzTx/>
                        <a:buFontTx/>
                        <a:buNone/>
                        <a:tabLst/>
                        <a:defRPr/>
                      </a:pPr>
                      <a:r>
                        <a:rPr lang="he-IL" sz="1600" b="1" i="0" u="none" strike="noStrike" dirty="0" smtClean="0">
                          <a:solidFill>
                            <a:srgbClr val="FFFFFF"/>
                          </a:solidFill>
                          <a:effectLst/>
                          <a:latin typeface="David" panose="020E0502060401010101" pitchFamily="34" charset="-79"/>
                          <a:cs typeface="David" panose="020E0502060401010101" pitchFamily="34" charset="-79"/>
                        </a:rPr>
                        <a:t>טכנולוגיות</a:t>
                      </a:r>
                      <a:r>
                        <a:rPr lang="he-IL" sz="1600" b="1" i="0" u="none" strike="noStrike" baseline="0" dirty="0" smtClean="0">
                          <a:solidFill>
                            <a:srgbClr val="FFFFFF"/>
                          </a:solidFill>
                          <a:effectLst/>
                          <a:latin typeface="David" panose="020E0502060401010101" pitchFamily="34" charset="-79"/>
                          <a:cs typeface="David" panose="020E0502060401010101" pitchFamily="34" charset="-79"/>
                        </a:rPr>
                        <a:t> תקשורת </a:t>
                      </a:r>
                      <a:endParaRPr lang="he-IL" sz="1600" b="1" i="0" u="none" strike="noStrike" dirty="0" smtClean="0">
                        <a:solidFill>
                          <a:srgbClr val="FFFFFF"/>
                        </a:solidFill>
                        <a:effectLst/>
                        <a:latin typeface="David" panose="020E0502060401010101" pitchFamily="34" charset="-79"/>
                        <a:cs typeface="David" panose="020E0502060401010101" pitchFamily="34" charset="-79"/>
                      </a:endParaRPr>
                    </a:p>
                  </a:txBody>
                  <a:tcPr anchor="b">
                    <a:solidFill>
                      <a:schemeClr val="accent1"/>
                    </a:solidFill>
                  </a:tcPr>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59%</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4,749</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lvl="0"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3,053 </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a:solidFill>
                            <a:srgbClr val="FFFFFF"/>
                          </a:solidFill>
                          <a:effectLst/>
                          <a:latin typeface="David" panose="020E0502060401010101" pitchFamily="34" charset="-79"/>
                          <a:cs typeface="David" panose="020E0502060401010101" pitchFamily="34" charset="-79"/>
                        </a:rPr>
                        <a:t>חינוך</a:t>
                      </a:r>
                    </a:p>
                  </a:txBody>
                  <a:tcPr anchor="b"/>
                </a:tc>
              </a:tr>
              <a:tr h="569662">
                <a:tc>
                  <a:txBody>
                    <a:bodyPr/>
                    <a:lstStyle/>
                    <a:p>
                      <a:pPr algn="r" rtl="0" fontAlgn="b"/>
                      <a:r>
                        <a:rPr lang="he-IL" sz="1600" b="0" i="0" u="none" strike="noStrike" dirty="0" smtClean="0">
                          <a:solidFill>
                            <a:srgbClr val="000000"/>
                          </a:solidFill>
                          <a:effectLst/>
                          <a:latin typeface="David" panose="020E0502060401010101" pitchFamily="34" charset="-79"/>
                          <a:cs typeface="David" panose="020E0502060401010101" pitchFamily="34" charset="-79"/>
                        </a:rPr>
                        <a:t>4%</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1,856</a:t>
                      </a:r>
                      <a:endParaRPr lang="he-IL" sz="1600" b="0" i="0" u="none" strike="noStrike" dirty="0">
                        <a:solidFill>
                          <a:srgbClr val="FF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1,778</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smtClean="0">
                          <a:solidFill>
                            <a:srgbClr val="FFFFFF"/>
                          </a:solidFill>
                          <a:effectLst/>
                          <a:latin typeface="David" panose="020E0502060401010101" pitchFamily="34" charset="-79"/>
                          <a:cs typeface="David" panose="020E0502060401010101" pitchFamily="34" charset="-79"/>
                        </a:rPr>
                        <a:t>בנייה </a:t>
                      </a:r>
                      <a:r>
                        <a:rPr lang="he-IL" sz="1600" b="1" i="0" u="none" strike="noStrike" dirty="0">
                          <a:solidFill>
                            <a:srgbClr val="FFFFFF"/>
                          </a:solidFill>
                          <a:effectLst/>
                          <a:latin typeface="David" panose="020E0502060401010101" pitchFamily="34" charset="-79"/>
                          <a:cs typeface="David" panose="020E0502060401010101" pitchFamily="34" charset="-79"/>
                        </a:rPr>
                        <a:t>ואדריכלות</a:t>
                      </a:r>
                    </a:p>
                  </a:txBody>
                  <a:tcPr anchor="b">
                    <a:solidFill>
                      <a:schemeClr val="accent1"/>
                    </a:solidFill>
                  </a:tcPr>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33%</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22,970</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lvl="0"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17,218</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a:solidFill>
                            <a:srgbClr val="FFFFFF"/>
                          </a:solidFill>
                          <a:effectLst/>
                          <a:latin typeface="David" panose="020E0502060401010101" pitchFamily="34" charset="-79"/>
                          <a:cs typeface="David" panose="020E0502060401010101" pitchFamily="34" charset="-79"/>
                        </a:rPr>
                        <a:t>הנדסת תוכנה</a:t>
                      </a:r>
                    </a:p>
                  </a:txBody>
                  <a:tcPr anchor="b"/>
                </a:tc>
              </a:tr>
              <a:tr h="569662">
                <a:tc>
                  <a:txBody>
                    <a:bodyPr/>
                    <a:lstStyle/>
                    <a:p>
                      <a:pPr algn="r" rtl="0" fontAlgn="b"/>
                      <a:r>
                        <a:rPr lang="he-IL" sz="1600" b="0" i="0" u="none" strike="noStrike" dirty="0" smtClean="0">
                          <a:solidFill>
                            <a:srgbClr val="000000"/>
                          </a:solidFill>
                          <a:effectLst/>
                          <a:latin typeface="David" panose="020E0502060401010101" pitchFamily="34" charset="-79"/>
                          <a:cs typeface="David" panose="020E0502060401010101" pitchFamily="34" charset="-79"/>
                        </a:rPr>
                        <a:t>0%</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7,447</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7,464</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smtClean="0">
                          <a:solidFill>
                            <a:srgbClr val="FFFFFF"/>
                          </a:solidFill>
                          <a:effectLst/>
                          <a:latin typeface="David" panose="020E0502060401010101" pitchFamily="34" charset="-79"/>
                          <a:cs typeface="David" panose="020E0502060401010101" pitchFamily="34" charset="-79"/>
                        </a:rPr>
                        <a:t>בקרה </a:t>
                      </a:r>
                      <a:r>
                        <a:rPr lang="he-IL" sz="1600" b="1" i="0" u="none" strike="noStrike" dirty="0">
                          <a:solidFill>
                            <a:srgbClr val="FFFFFF"/>
                          </a:solidFill>
                          <a:effectLst/>
                          <a:latin typeface="David" panose="020E0502060401010101" pitchFamily="34" charset="-79"/>
                          <a:cs typeface="David" panose="020E0502060401010101" pitchFamily="34" charset="-79"/>
                        </a:rPr>
                        <a:t>ואנרגיה</a:t>
                      </a:r>
                    </a:p>
                  </a:txBody>
                  <a:tcPr anchor="b">
                    <a:solidFill>
                      <a:schemeClr val="accent1"/>
                    </a:solidFill>
                  </a:tcPr>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20%</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7,298</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lvl="0"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6,086</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a:solidFill>
                            <a:srgbClr val="FFFFFF"/>
                          </a:solidFill>
                          <a:effectLst/>
                          <a:latin typeface="David" panose="020E0502060401010101" pitchFamily="34" charset="-79"/>
                          <a:cs typeface="David" panose="020E0502060401010101" pitchFamily="34" charset="-79"/>
                        </a:rPr>
                        <a:t>ביוטכנולוגיה</a:t>
                      </a:r>
                    </a:p>
                  </a:txBody>
                  <a:tcPr anchor="b"/>
                </a:tc>
              </a:tr>
              <a:tr h="586827">
                <a:tc>
                  <a:txBody>
                    <a:bodyPr/>
                    <a:lstStyle/>
                    <a:p>
                      <a:pPr algn="r" rtl="0" fontAlgn="b"/>
                      <a:r>
                        <a:rPr lang="he-IL" sz="1600" b="0" i="0" u="none" strike="noStrike" dirty="0" smtClean="0">
                          <a:solidFill>
                            <a:srgbClr val="000000"/>
                          </a:solidFill>
                          <a:effectLst/>
                          <a:latin typeface="David" panose="020E0502060401010101" pitchFamily="34" charset="-79"/>
                          <a:cs typeface="David" panose="020E0502060401010101" pitchFamily="34" charset="-79"/>
                        </a:rPr>
                        <a:t>2%-</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1868</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1,904 </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a:solidFill>
                            <a:srgbClr val="FFFFFF"/>
                          </a:solidFill>
                          <a:effectLst/>
                          <a:latin typeface="David" panose="020E0502060401010101" pitchFamily="34" charset="-79"/>
                          <a:cs typeface="David" panose="020E0502060401010101" pitchFamily="34" charset="-79"/>
                        </a:rPr>
                        <a:t>מדעית </a:t>
                      </a:r>
                      <a:r>
                        <a:rPr lang="he-IL" sz="1600" b="1" i="0" u="none" strike="noStrike" dirty="0" smtClean="0">
                          <a:solidFill>
                            <a:srgbClr val="FFFFFF"/>
                          </a:solidFill>
                          <a:effectLst/>
                          <a:latin typeface="David" panose="020E0502060401010101" pitchFamily="34" charset="-79"/>
                          <a:cs typeface="David" panose="020E0502060401010101" pitchFamily="34" charset="-79"/>
                        </a:rPr>
                        <a:t> טכנולוגית</a:t>
                      </a:r>
                      <a:endParaRPr lang="he-IL" sz="1600" b="1" i="0" u="none" strike="noStrike" dirty="0">
                        <a:solidFill>
                          <a:srgbClr val="FFFFFF"/>
                        </a:solidFill>
                        <a:effectLst/>
                        <a:latin typeface="David" panose="020E0502060401010101" pitchFamily="34" charset="-79"/>
                        <a:cs typeface="David" panose="020E0502060401010101" pitchFamily="34" charset="-79"/>
                      </a:endParaRPr>
                    </a:p>
                  </a:txBody>
                  <a:tcPr anchor="b">
                    <a:solidFill>
                      <a:schemeClr val="accent1"/>
                    </a:solidFill>
                  </a:tcPr>
                </a:tc>
                <a:tc>
                  <a:txBody>
                    <a:bodyPr/>
                    <a:lstStyle/>
                    <a:p>
                      <a:pPr algn="r" rtl="0" fontAlgn="b"/>
                      <a:r>
                        <a:rPr lang="he-IL" sz="1600" b="0" i="0" u="none" strike="noStrike" dirty="0" smtClean="0">
                          <a:solidFill>
                            <a:srgbClr val="000000"/>
                          </a:solidFill>
                          <a:effectLst/>
                          <a:latin typeface="David" panose="020E0502060401010101" pitchFamily="34" charset="-79"/>
                          <a:cs typeface="David" panose="020E0502060401010101" pitchFamily="34" charset="-79"/>
                        </a:rPr>
                        <a:t>19%</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13,926</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11,677</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smtClean="0">
                          <a:solidFill>
                            <a:srgbClr val="FFFFFF"/>
                          </a:solidFill>
                          <a:effectLst/>
                          <a:latin typeface="David" panose="020E0502060401010101" pitchFamily="34" charset="-79"/>
                          <a:cs typeface="David" panose="020E0502060401010101" pitchFamily="34" charset="-79"/>
                        </a:rPr>
                        <a:t>אלקטרוניקה ומחשבים</a:t>
                      </a:r>
                      <a:endParaRPr lang="he-IL" sz="1600" b="1" i="0" u="none" strike="noStrike" dirty="0">
                        <a:solidFill>
                          <a:srgbClr val="FFFFFF"/>
                        </a:solidFill>
                        <a:effectLst/>
                        <a:latin typeface="David" panose="020E0502060401010101" pitchFamily="34" charset="-79"/>
                        <a:cs typeface="David" panose="020E0502060401010101" pitchFamily="34" charset="-79"/>
                      </a:endParaRPr>
                    </a:p>
                  </a:txBody>
                  <a:tcPr anchor="b"/>
                </a:tc>
              </a:tr>
              <a:tr h="569662">
                <a:tc>
                  <a:txBody>
                    <a:bodyPr/>
                    <a:lstStyle/>
                    <a:p>
                      <a:pPr marL="0" marR="0" indent="0" algn="r" defTabSz="914400" rtl="0" eaLnBrk="1" fontAlgn="b" latinLnBrk="0" hangingPunct="1">
                        <a:lnSpc>
                          <a:spcPct val="100000"/>
                        </a:lnSpc>
                        <a:spcBef>
                          <a:spcPts val="0"/>
                        </a:spcBef>
                        <a:spcAft>
                          <a:spcPts val="0"/>
                        </a:spcAft>
                        <a:buClrTx/>
                        <a:buSzTx/>
                        <a:buFontTx/>
                        <a:buNone/>
                        <a:tabLst/>
                        <a:defRPr/>
                      </a:pPr>
                      <a:r>
                        <a:rPr lang="he-IL" sz="1600" b="0" i="0" u="none" strike="noStrike" dirty="0" smtClean="0">
                          <a:solidFill>
                            <a:srgbClr val="000000"/>
                          </a:solidFill>
                          <a:effectLst/>
                          <a:latin typeface="David" panose="020E0502060401010101" pitchFamily="34" charset="-79"/>
                          <a:cs typeface="David" panose="020E0502060401010101" pitchFamily="34" charset="-79"/>
                        </a:rPr>
                        <a:t>15%-</a:t>
                      </a: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3,187</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3,742</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smtClean="0">
                          <a:solidFill>
                            <a:srgbClr val="FFFFFF"/>
                          </a:solidFill>
                          <a:effectLst/>
                          <a:latin typeface="David" panose="020E0502060401010101" pitchFamily="34" charset="-79"/>
                          <a:cs typeface="David" panose="020E0502060401010101" pitchFamily="34" charset="-79"/>
                        </a:rPr>
                        <a:t>תעשייה</a:t>
                      </a:r>
                      <a:r>
                        <a:rPr lang="he-IL" sz="1600" b="1" i="0" u="none" strike="noStrike" baseline="0" dirty="0" smtClean="0">
                          <a:solidFill>
                            <a:srgbClr val="FFFFFF"/>
                          </a:solidFill>
                          <a:effectLst/>
                          <a:latin typeface="David" panose="020E0502060401010101" pitchFamily="34" charset="-79"/>
                          <a:cs typeface="David" panose="020E0502060401010101" pitchFamily="34" charset="-79"/>
                        </a:rPr>
                        <a:t> וניהול</a:t>
                      </a:r>
                      <a:endParaRPr lang="he-IL" sz="1600" b="1" i="0" u="none" strike="noStrike" dirty="0">
                        <a:solidFill>
                          <a:srgbClr val="FFFFFF"/>
                        </a:solidFill>
                        <a:effectLst/>
                        <a:latin typeface="David" panose="020E0502060401010101" pitchFamily="34" charset="-79"/>
                        <a:cs typeface="David" panose="020E0502060401010101" pitchFamily="34" charset="-79"/>
                      </a:endParaRPr>
                    </a:p>
                  </a:txBody>
                  <a:tcPr anchor="b">
                    <a:solidFill>
                      <a:schemeClr val="accent1"/>
                    </a:solidFill>
                  </a:tcPr>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17%</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27,359</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lvl="0"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23,293</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a:solidFill>
                            <a:srgbClr val="FFFFFF"/>
                          </a:solidFill>
                          <a:effectLst/>
                          <a:latin typeface="David" panose="020E0502060401010101" pitchFamily="34" charset="-79"/>
                          <a:cs typeface="David" panose="020E0502060401010101" pitchFamily="34" charset="-79"/>
                        </a:rPr>
                        <a:t>ניהול עסקי</a:t>
                      </a:r>
                    </a:p>
                  </a:txBody>
                  <a:tcPr anchor="b"/>
                </a:tc>
              </a:tr>
              <a:tr h="569662">
                <a:tc>
                  <a:txBody>
                    <a:bodyPr/>
                    <a:lstStyle/>
                    <a:p>
                      <a:r>
                        <a:rPr lang="he-IL" dirty="0" smtClean="0"/>
                        <a:t>---</a:t>
                      </a:r>
                      <a:endParaRPr lang="he-IL" dirty="0"/>
                    </a:p>
                  </a:txBody>
                  <a:tcPr anchor="b"/>
                </a:tc>
                <a:tc>
                  <a:txBody>
                    <a:bodyPr/>
                    <a:lstStyle/>
                    <a:p>
                      <a:r>
                        <a:rPr lang="he-IL" sz="1600" dirty="0" smtClean="0">
                          <a:latin typeface="David" panose="020E0502060401010101" pitchFamily="34" charset="-79"/>
                          <a:cs typeface="David" panose="020E0502060401010101" pitchFamily="34" charset="-79"/>
                        </a:rPr>
                        <a:t>101 </a:t>
                      </a:r>
                      <a:endParaRPr lang="he-IL" sz="1600" dirty="0">
                        <a:latin typeface="David" panose="020E0502060401010101" pitchFamily="34" charset="-79"/>
                        <a:cs typeface="David" panose="020E0502060401010101" pitchFamily="34" charset="-79"/>
                      </a:endParaRPr>
                    </a:p>
                  </a:txBody>
                  <a:tcPr anchor="b"/>
                </a:tc>
                <a:tc>
                  <a:txBody>
                    <a:bodyPr/>
                    <a:lstStyle/>
                    <a:p>
                      <a:r>
                        <a:rPr lang="he-IL" dirty="0" smtClean="0"/>
                        <a:t>---</a:t>
                      </a:r>
                      <a:endParaRPr lang="he-IL" dirty="0"/>
                    </a:p>
                  </a:txBody>
                  <a:tcPr anchor="b"/>
                </a:tc>
                <a:tc>
                  <a:txBody>
                    <a:bodyPr/>
                    <a:lstStyle/>
                    <a:p>
                      <a:r>
                        <a:rPr lang="he-IL" sz="1600" b="1" dirty="0" smtClean="0">
                          <a:solidFill>
                            <a:schemeClr val="bg1"/>
                          </a:solidFill>
                          <a:latin typeface="David" panose="020E0502060401010101" pitchFamily="34" charset="-79"/>
                          <a:cs typeface="David" panose="020E0502060401010101" pitchFamily="34" charset="-79"/>
                        </a:rPr>
                        <a:t>גילוי ואיתור מידע דיגיטלי </a:t>
                      </a:r>
                      <a:endParaRPr lang="he-IL" sz="1600" b="1" dirty="0">
                        <a:solidFill>
                          <a:schemeClr val="bg1"/>
                        </a:solidFill>
                        <a:latin typeface="David" panose="020E0502060401010101" pitchFamily="34" charset="-79"/>
                        <a:cs typeface="David" panose="020E0502060401010101" pitchFamily="34" charset="-79"/>
                      </a:endParaRPr>
                    </a:p>
                  </a:txBody>
                  <a:tcPr anchor="b">
                    <a:solidFill>
                      <a:schemeClr val="accent1"/>
                    </a:solidFill>
                  </a:tcPr>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17%</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4,344</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lvl="0"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3,711 </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600" b="1" i="0" u="none" strike="noStrike" dirty="0">
                          <a:solidFill>
                            <a:schemeClr val="bg1"/>
                          </a:solidFill>
                          <a:effectLst/>
                          <a:latin typeface="David" panose="020E0502060401010101" pitchFamily="34" charset="-79"/>
                          <a:cs typeface="David" panose="020E0502060401010101" pitchFamily="34" charset="-79"/>
                        </a:rPr>
                        <a:t>הנדסת מכונות</a:t>
                      </a:r>
                    </a:p>
                  </a:txBody>
                  <a:tcPr anchor="b"/>
                </a:tc>
              </a:tr>
            </a:tbl>
          </a:graphicData>
        </a:graphic>
      </p:graphicFrame>
      <p:sp>
        <p:nvSpPr>
          <p:cNvPr id="4" name="TextBox 3"/>
          <p:cNvSpPr txBox="1"/>
          <p:nvPr/>
        </p:nvSpPr>
        <p:spPr>
          <a:xfrm>
            <a:off x="0" y="-27384"/>
            <a:ext cx="9144000" cy="584775"/>
          </a:xfrm>
          <a:prstGeom prst="rect">
            <a:avLst/>
          </a:prstGeom>
          <a:solidFill>
            <a:schemeClr val="tx2">
              <a:lumMod val="50000"/>
            </a:schemeClr>
          </a:solidFill>
        </p:spPr>
        <p:txBody>
          <a:bodyPr wrap="square" rtlCol="1">
            <a:spAutoFit/>
          </a:bodyPr>
          <a:lstStyle/>
          <a:p>
            <a:r>
              <a:rPr lang="he-IL" sz="3200" b="1" dirty="0">
                <a:solidFill>
                  <a:schemeClr val="bg1"/>
                </a:solidFill>
                <a:latin typeface="David" panose="020E0502060401010101" pitchFamily="34" charset="-79"/>
                <a:cs typeface="David" panose="020E0502060401010101" pitchFamily="34" charset="-79"/>
              </a:rPr>
              <a:t>מספר התלמידים </a:t>
            </a:r>
            <a:r>
              <a:rPr lang="he-IL" sz="3200" b="1" dirty="0" smtClean="0">
                <a:solidFill>
                  <a:schemeClr val="bg1"/>
                </a:solidFill>
                <a:latin typeface="David" panose="020E0502060401010101" pitchFamily="34" charset="-79"/>
                <a:cs typeface="David" panose="020E0502060401010101" pitchFamily="34" charset="-79"/>
              </a:rPr>
              <a:t>הטכנולוגים לפי מגמות (י'-י"ב) </a:t>
            </a:r>
            <a:endParaRPr lang="he-IL" sz="3200" b="1" dirty="0">
              <a:solidFill>
                <a:schemeClr val="bg1"/>
              </a:solidFill>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37258140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מציין מיקום של מספר שקופית 2"/>
          <p:cNvSpPr>
            <a:spLocks noGrp="1"/>
          </p:cNvSpPr>
          <p:nvPr>
            <p:ph type="sldNum" sz="quarter" idx="12"/>
          </p:nvPr>
        </p:nvSpPr>
        <p:spPr/>
        <p:txBody>
          <a:bodyPr/>
          <a:lstStyle/>
          <a:p>
            <a:pPr>
              <a:defRPr/>
            </a:pPr>
            <a:fld id="{9781F767-CAA5-4369-8D70-F9F1247449A8}" type="slidenum">
              <a:rPr lang="en-US" smtClean="0"/>
              <a:pPr>
                <a:defRPr/>
              </a:pPr>
              <a:t>4</a:t>
            </a:fld>
            <a:endParaRPr lang="en-US" dirty="0"/>
          </a:p>
        </p:txBody>
      </p:sp>
      <p:sp>
        <p:nvSpPr>
          <p:cNvPr id="7" name="כותרת 1"/>
          <p:cNvSpPr txBox="1">
            <a:spLocks/>
          </p:cNvSpPr>
          <p:nvPr/>
        </p:nvSpPr>
        <p:spPr bwMode="auto">
          <a:xfrm>
            <a:off x="445543" y="116632"/>
            <a:ext cx="8280920" cy="550887"/>
          </a:xfrm>
          <a:prstGeom prst="rect">
            <a:avLst/>
          </a:prstGeom>
          <a:noFill/>
          <a:ln>
            <a:noFill/>
            <a:miter lim="800000"/>
            <a:headEnd/>
            <a:tailEnd/>
          </a:ln>
        </p:spPr>
        <p:txBody>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0" hangingPunct="0">
              <a:defRPr/>
            </a:pPr>
            <a:r>
              <a:rPr lang="he-IL" sz="2800" kern="0" dirty="0" smtClean="0">
                <a:solidFill>
                  <a:schemeClr val="accent1">
                    <a:lumMod val="75000"/>
                  </a:schemeClr>
                </a:solidFill>
                <a:effectLst>
                  <a:outerShdw blurRad="38100" dist="38100" dir="2700000" algn="tl">
                    <a:srgbClr val="000000">
                      <a:alpha val="43137"/>
                    </a:srgbClr>
                  </a:outerShdw>
                </a:effectLst>
                <a:ea typeface="+mj-ea"/>
              </a:rPr>
              <a:t>התפלגות תלמידים לפי מגמות  י-</a:t>
            </a:r>
            <a:r>
              <a:rPr lang="he-IL" sz="2800" kern="0" dirty="0" err="1" smtClean="0">
                <a:solidFill>
                  <a:schemeClr val="accent1">
                    <a:lumMod val="75000"/>
                  </a:schemeClr>
                </a:solidFill>
                <a:effectLst>
                  <a:outerShdw blurRad="38100" dist="38100" dir="2700000" algn="tl">
                    <a:srgbClr val="000000">
                      <a:alpha val="43137"/>
                    </a:srgbClr>
                  </a:outerShdw>
                </a:effectLst>
                <a:ea typeface="+mj-ea"/>
              </a:rPr>
              <a:t>יב</a:t>
            </a:r>
            <a:r>
              <a:rPr lang="he-IL" sz="2800" kern="0" dirty="0" smtClean="0">
                <a:solidFill>
                  <a:schemeClr val="accent1">
                    <a:lumMod val="75000"/>
                  </a:schemeClr>
                </a:solidFill>
                <a:effectLst>
                  <a:outerShdw blurRad="38100" dist="38100" dir="2700000" algn="tl">
                    <a:srgbClr val="000000">
                      <a:alpha val="43137"/>
                    </a:srgbClr>
                  </a:outerShdw>
                </a:effectLst>
                <a:ea typeface="+mj-ea"/>
              </a:rPr>
              <a:t> תשע"ו</a:t>
            </a:r>
          </a:p>
          <a:p>
            <a:pPr algn="ctr" eaLnBrk="0" hangingPunct="0">
              <a:defRPr/>
            </a:pPr>
            <a:endParaRPr lang="he-IL" sz="2800" kern="0" dirty="0">
              <a:solidFill>
                <a:schemeClr val="accent1">
                  <a:lumMod val="75000"/>
                </a:schemeClr>
              </a:solidFill>
              <a:effectLst>
                <a:outerShdw blurRad="38100" dist="38100" dir="2700000" algn="tl">
                  <a:srgbClr val="000000">
                    <a:alpha val="43137"/>
                  </a:srgbClr>
                </a:outerShdw>
              </a:effectLst>
              <a:ea typeface="+mj-ea"/>
            </a:endParaRPr>
          </a:p>
        </p:txBody>
      </p:sp>
      <p:sp>
        <p:nvSpPr>
          <p:cNvPr id="8" name="TextBox 7"/>
          <p:cNvSpPr txBox="1"/>
          <p:nvPr/>
        </p:nvSpPr>
        <p:spPr>
          <a:xfrm>
            <a:off x="0" y="-27384"/>
            <a:ext cx="9144000" cy="584775"/>
          </a:xfrm>
          <a:prstGeom prst="rect">
            <a:avLst/>
          </a:prstGeom>
          <a:solidFill>
            <a:schemeClr val="tx2">
              <a:lumMod val="50000"/>
            </a:schemeClr>
          </a:solidFill>
        </p:spPr>
        <p:txBody>
          <a:bodyPr wrap="square" rtlCol="1">
            <a:spAutoFit/>
          </a:bodyPr>
          <a:lstStyle/>
          <a:p>
            <a:r>
              <a:rPr lang="he-IL" sz="3200" b="1" dirty="0">
                <a:solidFill>
                  <a:schemeClr val="bg1"/>
                </a:solidFill>
                <a:latin typeface="David" panose="020E0502060401010101" pitchFamily="34" charset="-79"/>
                <a:cs typeface="David" panose="020E0502060401010101" pitchFamily="34" charset="-79"/>
              </a:rPr>
              <a:t>מספר התלמידים הטכנולוגיים (י-י"ב) </a:t>
            </a:r>
            <a:r>
              <a:rPr lang="he-IL" sz="3200" b="1" dirty="0" smtClean="0">
                <a:solidFill>
                  <a:schemeClr val="bg1"/>
                </a:solidFill>
                <a:latin typeface="David" panose="020E0502060401010101" pitchFamily="34" charset="-79"/>
                <a:cs typeface="David" panose="020E0502060401010101" pitchFamily="34" charset="-79"/>
              </a:rPr>
              <a:t>- התמחויות לדוגמא</a:t>
            </a:r>
            <a:endParaRPr lang="he-IL" sz="3200" b="1" dirty="0">
              <a:solidFill>
                <a:schemeClr val="bg1"/>
              </a:solidFill>
              <a:latin typeface="David" panose="020E0502060401010101" pitchFamily="34" charset="-79"/>
              <a:cs typeface="David" panose="020E0502060401010101" pitchFamily="34" charset="-79"/>
            </a:endParaRPr>
          </a:p>
        </p:txBody>
      </p:sp>
      <p:graphicFrame>
        <p:nvGraphicFramePr>
          <p:cNvPr id="9" name="טבלה 8"/>
          <p:cNvGraphicFramePr>
            <a:graphicFrameLocks noGrp="1"/>
          </p:cNvGraphicFramePr>
          <p:nvPr>
            <p:extLst>
              <p:ext uri="{D42A27DB-BD31-4B8C-83A1-F6EECF244321}">
                <p14:modId xmlns:p14="http://schemas.microsoft.com/office/powerpoint/2010/main" val="214740863"/>
              </p:ext>
            </p:extLst>
          </p:nvPr>
        </p:nvGraphicFramePr>
        <p:xfrm>
          <a:off x="1" y="548680"/>
          <a:ext cx="9144000" cy="6309320"/>
        </p:xfrm>
        <a:graphic>
          <a:graphicData uri="http://schemas.openxmlformats.org/drawingml/2006/table">
            <a:tbl>
              <a:tblPr firstRow="1" lastCol="1" bandRow="1">
                <a:tableStyleId>{5C22544A-7EE6-4342-B048-85BDC9FD1C3A}</a:tableStyleId>
              </a:tblPr>
              <a:tblGrid>
                <a:gridCol w="1828800"/>
                <a:gridCol w="1828800"/>
                <a:gridCol w="1828800"/>
                <a:gridCol w="1828800"/>
                <a:gridCol w="1828800"/>
              </a:tblGrid>
              <a:tr h="630932">
                <a:tc>
                  <a:txBody>
                    <a:bodyPr/>
                    <a:lstStyle/>
                    <a:p>
                      <a:pPr algn="r" rtl="1" fontAlgn="b"/>
                      <a:r>
                        <a:rPr lang="he-IL" sz="1800" b="1" i="0" u="none" strike="noStrike" dirty="0" smtClean="0">
                          <a:solidFill>
                            <a:schemeClr val="bg1"/>
                          </a:solidFill>
                          <a:effectLst/>
                          <a:latin typeface="David" panose="020E0502060401010101" pitchFamily="34" charset="-79"/>
                          <a:cs typeface="David" panose="020E0502060401010101" pitchFamily="34" charset="-79"/>
                        </a:rPr>
                        <a:t>אחוז שינוי</a:t>
                      </a:r>
                      <a:endParaRPr lang="he-IL" sz="1800" b="1" i="0" u="none" strike="noStrike" dirty="0">
                        <a:solidFill>
                          <a:schemeClr val="bg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1" i="0" u="none" strike="noStrike" dirty="0" smtClean="0">
                          <a:solidFill>
                            <a:schemeClr val="bg1"/>
                          </a:solidFill>
                          <a:effectLst/>
                          <a:latin typeface="David" panose="020E0502060401010101" pitchFamily="34" charset="-79"/>
                          <a:cs typeface="David" panose="020E0502060401010101" pitchFamily="34" charset="-79"/>
                        </a:rPr>
                        <a:t>תשע"ו</a:t>
                      </a:r>
                      <a:endParaRPr lang="he-IL" sz="1800" b="1" i="0" u="none" strike="noStrike" dirty="0">
                        <a:solidFill>
                          <a:schemeClr val="bg1"/>
                        </a:solidFill>
                        <a:effectLst/>
                        <a:latin typeface="David" panose="020E0502060401010101" pitchFamily="34" charset="-79"/>
                        <a:cs typeface="David" panose="020E0502060401010101" pitchFamily="34" charset="-79"/>
                      </a:endParaRPr>
                    </a:p>
                  </a:txBody>
                  <a:tcPr anchor="b"/>
                </a:tc>
                <a:tc>
                  <a:txBody>
                    <a:bodyPr/>
                    <a:lstStyle/>
                    <a:p>
                      <a:pPr lvl="0" algn="r" rtl="1" fontAlgn="b"/>
                      <a:r>
                        <a:rPr lang="he-IL" sz="1800" b="1" i="0" u="none" strike="noStrike" dirty="0" smtClean="0">
                          <a:solidFill>
                            <a:schemeClr val="bg1"/>
                          </a:solidFill>
                          <a:effectLst/>
                          <a:latin typeface="David" panose="020E0502060401010101" pitchFamily="34" charset="-79"/>
                          <a:cs typeface="David" panose="020E0502060401010101" pitchFamily="34" charset="-79"/>
                        </a:rPr>
                        <a:t>תשע"א</a:t>
                      </a:r>
                      <a:endParaRPr lang="he-IL" sz="1800" b="1" i="0" u="none" strike="noStrike" dirty="0">
                        <a:solidFill>
                          <a:schemeClr val="bg1"/>
                        </a:solidFill>
                        <a:effectLst/>
                        <a:latin typeface="David" panose="020E0502060401010101" pitchFamily="34" charset="-79"/>
                        <a:cs typeface="David" panose="020E0502060401010101" pitchFamily="34" charset="-79"/>
                      </a:endParaRPr>
                    </a:p>
                  </a:txBody>
                  <a:tcPr anchor="b"/>
                </a:tc>
                <a:tc>
                  <a:txBody>
                    <a:bodyPr/>
                    <a:lstStyle/>
                    <a:p>
                      <a:pPr lvl="0" algn="r" rtl="1" fontAlgn="b"/>
                      <a:r>
                        <a:rPr lang="he-IL" sz="1800" b="1" i="0" u="none" strike="noStrike" dirty="0" smtClean="0">
                          <a:solidFill>
                            <a:schemeClr val="bg1"/>
                          </a:solidFill>
                          <a:effectLst/>
                          <a:latin typeface="David" panose="020E0502060401010101" pitchFamily="34" charset="-79"/>
                          <a:cs typeface="David" panose="020E0502060401010101" pitchFamily="34" charset="-79"/>
                        </a:rPr>
                        <a:t>התמחויות</a:t>
                      </a:r>
                      <a:endParaRPr lang="he-IL" sz="1800" b="1" i="0" u="none" strike="noStrike" dirty="0">
                        <a:solidFill>
                          <a:schemeClr val="bg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1" i="0" u="none" strike="noStrike" dirty="0" smtClean="0">
                          <a:solidFill>
                            <a:schemeClr val="bg1"/>
                          </a:solidFill>
                          <a:effectLst/>
                          <a:latin typeface="David" panose="020E0502060401010101" pitchFamily="34" charset="-79"/>
                          <a:cs typeface="David" panose="020E0502060401010101" pitchFamily="34" charset="-79"/>
                        </a:rPr>
                        <a:t>מגמה</a:t>
                      </a:r>
                      <a:endParaRPr lang="he-IL" sz="1800" b="1" i="0" u="none" strike="noStrike" dirty="0">
                        <a:solidFill>
                          <a:schemeClr val="bg1"/>
                        </a:solidFill>
                        <a:effectLst/>
                        <a:latin typeface="David" panose="020E0502060401010101" pitchFamily="34" charset="-79"/>
                        <a:cs typeface="David" panose="020E0502060401010101" pitchFamily="34" charset="-79"/>
                      </a:endParaRPr>
                    </a:p>
                  </a:txBody>
                  <a:tcPr anchor="b"/>
                </a:tc>
              </a:tr>
              <a:tr h="630932">
                <a:tc>
                  <a:txBody>
                    <a:bodyPr/>
                    <a:lstStyle/>
                    <a:p>
                      <a:pPr algn="r" rtl="0" fontAlgn="b"/>
                      <a:r>
                        <a:rPr lang="he-IL" sz="1600" b="0" i="0" u="none" strike="noStrike" dirty="0">
                          <a:solidFill>
                            <a:schemeClr val="tx1"/>
                          </a:solidFill>
                          <a:effectLst/>
                          <a:latin typeface="David" panose="020E0502060401010101" pitchFamily="34" charset="-79"/>
                          <a:cs typeface="David" panose="020E0502060401010101" pitchFamily="34" charset="-79"/>
                        </a:rPr>
                        <a:t>7%</a:t>
                      </a:r>
                    </a:p>
                  </a:txBody>
                  <a:tcPr marL="90000" marR="90000" marT="46800" marB="46800"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3,296</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marL="90000" marR="90000" marT="46800" marB="46800" anchor="b"/>
                </a:tc>
                <a:tc>
                  <a:txBody>
                    <a:bodyPr/>
                    <a:lstStyle/>
                    <a:p>
                      <a:pPr algn="r" rtl="1" fontAlgn="b"/>
                      <a:r>
                        <a:rPr lang="he-IL" sz="1600" b="0" i="0" u="none" strike="noStrike" dirty="0">
                          <a:solidFill>
                            <a:srgbClr val="000000"/>
                          </a:solidFill>
                          <a:effectLst/>
                          <a:latin typeface="David" panose="020E0502060401010101" pitchFamily="34" charset="-79"/>
                          <a:cs typeface="David" panose="020E0502060401010101" pitchFamily="34" charset="-79"/>
                        </a:rPr>
                        <a:t>3,079</a:t>
                      </a:r>
                    </a:p>
                  </a:txBody>
                  <a:tcPr marL="90000" marR="90000" marT="46800" marB="46800" anchor="b"/>
                </a:tc>
                <a:tc>
                  <a:txBody>
                    <a:bodyPr/>
                    <a:lstStyle/>
                    <a:p>
                      <a:pPr algn="r" rtl="1" fontAlgn="b"/>
                      <a:r>
                        <a:rPr lang="he-IL" sz="1400" b="1" i="0" u="none" strike="noStrike" kern="1200" dirty="0">
                          <a:solidFill>
                            <a:schemeClr val="bg1"/>
                          </a:solidFill>
                          <a:effectLst/>
                          <a:latin typeface="David" panose="020E0502060401010101" pitchFamily="34" charset="-79"/>
                          <a:ea typeface="+mn-ea"/>
                          <a:cs typeface="David" panose="020E0502060401010101" pitchFamily="34" charset="-79"/>
                        </a:rPr>
                        <a:t>מערכות </a:t>
                      </a:r>
                      <a:r>
                        <a:rPr lang="he-IL" sz="1400" b="1" i="0" u="none" strike="noStrike" kern="1200" dirty="0" err="1">
                          <a:solidFill>
                            <a:schemeClr val="bg1"/>
                          </a:solidFill>
                          <a:effectLst/>
                          <a:latin typeface="David" panose="020E0502060401010101" pitchFamily="34" charset="-79"/>
                          <a:ea typeface="+mn-ea"/>
                          <a:cs typeface="David" panose="020E0502060401010101" pitchFamily="34" charset="-79"/>
                        </a:rPr>
                        <a:t>סיב"ם</a:t>
                      </a:r>
                      <a:r>
                        <a:rPr lang="he-IL" sz="1400" b="1" i="0" u="none" strike="noStrike" kern="1200" dirty="0">
                          <a:solidFill>
                            <a:schemeClr val="bg1"/>
                          </a:solidFill>
                          <a:effectLst/>
                          <a:latin typeface="David" panose="020E0502060401010101" pitchFamily="34" charset="-79"/>
                          <a:ea typeface="+mn-ea"/>
                          <a:cs typeface="David" panose="020E0502060401010101" pitchFamily="34" charset="-79"/>
                        </a:rPr>
                        <a:t> </a:t>
                      </a:r>
                      <a:r>
                        <a:rPr lang="he-IL" sz="1400" b="1" i="0" u="none" strike="noStrike" kern="1200" dirty="0" err="1">
                          <a:solidFill>
                            <a:schemeClr val="bg1"/>
                          </a:solidFill>
                          <a:effectLst/>
                          <a:latin typeface="David" panose="020E0502060401010101" pitchFamily="34" charset="-79"/>
                          <a:ea typeface="+mn-ea"/>
                          <a:cs typeface="David" panose="020E0502060401010101" pitchFamily="34" charset="-79"/>
                        </a:rPr>
                        <a:t>תיב"ם</a:t>
                      </a:r>
                      <a:endParaRPr lang="he-IL" sz="1400" b="1" i="0" u="none" strike="noStrike" kern="1200" dirty="0">
                        <a:solidFill>
                          <a:schemeClr val="bg1"/>
                        </a:solidFill>
                        <a:effectLst/>
                        <a:latin typeface="David" panose="020E0502060401010101" pitchFamily="34" charset="-79"/>
                        <a:ea typeface="+mn-ea"/>
                        <a:cs typeface="David" panose="020E0502060401010101" pitchFamily="34" charset="-79"/>
                      </a:endParaRPr>
                    </a:p>
                  </a:txBody>
                  <a:tcPr anchor="b">
                    <a:solidFill>
                      <a:schemeClr val="accent1"/>
                    </a:solidFill>
                  </a:tcPr>
                </a:tc>
                <a:tc rowSpan="4">
                  <a:txBody>
                    <a:bodyPr/>
                    <a:lstStyle/>
                    <a:p>
                      <a:pPr marL="0" marR="0" indent="0" algn="r" defTabSz="914400" rtl="1" eaLnBrk="1" fontAlgn="b" latinLnBrk="0" hangingPunct="1">
                        <a:lnSpc>
                          <a:spcPct val="100000"/>
                        </a:lnSpc>
                        <a:spcBef>
                          <a:spcPts val="0"/>
                        </a:spcBef>
                        <a:spcAft>
                          <a:spcPts val="0"/>
                        </a:spcAft>
                        <a:buClrTx/>
                        <a:buSzTx/>
                        <a:buFontTx/>
                        <a:buNone/>
                        <a:tabLst/>
                        <a:defRPr/>
                      </a:pPr>
                      <a:r>
                        <a:rPr lang="he-IL" sz="1800" b="1" i="0" u="none" strike="noStrike" dirty="0" smtClean="0">
                          <a:solidFill>
                            <a:srgbClr val="FFFFFF"/>
                          </a:solidFill>
                          <a:effectLst/>
                          <a:latin typeface="David" panose="020E0502060401010101" pitchFamily="34" charset="-79"/>
                          <a:cs typeface="David" panose="020E0502060401010101" pitchFamily="34" charset="-79"/>
                        </a:rPr>
                        <a:t>מכונות </a:t>
                      </a:r>
                    </a:p>
                    <a:p>
                      <a:pPr algn="r" rtl="1" fontAlgn="b"/>
                      <a:endParaRPr lang="he-IL" sz="1800" b="1" i="0" u="none" strike="noStrike" dirty="0">
                        <a:solidFill>
                          <a:srgbClr val="FFFFFF"/>
                        </a:solidFill>
                        <a:effectLst/>
                        <a:latin typeface="David" panose="020E0502060401010101" pitchFamily="34" charset="-79"/>
                        <a:cs typeface="David" panose="020E0502060401010101" pitchFamily="34" charset="-79"/>
                      </a:endParaRPr>
                    </a:p>
                  </a:txBody>
                  <a:tcPr anchor="b"/>
                </a:tc>
              </a:tr>
              <a:tr h="630932">
                <a:tc>
                  <a:txBody>
                    <a:bodyPr/>
                    <a:lstStyle/>
                    <a:p>
                      <a:pPr algn="r" rtl="0" fontAlgn="b"/>
                      <a:r>
                        <a:rPr lang="he-IL" sz="1600" b="0" i="0" u="none" strike="noStrike" dirty="0">
                          <a:solidFill>
                            <a:schemeClr val="tx1"/>
                          </a:solidFill>
                          <a:effectLst/>
                          <a:latin typeface="David" panose="020E0502060401010101" pitchFamily="34" charset="-79"/>
                          <a:cs typeface="David" panose="020E0502060401010101" pitchFamily="34" charset="-79"/>
                        </a:rPr>
                        <a:t>1%</a:t>
                      </a:r>
                    </a:p>
                  </a:txBody>
                  <a:tcPr marL="90000" marR="90000" marT="46800" marB="46800"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2,415</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marL="90000" marR="90000" marT="46800" marB="46800" anchor="b"/>
                </a:tc>
                <a:tc>
                  <a:txBody>
                    <a:bodyPr/>
                    <a:lstStyle/>
                    <a:p>
                      <a:pPr algn="r" rtl="1" fontAlgn="b"/>
                      <a:r>
                        <a:rPr lang="he-IL" sz="1600" b="0" i="0" u="none" strike="noStrike" dirty="0">
                          <a:solidFill>
                            <a:srgbClr val="000000"/>
                          </a:solidFill>
                          <a:effectLst/>
                          <a:latin typeface="David" panose="020E0502060401010101" pitchFamily="34" charset="-79"/>
                          <a:cs typeface="David" panose="020E0502060401010101" pitchFamily="34" charset="-79"/>
                        </a:rPr>
                        <a:t>2,394</a:t>
                      </a:r>
                    </a:p>
                  </a:txBody>
                  <a:tcPr marL="90000" marR="90000" marT="46800" marB="46800" anchor="b"/>
                </a:tc>
                <a:tc>
                  <a:txBody>
                    <a:bodyPr/>
                    <a:lstStyle/>
                    <a:p>
                      <a:pPr algn="r" rtl="1" fontAlgn="b"/>
                      <a:r>
                        <a:rPr lang="he-IL" sz="1400" b="1" i="0" u="none" strike="noStrike" kern="1200" dirty="0">
                          <a:solidFill>
                            <a:schemeClr val="bg1"/>
                          </a:solidFill>
                          <a:effectLst/>
                          <a:latin typeface="David" panose="020E0502060401010101" pitchFamily="34" charset="-79"/>
                          <a:ea typeface="+mn-ea"/>
                          <a:cs typeface="David" panose="020E0502060401010101" pitchFamily="34" charset="-79"/>
                        </a:rPr>
                        <a:t>מערכות מכונאות רכב</a:t>
                      </a:r>
                    </a:p>
                  </a:txBody>
                  <a:tcPr anchor="b">
                    <a:solidFill>
                      <a:schemeClr val="accent1"/>
                    </a:solidFill>
                  </a:tcPr>
                </a:tc>
                <a:tc vMerge="1">
                  <a:txBody>
                    <a:bodyPr/>
                    <a:lstStyle/>
                    <a:p>
                      <a:pPr algn="r" rtl="1" fontAlgn="b"/>
                      <a:endParaRPr lang="he-IL" sz="1400" b="1" i="0" u="none" strike="noStrike" dirty="0">
                        <a:solidFill>
                          <a:srgbClr val="FFFFFF"/>
                        </a:solidFill>
                        <a:effectLst/>
                        <a:latin typeface="David" panose="020E0502060401010101" pitchFamily="34" charset="-79"/>
                        <a:cs typeface="David" panose="020E0502060401010101" pitchFamily="34" charset="-79"/>
                      </a:endParaRPr>
                    </a:p>
                  </a:txBody>
                  <a:tcPr/>
                </a:tc>
              </a:tr>
              <a:tr h="630932">
                <a:tc>
                  <a:txBody>
                    <a:bodyPr/>
                    <a:lstStyle/>
                    <a:p>
                      <a:pPr algn="r" rtl="0" fontAlgn="b"/>
                      <a:r>
                        <a:rPr lang="he-IL" sz="1600" b="0" i="0" u="none" strike="noStrike" dirty="0">
                          <a:solidFill>
                            <a:schemeClr val="tx1"/>
                          </a:solidFill>
                          <a:effectLst/>
                          <a:latin typeface="David" panose="020E0502060401010101" pitchFamily="34" charset="-79"/>
                          <a:cs typeface="David" panose="020E0502060401010101" pitchFamily="34" charset="-79"/>
                        </a:rPr>
                        <a:t>-13%</a:t>
                      </a:r>
                    </a:p>
                  </a:txBody>
                  <a:tcPr marL="90000" marR="90000" marT="46800" marB="46800"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1,433 </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marL="90000" marR="90000" marT="46800" marB="46800" anchor="b"/>
                </a:tc>
                <a:tc>
                  <a:txBody>
                    <a:bodyPr/>
                    <a:lstStyle/>
                    <a:p>
                      <a:pPr algn="r" rtl="1" fontAlgn="b"/>
                      <a:r>
                        <a:rPr lang="he-IL" sz="1600" b="0" i="0" u="none" strike="noStrike" dirty="0">
                          <a:solidFill>
                            <a:srgbClr val="000000"/>
                          </a:solidFill>
                          <a:effectLst/>
                          <a:latin typeface="David" panose="020E0502060401010101" pitchFamily="34" charset="-79"/>
                          <a:cs typeface="David" panose="020E0502060401010101" pitchFamily="34" charset="-79"/>
                        </a:rPr>
                        <a:t>1,661</a:t>
                      </a:r>
                    </a:p>
                  </a:txBody>
                  <a:tcPr marL="90000" marR="90000" marT="46800" marB="46800" anchor="b"/>
                </a:tc>
                <a:tc>
                  <a:txBody>
                    <a:bodyPr/>
                    <a:lstStyle/>
                    <a:p>
                      <a:pPr algn="r" rtl="1" fontAlgn="b"/>
                      <a:r>
                        <a:rPr lang="he-IL" sz="1400" b="1" i="0" u="none" strike="noStrike" kern="1200" dirty="0">
                          <a:solidFill>
                            <a:schemeClr val="bg1"/>
                          </a:solidFill>
                          <a:effectLst/>
                          <a:latin typeface="David" panose="020E0502060401010101" pitchFamily="34" charset="-79"/>
                          <a:ea typeface="+mn-ea"/>
                          <a:cs typeface="David" panose="020E0502060401010101" pitchFamily="34" charset="-79"/>
                        </a:rPr>
                        <a:t>מערכות ממוחשבות ברכב</a:t>
                      </a:r>
                    </a:p>
                  </a:txBody>
                  <a:tcPr anchor="b">
                    <a:solidFill>
                      <a:schemeClr val="accent1"/>
                    </a:solidFill>
                  </a:tcPr>
                </a:tc>
                <a:tc vMerge="1">
                  <a:txBody>
                    <a:bodyPr/>
                    <a:lstStyle/>
                    <a:p>
                      <a:pPr algn="r" rtl="1" fontAlgn="b"/>
                      <a:endParaRPr lang="he-IL" sz="1400" b="1" i="0" u="none" strike="noStrike" dirty="0">
                        <a:solidFill>
                          <a:srgbClr val="FFFFFF"/>
                        </a:solidFill>
                        <a:effectLst/>
                        <a:latin typeface="David" panose="020E0502060401010101" pitchFamily="34" charset="-79"/>
                        <a:cs typeface="David" panose="020E0502060401010101" pitchFamily="34" charset="-79"/>
                      </a:endParaRPr>
                    </a:p>
                  </a:txBody>
                  <a:tcPr/>
                </a:tc>
              </a:tr>
              <a:tr h="630932">
                <a:tc>
                  <a:txBody>
                    <a:bodyPr/>
                    <a:lstStyle/>
                    <a:p>
                      <a:pPr algn="r" rtl="0" fontAlgn="b"/>
                      <a:r>
                        <a:rPr lang="he-IL" sz="1600" b="0" i="0" u="none" strike="noStrike" dirty="0">
                          <a:solidFill>
                            <a:schemeClr val="tx1"/>
                          </a:solidFill>
                          <a:effectLst/>
                          <a:latin typeface="David" panose="020E0502060401010101" pitchFamily="34" charset="-79"/>
                          <a:cs typeface="David" panose="020E0502060401010101" pitchFamily="34" charset="-79"/>
                        </a:rPr>
                        <a:t>291%</a:t>
                      </a:r>
                    </a:p>
                  </a:txBody>
                  <a:tcPr marL="90000" marR="90000" marT="46800" marB="46800"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761</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marL="90000" marR="90000" marT="46800" marB="46800" anchor="b"/>
                </a:tc>
                <a:tc>
                  <a:txBody>
                    <a:bodyPr/>
                    <a:lstStyle/>
                    <a:p>
                      <a:pPr algn="r" rtl="1" fontAlgn="b"/>
                      <a:r>
                        <a:rPr lang="he-IL" sz="1600" b="0" i="0" u="none" strike="noStrike" dirty="0">
                          <a:solidFill>
                            <a:srgbClr val="000000"/>
                          </a:solidFill>
                          <a:effectLst/>
                          <a:latin typeface="David" panose="020E0502060401010101" pitchFamily="34" charset="-79"/>
                          <a:cs typeface="David" panose="020E0502060401010101" pitchFamily="34" charset="-79"/>
                        </a:rPr>
                        <a:t>194</a:t>
                      </a:r>
                    </a:p>
                  </a:txBody>
                  <a:tcPr marL="90000" marR="90000" marT="46800" marB="46800" anchor="b"/>
                </a:tc>
                <a:tc>
                  <a:txBody>
                    <a:bodyPr/>
                    <a:lstStyle/>
                    <a:p>
                      <a:pPr algn="r" rtl="1" fontAlgn="b"/>
                      <a:r>
                        <a:rPr lang="he-IL" sz="1400" b="1" i="0" u="none" strike="noStrike" kern="1200" dirty="0">
                          <a:solidFill>
                            <a:schemeClr val="bg1"/>
                          </a:solidFill>
                          <a:effectLst/>
                          <a:latin typeface="David" panose="020E0502060401010101" pitchFamily="34" charset="-79"/>
                          <a:ea typeface="+mn-ea"/>
                          <a:cs typeface="David" panose="020E0502060401010101" pitchFamily="34" charset="-79"/>
                        </a:rPr>
                        <a:t>תחזוקת מערכות מכניות</a:t>
                      </a:r>
                    </a:p>
                  </a:txBody>
                  <a:tcPr anchor="b">
                    <a:solidFill>
                      <a:schemeClr val="accent1"/>
                    </a:solidFill>
                  </a:tcPr>
                </a:tc>
                <a:tc vMerge="1">
                  <a:txBody>
                    <a:bodyPr/>
                    <a:lstStyle/>
                    <a:p>
                      <a:pPr algn="r" rtl="1" fontAlgn="b"/>
                      <a:endParaRPr lang="he-IL" sz="1400" b="1" i="0" u="none" strike="noStrike" dirty="0">
                        <a:solidFill>
                          <a:srgbClr val="FFFFFF"/>
                        </a:solidFill>
                        <a:effectLst/>
                        <a:latin typeface="David" panose="020E0502060401010101" pitchFamily="34" charset="-79"/>
                        <a:cs typeface="David" panose="020E0502060401010101" pitchFamily="34" charset="-79"/>
                      </a:endParaRPr>
                    </a:p>
                  </a:txBody>
                  <a:tcPr/>
                </a:tc>
              </a:tr>
              <a:tr h="630932">
                <a:tc>
                  <a:txBody>
                    <a:bodyPr/>
                    <a:lstStyle/>
                    <a:p>
                      <a:pPr marL="0" marR="0" indent="0" algn="r" defTabSz="914400" rtl="0" eaLnBrk="1" fontAlgn="b" latinLnBrk="0" hangingPunct="1">
                        <a:lnSpc>
                          <a:spcPct val="100000"/>
                        </a:lnSpc>
                        <a:spcBef>
                          <a:spcPts val="0"/>
                        </a:spcBef>
                        <a:spcAft>
                          <a:spcPts val="0"/>
                        </a:spcAft>
                        <a:buClrTx/>
                        <a:buSzTx/>
                        <a:buFontTx/>
                        <a:buNone/>
                        <a:tabLst/>
                        <a:defRPr/>
                      </a:pPr>
                      <a:r>
                        <a:rPr lang="he-IL" sz="1600" b="0" i="0" u="none" strike="noStrike" dirty="0" smtClean="0">
                          <a:solidFill>
                            <a:schemeClr val="tx1"/>
                          </a:solidFill>
                          <a:effectLst/>
                          <a:latin typeface="David" panose="020E0502060401010101" pitchFamily="34" charset="-79"/>
                          <a:cs typeface="David" panose="020E0502060401010101" pitchFamily="34" charset="-79"/>
                        </a:rPr>
                        <a:t>31%</a:t>
                      </a:r>
                    </a:p>
                  </a:txBody>
                  <a:tcPr marL="90000" marR="90000" marT="46800" marB="46800" anchor="b"/>
                </a:tc>
                <a:tc>
                  <a:txBody>
                    <a:bodyPr/>
                    <a:lstStyle/>
                    <a:p>
                      <a:pPr marL="0" marR="0" indent="0" algn="r" defTabSz="914400" rtl="1" eaLnBrk="1" fontAlgn="b" latinLnBrk="0" hangingPunct="1">
                        <a:lnSpc>
                          <a:spcPct val="100000"/>
                        </a:lnSpc>
                        <a:spcBef>
                          <a:spcPts val="0"/>
                        </a:spcBef>
                        <a:spcAft>
                          <a:spcPts val="0"/>
                        </a:spcAft>
                        <a:buClrTx/>
                        <a:buSzTx/>
                        <a:buFontTx/>
                        <a:buNone/>
                        <a:tabLst/>
                        <a:defRPr/>
                      </a:pPr>
                      <a:endParaRPr lang="he-IL" sz="1600" b="0" i="0" u="none" strike="noStrike" dirty="0" smtClean="0">
                        <a:solidFill>
                          <a:srgbClr val="000000"/>
                        </a:solidFill>
                        <a:effectLst/>
                        <a:latin typeface="David" panose="020E0502060401010101" pitchFamily="34" charset="-79"/>
                        <a:cs typeface="David" panose="020E0502060401010101" pitchFamily="34" charset="-79"/>
                      </a:endParaRPr>
                    </a:p>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22,588 </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marL="90000" marR="90000" marT="46800" marB="46800" anchor="b"/>
                </a:tc>
                <a:tc>
                  <a:txBody>
                    <a:bodyPr/>
                    <a:lstStyle/>
                    <a:p>
                      <a:pPr algn="r" rtl="1" fontAlgn="b"/>
                      <a:r>
                        <a:rPr lang="he-IL" sz="1600" b="0" i="0" u="none" strike="noStrike" dirty="0" smtClean="0">
                          <a:solidFill>
                            <a:schemeClr val="tx1"/>
                          </a:solidFill>
                          <a:effectLst/>
                          <a:latin typeface="David" panose="020E0502060401010101" pitchFamily="34" charset="-79"/>
                          <a:cs typeface="David" panose="020E0502060401010101" pitchFamily="34" charset="-79"/>
                        </a:rPr>
                        <a:t>17,218</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marL="90000" marR="90000" marT="46800" marB="46800" anchor="b"/>
                </a:tc>
                <a:tc>
                  <a:txBody>
                    <a:bodyPr/>
                    <a:lstStyle/>
                    <a:p>
                      <a:pPr lvl="0" algn="r" rtl="1" fontAlgn="b"/>
                      <a:r>
                        <a:rPr lang="he-IL" sz="1400" b="1" i="0" u="none" strike="noStrike" kern="1200" dirty="0" smtClean="0">
                          <a:solidFill>
                            <a:schemeClr val="bg1"/>
                          </a:solidFill>
                          <a:effectLst/>
                          <a:latin typeface="David" panose="020E0502060401010101" pitchFamily="34" charset="-79"/>
                          <a:ea typeface="+mn-ea"/>
                          <a:cs typeface="David" panose="020E0502060401010101" pitchFamily="34" charset="-79"/>
                        </a:rPr>
                        <a:t>תכנון ותכנות מערכות </a:t>
                      </a:r>
                      <a:endParaRPr lang="he-IL" sz="1400" b="1" i="0" u="none" strike="noStrike" kern="1200" dirty="0">
                        <a:solidFill>
                          <a:schemeClr val="bg1"/>
                        </a:solidFill>
                        <a:effectLst/>
                        <a:latin typeface="David" panose="020E0502060401010101" pitchFamily="34" charset="-79"/>
                        <a:ea typeface="+mn-ea"/>
                        <a:cs typeface="David" panose="020E0502060401010101" pitchFamily="34" charset="-79"/>
                      </a:endParaRPr>
                    </a:p>
                  </a:txBody>
                  <a:tcPr anchor="b">
                    <a:solidFill>
                      <a:schemeClr val="accent1"/>
                    </a:solidFill>
                  </a:tcPr>
                </a:tc>
                <a:tc rowSpan="3">
                  <a:txBody>
                    <a:bodyPr/>
                    <a:lstStyle/>
                    <a:p>
                      <a:pPr marL="0" marR="0" indent="0" algn="r" defTabSz="914400" rtl="1" eaLnBrk="1" fontAlgn="b" latinLnBrk="0" hangingPunct="1">
                        <a:lnSpc>
                          <a:spcPct val="100000"/>
                        </a:lnSpc>
                        <a:spcBef>
                          <a:spcPts val="0"/>
                        </a:spcBef>
                        <a:spcAft>
                          <a:spcPts val="0"/>
                        </a:spcAft>
                        <a:buClrTx/>
                        <a:buSzTx/>
                        <a:buFontTx/>
                        <a:buNone/>
                        <a:tabLst/>
                        <a:defRPr/>
                      </a:pPr>
                      <a:r>
                        <a:rPr lang="he-IL" sz="1800" b="1" i="0" u="none" strike="noStrike" dirty="0" smtClean="0">
                          <a:solidFill>
                            <a:srgbClr val="FFFFFF"/>
                          </a:solidFill>
                          <a:effectLst/>
                          <a:latin typeface="David" panose="020E0502060401010101" pitchFamily="34" charset="-79"/>
                          <a:cs typeface="David" panose="020E0502060401010101" pitchFamily="34" charset="-79"/>
                        </a:rPr>
                        <a:t>הנדסת תכנה </a:t>
                      </a:r>
                    </a:p>
                    <a:p>
                      <a:pPr algn="r" rtl="1" fontAlgn="b"/>
                      <a:endParaRPr lang="he-IL" sz="1800" b="1" i="0" u="none" strike="noStrike" dirty="0">
                        <a:solidFill>
                          <a:srgbClr val="FFFFFF"/>
                        </a:solidFill>
                        <a:effectLst/>
                        <a:latin typeface="David" panose="020E0502060401010101" pitchFamily="34" charset="-79"/>
                        <a:cs typeface="David" panose="020E0502060401010101" pitchFamily="34" charset="-79"/>
                      </a:endParaRPr>
                    </a:p>
                  </a:txBody>
                  <a:tcPr anchor="b"/>
                </a:tc>
              </a:tr>
              <a:tr h="630932">
                <a:tc>
                  <a:txBody>
                    <a:bodyPr/>
                    <a:lstStyle/>
                    <a:p>
                      <a:pPr algn="r" rtl="0" fontAlgn="b"/>
                      <a:r>
                        <a:rPr lang="he-IL" sz="1600" b="0" i="0" u="none" strike="noStrike" dirty="0" smtClean="0">
                          <a:solidFill>
                            <a:schemeClr val="tx1"/>
                          </a:solidFill>
                          <a:effectLst/>
                          <a:latin typeface="David" panose="020E0502060401010101" pitchFamily="34" charset="-79"/>
                          <a:cs typeface="David" panose="020E0502060401010101" pitchFamily="34" charset="-79"/>
                        </a:rPr>
                        <a:t>----</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marL="90000" marR="90000" marT="46800" marB="46800"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382 </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marL="90000" marR="90000" marT="46800" marB="46800"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marL="90000" marR="90000" marT="46800" marB="46800" anchor="b"/>
                </a:tc>
                <a:tc>
                  <a:txBody>
                    <a:bodyPr/>
                    <a:lstStyle/>
                    <a:p>
                      <a:pPr marL="0" marR="0" lvl="0" indent="0" algn="r" defTabSz="914400" rtl="1" eaLnBrk="1" fontAlgn="b" latinLnBrk="0" hangingPunct="1">
                        <a:lnSpc>
                          <a:spcPct val="100000"/>
                        </a:lnSpc>
                        <a:spcBef>
                          <a:spcPts val="0"/>
                        </a:spcBef>
                        <a:spcAft>
                          <a:spcPts val="0"/>
                        </a:spcAft>
                        <a:buClrTx/>
                        <a:buSzTx/>
                        <a:buFontTx/>
                        <a:buNone/>
                        <a:tabLst/>
                        <a:defRPr/>
                      </a:pPr>
                      <a:r>
                        <a:rPr lang="he-IL" sz="1400" b="1" i="0" u="none" strike="noStrike" kern="1200" dirty="0" smtClean="0">
                          <a:solidFill>
                            <a:schemeClr val="bg1"/>
                          </a:solidFill>
                          <a:effectLst/>
                          <a:latin typeface="David" panose="020E0502060401010101" pitchFamily="34" charset="-79"/>
                          <a:ea typeface="+mn-ea"/>
                          <a:cs typeface="David" panose="020E0502060401010101" pitchFamily="34" charset="-79"/>
                        </a:rPr>
                        <a:t>סייבר </a:t>
                      </a:r>
                    </a:p>
                  </a:txBody>
                  <a:tcPr anchor="b">
                    <a:solidFill>
                      <a:schemeClr val="accent1"/>
                    </a:solidFill>
                  </a:tcPr>
                </a:tc>
                <a:tc vMerge="1">
                  <a:txBody>
                    <a:bodyPr/>
                    <a:lstStyle/>
                    <a:p>
                      <a:pPr algn="r" rtl="1" fontAlgn="b"/>
                      <a:endParaRPr lang="he-IL" sz="1400" b="1" i="0" u="none" strike="noStrike" dirty="0">
                        <a:solidFill>
                          <a:srgbClr val="FFFFFF"/>
                        </a:solidFill>
                        <a:effectLst/>
                        <a:latin typeface="David" panose="020E0502060401010101" pitchFamily="34" charset="-79"/>
                        <a:cs typeface="David" panose="020E0502060401010101" pitchFamily="34" charset="-79"/>
                      </a:endParaRPr>
                    </a:p>
                  </a:txBody>
                  <a:tcPr/>
                </a:tc>
              </a:tr>
              <a:tr h="630932">
                <a:tc>
                  <a:txBody>
                    <a:bodyPr/>
                    <a:lstStyle/>
                    <a:p>
                      <a:pPr algn="r" rtl="0" fontAlgn="b"/>
                      <a:r>
                        <a:rPr lang="he-IL" sz="1600" b="0" i="0" u="none" strike="noStrike" dirty="0" smtClean="0">
                          <a:solidFill>
                            <a:schemeClr val="tx1"/>
                          </a:solidFill>
                          <a:effectLst/>
                          <a:latin typeface="David" panose="020E0502060401010101" pitchFamily="34" charset="-79"/>
                          <a:cs typeface="David" panose="020E0502060401010101" pitchFamily="34" charset="-79"/>
                        </a:rPr>
                        <a:t>----</a:t>
                      </a:r>
                      <a:endParaRPr lang="he-IL" sz="1600" b="0" i="0" u="none" strike="noStrike" dirty="0">
                        <a:solidFill>
                          <a:schemeClr val="tx1"/>
                        </a:solidFill>
                        <a:effectLst/>
                        <a:latin typeface="David" panose="020E0502060401010101" pitchFamily="34" charset="-79"/>
                        <a:cs typeface="David" panose="020E0502060401010101" pitchFamily="34" charset="-79"/>
                      </a:endParaRPr>
                    </a:p>
                  </a:txBody>
                  <a:tcPr marL="90000" marR="90000" marT="46800" marB="46800"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marL="90000" marR="90000" marT="46800" marB="46800"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marL="90000" marR="90000" marT="46800" marB="46800" anchor="b"/>
                </a:tc>
                <a:tc>
                  <a:txBody>
                    <a:bodyPr/>
                    <a:lstStyle/>
                    <a:p>
                      <a:pPr marL="0" marR="0" lvl="0" indent="0" algn="r" defTabSz="914400" rtl="1" eaLnBrk="1" fontAlgn="b" latinLnBrk="0" hangingPunct="1">
                        <a:lnSpc>
                          <a:spcPct val="100000"/>
                        </a:lnSpc>
                        <a:spcBef>
                          <a:spcPts val="0"/>
                        </a:spcBef>
                        <a:spcAft>
                          <a:spcPts val="0"/>
                        </a:spcAft>
                        <a:buClrTx/>
                        <a:buSzTx/>
                        <a:buFontTx/>
                        <a:buNone/>
                        <a:tabLst/>
                        <a:defRPr/>
                      </a:pPr>
                      <a:r>
                        <a:rPr lang="he-IL" sz="1400" b="1" i="0" u="none" strike="noStrike" kern="1200" dirty="0" smtClean="0">
                          <a:solidFill>
                            <a:schemeClr val="bg1"/>
                          </a:solidFill>
                          <a:effectLst/>
                          <a:latin typeface="David" panose="020E0502060401010101" pitchFamily="34" charset="-79"/>
                          <a:ea typeface="+mn-ea"/>
                          <a:cs typeface="David" panose="020E0502060401010101" pitchFamily="34" charset="-79"/>
                        </a:rPr>
                        <a:t>ממשק משתמש (</a:t>
                      </a:r>
                      <a:r>
                        <a:rPr lang="en-US" sz="1400" b="1" i="0" u="none" strike="noStrike" kern="1200" dirty="0" smtClean="0">
                          <a:solidFill>
                            <a:schemeClr val="bg1"/>
                          </a:solidFill>
                          <a:effectLst/>
                          <a:latin typeface="David" panose="020E0502060401010101" pitchFamily="34" charset="-79"/>
                          <a:ea typeface="+mn-ea"/>
                          <a:cs typeface="David" panose="020E0502060401010101" pitchFamily="34" charset="-79"/>
                        </a:rPr>
                        <a:t>UX</a:t>
                      </a:r>
                      <a:r>
                        <a:rPr lang="he-IL" sz="1400" b="1" i="0" u="none" strike="noStrike" kern="1200" dirty="0" smtClean="0">
                          <a:solidFill>
                            <a:schemeClr val="bg1"/>
                          </a:solidFill>
                          <a:effectLst/>
                          <a:latin typeface="David" panose="020E0502060401010101" pitchFamily="34" charset="-79"/>
                          <a:ea typeface="+mn-ea"/>
                          <a:cs typeface="David" panose="020E0502060401010101" pitchFamily="34" charset="-79"/>
                        </a:rPr>
                        <a:t>)</a:t>
                      </a:r>
                      <a:r>
                        <a:rPr lang="he-IL" sz="1400" b="1" i="0" u="none" strike="noStrike" kern="1200" baseline="0" dirty="0" smtClean="0">
                          <a:solidFill>
                            <a:schemeClr val="bg1"/>
                          </a:solidFill>
                          <a:effectLst/>
                          <a:latin typeface="David" panose="020E0502060401010101" pitchFamily="34" charset="-79"/>
                          <a:ea typeface="+mn-ea"/>
                          <a:cs typeface="David" panose="020E0502060401010101" pitchFamily="34" charset="-79"/>
                        </a:rPr>
                        <a:t> </a:t>
                      </a:r>
                      <a:endParaRPr lang="he-IL" sz="1400" b="1" i="0" u="none" strike="noStrike" kern="1200" dirty="0" smtClean="0">
                        <a:solidFill>
                          <a:schemeClr val="bg1"/>
                        </a:solidFill>
                        <a:effectLst/>
                        <a:latin typeface="David" panose="020E0502060401010101" pitchFamily="34" charset="-79"/>
                        <a:ea typeface="+mn-ea"/>
                        <a:cs typeface="David" panose="020E0502060401010101" pitchFamily="34" charset="-79"/>
                      </a:endParaRPr>
                    </a:p>
                  </a:txBody>
                  <a:tcPr anchor="b">
                    <a:solidFill>
                      <a:schemeClr val="accent1"/>
                    </a:solidFill>
                  </a:tcPr>
                </a:tc>
                <a:tc vMerge="1">
                  <a:txBody>
                    <a:bodyPr/>
                    <a:lstStyle/>
                    <a:p>
                      <a:pPr algn="r" rtl="1" fontAlgn="b"/>
                      <a:endParaRPr lang="he-IL" sz="1400" b="1" i="0" u="none" strike="noStrike" dirty="0">
                        <a:solidFill>
                          <a:srgbClr val="FFFFFF"/>
                        </a:solidFill>
                        <a:effectLst/>
                        <a:latin typeface="David" panose="020E0502060401010101" pitchFamily="34" charset="-79"/>
                        <a:cs typeface="David" panose="020E0502060401010101" pitchFamily="34" charset="-79"/>
                      </a:endParaRPr>
                    </a:p>
                  </a:txBody>
                  <a:tcPr/>
                </a:tc>
              </a:tr>
              <a:tr h="630932">
                <a:tc>
                  <a:txBody>
                    <a:bodyPr/>
                    <a:lstStyle/>
                    <a:p>
                      <a:pPr algn="r" rtl="0" fontAlgn="b"/>
                      <a:r>
                        <a:rPr lang="he-IL" sz="1600" b="0" i="0" u="none" strike="noStrike" dirty="0">
                          <a:solidFill>
                            <a:schemeClr val="tx1"/>
                          </a:solidFill>
                          <a:effectLst/>
                          <a:latin typeface="David" panose="020E0502060401010101" pitchFamily="34" charset="-79"/>
                          <a:cs typeface="David" panose="020E0502060401010101" pitchFamily="34" charset="-79"/>
                        </a:rPr>
                        <a:t>178%</a:t>
                      </a:r>
                    </a:p>
                  </a:txBody>
                  <a:tcPr marL="90000" marR="90000" marT="46800" marB="46800"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1,349</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marL="90000" marR="90000" marT="46800" marB="46800" anchor="b"/>
                </a:tc>
                <a:tc>
                  <a:txBody>
                    <a:bodyPr/>
                    <a:lstStyle/>
                    <a:p>
                      <a:pPr algn="r" rtl="1" fontAlgn="b"/>
                      <a:r>
                        <a:rPr lang="he-IL" sz="1600" b="0" i="0" u="none" strike="noStrike" dirty="0">
                          <a:solidFill>
                            <a:srgbClr val="000000"/>
                          </a:solidFill>
                          <a:effectLst/>
                          <a:latin typeface="David" panose="020E0502060401010101" pitchFamily="34" charset="-79"/>
                          <a:cs typeface="David" panose="020E0502060401010101" pitchFamily="34" charset="-79"/>
                        </a:rPr>
                        <a:t>486</a:t>
                      </a:r>
                    </a:p>
                  </a:txBody>
                  <a:tcPr marL="90000" marR="90000" marT="46800" marB="46800" anchor="b"/>
                </a:tc>
                <a:tc>
                  <a:txBody>
                    <a:bodyPr/>
                    <a:lstStyle/>
                    <a:p>
                      <a:pPr algn="r" rtl="1" fontAlgn="b"/>
                      <a:r>
                        <a:rPr lang="he-IL" sz="1400" b="1" i="0" u="none" strike="noStrike" dirty="0">
                          <a:solidFill>
                            <a:schemeClr val="bg1"/>
                          </a:solidFill>
                          <a:effectLst/>
                          <a:latin typeface="David" panose="020E0502060401010101" pitchFamily="34" charset="-79"/>
                          <a:cs typeface="David" panose="020E0502060401010101" pitchFamily="34" charset="-79"/>
                        </a:rPr>
                        <a:t>ניהול </a:t>
                      </a:r>
                      <a:r>
                        <a:rPr lang="he-IL" sz="1400" b="1" i="0" u="none" strike="noStrike" dirty="0" smtClean="0">
                          <a:solidFill>
                            <a:schemeClr val="bg1"/>
                          </a:solidFill>
                          <a:effectLst/>
                          <a:latin typeface="David" panose="020E0502060401010101" pitchFamily="34" charset="-79"/>
                          <a:cs typeface="David" panose="020E0502060401010101" pitchFamily="34" charset="-79"/>
                        </a:rPr>
                        <a:t>תיירותי</a:t>
                      </a:r>
                      <a:endParaRPr lang="he-IL" sz="1400" b="1" i="0" u="none" strike="noStrike" dirty="0">
                        <a:solidFill>
                          <a:schemeClr val="bg1"/>
                        </a:solidFill>
                        <a:effectLst/>
                        <a:latin typeface="David" panose="020E0502060401010101" pitchFamily="34" charset="-79"/>
                        <a:cs typeface="David" panose="020E0502060401010101" pitchFamily="34" charset="-79"/>
                      </a:endParaRPr>
                    </a:p>
                  </a:txBody>
                  <a:tcPr anchor="b">
                    <a:solidFill>
                      <a:schemeClr val="accent1"/>
                    </a:solidFill>
                  </a:tcPr>
                </a:tc>
                <a:tc rowSpan="2">
                  <a:txBody>
                    <a:bodyPr/>
                    <a:lstStyle/>
                    <a:p>
                      <a:pPr marL="0" marR="0" indent="0" algn="r" defTabSz="914400" rtl="1" eaLnBrk="1" fontAlgn="b" latinLnBrk="0" hangingPunct="1">
                        <a:lnSpc>
                          <a:spcPct val="100000"/>
                        </a:lnSpc>
                        <a:spcBef>
                          <a:spcPts val="0"/>
                        </a:spcBef>
                        <a:spcAft>
                          <a:spcPts val="0"/>
                        </a:spcAft>
                        <a:buClrTx/>
                        <a:buSzTx/>
                        <a:buFontTx/>
                        <a:buNone/>
                        <a:tabLst/>
                        <a:defRPr/>
                      </a:pPr>
                      <a:r>
                        <a:rPr lang="he-IL" sz="1800" b="1" i="0" u="none" strike="noStrike" dirty="0" smtClean="0">
                          <a:solidFill>
                            <a:srgbClr val="FFFFFF"/>
                          </a:solidFill>
                          <a:effectLst/>
                          <a:latin typeface="David" panose="020E0502060401010101" pitchFamily="34" charset="-79"/>
                          <a:cs typeface="David" panose="020E0502060401010101" pitchFamily="34" charset="-79"/>
                        </a:rPr>
                        <a:t>תיירות ופנאי</a:t>
                      </a:r>
                    </a:p>
                    <a:p>
                      <a:pPr algn="r" rtl="1" fontAlgn="b"/>
                      <a:endParaRPr lang="he-IL" sz="1800" b="1" i="0" u="none" strike="noStrike" dirty="0">
                        <a:solidFill>
                          <a:srgbClr val="FFFFFF"/>
                        </a:solidFill>
                        <a:effectLst/>
                        <a:latin typeface="David" panose="020E0502060401010101" pitchFamily="34" charset="-79"/>
                        <a:cs typeface="David" panose="020E0502060401010101" pitchFamily="34" charset="-79"/>
                      </a:endParaRPr>
                    </a:p>
                  </a:txBody>
                  <a:tcPr anchor="b"/>
                </a:tc>
              </a:tr>
              <a:tr h="630932">
                <a:tc>
                  <a:txBody>
                    <a:bodyPr/>
                    <a:lstStyle/>
                    <a:p>
                      <a:pPr algn="r" rtl="0" fontAlgn="b"/>
                      <a:r>
                        <a:rPr lang="he-IL" sz="1600" b="0" i="0" u="none" strike="noStrike" dirty="0">
                          <a:solidFill>
                            <a:schemeClr val="tx1"/>
                          </a:solidFill>
                          <a:effectLst/>
                          <a:latin typeface="David" panose="020E0502060401010101" pitchFamily="34" charset="-79"/>
                          <a:cs typeface="David" panose="020E0502060401010101" pitchFamily="34" charset="-79"/>
                        </a:rPr>
                        <a:t>121%</a:t>
                      </a:r>
                    </a:p>
                  </a:txBody>
                  <a:tcPr marL="90000" marR="90000" marT="46800" marB="46800" anchor="b"/>
                </a:tc>
                <a:tc>
                  <a:txBody>
                    <a:bodyPr/>
                    <a:lstStyle/>
                    <a:p>
                      <a:pPr algn="r" rtl="1" fontAlgn="b"/>
                      <a:r>
                        <a:rPr lang="he-IL" sz="1600" b="0" i="0" u="none" strike="noStrike" dirty="0" smtClean="0">
                          <a:solidFill>
                            <a:srgbClr val="000000"/>
                          </a:solidFill>
                          <a:effectLst/>
                          <a:latin typeface="David" panose="020E0502060401010101" pitchFamily="34" charset="-79"/>
                          <a:cs typeface="David" panose="020E0502060401010101" pitchFamily="34" charset="-79"/>
                        </a:rPr>
                        <a:t>811</a:t>
                      </a:r>
                      <a:endParaRPr lang="he-IL" sz="1600" b="0" i="0" u="none" strike="noStrike" dirty="0">
                        <a:solidFill>
                          <a:srgbClr val="000000"/>
                        </a:solidFill>
                        <a:effectLst/>
                        <a:latin typeface="David" panose="020E0502060401010101" pitchFamily="34" charset="-79"/>
                        <a:cs typeface="David" panose="020E0502060401010101" pitchFamily="34" charset="-79"/>
                      </a:endParaRPr>
                    </a:p>
                  </a:txBody>
                  <a:tcPr marL="90000" marR="90000" marT="46800" marB="46800" anchor="b"/>
                </a:tc>
                <a:tc>
                  <a:txBody>
                    <a:bodyPr/>
                    <a:lstStyle/>
                    <a:p>
                      <a:pPr algn="r" rtl="1" fontAlgn="b"/>
                      <a:r>
                        <a:rPr lang="he-IL" sz="1600" b="0" i="0" u="none" strike="noStrike" dirty="0">
                          <a:solidFill>
                            <a:srgbClr val="000000"/>
                          </a:solidFill>
                          <a:effectLst/>
                          <a:latin typeface="David" panose="020E0502060401010101" pitchFamily="34" charset="-79"/>
                          <a:cs typeface="David" panose="020E0502060401010101" pitchFamily="34" charset="-79"/>
                        </a:rPr>
                        <a:t>369</a:t>
                      </a:r>
                    </a:p>
                  </a:txBody>
                  <a:tcPr marL="90000" marR="90000" marT="46800" marB="46800" anchor="b"/>
                </a:tc>
                <a:tc>
                  <a:txBody>
                    <a:bodyPr/>
                    <a:lstStyle/>
                    <a:p>
                      <a:pPr algn="r" rtl="1" fontAlgn="b"/>
                      <a:r>
                        <a:rPr lang="he-IL" sz="1400" b="1" i="0" u="none" strike="noStrike" dirty="0">
                          <a:solidFill>
                            <a:schemeClr val="bg1"/>
                          </a:solidFill>
                          <a:effectLst/>
                          <a:latin typeface="David" panose="020E0502060401010101" pitchFamily="34" charset="-79"/>
                          <a:cs typeface="David" panose="020E0502060401010101" pitchFamily="34" charset="-79"/>
                        </a:rPr>
                        <a:t>ניהול </a:t>
                      </a:r>
                      <a:r>
                        <a:rPr lang="he-IL" sz="1400" b="1" i="0" u="none" strike="noStrike" dirty="0" smtClean="0">
                          <a:solidFill>
                            <a:schemeClr val="bg1"/>
                          </a:solidFill>
                          <a:effectLst/>
                          <a:latin typeface="David" panose="020E0502060401010101" pitchFamily="34" charset="-79"/>
                          <a:cs typeface="David" panose="020E0502060401010101" pitchFamily="34" charset="-79"/>
                        </a:rPr>
                        <a:t>מלונאי</a:t>
                      </a:r>
                      <a:endParaRPr lang="he-IL" sz="1400" b="1" i="0" u="none" strike="noStrike" dirty="0">
                        <a:solidFill>
                          <a:schemeClr val="bg1"/>
                        </a:solidFill>
                        <a:effectLst/>
                        <a:latin typeface="David" panose="020E0502060401010101" pitchFamily="34" charset="-79"/>
                        <a:cs typeface="David" panose="020E0502060401010101" pitchFamily="34" charset="-79"/>
                      </a:endParaRPr>
                    </a:p>
                  </a:txBody>
                  <a:tcPr anchor="b">
                    <a:solidFill>
                      <a:schemeClr val="accent1"/>
                    </a:solidFill>
                  </a:tcPr>
                </a:tc>
                <a:tc vMerge="1">
                  <a:txBody>
                    <a:bodyPr/>
                    <a:lstStyle/>
                    <a:p>
                      <a:pPr algn="r" rtl="1" fontAlgn="b"/>
                      <a:endParaRPr lang="he-IL" sz="1400" b="1" i="0" u="none" strike="noStrike" dirty="0">
                        <a:solidFill>
                          <a:srgbClr val="FFFFFF"/>
                        </a:solidFill>
                        <a:effectLst/>
                        <a:latin typeface="David" panose="020E0502060401010101" pitchFamily="34" charset="-79"/>
                        <a:cs typeface="David" panose="020E0502060401010101" pitchFamily="34" charset="-79"/>
                      </a:endParaRPr>
                    </a:p>
                  </a:txBody>
                  <a:tcPr/>
                </a:tc>
              </a:tr>
            </a:tbl>
          </a:graphicData>
        </a:graphic>
      </p:graphicFrame>
      <p:sp>
        <p:nvSpPr>
          <p:cNvPr id="2" name="מלבן 1">
            <a:hlinkClick r:id="rId3" action="ppaction://hlinksldjump"/>
          </p:cNvPr>
          <p:cNvSpPr/>
          <p:nvPr/>
        </p:nvSpPr>
        <p:spPr>
          <a:xfrm>
            <a:off x="5652120" y="5155530"/>
            <a:ext cx="1656184" cy="4320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4260288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מציין מיקום של מספר שקופית 2"/>
          <p:cNvSpPr>
            <a:spLocks noGrp="1"/>
          </p:cNvSpPr>
          <p:nvPr>
            <p:ph type="sldNum" sz="quarter" idx="12"/>
          </p:nvPr>
        </p:nvSpPr>
        <p:spPr/>
        <p:txBody>
          <a:bodyPr/>
          <a:lstStyle/>
          <a:p>
            <a:pPr>
              <a:defRPr/>
            </a:pPr>
            <a:fld id="{9781F767-CAA5-4369-8D70-F9F1247449A8}" type="slidenum">
              <a:rPr lang="en-US" smtClean="0"/>
              <a:pPr>
                <a:defRPr/>
              </a:pPr>
              <a:t>5</a:t>
            </a:fld>
            <a:endParaRPr lang="en-US" dirty="0"/>
          </a:p>
        </p:txBody>
      </p:sp>
      <p:graphicFrame>
        <p:nvGraphicFramePr>
          <p:cNvPr id="8" name="טבלה 7"/>
          <p:cNvGraphicFramePr>
            <a:graphicFrameLocks noGrp="1"/>
          </p:cNvGraphicFramePr>
          <p:nvPr>
            <p:extLst>
              <p:ext uri="{D42A27DB-BD31-4B8C-83A1-F6EECF244321}">
                <p14:modId xmlns:p14="http://schemas.microsoft.com/office/powerpoint/2010/main" val="3903316605"/>
              </p:ext>
            </p:extLst>
          </p:nvPr>
        </p:nvGraphicFramePr>
        <p:xfrm>
          <a:off x="0" y="545164"/>
          <a:ext cx="9144000" cy="6312835"/>
        </p:xfrm>
        <a:graphic>
          <a:graphicData uri="http://schemas.openxmlformats.org/drawingml/2006/table">
            <a:tbl>
              <a:tblPr rtl="1" firstRow="1" bandRow="1">
                <a:tableStyleId>{5C22544A-7EE6-4342-B048-85BDC9FD1C3A}</a:tableStyleId>
              </a:tblPr>
              <a:tblGrid>
                <a:gridCol w="2286000"/>
                <a:gridCol w="2286000"/>
                <a:gridCol w="2286000"/>
                <a:gridCol w="2286000"/>
              </a:tblGrid>
              <a:tr h="702059">
                <a:tc>
                  <a:txBody>
                    <a:bodyPr/>
                    <a:lstStyle/>
                    <a:p>
                      <a:pPr algn="r" rtl="1" fontAlgn="b"/>
                      <a:r>
                        <a:rPr lang="he-IL" sz="1800" b="1" i="0" u="none" strike="noStrike" dirty="0">
                          <a:solidFill>
                            <a:schemeClr val="bg1"/>
                          </a:solidFill>
                          <a:effectLst/>
                          <a:latin typeface="David" panose="020E0502060401010101" pitchFamily="34" charset="-79"/>
                          <a:cs typeface="David" panose="020E0502060401010101" pitchFamily="34" charset="-79"/>
                        </a:rPr>
                        <a:t>גורם </a:t>
                      </a:r>
                      <a:endParaRPr lang="he-IL" sz="1800" b="1" i="0" u="none" strike="noStrike" dirty="0" smtClean="0">
                        <a:solidFill>
                          <a:schemeClr val="bg1"/>
                        </a:solidFill>
                        <a:effectLst/>
                        <a:latin typeface="David" panose="020E0502060401010101" pitchFamily="34" charset="-79"/>
                        <a:cs typeface="David" panose="020E0502060401010101" pitchFamily="34" charset="-79"/>
                      </a:endParaRPr>
                    </a:p>
                    <a:p>
                      <a:pPr algn="r" rtl="1" fontAlgn="b"/>
                      <a:r>
                        <a:rPr lang="he-IL" sz="1800" b="1" i="0" u="none" strike="noStrike" dirty="0" smtClean="0">
                          <a:solidFill>
                            <a:schemeClr val="bg1"/>
                          </a:solidFill>
                          <a:effectLst/>
                          <a:latin typeface="David" panose="020E0502060401010101" pitchFamily="34" charset="-79"/>
                          <a:cs typeface="David" panose="020E0502060401010101" pitchFamily="34" charset="-79"/>
                        </a:rPr>
                        <a:t>מדווח</a:t>
                      </a:r>
                      <a:endParaRPr lang="he-IL" sz="1800" b="1" i="0" u="none" strike="noStrike" dirty="0">
                        <a:solidFill>
                          <a:schemeClr val="bg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1" i="0" u="none" strike="noStrike" dirty="0" smtClean="0">
                          <a:solidFill>
                            <a:schemeClr val="bg1"/>
                          </a:solidFill>
                          <a:effectLst/>
                          <a:latin typeface="David" panose="020E0502060401010101" pitchFamily="34" charset="-79"/>
                          <a:cs typeface="David" panose="020E0502060401010101" pitchFamily="34" charset="-79"/>
                        </a:rPr>
                        <a:t>סה"כ תלמידים </a:t>
                      </a:r>
                    </a:p>
                    <a:p>
                      <a:pPr algn="r" rtl="1" fontAlgn="b"/>
                      <a:r>
                        <a:rPr lang="he-IL" sz="1800" b="1" i="0" u="none" strike="noStrike" dirty="0" err="1" smtClean="0">
                          <a:solidFill>
                            <a:schemeClr val="bg1"/>
                          </a:solidFill>
                          <a:effectLst/>
                          <a:latin typeface="David" panose="020E0502060401010101" pitchFamily="34" charset="-79"/>
                          <a:cs typeface="David" panose="020E0502060401010101" pitchFamily="34" charset="-79"/>
                        </a:rPr>
                        <a:t>בחט"ע</a:t>
                      </a:r>
                      <a:r>
                        <a:rPr lang="he-IL" sz="1800" b="1" i="0" u="none" strike="noStrike" dirty="0" smtClean="0">
                          <a:solidFill>
                            <a:schemeClr val="bg1"/>
                          </a:solidFill>
                          <a:effectLst/>
                          <a:latin typeface="David" panose="020E0502060401010101" pitchFamily="34" charset="-79"/>
                          <a:cs typeface="David" panose="020E0502060401010101" pitchFamily="34" charset="-79"/>
                        </a:rPr>
                        <a:t> </a:t>
                      </a:r>
                      <a:endParaRPr lang="he-IL" sz="1800" b="1" i="0" u="none" strike="noStrike" dirty="0">
                        <a:solidFill>
                          <a:schemeClr val="bg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1" i="0" u="none" strike="noStrike" dirty="0" smtClean="0">
                          <a:solidFill>
                            <a:schemeClr val="bg1"/>
                          </a:solidFill>
                          <a:effectLst/>
                          <a:latin typeface="David" panose="020E0502060401010101" pitchFamily="34" charset="-79"/>
                          <a:cs typeface="David" panose="020E0502060401010101" pitchFamily="34" charset="-79"/>
                        </a:rPr>
                        <a:t>סה"כ תלמידים</a:t>
                      </a:r>
                      <a:r>
                        <a:rPr lang="he-IL" sz="1800" b="1" i="0" u="none" strike="noStrike" baseline="0" dirty="0" smtClean="0">
                          <a:solidFill>
                            <a:schemeClr val="bg1"/>
                          </a:solidFill>
                          <a:effectLst/>
                          <a:latin typeface="David" panose="020E0502060401010101" pitchFamily="34" charset="-79"/>
                          <a:cs typeface="David" panose="020E0502060401010101" pitchFamily="34" charset="-79"/>
                        </a:rPr>
                        <a:t> ב</a:t>
                      </a:r>
                      <a:r>
                        <a:rPr lang="he-IL" sz="1800" b="1" i="0" u="none" strike="noStrike" dirty="0" smtClean="0">
                          <a:solidFill>
                            <a:schemeClr val="bg1"/>
                          </a:solidFill>
                          <a:effectLst/>
                          <a:latin typeface="David" panose="020E0502060401010101" pitchFamily="34" charset="-79"/>
                          <a:cs typeface="David" panose="020E0502060401010101" pitchFamily="34" charset="-79"/>
                        </a:rPr>
                        <a:t>חינוך הטכנולוגי</a:t>
                      </a:r>
                      <a:endParaRPr lang="he-IL" sz="1800" b="1" i="0" u="none" strike="noStrike" dirty="0">
                        <a:solidFill>
                          <a:schemeClr val="bg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1" i="0" u="none" strike="noStrike" dirty="0" smtClean="0">
                          <a:solidFill>
                            <a:schemeClr val="bg1"/>
                          </a:solidFill>
                          <a:effectLst/>
                          <a:latin typeface="David" panose="020E0502060401010101" pitchFamily="34" charset="-79"/>
                          <a:cs typeface="David" panose="020E0502060401010101" pitchFamily="34" charset="-79"/>
                        </a:rPr>
                        <a:t>אחוז</a:t>
                      </a:r>
                      <a:r>
                        <a:rPr lang="he-IL" sz="1800" b="1" i="0" u="none" strike="noStrike" baseline="0" dirty="0" smtClean="0">
                          <a:solidFill>
                            <a:schemeClr val="bg1"/>
                          </a:solidFill>
                          <a:effectLst/>
                          <a:latin typeface="David" panose="020E0502060401010101" pitchFamily="34" charset="-79"/>
                          <a:cs typeface="David" panose="020E0502060401010101" pitchFamily="34" charset="-79"/>
                        </a:rPr>
                        <a:t> </a:t>
                      </a:r>
                      <a:r>
                        <a:rPr lang="he-IL" sz="1800" b="1" i="0" u="none" strike="noStrike" dirty="0" smtClean="0">
                          <a:solidFill>
                            <a:schemeClr val="bg1"/>
                          </a:solidFill>
                          <a:effectLst/>
                          <a:latin typeface="David" panose="020E0502060401010101" pitchFamily="34" charset="-79"/>
                          <a:cs typeface="David" panose="020E0502060401010101" pitchFamily="34" charset="-79"/>
                        </a:rPr>
                        <a:t> תלמידים </a:t>
                      </a:r>
                      <a:r>
                        <a:rPr lang="he-IL" sz="1800" b="1" i="0" u="none" strike="noStrike" dirty="0">
                          <a:solidFill>
                            <a:schemeClr val="bg1"/>
                          </a:solidFill>
                          <a:effectLst/>
                          <a:latin typeface="David" panose="020E0502060401010101" pitchFamily="34" charset="-79"/>
                          <a:cs typeface="David" panose="020E0502060401010101" pitchFamily="34" charset="-79"/>
                        </a:rPr>
                        <a:t>בחינוך הטכנולוגי</a:t>
                      </a:r>
                    </a:p>
                  </a:txBody>
                  <a:tcPr anchor="b"/>
                </a:tc>
              </a:tr>
              <a:tr h="701347">
                <a:tc>
                  <a:txBody>
                    <a:bodyPr/>
                    <a:lstStyle/>
                    <a:p>
                      <a:pPr algn="r" rtl="1" fontAlgn="b"/>
                      <a:r>
                        <a:rPr lang="he-IL" sz="1800" b="1" i="0" u="none" strike="noStrike" dirty="0">
                          <a:solidFill>
                            <a:schemeClr val="tx1"/>
                          </a:solidFill>
                          <a:effectLst/>
                          <a:latin typeface="David" panose="020E0502060401010101" pitchFamily="34" charset="-79"/>
                          <a:cs typeface="David" panose="020E0502060401010101" pitchFamily="34" charset="-79"/>
                        </a:rPr>
                        <a:t> צפון </a:t>
                      </a: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56,465</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29,833</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53%</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r>
              <a:tr h="701347">
                <a:tc>
                  <a:txBody>
                    <a:bodyPr/>
                    <a:lstStyle/>
                    <a:p>
                      <a:pPr algn="r" rtl="1" fontAlgn="b"/>
                      <a:r>
                        <a:rPr lang="he-IL" sz="1800" b="1" i="0" u="none" strike="noStrike" dirty="0">
                          <a:solidFill>
                            <a:schemeClr val="tx1"/>
                          </a:solidFill>
                          <a:effectLst/>
                          <a:latin typeface="David" panose="020E0502060401010101" pitchFamily="34" charset="-79"/>
                          <a:cs typeface="David" panose="020E0502060401010101" pitchFamily="34" charset="-79"/>
                        </a:rPr>
                        <a:t> חיפה </a:t>
                      </a: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34,250</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17,976</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53%</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r>
              <a:tr h="701347">
                <a:tc>
                  <a:txBody>
                    <a:bodyPr/>
                    <a:lstStyle/>
                    <a:p>
                      <a:pPr algn="r" rtl="1" fontAlgn="b"/>
                      <a:r>
                        <a:rPr lang="he-IL" sz="1800" b="1" i="0" u="none" strike="noStrike" dirty="0">
                          <a:solidFill>
                            <a:schemeClr val="tx1"/>
                          </a:solidFill>
                          <a:effectLst/>
                          <a:latin typeface="David" panose="020E0502060401010101" pitchFamily="34" charset="-79"/>
                          <a:cs typeface="David" panose="020E0502060401010101" pitchFamily="34" charset="-79"/>
                        </a:rPr>
                        <a:t> דרום </a:t>
                      </a: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41,656</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21,641</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52%</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r>
              <a:tr h="701347">
                <a:tc>
                  <a:txBody>
                    <a:bodyPr/>
                    <a:lstStyle/>
                    <a:p>
                      <a:pPr algn="r" rtl="1" fontAlgn="b"/>
                      <a:r>
                        <a:rPr lang="he-IL" sz="1800" b="1" i="0" u="none" strike="noStrike">
                          <a:solidFill>
                            <a:schemeClr val="tx1"/>
                          </a:solidFill>
                          <a:effectLst/>
                          <a:latin typeface="David" panose="020E0502060401010101" pitchFamily="34" charset="-79"/>
                          <a:cs typeface="David" panose="020E0502060401010101" pitchFamily="34" charset="-79"/>
                        </a:rPr>
                        <a:t> תל אביב </a:t>
                      </a: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47,358</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19,393</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0" i="0" u="none" strike="noStrike" dirty="0">
                          <a:solidFill>
                            <a:schemeClr val="tx1"/>
                          </a:solidFill>
                          <a:effectLst/>
                          <a:latin typeface="David" panose="020E0502060401010101" pitchFamily="34" charset="-79"/>
                          <a:cs typeface="David" panose="020E0502060401010101" pitchFamily="34" charset="-79"/>
                        </a:rPr>
                        <a:t>41%</a:t>
                      </a:r>
                    </a:p>
                  </a:txBody>
                  <a:tcPr anchor="b"/>
                </a:tc>
              </a:tr>
              <a:tr h="701347">
                <a:tc>
                  <a:txBody>
                    <a:bodyPr/>
                    <a:lstStyle/>
                    <a:p>
                      <a:pPr algn="r" rtl="1" fontAlgn="b"/>
                      <a:r>
                        <a:rPr lang="he-IL" sz="1800" b="1" i="0" u="none" strike="noStrike">
                          <a:solidFill>
                            <a:schemeClr val="tx1"/>
                          </a:solidFill>
                          <a:effectLst/>
                          <a:latin typeface="David" panose="020E0502060401010101" pitchFamily="34" charset="-79"/>
                          <a:cs typeface="David" panose="020E0502060401010101" pitchFamily="34" charset="-79"/>
                        </a:rPr>
                        <a:t> מרכז </a:t>
                      </a: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50,546</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19,180</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0" i="0" u="none" strike="noStrike" dirty="0">
                          <a:solidFill>
                            <a:schemeClr val="tx1"/>
                          </a:solidFill>
                          <a:effectLst/>
                          <a:latin typeface="David" panose="020E0502060401010101" pitchFamily="34" charset="-79"/>
                          <a:cs typeface="David" panose="020E0502060401010101" pitchFamily="34" charset="-79"/>
                        </a:rPr>
                        <a:t>38%</a:t>
                      </a:r>
                    </a:p>
                  </a:txBody>
                  <a:tcPr anchor="b"/>
                </a:tc>
              </a:tr>
              <a:tr h="701347">
                <a:tc>
                  <a:txBody>
                    <a:bodyPr/>
                    <a:lstStyle/>
                    <a:p>
                      <a:pPr algn="r" rtl="1" fontAlgn="b"/>
                      <a:r>
                        <a:rPr lang="he-IL" sz="1800" b="1" i="0" u="none" strike="noStrike">
                          <a:solidFill>
                            <a:schemeClr val="tx1"/>
                          </a:solidFill>
                          <a:effectLst/>
                          <a:latin typeface="David" panose="020E0502060401010101" pitchFamily="34" charset="-79"/>
                          <a:cs typeface="David" panose="020E0502060401010101" pitchFamily="34" charset="-79"/>
                        </a:rPr>
                        <a:t> ירושלים </a:t>
                      </a: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14,217</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4,737</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33%</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r>
              <a:tr h="701347">
                <a:tc>
                  <a:txBody>
                    <a:bodyPr/>
                    <a:lstStyle/>
                    <a:p>
                      <a:pPr algn="r" rtl="1" fontAlgn="b"/>
                      <a:r>
                        <a:rPr lang="he-IL" sz="1800" b="1" i="0" u="none" strike="noStrike">
                          <a:solidFill>
                            <a:schemeClr val="tx1"/>
                          </a:solidFill>
                          <a:effectLst/>
                          <a:latin typeface="David" panose="020E0502060401010101" pitchFamily="34" charset="-79"/>
                          <a:cs typeface="David" panose="020E0502060401010101" pitchFamily="34" charset="-79"/>
                        </a:rPr>
                        <a:t> חינוך התיישבותי </a:t>
                      </a: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43,487</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12,100</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0" i="0" u="none" strike="noStrike" dirty="0">
                          <a:solidFill>
                            <a:schemeClr val="tx1"/>
                          </a:solidFill>
                          <a:effectLst/>
                          <a:latin typeface="David" panose="020E0502060401010101" pitchFamily="34" charset="-79"/>
                          <a:cs typeface="David" panose="020E0502060401010101" pitchFamily="34" charset="-79"/>
                        </a:rPr>
                        <a:t>28%</a:t>
                      </a:r>
                    </a:p>
                  </a:txBody>
                  <a:tcPr anchor="b"/>
                </a:tc>
              </a:tr>
              <a:tr h="701347">
                <a:tc>
                  <a:txBody>
                    <a:bodyPr/>
                    <a:lstStyle/>
                    <a:p>
                      <a:pPr algn="r" rtl="1" fontAlgn="b"/>
                      <a:r>
                        <a:rPr lang="he-IL" sz="1800" b="1" i="0" u="none" strike="noStrike">
                          <a:solidFill>
                            <a:schemeClr val="tx1"/>
                          </a:solidFill>
                          <a:effectLst/>
                          <a:latin typeface="David" panose="020E0502060401010101" pitchFamily="34" charset="-79"/>
                          <a:cs typeface="David" panose="020E0502060401010101" pitchFamily="34" charset="-79"/>
                        </a:rPr>
                        <a:t> מנח'י </a:t>
                      </a: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25,406</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0" i="0" u="none" strike="noStrike" dirty="0" smtClean="0">
                          <a:solidFill>
                            <a:schemeClr val="tx1"/>
                          </a:solidFill>
                          <a:effectLst/>
                          <a:latin typeface="David" panose="020E0502060401010101" pitchFamily="34" charset="-79"/>
                          <a:cs typeface="David" panose="020E0502060401010101" pitchFamily="34" charset="-79"/>
                        </a:rPr>
                        <a:t>5,325</a:t>
                      </a:r>
                      <a:endParaRPr lang="he-IL" sz="1800" b="0" i="0" u="none" strike="noStrike" dirty="0">
                        <a:solidFill>
                          <a:schemeClr val="tx1"/>
                        </a:solidFill>
                        <a:effectLst/>
                        <a:latin typeface="David" panose="020E0502060401010101" pitchFamily="34" charset="-79"/>
                        <a:cs typeface="David" panose="020E0502060401010101" pitchFamily="34" charset="-79"/>
                      </a:endParaRPr>
                    </a:p>
                  </a:txBody>
                  <a:tcPr anchor="b"/>
                </a:tc>
                <a:tc>
                  <a:txBody>
                    <a:bodyPr/>
                    <a:lstStyle/>
                    <a:p>
                      <a:pPr algn="r" rtl="1" fontAlgn="b"/>
                      <a:r>
                        <a:rPr lang="he-IL" sz="1800" b="0" i="0" u="none" strike="noStrike" dirty="0">
                          <a:solidFill>
                            <a:schemeClr val="tx1"/>
                          </a:solidFill>
                          <a:effectLst/>
                          <a:latin typeface="David" panose="020E0502060401010101" pitchFamily="34" charset="-79"/>
                          <a:cs typeface="David" panose="020E0502060401010101" pitchFamily="34" charset="-79"/>
                        </a:rPr>
                        <a:t>21%</a:t>
                      </a:r>
                    </a:p>
                  </a:txBody>
                  <a:tcPr anchor="b"/>
                </a:tc>
              </a:tr>
            </a:tbl>
          </a:graphicData>
        </a:graphic>
      </p:graphicFrame>
      <p:sp>
        <p:nvSpPr>
          <p:cNvPr id="6" name="TextBox 5">
            <a:hlinkClick r:id="rId3" action="ppaction://hlinksldjump"/>
          </p:cNvPr>
          <p:cNvSpPr txBox="1"/>
          <p:nvPr/>
        </p:nvSpPr>
        <p:spPr>
          <a:xfrm>
            <a:off x="0" y="-39613"/>
            <a:ext cx="9144000" cy="584775"/>
          </a:xfrm>
          <a:prstGeom prst="rect">
            <a:avLst/>
          </a:prstGeom>
          <a:solidFill>
            <a:schemeClr val="tx2">
              <a:lumMod val="50000"/>
            </a:schemeClr>
          </a:solidFill>
        </p:spPr>
        <p:txBody>
          <a:bodyPr wrap="square" rtlCol="1">
            <a:spAutoFit/>
          </a:bodyPr>
          <a:lstStyle/>
          <a:p>
            <a:pPr eaLnBrk="0" hangingPunct="0">
              <a:defRPr/>
            </a:pPr>
            <a:r>
              <a:rPr lang="he-IL" sz="3200" b="1" kern="0" dirty="0">
                <a:solidFill>
                  <a:schemeClr val="bg1"/>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תלמידים </a:t>
            </a:r>
            <a:r>
              <a:rPr lang="he-IL" sz="3200" b="1" kern="0" dirty="0" smtClean="0">
                <a:solidFill>
                  <a:schemeClr val="bg1"/>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בחינוך הטכנולוגי בהתפלגות </a:t>
            </a:r>
            <a:r>
              <a:rPr lang="he-IL" sz="3200" b="1" kern="0" dirty="0">
                <a:solidFill>
                  <a:schemeClr val="bg1"/>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למחוזות </a:t>
            </a:r>
            <a:r>
              <a:rPr lang="he-IL" sz="3200" b="1" kern="0" dirty="0" smtClean="0">
                <a:solidFill>
                  <a:schemeClr val="bg1"/>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(תשע"ו) </a:t>
            </a:r>
            <a:endParaRPr lang="he-IL" sz="2400" b="1" kern="0" dirty="0">
              <a:solidFill>
                <a:schemeClr val="bg1"/>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7814678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hlinkClick r:id="rId3" action="ppaction://hlinksldjump"/>
          </p:cNvPr>
          <p:cNvSpPr txBox="1"/>
          <p:nvPr/>
        </p:nvSpPr>
        <p:spPr>
          <a:xfrm>
            <a:off x="0" y="0"/>
            <a:ext cx="9180512" cy="584775"/>
          </a:xfrm>
          <a:prstGeom prst="rect">
            <a:avLst/>
          </a:prstGeom>
          <a:solidFill>
            <a:schemeClr val="tx2">
              <a:lumMod val="50000"/>
            </a:schemeClr>
          </a:solidFill>
        </p:spPr>
        <p:txBody>
          <a:bodyPr wrap="square" rtlCol="1">
            <a:spAutoFit/>
          </a:bodyPr>
          <a:lstStyle/>
          <a:p>
            <a:r>
              <a:rPr lang="he-IL" sz="3200" b="1" dirty="0">
                <a:solidFill>
                  <a:schemeClr val="bg1"/>
                </a:solidFill>
                <a:latin typeface="David" panose="020E0502060401010101" pitchFamily="34" charset="-79"/>
                <a:cs typeface="David" panose="020E0502060401010101" pitchFamily="34" charset="-79"/>
              </a:rPr>
              <a:t>מספר התלמידים </a:t>
            </a:r>
            <a:r>
              <a:rPr lang="he-IL" sz="3200" b="1" dirty="0" smtClean="0">
                <a:solidFill>
                  <a:schemeClr val="bg1"/>
                </a:solidFill>
                <a:latin typeface="David" panose="020E0502060401010101" pitchFamily="34" charset="-79"/>
                <a:cs typeface="David" panose="020E0502060401010101" pitchFamily="34" charset="-79"/>
              </a:rPr>
              <a:t>הלומדים </a:t>
            </a:r>
            <a:r>
              <a:rPr lang="he-IL" sz="3200" b="1" dirty="0">
                <a:solidFill>
                  <a:schemeClr val="bg1"/>
                </a:solidFill>
                <a:latin typeface="David" panose="020E0502060401010101" pitchFamily="34" charset="-79"/>
                <a:cs typeface="David" panose="020E0502060401010101" pitchFamily="34" charset="-79"/>
              </a:rPr>
              <a:t>בלימודי המשך (</a:t>
            </a:r>
            <a:r>
              <a:rPr lang="he-IL" sz="3200" b="1" dirty="0" smtClean="0">
                <a:solidFill>
                  <a:schemeClr val="bg1"/>
                </a:solidFill>
                <a:latin typeface="David" panose="020E0502060401010101" pitchFamily="34" charset="-79"/>
                <a:cs typeface="David" panose="020E0502060401010101" pitchFamily="34" charset="-79"/>
              </a:rPr>
              <a:t>י"ג-י"ד)</a:t>
            </a:r>
            <a:endParaRPr lang="he-IL" sz="3200" b="1" dirty="0">
              <a:solidFill>
                <a:schemeClr val="bg1"/>
              </a:solidFill>
              <a:latin typeface="David" panose="020E0502060401010101" pitchFamily="34" charset="-79"/>
              <a:cs typeface="David" panose="020E0502060401010101" pitchFamily="34" charset="-79"/>
            </a:endParaRPr>
          </a:p>
        </p:txBody>
      </p:sp>
      <p:graphicFrame>
        <p:nvGraphicFramePr>
          <p:cNvPr id="5" name="טבלה 4"/>
          <p:cNvGraphicFramePr>
            <a:graphicFrameLocks noGrp="1"/>
          </p:cNvGraphicFramePr>
          <p:nvPr>
            <p:extLst>
              <p:ext uri="{D42A27DB-BD31-4B8C-83A1-F6EECF244321}">
                <p14:modId xmlns:p14="http://schemas.microsoft.com/office/powerpoint/2010/main" val="305203137"/>
              </p:ext>
            </p:extLst>
          </p:nvPr>
        </p:nvGraphicFramePr>
        <p:xfrm>
          <a:off x="2" y="537008"/>
          <a:ext cx="9180512" cy="6273221"/>
        </p:xfrm>
        <a:graphic>
          <a:graphicData uri="http://schemas.openxmlformats.org/drawingml/2006/table">
            <a:tbl>
              <a:tblPr rtl="1" firstRow="1" firstCol="1" bandRow="1">
                <a:tableStyleId>{5C22544A-7EE6-4342-B048-85BDC9FD1C3A}</a:tableStyleId>
              </a:tblPr>
              <a:tblGrid>
                <a:gridCol w="2640597"/>
                <a:gridCol w="1307983"/>
                <a:gridCol w="1307983"/>
                <a:gridCol w="1307983"/>
                <a:gridCol w="1307983"/>
                <a:gridCol w="1307983"/>
              </a:tblGrid>
              <a:tr h="850319">
                <a:tc>
                  <a:txBody>
                    <a:bodyPr/>
                    <a:lstStyle/>
                    <a:p>
                      <a:pPr algn="r" rtl="1"/>
                      <a:endParaRPr lang="en-US" sz="2000" dirty="0">
                        <a:effectLst/>
                        <a:latin typeface="David" panose="020E0502060401010101" pitchFamily="34" charset="-79"/>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cs typeface="David" panose="020E0502060401010101" pitchFamily="34" charset="-79"/>
                        </a:rPr>
                        <a:t>תשע"א </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solidFill>
                            <a:schemeClr val="bg1"/>
                          </a:solidFill>
                          <a:effectLst/>
                          <a:latin typeface="David" panose="020E0502060401010101" pitchFamily="34" charset="-79"/>
                          <a:ea typeface="Calibri"/>
                          <a:cs typeface="David" panose="020E0502060401010101" pitchFamily="34" charset="-79"/>
                        </a:rPr>
                        <a:t>תשע"ב </a:t>
                      </a:r>
                      <a:endParaRPr lang="en-US" sz="1800" dirty="0">
                        <a:solidFill>
                          <a:schemeClr val="bg1"/>
                        </a:solidFill>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solidFill>
                            <a:schemeClr val="bg1"/>
                          </a:solidFill>
                          <a:effectLst/>
                          <a:latin typeface="David" panose="020E0502060401010101" pitchFamily="34" charset="-79"/>
                          <a:ea typeface="Calibri"/>
                          <a:cs typeface="David" panose="020E0502060401010101" pitchFamily="34" charset="-79"/>
                        </a:rPr>
                        <a:t>תשע"ג </a:t>
                      </a:r>
                      <a:endParaRPr lang="en-US" sz="1800" dirty="0">
                        <a:solidFill>
                          <a:schemeClr val="bg1"/>
                        </a:solidFill>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solidFill>
                            <a:schemeClr val="bg1"/>
                          </a:solidFill>
                          <a:effectLst/>
                          <a:latin typeface="David" panose="020E0502060401010101" pitchFamily="34" charset="-79"/>
                          <a:ea typeface="Calibri"/>
                          <a:cs typeface="David" panose="020E0502060401010101" pitchFamily="34" charset="-79"/>
                        </a:rPr>
                        <a:t>תשע"ד </a:t>
                      </a:r>
                      <a:endParaRPr lang="en-US" sz="1800" dirty="0">
                        <a:solidFill>
                          <a:schemeClr val="bg1"/>
                        </a:solidFill>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solidFill>
                            <a:schemeClr val="bg1"/>
                          </a:solidFill>
                          <a:effectLst/>
                          <a:latin typeface="David" panose="020E0502060401010101" pitchFamily="34" charset="-79"/>
                          <a:ea typeface="Calibri"/>
                          <a:cs typeface="David" panose="020E0502060401010101" pitchFamily="34" charset="-79"/>
                        </a:rPr>
                        <a:t>תשע"ה </a:t>
                      </a:r>
                      <a:endParaRPr lang="en-US" sz="1800" dirty="0">
                        <a:solidFill>
                          <a:schemeClr val="bg1"/>
                        </a:solidFill>
                        <a:effectLst/>
                        <a:latin typeface="David" panose="020E0502060401010101" pitchFamily="34" charset="-79"/>
                        <a:ea typeface="Calibri"/>
                        <a:cs typeface="David" panose="020E0502060401010101" pitchFamily="34" charset="-79"/>
                      </a:endParaRPr>
                    </a:p>
                  </a:txBody>
                  <a:tcPr anchor="b"/>
                </a:tc>
              </a:tr>
              <a:tr h="903817">
                <a:tc>
                  <a:txBody>
                    <a:bodyPr/>
                    <a:lstStyle/>
                    <a:p>
                      <a:pPr algn="r" rtl="1">
                        <a:lnSpc>
                          <a:spcPct val="100000"/>
                        </a:lnSpc>
                        <a:spcAft>
                          <a:spcPts val="1000"/>
                        </a:spcAft>
                      </a:pPr>
                      <a:r>
                        <a:rPr lang="he-IL" sz="1800" dirty="0">
                          <a:effectLst/>
                          <a:latin typeface="David" panose="020E0502060401010101" pitchFamily="34" charset="-79"/>
                          <a:cs typeface="David" panose="020E0502060401010101" pitchFamily="34" charset="-79"/>
                        </a:rPr>
                        <a:t>סה"כ תלמידים </a:t>
                      </a:r>
                      <a:r>
                        <a:rPr lang="he-IL" sz="1800" dirty="0" smtClean="0">
                          <a:effectLst/>
                          <a:latin typeface="David" panose="020E0502060401010101" pitchFamily="34" charset="-79"/>
                          <a:cs typeface="David" panose="020E0502060401010101" pitchFamily="34" charset="-79"/>
                        </a:rPr>
                        <a:t>הלומדים לימודי המשך י"ג י"ד </a:t>
                      </a:r>
                      <a:r>
                        <a:rPr lang="he-IL" sz="1800" dirty="0" err="1" smtClean="0">
                          <a:effectLst/>
                          <a:latin typeface="David" panose="020E0502060401010101" pitchFamily="34" charset="-79"/>
                          <a:cs typeface="David" panose="020E0502060401010101" pitchFamily="34" charset="-79"/>
                        </a:rPr>
                        <a:t>וטו"ב</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ea typeface="Calibri"/>
                          <a:cs typeface="David" panose="020E0502060401010101" pitchFamily="34" charset="-79"/>
                        </a:rPr>
                        <a:t>5,389</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6,204</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6,616</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6,851</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7,302</a:t>
                      </a:r>
                      <a:endParaRPr lang="en-US" sz="2400" dirty="0">
                        <a:effectLst/>
                        <a:latin typeface="David" panose="020E0502060401010101" pitchFamily="34" charset="-79"/>
                        <a:ea typeface="Calibri"/>
                        <a:cs typeface="David" panose="020E0502060401010101" pitchFamily="34" charset="-79"/>
                      </a:endParaRPr>
                    </a:p>
                  </a:txBody>
                  <a:tcPr anchor="b"/>
                </a:tc>
              </a:tr>
              <a:tr h="903817">
                <a:tc>
                  <a:txBody>
                    <a:bodyPr/>
                    <a:lstStyle/>
                    <a:p>
                      <a:pPr algn="r" rtl="1">
                        <a:lnSpc>
                          <a:spcPct val="100000"/>
                        </a:lnSpc>
                        <a:spcAft>
                          <a:spcPts val="1000"/>
                        </a:spcAft>
                      </a:pPr>
                      <a:r>
                        <a:rPr lang="he-IL" sz="1800" dirty="0" smtClean="0">
                          <a:effectLst/>
                          <a:latin typeface="David" panose="020E0502060401010101" pitchFamily="34" charset="-79"/>
                          <a:ea typeface="Calibri"/>
                          <a:cs typeface="David" panose="020E0502060401010101" pitchFamily="34" charset="-79"/>
                        </a:rPr>
                        <a:t>מתוכם סה"כ תלמידים הלומדים בתכנית </a:t>
                      </a:r>
                      <a:r>
                        <a:rPr lang="he-IL" sz="1800" dirty="0" err="1" smtClean="0">
                          <a:effectLst/>
                          <a:latin typeface="David" panose="020E0502060401010101" pitchFamily="34" charset="-79"/>
                          <a:ea typeface="Calibri"/>
                          <a:cs typeface="David" panose="020E0502060401010101" pitchFamily="34" charset="-79"/>
                        </a:rPr>
                        <a:t>טו"ב</a:t>
                      </a:r>
                      <a:r>
                        <a:rPr lang="he-IL" sz="1800" dirty="0" smtClean="0">
                          <a:effectLst/>
                          <a:latin typeface="David" panose="020E0502060401010101" pitchFamily="34" charset="-79"/>
                          <a:ea typeface="Calibri"/>
                          <a:cs typeface="David" panose="020E0502060401010101" pitchFamily="34" charset="-79"/>
                        </a:rPr>
                        <a:t> </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ea typeface="Calibri"/>
                          <a:cs typeface="David" panose="020E0502060401010101" pitchFamily="34" charset="-79"/>
                        </a:rPr>
                        <a:t>368</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810</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1,167</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1,203</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1,442</a:t>
                      </a:r>
                      <a:endParaRPr lang="en-US" sz="2400" dirty="0">
                        <a:effectLst/>
                        <a:latin typeface="David" panose="020E0502060401010101" pitchFamily="34" charset="-79"/>
                        <a:ea typeface="Calibri"/>
                        <a:cs typeface="David" panose="020E0502060401010101" pitchFamily="34" charset="-79"/>
                      </a:endParaRPr>
                    </a:p>
                  </a:txBody>
                  <a:tcPr anchor="b"/>
                </a:tc>
              </a:tr>
              <a:tr h="903817">
                <a:tc>
                  <a:txBody>
                    <a:bodyPr/>
                    <a:lstStyle/>
                    <a:p>
                      <a:pPr marL="0" algn="r" defTabSz="914400" rtl="1" eaLnBrk="1" latinLnBrk="0" hangingPunct="1">
                        <a:lnSpc>
                          <a:spcPct val="100000"/>
                        </a:lnSpc>
                        <a:spcAft>
                          <a:spcPts val="1000"/>
                        </a:spcAft>
                      </a:pPr>
                      <a:r>
                        <a:rPr lang="he-IL" sz="1800" b="1" kern="1200" dirty="0">
                          <a:solidFill>
                            <a:schemeClr val="lt1"/>
                          </a:solidFill>
                          <a:effectLst/>
                          <a:latin typeface="David" panose="020E0502060401010101" pitchFamily="34" charset="-79"/>
                          <a:ea typeface="+mn-ea"/>
                          <a:cs typeface="David" panose="020E0502060401010101" pitchFamily="34" charset="-79"/>
                        </a:rPr>
                        <a:t>מגזר </a:t>
                      </a:r>
                      <a:r>
                        <a:rPr lang="he-IL" sz="1800" b="1" kern="1200" dirty="0" smtClean="0">
                          <a:solidFill>
                            <a:schemeClr val="lt1"/>
                          </a:solidFill>
                          <a:effectLst/>
                          <a:latin typeface="David" panose="020E0502060401010101" pitchFamily="34" charset="-79"/>
                          <a:ea typeface="+mn-ea"/>
                          <a:cs typeface="David" panose="020E0502060401010101" pitchFamily="34" charset="-79"/>
                        </a:rPr>
                        <a:t> דוברי </a:t>
                      </a:r>
                      <a:r>
                        <a:rPr lang="he-IL" sz="1800" b="1" kern="1200" dirty="0">
                          <a:solidFill>
                            <a:schemeClr val="lt1"/>
                          </a:solidFill>
                          <a:effectLst/>
                          <a:latin typeface="David" panose="020E0502060401010101" pitchFamily="34" charset="-79"/>
                          <a:ea typeface="+mn-ea"/>
                          <a:cs typeface="David" panose="020E0502060401010101" pitchFamily="34" charset="-79"/>
                        </a:rPr>
                        <a:t>ערבית</a:t>
                      </a:r>
                      <a:endParaRPr lang="en-US" sz="1800" b="1" kern="1200" dirty="0">
                        <a:solidFill>
                          <a:schemeClr val="lt1"/>
                        </a:solidFill>
                        <a:effectLst/>
                        <a:latin typeface="David" panose="020E0502060401010101" pitchFamily="34" charset="-79"/>
                        <a:ea typeface="+mn-ea"/>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ea typeface="Calibri"/>
                          <a:cs typeface="David" panose="020E0502060401010101" pitchFamily="34" charset="-79"/>
                        </a:rPr>
                        <a:t>289</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429</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552</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597</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745</a:t>
                      </a:r>
                      <a:endParaRPr lang="en-US" sz="2400" dirty="0">
                        <a:effectLst/>
                        <a:latin typeface="David" panose="020E0502060401010101" pitchFamily="34" charset="-79"/>
                        <a:ea typeface="Calibri"/>
                        <a:cs typeface="David" panose="020E0502060401010101" pitchFamily="34" charset="-79"/>
                      </a:endParaRPr>
                    </a:p>
                  </a:txBody>
                  <a:tcPr anchor="b"/>
                </a:tc>
              </a:tr>
              <a:tr h="903817">
                <a:tc>
                  <a:txBody>
                    <a:bodyPr/>
                    <a:lstStyle/>
                    <a:p>
                      <a:pPr marL="0" algn="r" defTabSz="914400" rtl="1" eaLnBrk="1" latinLnBrk="0" hangingPunct="1">
                        <a:lnSpc>
                          <a:spcPct val="100000"/>
                        </a:lnSpc>
                        <a:spcAft>
                          <a:spcPts val="1000"/>
                        </a:spcAft>
                      </a:pPr>
                      <a:r>
                        <a:rPr lang="he-IL" sz="1800" b="1" kern="1200" dirty="0">
                          <a:solidFill>
                            <a:schemeClr val="lt1"/>
                          </a:solidFill>
                          <a:effectLst/>
                          <a:latin typeface="David" panose="020E0502060401010101" pitchFamily="34" charset="-79"/>
                          <a:ea typeface="+mn-ea"/>
                          <a:cs typeface="David" panose="020E0502060401010101" pitchFamily="34" charset="-79"/>
                        </a:rPr>
                        <a:t>מגזר יהודי</a:t>
                      </a:r>
                      <a:endParaRPr lang="en-US" sz="1800" b="1" kern="1200" dirty="0">
                        <a:solidFill>
                          <a:schemeClr val="lt1"/>
                        </a:solidFill>
                        <a:effectLst/>
                        <a:latin typeface="David" panose="020E0502060401010101" pitchFamily="34" charset="-79"/>
                        <a:ea typeface="+mn-ea"/>
                        <a:cs typeface="David" panose="020E0502060401010101" pitchFamily="34" charset="-79"/>
                      </a:endParaRPr>
                    </a:p>
                  </a:txBody>
                  <a:tcPr anchor="b"/>
                </a:tc>
                <a:tc>
                  <a:txBody>
                    <a:bodyPr/>
                    <a:lstStyle/>
                    <a:p>
                      <a:pPr algn="r" rtl="1">
                        <a:lnSpc>
                          <a:spcPct val="150000"/>
                        </a:lnSpc>
                        <a:spcAft>
                          <a:spcPts val="1000"/>
                        </a:spcAft>
                      </a:pPr>
                      <a:r>
                        <a:rPr lang="he-IL" sz="1800" dirty="0" smtClean="0">
                          <a:effectLst/>
                          <a:latin typeface="David" panose="020E0502060401010101" pitchFamily="34" charset="-79"/>
                          <a:ea typeface="Calibri"/>
                          <a:cs typeface="David" panose="020E0502060401010101" pitchFamily="34" charset="-79"/>
                        </a:rPr>
                        <a:t>5,100</a:t>
                      </a:r>
                      <a:endParaRPr lang="en-US" sz="18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5,775</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6,064</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6,254</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6,557</a:t>
                      </a:r>
                      <a:endParaRPr lang="en-US" sz="2400" dirty="0">
                        <a:effectLst/>
                        <a:latin typeface="David" panose="020E0502060401010101" pitchFamily="34" charset="-79"/>
                        <a:ea typeface="Calibri"/>
                        <a:cs typeface="David" panose="020E0502060401010101" pitchFamily="34" charset="-79"/>
                      </a:endParaRPr>
                    </a:p>
                  </a:txBody>
                  <a:tcPr anchor="b"/>
                </a:tc>
              </a:tr>
              <a:tr h="903817">
                <a:tc>
                  <a:txBody>
                    <a:bodyPr/>
                    <a:lstStyle/>
                    <a:p>
                      <a:pPr marL="0" algn="r" defTabSz="914400" rtl="1" eaLnBrk="1" latinLnBrk="0" hangingPunct="1">
                        <a:lnSpc>
                          <a:spcPct val="100000"/>
                        </a:lnSpc>
                        <a:spcAft>
                          <a:spcPts val="1000"/>
                        </a:spcAft>
                      </a:pPr>
                      <a:r>
                        <a:rPr lang="he-IL" sz="1800" b="1" kern="1200" dirty="0" smtClean="0">
                          <a:solidFill>
                            <a:schemeClr val="lt1"/>
                          </a:solidFill>
                          <a:effectLst/>
                          <a:latin typeface="David" panose="020E0502060401010101" pitchFamily="34" charset="-79"/>
                          <a:ea typeface="+mn-ea"/>
                          <a:cs typeface="David" panose="020E0502060401010101" pitchFamily="34" charset="-79"/>
                        </a:rPr>
                        <a:t>מגזר חרדי  (מתוך היהודי) </a:t>
                      </a:r>
                      <a:endParaRPr lang="en-US" sz="1800" b="1" kern="1200" dirty="0">
                        <a:solidFill>
                          <a:schemeClr val="lt1"/>
                        </a:solidFill>
                        <a:effectLst/>
                        <a:latin typeface="David" panose="020E0502060401010101" pitchFamily="34" charset="-79"/>
                        <a:ea typeface="+mn-ea"/>
                        <a:cs typeface="David" panose="020E0502060401010101" pitchFamily="34" charset="-79"/>
                      </a:endParaRPr>
                    </a:p>
                  </a:txBody>
                  <a:tcPr anchor="b"/>
                </a:tc>
                <a:tc>
                  <a:txBody>
                    <a:bodyPr/>
                    <a:lstStyle/>
                    <a:p>
                      <a:pPr marL="0" algn="r" defTabSz="914400" rtl="1" eaLnBrk="1" latinLnBrk="0" hangingPunct="1">
                        <a:lnSpc>
                          <a:spcPct val="150000"/>
                        </a:lnSpc>
                        <a:spcAft>
                          <a:spcPts val="1000"/>
                        </a:spcAft>
                      </a:pPr>
                      <a:r>
                        <a:rPr lang="en-US" sz="1800" kern="1200" dirty="0" smtClean="0">
                          <a:solidFill>
                            <a:schemeClr val="dk1"/>
                          </a:solidFill>
                          <a:effectLst/>
                          <a:latin typeface="David" panose="020E0502060401010101" pitchFamily="34" charset="-79"/>
                          <a:ea typeface="+mn-ea"/>
                          <a:cs typeface="David" panose="020E0502060401010101" pitchFamily="34" charset="-79"/>
                        </a:rPr>
                        <a:t>91</a:t>
                      </a:r>
                      <a:endParaRPr lang="en-US" sz="1800" kern="1200" dirty="0">
                        <a:solidFill>
                          <a:schemeClr val="dk1"/>
                        </a:solidFill>
                        <a:effectLst/>
                        <a:latin typeface="David" panose="020E0502060401010101" pitchFamily="34" charset="-79"/>
                        <a:ea typeface="+mn-ea"/>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107</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107</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186</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311</a:t>
                      </a:r>
                      <a:endParaRPr lang="en-US" sz="2400" dirty="0">
                        <a:effectLst/>
                        <a:latin typeface="David" panose="020E0502060401010101" pitchFamily="34" charset="-79"/>
                        <a:ea typeface="Calibri"/>
                        <a:cs typeface="David" panose="020E0502060401010101" pitchFamily="34" charset="-79"/>
                      </a:endParaRPr>
                    </a:p>
                  </a:txBody>
                  <a:tcPr anchor="b"/>
                </a:tc>
              </a:tr>
              <a:tr h="903817">
                <a:tc>
                  <a:txBody>
                    <a:bodyPr/>
                    <a:lstStyle/>
                    <a:p>
                      <a:pPr marL="0" algn="r" defTabSz="914400" rtl="1" eaLnBrk="1" latinLnBrk="0" hangingPunct="1">
                        <a:lnSpc>
                          <a:spcPct val="100000"/>
                        </a:lnSpc>
                        <a:spcAft>
                          <a:spcPts val="1000"/>
                        </a:spcAft>
                      </a:pPr>
                      <a:r>
                        <a:rPr lang="he-IL" sz="1800" b="1" kern="1200" dirty="0" smtClean="0">
                          <a:solidFill>
                            <a:schemeClr val="lt1"/>
                          </a:solidFill>
                          <a:effectLst/>
                          <a:latin typeface="David" panose="020E0502060401010101" pitchFamily="34" charset="-79"/>
                          <a:ea typeface="+mn-ea"/>
                          <a:cs typeface="David" panose="020E0502060401010101" pitchFamily="34" charset="-79"/>
                        </a:rPr>
                        <a:t>מספר מוסדות המלמדים לימודי</a:t>
                      </a:r>
                      <a:r>
                        <a:rPr lang="he-IL" sz="1800" b="1" kern="1200" baseline="0" dirty="0" smtClean="0">
                          <a:solidFill>
                            <a:schemeClr val="lt1"/>
                          </a:solidFill>
                          <a:effectLst/>
                          <a:latin typeface="David" panose="020E0502060401010101" pitchFamily="34" charset="-79"/>
                          <a:ea typeface="+mn-ea"/>
                          <a:cs typeface="David" panose="020E0502060401010101" pitchFamily="34" charset="-79"/>
                        </a:rPr>
                        <a:t> המשך י"ג וי"ד </a:t>
                      </a:r>
                      <a:endParaRPr lang="en-US" sz="1800" b="1" kern="1200" dirty="0">
                        <a:solidFill>
                          <a:schemeClr val="lt1"/>
                        </a:solidFill>
                        <a:effectLst/>
                        <a:latin typeface="David" panose="020E0502060401010101" pitchFamily="34" charset="-79"/>
                        <a:ea typeface="+mn-ea"/>
                        <a:cs typeface="David" panose="020E0502060401010101" pitchFamily="34" charset="-79"/>
                      </a:endParaRPr>
                    </a:p>
                  </a:txBody>
                  <a:tcPr anchor="b"/>
                </a:tc>
                <a:tc>
                  <a:txBody>
                    <a:bodyPr/>
                    <a:lstStyle/>
                    <a:p>
                      <a:pPr marL="0" algn="r" defTabSz="914400" rtl="1" eaLnBrk="1" latinLnBrk="0" hangingPunct="1">
                        <a:lnSpc>
                          <a:spcPct val="150000"/>
                        </a:lnSpc>
                        <a:spcAft>
                          <a:spcPts val="1000"/>
                        </a:spcAft>
                      </a:pPr>
                      <a:r>
                        <a:rPr lang="en-US" sz="1800" kern="1200" dirty="0" smtClean="0">
                          <a:solidFill>
                            <a:schemeClr val="dk1"/>
                          </a:solidFill>
                          <a:effectLst/>
                          <a:latin typeface="David" panose="020E0502060401010101" pitchFamily="34" charset="-79"/>
                          <a:ea typeface="+mn-ea"/>
                          <a:cs typeface="David" panose="020E0502060401010101" pitchFamily="34" charset="-79"/>
                        </a:rPr>
                        <a:t>131</a:t>
                      </a:r>
                      <a:endParaRPr lang="en-US" sz="1800" kern="1200" dirty="0">
                        <a:solidFill>
                          <a:schemeClr val="dk1"/>
                        </a:solidFill>
                        <a:effectLst/>
                        <a:latin typeface="David" panose="020E0502060401010101" pitchFamily="34" charset="-79"/>
                        <a:ea typeface="+mn-ea"/>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171</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163</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162</a:t>
                      </a:r>
                      <a:endParaRPr lang="en-US" sz="2400" dirty="0">
                        <a:effectLst/>
                        <a:latin typeface="David" panose="020E0502060401010101" pitchFamily="34" charset="-79"/>
                        <a:ea typeface="Calibri"/>
                        <a:cs typeface="David" panose="020E0502060401010101" pitchFamily="34" charset="-79"/>
                      </a:endParaRPr>
                    </a:p>
                  </a:txBody>
                  <a:tcPr anchor="b"/>
                </a:tc>
                <a:tc>
                  <a:txBody>
                    <a:bodyPr/>
                    <a:lstStyle/>
                    <a:p>
                      <a:pPr algn="r" rtl="1">
                        <a:lnSpc>
                          <a:spcPct val="150000"/>
                        </a:lnSpc>
                        <a:spcAft>
                          <a:spcPts val="0"/>
                        </a:spcAft>
                      </a:pPr>
                      <a:r>
                        <a:rPr lang="he-IL" sz="1800" dirty="0">
                          <a:effectLst/>
                          <a:latin typeface="David" panose="020E0502060401010101" pitchFamily="34" charset="-79"/>
                          <a:ea typeface="Times New Roman"/>
                          <a:cs typeface="David" panose="020E0502060401010101" pitchFamily="34" charset="-79"/>
                        </a:rPr>
                        <a:t>187</a:t>
                      </a:r>
                      <a:endParaRPr lang="en-US" sz="2400" dirty="0">
                        <a:effectLst/>
                        <a:latin typeface="David" panose="020E0502060401010101" pitchFamily="34" charset="-79"/>
                        <a:ea typeface="Calibri"/>
                        <a:cs typeface="David" panose="020E0502060401010101" pitchFamily="34" charset="-79"/>
                      </a:endParaRPr>
                    </a:p>
                  </a:txBody>
                  <a:tcPr anchor="b"/>
                </a:tc>
              </a:tr>
            </a:tbl>
          </a:graphicData>
        </a:graphic>
      </p:graphicFrame>
    </p:spTree>
    <p:extLst>
      <p:ext uri="{BB962C8B-B14F-4D97-AF65-F5344CB8AC3E}">
        <p14:creationId xmlns:p14="http://schemas.microsoft.com/office/powerpoint/2010/main" val="13725385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6512" y="-27384"/>
            <a:ext cx="9180512" cy="584775"/>
          </a:xfrm>
          <a:prstGeom prst="rect">
            <a:avLst/>
          </a:prstGeom>
          <a:solidFill>
            <a:schemeClr val="tx2">
              <a:lumMod val="50000"/>
            </a:schemeClr>
          </a:solidFill>
        </p:spPr>
        <p:txBody>
          <a:bodyPr wrap="square" rtlCol="1">
            <a:spAutoFit/>
          </a:bodyPr>
          <a:lstStyle/>
          <a:p>
            <a:r>
              <a:rPr lang="he-IL" sz="3200" b="1" dirty="0" smtClean="0">
                <a:solidFill>
                  <a:schemeClr val="bg1"/>
                </a:solidFill>
                <a:latin typeface="David" panose="020E0502060401010101" pitchFamily="34" charset="-79"/>
                <a:cs typeface="David" panose="020E0502060401010101" pitchFamily="34" charset="-79"/>
              </a:rPr>
              <a:t>מספר ושיעור הלומדים י'- י"ב (תשע"ו)</a:t>
            </a:r>
            <a:endParaRPr lang="he-IL" sz="3200" b="1" dirty="0">
              <a:solidFill>
                <a:schemeClr val="bg1"/>
              </a:solidFill>
              <a:latin typeface="David" panose="020E0502060401010101" pitchFamily="34" charset="-79"/>
              <a:cs typeface="David" panose="020E0502060401010101" pitchFamily="34" charset="-79"/>
            </a:endParaRPr>
          </a:p>
        </p:txBody>
      </p:sp>
      <p:sp>
        <p:nvSpPr>
          <p:cNvPr id="6" name="TextBox 5"/>
          <p:cNvSpPr txBox="1"/>
          <p:nvPr/>
        </p:nvSpPr>
        <p:spPr>
          <a:xfrm>
            <a:off x="683568" y="6525344"/>
            <a:ext cx="8496944" cy="307777"/>
          </a:xfrm>
          <a:prstGeom prst="rect">
            <a:avLst/>
          </a:prstGeom>
          <a:noFill/>
        </p:spPr>
        <p:txBody>
          <a:bodyPr wrap="square" rtlCol="1">
            <a:spAutoFit/>
          </a:bodyPr>
          <a:lstStyle/>
          <a:p>
            <a:r>
              <a:rPr lang="he-IL" sz="1400" b="1" dirty="0" smtClean="0">
                <a:latin typeface="David" panose="020E0502060401010101" pitchFamily="34" charset="-79"/>
                <a:cs typeface="David" panose="020E0502060401010101" pitchFamily="34" charset="-79"/>
              </a:rPr>
              <a:t>מקור הנתונים: משרד החינוך, מינהל תקשוב ומערכות מידע</a:t>
            </a:r>
            <a:endParaRPr lang="he-IL" sz="1400" b="1" dirty="0">
              <a:latin typeface="David" panose="020E0502060401010101" pitchFamily="34" charset="-79"/>
              <a:cs typeface="David" panose="020E0502060401010101" pitchFamily="34" charset="-79"/>
            </a:endParaRPr>
          </a:p>
        </p:txBody>
      </p:sp>
      <p:graphicFrame>
        <p:nvGraphicFramePr>
          <p:cNvPr id="8" name="תרשים 7"/>
          <p:cNvGraphicFramePr>
            <a:graphicFrameLocks/>
          </p:cNvGraphicFramePr>
          <p:nvPr>
            <p:extLst>
              <p:ext uri="{D42A27DB-BD31-4B8C-83A1-F6EECF244321}">
                <p14:modId xmlns:p14="http://schemas.microsoft.com/office/powerpoint/2010/main" val="636968432"/>
              </p:ext>
            </p:extLst>
          </p:nvPr>
        </p:nvGraphicFramePr>
        <p:xfrm>
          <a:off x="35496" y="557391"/>
          <a:ext cx="9108504" cy="575192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תרשים 8"/>
          <p:cNvGraphicFramePr>
            <a:graphicFrameLocks/>
          </p:cNvGraphicFramePr>
          <p:nvPr>
            <p:extLst>
              <p:ext uri="{D42A27DB-BD31-4B8C-83A1-F6EECF244321}">
                <p14:modId xmlns:p14="http://schemas.microsoft.com/office/powerpoint/2010/main" val="880070087"/>
              </p:ext>
            </p:extLst>
          </p:nvPr>
        </p:nvGraphicFramePr>
        <p:xfrm>
          <a:off x="0" y="404665"/>
          <a:ext cx="9144000" cy="597666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601495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graphicEl>
                                              <a:chart seriesIdx="-3" categoryIdx="-3" bldStep="gridLegend"/>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Chart bld="category"/>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2636912"/>
            <a:ext cx="512763"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760" y="2636913"/>
            <a:ext cx="512763"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3" name="תרשים 12"/>
          <p:cNvGraphicFramePr>
            <a:graphicFrameLocks/>
          </p:cNvGraphicFramePr>
          <p:nvPr>
            <p:extLst>
              <p:ext uri="{D42A27DB-BD31-4B8C-83A1-F6EECF244321}">
                <p14:modId xmlns:p14="http://schemas.microsoft.com/office/powerpoint/2010/main" val="2915037254"/>
              </p:ext>
            </p:extLst>
          </p:nvPr>
        </p:nvGraphicFramePr>
        <p:xfrm>
          <a:off x="0" y="557392"/>
          <a:ext cx="9144000" cy="6300608"/>
        </p:xfrm>
        <a:graphic>
          <a:graphicData uri="http://schemas.openxmlformats.org/drawingml/2006/chart">
            <c:chart xmlns:c="http://schemas.openxmlformats.org/drawingml/2006/chart" xmlns:r="http://schemas.openxmlformats.org/officeDocument/2006/relationships" r:id="rId4"/>
          </a:graphicData>
        </a:graphic>
      </p:graphicFrame>
      <p:sp>
        <p:nvSpPr>
          <p:cNvPr id="14" name="TextBox 1"/>
          <p:cNvSpPr txBox="1"/>
          <p:nvPr/>
        </p:nvSpPr>
        <p:spPr>
          <a:xfrm>
            <a:off x="-7054" y="6620268"/>
            <a:ext cx="2952289" cy="237732"/>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US" sz="1400" b="1" dirty="0" smtClean="0">
                <a:latin typeface="David" panose="020E0502060401010101" pitchFamily="34" charset="-79"/>
                <a:cs typeface="+mj-cs"/>
              </a:rPr>
              <a:t>Education at a Glance 2015 </a:t>
            </a:r>
            <a:endParaRPr lang="he-IL" sz="1400" b="1" dirty="0">
              <a:latin typeface="David" panose="020E0502060401010101" pitchFamily="34" charset="-79"/>
              <a:cs typeface="+mj-cs"/>
            </a:endParaRPr>
          </a:p>
        </p:txBody>
      </p:sp>
      <p:sp>
        <p:nvSpPr>
          <p:cNvPr id="7" name="TextBox 6"/>
          <p:cNvSpPr txBox="1"/>
          <p:nvPr/>
        </p:nvSpPr>
        <p:spPr>
          <a:xfrm>
            <a:off x="0" y="-27384"/>
            <a:ext cx="9144000" cy="584775"/>
          </a:xfrm>
          <a:prstGeom prst="rect">
            <a:avLst/>
          </a:prstGeom>
          <a:solidFill>
            <a:schemeClr val="tx2">
              <a:lumMod val="50000"/>
            </a:schemeClr>
          </a:solidFill>
        </p:spPr>
        <p:txBody>
          <a:bodyPr wrap="square" rtlCol="1">
            <a:spAutoFit/>
          </a:bodyPr>
          <a:lstStyle/>
          <a:p>
            <a:r>
              <a:rPr lang="he-IL" sz="3200" b="1" dirty="0" smtClean="0">
                <a:solidFill>
                  <a:schemeClr val="bg1"/>
                </a:solidFill>
                <a:latin typeface="David" panose="020E0502060401010101" pitchFamily="34" charset="-79"/>
                <a:cs typeface="David" panose="020E0502060401010101" pitchFamily="34" charset="-79"/>
              </a:rPr>
              <a:t>שיעור הלומדים בהשוואה למדינות</a:t>
            </a:r>
            <a:r>
              <a:rPr lang="en-US" sz="3200" b="1" dirty="0" smtClean="0">
                <a:solidFill>
                  <a:schemeClr val="bg1"/>
                </a:solidFill>
                <a:latin typeface="David" panose="020E0502060401010101" pitchFamily="34" charset="-79"/>
                <a:cs typeface="David" panose="020E0502060401010101" pitchFamily="34" charset="-79"/>
              </a:rPr>
              <a:t> OECD </a:t>
            </a:r>
            <a:r>
              <a:rPr lang="he-IL" sz="3200" b="1" dirty="0" smtClean="0">
                <a:solidFill>
                  <a:schemeClr val="bg1"/>
                </a:solidFill>
                <a:latin typeface="David" panose="020E0502060401010101" pitchFamily="34" charset="-79"/>
                <a:cs typeface="David" panose="020E0502060401010101" pitchFamily="34" charset="-79"/>
              </a:rPr>
              <a:t> בשנת 2013</a:t>
            </a:r>
            <a:endParaRPr lang="he-IL" sz="3200" b="1" dirty="0">
              <a:solidFill>
                <a:schemeClr val="bg1"/>
              </a:solidFill>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18961476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6674"/>
            <a:ext cx="9180512" cy="584775"/>
          </a:xfrm>
          <a:prstGeom prst="rect">
            <a:avLst/>
          </a:prstGeom>
          <a:solidFill>
            <a:schemeClr val="tx2">
              <a:lumMod val="50000"/>
            </a:schemeClr>
          </a:solidFill>
        </p:spPr>
        <p:txBody>
          <a:bodyPr wrap="square" rtlCol="1">
            <a:spAutoFit/>
          </a:bodyPr>
          <a:lstStyle/>
          <a:p>
            <a:r>
              <a:rPr lang="he-IL" sz="3200" b="1" dirty="0" smtClean="0">
                <a:solidFill>
                  <a:prstClr val="white"/>
                </a:solidFill>
                <a:latin typeface="David" panose="020E0502060401010101" pitchFamily="34" charset="-79"/>
                <a:cs typeface="David" panose="020E0502060401010101" pitchFamily="34" charset="-79"/>
              </a:rPr>
              <a:t>מטרות מערכת החינוך הטכנולוגית והמקצועית</a:t>
            </a:r>
            <a:endParaRPr lang="he-IL" sz="3200" b="1" dirty="0">
              <a:solidFill>
                <a:prstClr val="white"/>
              </a:solidFill>
              <a:latin typeface="David" panose="020E0502060401010101" pitchFamily="34" charset="-79"/>
              <a:cs typeface="David" panose="020E0502060401010101" pitchFamily="34" charset="-79"/>
            </a:endParaRPr>
          </a:p>
        </p:txBody>
      </p:sp>
      <p:sp>
        <p:nvSpPr>
          <p:cNvPr id="6" name="TextBox 5"/>
          <p:cNvSpPr txBox="1"/>
          <p:nvPr/>
        </p:nvSpPr>
        <p:spPr>
          <a:xfrm>
            <a:off x="22143" y="908720"/>
            <a:ext cx="9144000" cy="3600986"/>
          </a:xfrm>
          <a:prstGeom prst="rect">
            <a:avLst/>
          </a:prstGeom>
          <a:noFill/>
        </p:spPr>
        <p:txBody>
          <a:bodyPr wrap="square" rtlCol="1">
            <a:spAutoFit/>
          </a:bodyPr>
          <a:lstStyle/>
          <a:p>
            <a:pPr marL="285750" indent="-285750" algn="just">
              <a:spcBef>
                <a:spcPts val="1200"/>
              </a:spcBef>
              <a:spcAft>
                <a:spcPts val="1200"/>
              </a:spcAft>
              <a:buFont typeface="Arial" panose="020B0604020202020204" pitchFamily="34" charset="0"/>
              <a:buChar char="•"/>
            </a:pPr>
            <a:r>
              <a:rPr lang="he-IL" sz="2400" dirty="0" smtClean="0">
                <a:solidFill>
                  <a:prstClr val="black"/>
                </a:solidFill>
                <a:latin typeface="David" panose="020E0502060401010101" pitchFamily="34" charset="-79"/>
                <a:cs typeface="David" panose="020E0502060401010101" pitchFamily="34" charset="-79"/>
              </a:rPr>
              <a:t>תעניק כלים למימוש עצמי של כל  תלמיד בישראל תוך פיתוח מסגרות חינוכיות המקדמות מצוינות בתחום המקצועי. </a:t>
            </a:r>
          </a:p>
          <a:p>
            <a:pPr marL="285750" indent="-285750" algn="just">
              <a:spcBef>
                <a:spcPts val="1200"/>
              </a:spcBef>
              <a:spcAft>
                <a:spcPts val="1200"/>
              </a:spcAft>
              <a:buFont typeface="Arial" panose="020B0604020202020204" pitchFamily="34" charset="0"/>
              <a:buChar char="•"/>
            </a:pPr>
            <a:r>
              <a:rPr lang="he-IL" sz="2400" dirty="0" smtClean="0">
                <a:solidFill>
                  <a:prstClr val="black"/>
                </a:solidFill>
                <a:latin typeface="David" panose="020E0502060401010101" pitchFamily="34" charset="-79"/>
                <a:cs typeface="David" panose="020E0502060401010101" pitchFamily="34" charset="-79"/>
              </a:rPr>
              <a:t>פיתוח ערך העבודה בחברה הישראלית. </a:t>
            </a:r>
          </a:p>
          <a:p>
            <a:pPr marL="285750" indent="-285750" algn="just">
              <a:spcBef>
                <a:spcPts val="1200"/>
              </a:spcBef>
              <a:spcAft>
                <a:spcPts val="1200"/>
              </a:spcAft>
              <a:buFont typeface="Arial" panose="020B0604020202020204" pitchFamily="34" charset="0"/>
              <a:buChar char="•"/>
            </a:pPr>
            <a:r>
              <a:rPr lang="he-IL" sz="2400" dirty="0" smtClean="0">
                <a:solidFill>
                  <a:prstClr val="black"/>
                </a:solidFill>
                <a:latin typeface="David" panose="020E0502060401010101" pitchFamily="34" charset="-79"/>
                <a:cs typeface="David" panose="020E0502060401010101" pitchFamily="34" charset="-79"/>
              </a:rPr>
              <a:t>תטפח אזרחים יצרניים </a:t>
            </a:r>
            <a:r>
              <a:rPr lang="he-IL" sz="2400" dirty="0">
                <a:solidFill>
                  <a:prstClr val="black"/>
                </a:solidFill>
                <a:latin typeface="David" panose="020E0502060401010101" pitchFamily="34" charset="-79"/>
                <a:cs typeface="David" panose="020E0502060401010101" pitchFamily="34" charset="-79"/>
              </a:rPr>
              <a:t>השואפים להשתלב ולהתקדם בשוק העבודה </a:t>
            </a:r>
            <a:r>
              <a:rPr lang="he-IL" sz="2400" i="1" dirty="0">
                <a:solidFill>
                  <a:prstClr val="black"/>
                </a:solidFill>
                <a:latin typeface="David" panose="020E0502060401010101" pitchFamily="34" charset="-79"/>
                <a:cs typeface="David" panose="020E0502060401010101" pitchFamily="34" charset="-79"/>
              </a:rPr>
              <a:t>"גדולה מלאכה שמכבדת את בעליה" (תלמוד בבלי, מסכת נדרים, דף מט עמ' ב). </a:t>
            </a:r>
            <a:endParaRPr lang="he-IL" sz="2400" i="1" dirty="0" smtClean="0">
              <a:solidFill>
                <a:prstClr val="black"/>
              </a:solidFill>
              <a:latin typeface="David" panose="020E0502060401010101" pitchFamily="34" charset="-79"/>
              <a:cs typeface="David" panose="020E0502060401010101" pitchFamily="34" charset="-79"/>
            </a:endParaRPr>
          </a:p>
          <a:p>
            <a:pPr marL="285750" indent="-285750" algn="just">
              <a:spcBef>
                <a:spcPts val="1200"/>
              </a:spcBef>
              <a:spcAft>
                <a:spcPts val="1200"/>
              </a:spcAft>
              <a:buFont typeface="Arial" panose="020B0604020202020204" pitchFamily="34" charset="0"/>
              <a:buChar char="•"/>
            </a:pPr>
            <a:r>
              <a:rPr lang="he-IL" sz="2400" dirty="0" smtClean="0">
                <a:solidFill>
                  <a:prstClr val="black"/>
                </a:solidFill>
                <a:latin typeface="David" panose="020E0502060401010101" pitchFamily="34" charset="-79"/>
                <a:cs typeface="David" panose="020E0502060401010101" pitchFamily="34" charset="-79"/>
              </a:rPr>
              <a:t>תתרום לקידום הצמיחה של המשק והכלכלה הישראלית ולהקטנת שיעור האבטלה באמצעות פיתוח הון אנושי תואם. </a:t>
            </a:r>
          </a:p>
        </p:txBody>
      </p:sp>
    </p:spTree>
    <p:extLst>
      <p:ext uri="{BB962C8B-B14F-4D97-AF65-F5344CB8AC3E}">
        <p14:creationId xmlns:p14="http://schemas.microsoft.com/office/powerpoint/2010/main" val="2006769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right)">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right)">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right)">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right)">
                                      <p:cBhvr>
                                        <p:cTn id="2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312" y="3151996"/>
            <a:ext cx="9226232" cy="2954655"/>
          </a:xfrm>
          <a:prstGeom prst="rect">
            <a:avLst/>
          </a:prstGeom>
          <a:noFill/>
          <a:ln>
            <a:noFill/>
          </a:ln>
        </p:spPr>
        <p:txBody>
          <a:bodyPr wrap="square" rtlCol="1">
            <a:spAutoFit/>
          </a:bodyPr>
          <a:lstStyle/>
          <a:p>
            <a:pPr marL="342900" indent="-342900">
              <a:spcAft>
                <a:spcPts val="600"/>
              </a:spcAft>
              <a:buFont typeface="+mj-lt"/>
              <a:buAutoNum type="arabicPeriod" startAt="4"/>
            </a:pPr>
            <a:r>
              <a:rPr lang="he-IL" sz="2200" dirty="0" smtClean="0">
                <a:solidFill>
                  <a:prstClr val="black"/>
                </a:solidFill>
                <a:latin typeface="David" panose="020E0502060401010101" pitchFamily="34" charset="-79"/>
                <a:cs typeface="David" panose="020E0502060401010101" pitchFamily="34" charset="-79"/>
              </a:rPr>
              <a:t>בניית מערכת הסמכות ותעודות משמעותיות לחינוך ההנדסי, הטכנולוגי והמקצועי (שלוש רמות לכל תחום) כך שהתלמידים מסיימים </a:t>
            </a:r>
            <a:r>
              <a:rPr lang="he-IL" sz="2200" dirty="0">
                <a:solidFill>
                  <a:prstClr val="black"/>
                </a:solidFill>
                <a:latin typeface="David" panose="020E0502060401010101" pitchFamily="34" charset="-79"/>
                <a:cs typeface="David" panose="020E0502060401010101" pitchFamily="34" charset="-79"/>
              </a:rPr>
              <a:t>עם תעודה משמעותית </a:t>
            </a:r>
            <a:r>
              <a:rPr lang="he-IL" sz="2200" dirty="0" smtClean="0">
                <a:solidFill>
                  <a:prstClr val="black"/>
                </a:solidFill>
                <a:latin typeface="David" panose="020E0502060401010101" pitchFamily="34" charset="-79"/>
                <a:cs typeface="David" panose="020E0502060401010101" pitchFamily="34" charset="-79"/>
              </a:rPr>
              <a:t>בכל </a:t>
            </a:r>
            <a:r>
              <a:rPr lang="he-IL" sz="2200" dirty="0">
                <a:solidFill>
                  <a:prstClr val="black"/>
                </a:solidFill>
                <a:latin typeface="David" panose="020E0502060401010101" pitchFamily="34" charset="-79"/>
                <a:cs typeface="David" panose="020E0502060401010101" pitchFamily="34" charset="-79"/>
              </a:rPr>
              <a:t>אחת מהרמות – לפחות 90% רמה </a:t>
            </a:r>
            <a:r>
              <a:rPr lang="he-IL" sz="2200" dirty="0" smtClean="0">
                <a:solidFill>
                  <a:prstClr val="black"/>
                </a:solidFill>
                <a:latin typeface="David" panose="020E0502060401010101" pitchFamily="34" charset="-79"/>
                <a:cs typeface="David" panose="020E0502060401010101" pitchFamily="34" charset="-79"/>
              </a:rPr>
              <a:t>א, </a:t>
            </a:r>
            <a:r>
              <a:rPr lang="he-IL" sz="2200" dirty="0">
                <a:solidFill>
                  <a:prstClr val="black"/>
                </a:solidFill>
                <a:latin typeface="David" panose="020E0502060401010101" pitchFamily="34" charset="-79"/>
                <a:cs typeface="David" panose="020E0502060401010101" pitchFamily="34" charset="-79"/>
              </a:rPr>
              <a:t>לפחות 50% רמה </a:t>
            </a:r>
            <a:r>
              <a:rPr lang="he-IL" sz="2200" dirty="0" smtClean="0">
                <a:solidFill>
                  <a:prstClr val="black"/>
                </a:solidFill>
                <a:latin typeface="David" panose="020E0502060401010101" pitchFamily="34" charset="-79"/>
                <a:cs typeface="David" panose="020E0502060401010101" pitchFamily="34" charset="-79"/>
              </a:rPr>
              <a:t>ב, </a:t>
            </a:r>
            <a:r>
              <a:rPr lang="he-IL" sz="2200" dirty="0">
                <a:solidFill>
                  <a:prstClr val="black"/>
                </a:solidFill>
                <a:latin typeface="David" panose="020E0502060401010101" pitchFamily="34" charset="-79"/>
                <a:cs typeface="David" panose="020E0502060401010101" pitchFamily="34" charset="-79"/>
              </a:rPr>
              <a:t>לפחות 25% רמה </a:t>
            </a:r>
            <a:r>
              <a:rPr lang="he-IL" sz="2200" dirty="0" smtClean="0">
                <a:solidFill>
                  <a:prstClr val="black"/>
                </a:solidFill>
                <a:latin typeface="David" panose="020E0502060401010101" pitchFamily="34" charset="-79"/>
                <a:cs typeface="David" panose="020E0502060401010101" pitchFamily="34" charset="-79"/>
              </a:rPr>
              <a:t>ג.</a:t>
            </a:r>
            <a:endParaRPr lang="he-IL" sz="2200" dirty="0">
              <a:solidFill>
                <a:prstClr val="black"/>
              </a:solidFill>
              <a:latin typeface="David" panose="020E0502060401010101" pitchFamily="34" charset="-79"/>
              <a:cs typeface="David" panose="020E0502060401010101" pitchFamily="34" charset="-79"/>
            </a:endParaRPr>
          </a:p>
          <a:p>
            <a:pPr marL="342900" indent="-342900">
              <a:spcAft>
                <a:spcPts val="600"/>
              </a:spcAft>
              <a:buFont typeface="+mj-lt"/>
              <a:buAutoNum type="arabicPeriod" startAt="4"/>
            </a:pPr>
            <a:r>
              <a:rPr lang="he-IL" sz="2200" dirty="0" smtClean="0">
                <a:solidFill>
                  <a:prstClr val="black"/>
                </a:solidFill>
                <a:latin typeface="David" panose="020E0502060401010101" pitchFamily="34" charset="-79"/>
                <a:cs typeface="David" panose="020E0502060401010101" pitchFamily="34" charset="-79"/>
              </a:rPr>
              <a:t>הגדלת </a:t>
            </a:r>
            <a:r>
              <a:rPr lang="he-IL" sz="2200" dirty="0">
                <a:solidFill>
                  <a:prstClr val="black"/>
                </a:solidFill>
                <a:latin typeface="David" panose="020E0502060401010101" pitchFamily="34" charset="-79"/>
                <a:cs typeface="David" panose="020E0502060401010101" pitchFamily="34" charset="-79"/>
              </a:rPr>
              <a:t>שיעור </a:t>
            </a:r>
            <a:r>
              <a:rPr lang="he-IL" sz="2200" dirty="0" smtClean="0">
                <a:solidFill>
                  <a:prstClr val="black"/>
                </a:solidFill>
                <a:latin typeface="David" panose="020E0502060401010101" pitchFamily="34" charset="-79"/>
                <a:cs typeface="David" panose="020E0502060401010101" pitchFamily="34" charset="-79"/>
              </a:rPr>
              <a:t>הלומדים ל </a:t>
            </a:r>
            <a:r>
              <a:rPr lang="he-IL" sz="2200" dirty="0">
                <a:solidFill>
                  <a:prstClr val="black"/>
                </a:solidFill>
                <a:latin typeface="David" panose="020E0502060401010101" pitchFamily="34" charset="-79"/>
                <a:cs typeface="David" panose="020E0502060401010101" pitchFamily="34" charset="-79"/>
              </a:rPr>
              <a:t>- 47% (סה"כ  50% כולל משרד הכלכלה</a:t>
            </a:r>
            <a:r>
              <a:rPr lang="he-IL" sz="2200" dirty="0" smtClean="0">
                <a:solidFill>
                  <a:prstClr val="black"/>
                </a:solidFill>
                <a:latin typeface="David" panose="020E0502060401010101" pitchFamily="34" charset="-79"/>
                <a:cs typeface="David" panose="020E0502060401010101" pitchFamily="34" charset="-79"/>
              </a:rPr>
              <a:t>), בדגש על החינוך המקצועי והטכנולוגי בהתאמה, תוך התאמה לצרכים של צה"ל ושל המשק.</a:t>
            </a:r>
            <a:r>
              <a:rPr lang="he-IL" sz="2200" dirty="0">
                <a:solidFill>
                  <a:prstClr val="black"/>
                </a:solidFill>
                <a:latin typeface="David" panose="020E0502060401010101" pitchFamily="34" charset="-79"/>
                <a:cs typeface="David" panose="020E0502060401010101" pitchFamily="34" charset="-79"/>
              </a:rPr>
              <a:t> </a:t>
            </a:r>
            <a:endParaRPr lang="he-IL" sz="2200" dirty="0" smtClean="0">
              <a:solidFill>
                <a:prstClr val="black"/>
              </a:solidFill>
              <a:latin typeface="David" panose="020E0502060401010101" pitchFamily="34" charset="-79"/>
              <a:cs typeface="David" panose="020E0502060401010101" pitchFamily="34" charset="-79"/>
            </a:endParaRPr>
          </a:p>
          <a:p>
            <a:pPr marL="342900" indent="-342900">
              <a:spcAft>
                <a:spcPts val="600"/>
              </a:spcAft>
              <a:buFont typeface="+mj-lt"/>
              <a:buAutoNum type="arabicPeriod" startAt="4"/>
            </a:pPr>
            <a:r>
              <a:rPr lang="he-IL" sz="2200" dirty="0" smtClean="0">
                <a:solidFill>
                  <a:prstClr val="black"/>
                </a:solidFill>
                <a:latin typeface="David" panose="020E0502060401010101" pitchFamily="34" charset="-79"/>
                <a:cs typeface="David" panose="020E0502060401010101" pitchFamily="34" charset="-79"/>
              </a:rPr>
              <a:t>הגדלת שיעור התלמידים המשלבים למידה מעשית והתנסות בעולם העבודה בדגש על החינוך המקצועי- כל התלמידים משלבים מכיתה י' עבודה מעשית בהיקף של לפחות 5 </a:t>
            </a:r>
            <a:r>
              <a:rPr lang="he-IL" sz="2200" dirty="0" err="1" smtClean="0">
                <a:solidFill>
                  <a:prstClr val="black"/>
                </a:solidFill>
                <a:latin typeface="David" panose="020E0502060401010101" pitchFamily="34" charset="-79"/>
                <a:cs typeface="David" panose="020E0502060401010101" pitchFamily="34" charset="-79"/>
              </a:rPr>
              <a:t>יח"ל</a:t>
            </a:r>
            <a:r>
              <a:rPr lang="he-IL" sz="2200" dirty="0" smtClean="0">
                <a:solidFill>
                  <a:prstClr val="black"/>
                </a:solidFill>
                <a:latin typeface="David" panose="020E0502060401010101" pitchFamily="34" charset="-79"/>
                <a:cs typeface="David" panose="020E0502060401010101" pitchFamily="34" charset="-79"/>
              </a:rPr>
              <a:t>  וכל תלמידי החינוך התעסוקתי משלבים לימודים ועבודה </a:t>
            </a:r>
          </a:p>
        </p:txBody>
      </p:sp>
      <p:sp>
        <p:nvSpPr>
          <p:cNvPr id="5" name="TextBox 4">
            <a:hlinkClick r:id="rId3" action="ppaction://hlinksldjump"/>
          </p:cNvPr>
          <p:cNvSpPr txBox="1"/>
          <p:nvPr/>
        </p:nvSpPr>
        <p:spPr>
          <a:xfrm>
            <a:off x="-36512" y="-27384"/>
            <a:ext cx="9180512" cy="584775"/>
          </a:xfrm>
          <a:prstGeom prst="rect">
            <a:avLst/>
          </a:prstGeom>
          <a:solidFill>
            <a:schemeClr val="tx2">
              <a:lumMod val="50000"/>
            </a:schemeClr>
          </a:solidFill>
        </p:spPr>
        <p:txBody>
          <a:bodyPr wrap="square" rtlCol="1">
            <a:spAutoFit/>
          </a:bodyPr>
          <a:lstStyle/>
          <a:p>
            <a:r>
              <a:rPr lang="he-IL" sz="3200" b="1" dirty="0" smtClean="0">
                <a:solidFill>
                  <a:prstClr val="white"/>
                </a:solidFill>
                <a:latin typeface="David" panose="020E0502060401010101" pitchFamily="34" charset="-79"/>
                <a:cs typeface="David" panose="020E0502060401010101" pitchFamily="34" charset="-79"/>
              </a:rPr>
              <a:t>יעדים </a:t>
            </a:r>
            <a:endParaRPr lang="he-IL" sz="3200" b="1" dirty="0">
              <a:solidFill>
                <a:prstClr val="white"/>
              </a:solidFill>
              <a:latin typeface="David" panose="020E0502060401010101" pitchFamily="34" charset="-79"/>
              <a:cs typeface="David" panose="020E0502060401010101" pitchFamily="34" charset="-79"/>
            </a:endParaRPr>
          </a:p>
        </p:txBody>
      </p:sp>
      <p:sp>
        <p:nvSpPr>
          <p:cNvPr id="7" name="TextBox 6"/>
          <p:cNvSpPr txBox="1"/>
          <p:nvPr/>
        </p:nvSpPr>
        <p:spPr>
          <a:xfrm>
            <a:off x="0" y="836712"/>
            <a:ext cx="9144000" cy="1938992"/>
          </a:xfrm>
          <a:prstGeom prst="rect">
            <a:avLst/>
          </a:prstGeom>
          <a:noFill/>
        </p:spPr>
        <p:txBody>
          <a:bodyPr wrap="square" rtlCol="1">
            <a:spAutoFit/>
          </a:bodyPr>
          <a:lstStyle/>
          <a:p>
            <a:pPr marL="342900" indent="-342900">
              <a:spcAft>
                <a:spcPts val="600"/>
              </a:spcAft>
              <a:buFont typeface="+mj-lt"/>
              <a:buAutoNum type="arabicPeriod"/>
            </a:pPr>
            <a:r>
              <a:rPr lang="he-IL" sz="2200" dirty="0" smtClean="0">
                <a:solidFill>
                  <a:prstClr val="black"/>
                </a:solidFill>
                <a:latin typeface="David" panose="020E0502060401010101" pitchFamily="34" charset="-79"/>
                <a:cs typeface="David" panose="020E0502060401010101" pitchFamily="34" charset="-79"/>
              </a:rPr>
              <a:t>מערכת </a:t>
            </a:r>
            <a:r>
              <a:rPr lang="he-IL" sz="2200" dirty="0">
                <a:solidFill>
                  <a:prstClr val="black"/>
                </a:solidFill>
                <a:latin typeface="David" panose="020E0502060401010101" pitchFamily="34" charset="-79"/>
                <a:cs typeface="David" panose="020E0502060401010101" pitchFamily="34" charset="-79"/>
              </a:rPr>
              <a:t>שמאפשרת לכל תלמיד להמשיך ולהתקדם, מערכת שאינה </a:t>
            </a:r>
            <a:r>
              <a:rPr lang="he-IL" sz="2200" dirty="0" smtClean="0">
                <a:solidFill>
                  <a:prstClr val="black"/>
                </a:solidFill>
                <a:latin typeface="David" panose="020E0502060401010101" pitchFamily="34" charset="-79"/>
                <a:cs typeface="David" panose="020E0502060401010101" pitchFamily="34" charset="-79"/>
              </a:rPr>
              <a:t>מסלילה, לא </a:t>
            </a:r>
            <a:r>
              <a:rPr lang="he-IL" sz="2200" dirty="0">
                <a:solidFill>
                  <a:prstClr val="black"/>
                </a:solidFill>
                <a:latin typeface="David" panose="020E0502060401010101" pitchFamily="34" charset="-79"/>
                <a:cs typeface="David" panose="020E0502060401010101" pitchFamily="34" charset="-79"/>
              </a:rPr>
              <a:t>מייצרת "תקרת זכוכית" ודרך ללא </a:t>
            </a:r>
            <a:r>
              <a:rPr lang="he-IL" sz="2200" dirty="0" smtClean="0">
                <a:solidFill>
                  <a:prstClr val="black"/>
                </a:solidFill>
                <a:latin typeface="David" panose="020E0502060401010101" pitchFamily="34" charset="-79"/>
                <a:cs typeface="David" panose="020E0502060401010101" pitchFamily="34" charset="-79"/>
              </a:rPr>
              <a:t>מוצא.</a:t>
            </a:r>
          </a:p>
          <a:p>
            <a:pPr marL="342900" indent="-342900">
              <a:spcAft>
                <a:spcPts val="600"/>
              </a:spcAft>
              <a:buFont typeface="+mj-lt"/>
              <a:buAutoNum type="arabicPeriod"/>
            </a:pPr>
            <a:r>
              <a:rPr lang="he-IL" sz="2200" dirty="0" smtClean="0">
                <a:solidFill>
                  <a:prstClr val="black"/>
                </a:solidFill>
                <a:latin typeface="David" panose="020E0502060401010101" pitchFamily="34" charset="-79"/>
                <a:cs typeface="David" panose="020E0502060401010101" pitchFamily="34" charset="-79"/>
              </a:rPr>
              <a:t>מערכת </a:t>
            </a:r>
            <a:r>
              <a:rPr lang="he-IL" sz="2200" dirty="0">
                <a:solidFill>
                  <a:prstClr val="black"/>
                </a:solidFill>
                <a:latin typeface="David" panose="020E0502060401010101" pitchFamily="34" charset="-79"/>
                <a:cs typeface="David" panose="020E0502060401010101" pitchFamily="34" charset="-79"/>
              </a:rPr>
              <a:t>שנותנת מענה לתלמידים ברמות </a:t>
            </a:r>
            <a:r>
              <a:rPr lang="he-IL" sz="2200" dirty="0" smtClean="0">
                <a:solidFill>
                  <a:prstClr val="black"/>
                </a:solidFill>
                <a:latin typeface="David" panose="020E0502060401010101" pitchFamily="34" charset="-79"/>
                <a:cs typeface="David" panose="020E0502060401010101" pitchFamily="34" charset="-79"/>
              </a:rPr>
              <a:t>שונות כמו גם לחלק מהמענים של צה"ל ושל המשק.</a:t>
            </a:r>
          </a:p>
          <a:p>
            <a:pPr marL="342900" indent="-342900">
              <a:spcAft>
                <a:spcPts val="600"/>
              </a:spcAft>
              <a:buFont typeface="+mj-lt"/>
              <a:buAutoNum type="arabicPeriod"/>
            </a:pPr>
            <a:r>
              <a:rPr lang="he-IL" sz="2200" dirty="0" smtClean="0">
                <a:solidFill>
                  <a:prstClr val="black"/>
                </a:solidFill>
                <a:latin typeface="David" panose="020E0502060401010101" pitchFamily="34" charset="-79"/>
                <a:cs typeface="David" panose="020E0502060401010101" pitchFamily="34" charset="-79"/>
              </a:rPr>
              <a:t>מערכת </a:t>
            </a:r>
            <a:r>
              <a:rPr lang="he-IL" sz="2200" dirty="0">
                <a:solidFill>
                  <a:prstClr val="black"/>
                </a:solidFill>
                <a:latin typeface="David" panose="020E0502060401010101" pitchFamily="34" charset="-79"/>
                <a:cs typeface="David" panose="020E0502060401010101" pitchFamily="34" charset="-79"/>
              </a:rPr>
              <a:t>שמתמקדת במיומנויות רחבות </a:t>
            </a:r>
            <a:r>
              <a:rPr lang="en-US" sz="2200" dirty="0">
                <a:solidFill>
                  <a:prstClr val="black"/>
                </a:solidFill>
                <a:latin typeface="David" panose="020E0502060401010101" pitchFamily="34" charset="-79"/>
                <a:cs typeface="David" panose="020E0502060401010101" pitchFamily="34" charset="-79"/>
              </a:rPr>
              <a:t>(Generic skills</a:t>
            </a:r>
            <a:r>
              <a:rPr lang="en-US" sz="2200" dirty="0" smtClean="0">
                <a:solidFill>
                  <a:prstClr val="black"/>
                </a:solidFill>
                <a:latin typeface="David" panose="020E0502060401010101" pitchFamily="34" charset="-79"/>
                <a:cs typeface="David" panose="020E0502060401010101" pitchFamily="34" charset="-79"/>
              </a:rPr>
              <a:t>)</a:t>
            </a:r>
            <a:r>
              <a:rPr lang="he-IL" sz="2200" dirty="0" smtClean="0">
                <a:solidFill>
                  <a:prstClr val="black"/>
                </a:solidFill>
                <a:latin typeface="David" panose="020E0502060401010101" pitchFamily="34" charset="-79"/>
                <a:cs typeface="David" panose="020E0502060401010101" pitchFamily="34" charset="-79"/>
              </a:rPr>
              <a:t>. </a:t>
            </a:r>
            <a:endParaRPr lang="he-IL" sz="2200" dirty="0">
              <a:solidFill>
                <a:prstClr val="black"/>
              </a:solidFill>
              <a:latin typeface="David" panose="020E0502060401010101" pitchFamily="34" charset="-79"/>
              <a:cs typeface="David" panose="020E0502060401010101" pitchFamily="34" charset="-79"/>
            </a:endParaRPr>
          </a:p>
        </p:txBody>
      </p:sp>
      <p:sp>
        <p:nvSpPr>
          <p:cNvPr id="3" name="TextBox 2"/>
          <p:cNvSpPr txBox="1"/>
          <p:nvPr/>
        </p:nvSpPr>
        <p:spPr>
          <a:xfrm>
            <a:off x="0" y="476672"/>
            <a:ext cx="9164920" cy="461665"/>
          </a:xfrm>
          <a:prstGeom prst="rect">
            <a:avLst/>
          </a:prstGeom>
          <a:noFill/>
        </p:spPr>
        <p:txBody>
          <a:bodyPr wrap="square" rtlCol="1">
            <a:spAutoFit/>
          </a:bodyPr>
          <a:lstStyle/>
          <a:p>
            <a:r>
              <a:rPr lang="he-IL" sz="2400" b="1" dirty="0" err="1" smtClean="0">
                <a:solidFill>
                  <a:srgbClr val="1F497D">
                    <a:lumMod val="75000"/>
                  </a:srgbClr>
                </a:solidFill>
                <a:latin typeface="David" panose="020E0502060401010101" pitchFamily="34" charset="-79"/>
                <a:cs typeface="David" panose="020E0502060401010101" pitchFamily="34" charset="-79"/>
              </a:rPr>
              <a:t>חוזקות</a:t>
            </a:r>
            <a:endParaRPr lang="he-IL" sz="2400" b="1" dirty="0">
              <a:solidFill>
                <a:srgbClr val="1F497D">
                  <a:lumMod val="75000"/>
                </a:srgbClr>
              </a:solidFill>
              <a:latin typeface="David" panose="020E0502060401010101" pitchFamily="34" charset="-79"/>
              <a:cs typeface="David" panose="020E0502060401010101" pitchFamily="34" charset="-79"/>
            </a:endParaRPr>
          </a:p>
        </p:txBody>
      </p:sp>
      <p:sp>
        <p:nvSpPr>
          <p:cNvPr id="8" name="TextBox 7"/>
          <p:cNvSpPr txBox="1"/>
          <p:nvPr/>
        </p:nvSpPr>
        <p:spPr>
          <a:xfrm>
            <a:off x="15592" y="2780928"/>
            <a:ext cx="9164920" cy="461665"/>
          </a:xfrm>
          <a:prstGeom prst="rect">
            <a:avLst/>
          </a:prstGeom>
          <a:noFill/>
        </p:spPr>
        <p:txBody>
          <a:bodyPr wrap="square" rtlCol="1">
            <a:spAutoFit/>
          </a:bodyPr>
          <a:lstStyle/>
          <a:p>
            <a:r>
              <a:rPr lang="he-IL" sz="2400" b="1" dirty="0" smtClean="0">
                <a:solidFill>
                  <a:srgbClr val="1F497D">
                    <a:lumMod val="75000"/>
                  </a:srgbClr>
                </a:solidFill>
                <a:latin typeface="David" panose="020E0502060401010101" pitchFamily="34" charset="-79"/>
                <a:cs typeface="David" panose="020E0502060401010101" pitchFamily="34" charset="-79"/>
              </a:rPr>
              <a:t>אתגרים עד שנת 2024</a:t>
            </a:r>
            <a:endParaRPr lang="he-IL" sz="2400" b="1" dirty="0">
              <a:solidFill>
                <a:srgbClr val="1F497D">
                  <a:lumMod val="75000"/>
                </a:srgbClr>
              </a:solidFill>
              <a:latin typeface="David" panose="020E0502060401010101" pitchFamily="34" charset="-79"/>
              <a:cs typeface="David" panose="020E0502060401010101" pitchFamily="34" charset="-79"/>
            </a:endParaRPr>
          </a:p>
        </p:txBody>
      </p:sp>
      <p:sp>
        <p:nvSpPr>
          <p:cNvPr id="4" name="מלבן 3">
            <a:hlinkClick r:id="rId4" action="ppaction://hlinksldjump"/>
          </p:cNvPr>
          <p:cNvSpPr/>
          <p:nvPr/>
        </p:nvSpPr>
        <p:spPr>
          <a:xfrm>
            <a:off x="640674" y="938337"/>
            <a:ext cx="8496944" cy="72008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prstClr val="white"/>
              </a:solidFill>
              <a:latin typeface="David" panose="020E0502060401010101" pitchFamily="34" charset="-79"/>
              <a:cs typeface="David" panose="020E0502060401010101" pitchFamily="34" charset="-79"/>
            </a:endParaRPr>
          </a:p>
        </p:txBody>
      </p:sp>
      <p:sp>
        <p:nvSpPr>
          <p:cNvPr id="6" name="מלבן עם פינה יחידה מעוגלת 5">
            <a:hlinkClick r:id="rId5" action="ppaction://hlinksldjump"/>
          </p:cNvPr>
          <p:cNvSpPr/>
          <p:nvPr/>
        </p:nvSpPr>
        <p:spPr>
          <a:xfrm>
            <a:off x="179512" y="1668838"/>
            <a:ext cx="8766107" cy="608034"/>
          </a:xfrm>
          <a:prstGeom prst="round1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prstClr val="white"/>
              </a:solidFill>
              <a:latin typeface="David" panose="020E0502060401010101" pitchFamily="34" charset="-79"/>
              <a:cs typeface="David" panose="020E0502060401010101" pitchFamily="34" charset="-79"/>
            </a:endParaRPr>
          </a:p>
        </p:txBody>
      </p:sp>
      <p:sp>
        <p:nvSpPr>
          <p:cNvPr id="10" name="מלבן עם פינה יחידה מעוגלת 9">
            <a:hlinkClick r:id="rId6" action="ppaction://hlinksldjump"/>
          </p:cNvPr>
          <p:cNvSpPr/>
          <p:nvPr/>
        </p:nvSpPr>
        <p:spPr>
          <a:xfrm>
            <a:off x="805848" y="2276872"/>
            <a:ext cx="8166595" cy="618455"/>
          </a:xfrm>
          <a:prstGeom prst="round1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prstClr val="white"/>
              </a:solidFill>
              <a:latin typeface="David" panose="020E0502060401010101" pitchFamily="34" charset="-79"/>
              <a:cs typeface="David" panose="020E0502060401010101" pitchFamily="34" charset="-79"/>
            </a:endParaRPr>
          </a:p>
        </p:txBody>
      </p:sp>
      <p:sp>
        <p:nvSpPr>
          <p:cNvPr id="11" name="מלבן 10">
            <a:hlinkClick r:id="rId7" action="ppaction://hlinksldjump"/>
          </p:cNvPr>
          <p:cNvSpPr/>
          <p:nvPr/>
        </p:nvSpPr>
        <p:spPr>
          <a:xfrm>
            <a:off x="443618" y="3212976"/>
            <a:ext cx="8496944" cy="922797"/>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prstClr val="white"/>
              </a:solidFill>
              <a:latin typeface="David" panose="020E0502060401010101" pitchFamily="34" charset="-79"/>
              <a:cs typeface="David" panose="020E0502060401010101" pitchFamily="34" charset="-79"/>
            </a:endParaRPr>
          </a:p>
        </p:txBody>
      </p:sp>
      <p:sp>
        <p:nvSpPr>
          <p:cNvPr id="12" name="מלבן 11">
            <a:hlinkClick r:id="" action="ppaction://noaction"/>
          </p:cNvPr>
          <p:cNvSpPr/>
          <p:nvPr/>
        </p:nvSpPr>
        <p:spPr>
          <a:xfrm>
            <a:off x="539552" y="4221088"/>
            <a:ext cx="8568952" cy="115212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prstClr val="white"/>
              </a:solidFill>
              <a:latin typeface="David" panose="020E0502060401010101" pitchFamily="34" charset="-79"/>
              <a:cs typeface="David" panose="020E0502060401010101" pitchFamily="34" charset="-79"/>
            </a:endParaRPr>
          </a:p>
        </p:txBody>
      </p:sp>
      <p:sp>
        <p:nvSpPr>
          <p:cNvPr id="13" name="מלבן 12">
            <a:hlinkClick r:id="rId8" action="ppaction://hlinksldjump"/>
          </p:cNvPr>
          <p:cNvSpPr/>
          <p:nvPr/>
        </p:nvSpPr>
        <p:spPr>
          <a:xfrm>
            <a:off x="179512" y="5085184"/>
            <a:ext cx="8496944" cy="115212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prstClr val="white"/>
              </a:solidFill>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2297175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1000" fill="hold"/>
                                        <p:tgtEl>
                                          <p:spTgt spid="7">
                                            <p:txEl>
                                              <p:pRg st="0" end="0"/>
                                            </p:txEl>
                                          </p:spTgt>
                                        </p:tgtEl>
                                        <p:attrNameLst>
                                          <p:attrName>style.color</p:attrName>
                                        </p:attrNameLst>
                                      </p:cBhvr>
                                      <p:to>
                                        <a:srgbClr val="CC0000"/>
                                      </p:to>
                                    </p:animClr>
                                  </p:childTnLst>
                                  <p:subTnLst>
                                    <p:animClr clrSpc="rgb" dir="cw">
                                      <p:cBhvr override="childStyle">
                                        <p:cTn dur="1" fill="hold" display="0" masterRel="nextClick" afterEffect="1"/>
                                        <p:tgtEl>
                                          <p:spTgt spid="7">
                                            <p:txEl>
                                              <p:pRg st="0" end="0"/>
                                            </p:txEl>
                                          </p:spTgt>
                                        </p:tgtEl>
                                        <p:attrNameLst>
                                          <p:attrName>ppt_c</p:attrName>
                                        </p:attrNameLst>
                                      </p:cBhvr>
                                      <p:to>
                                        <a:schemeClr val="tx1"/>
                                      </p:to>
                                    </p:animClr>
                                  </p:subTnLst>
                                </p:cTn>
                              </p:par>
                            </p:childTnLst>
                          </p:cTn>
                        </p:par>
                      </p:childTnLst>
                    </p:cTn>
                  </p:par>
                  <p:par>
                    <p:cTn id="7" fill="hold">
                      <p:stCondLst>
                        <p:cond delay="indefinite"/>
                      </p:stCondLst>
                      <p:childTnLst>
                        <p:par>
                          <p:cTn id="8" fill="hold">
                            <p:stCondLst>
                              <p:cond delay="0"/>
                            </p:stCondLst>
                            <p:childTnLst>
                              <p:par>
                                <p:cTn id="9" presetID="3" presetClass="emph" presetSubtype="2" fill="hold" grpId="0" nodeType="clickEffect">
                                  <p:stCondLst>
                                    <p:cond delay="0"/>
                                  </p:stCondLst>
                                  <p:childTnLst>
                                    <p:animClr clrSpc="rgb" dir="cw">
                                      <p:cBhvr override="childStyle">
                                        <p:cTn id="10" dur="1000" fill="hold"/>
                                        <p:tgtEl>
                                          <p:spTgt spid="7">
                                            <p:txEl>
                                              <p:pRg st="1" end="1"/>
                                            </p:txEl>
                                          </p:spTgt>
                                        </p:tgtEl>
                                        <p:attrNameLst>
                                          <p:attrName>style.color</p:attrName>
                                        </p:attrNameLst>
                                      </p:cBhvr>
                                      <p:to>
                                        <a:srgbClr val="CC0000"/>
                                      </p:to>
                                    </p:animClr>
                                  </p:childTnLst>
                                  <p:subTnLst>
                                    <p:animClr clrSpc="rgb" dir="cw">
                                      <p:cBhvr override="childStyle">
                                        <p:cTn dur="1" fill="hold" display="0" masterRel="nextClick" afterEffect="1"/>
                                        <p:tgtEl>
                                          <p:spTgt spid="7">
                                            <p:txEl>
                                              <p:pRg st="1" end="1"/>
                                            </p:txEl>
                                          </p:spTgt>
                                        </p:tgtEl>
                                        <p:attrNameLst>
                                          <p:attrName>ppt_c</p:attrName>
                                        </p:attrNameLst>
                                      </p:cBhvr>
                                      <p:to>
                                        <a:schemeClr val="tx1"/>
                                      </p:to>
                                    </p:animClr>
                                  </p:subTnLst>
                                </p:cTn>
                              </p:par>
                            </p:childTnLst>
                          </p:cTn>
                        </p:par>
                      </p:childTnLst>
                    </p:cTn>
                  </p:par>
                  <p:par>
                    <p:cTn id="11" fill="hold">
                      <p:stCondLst>
                        <p:cond delay="indefinite"/>
                      </p:stCondLst>
                      <p:childTnLst>
                        <p:par>
                          <p:cTn id="12" fill="hold">
                            <p:stCondLst>
                              <p:cond delay="0"/>
                            </p:stCondLst>
                            <p:childTnLst>
                              <p:par>
                                <p:cTn id="13" presetID="3" presetClass="emph" presetSubtype="2" fill="hold" grpId="0" nodeType="clickEffect">
                                  <p:stCondLst>
                                    <p:cond delay="0"/>
                                  </p:stCondLst>
                                  <p:childTnLst>
                                    <p:animClr clrSpc="rgb" dir="cw">
                                      <p:cBhvr override="childStyle">
                                        <p:cTn id="14" dur="1000" fill="hold"/>
                                        <p:tgtEl>
                                          <p:spTgt spid="7">
                                            <p:txEl>
                                              <p:pRg st="2" end="2"/>
                                            </p:txEl>
                                          </p:spTgt>
                                        </p:tgtEl>
                                        <p:attrNameLst>
                                          <p:attrName>style.color</p:attrName>
                                        </p:attrNameLst>
                                      </p:cBhvr>
                                      <p:to>
                                        <a:srgbClr val="CC0000"/>
                                      </p:to>
                                    </p:animClr>
                                  </p:childTnLst>
                                  <p:subTnLst>
                                    <p:animClr clrSpc="rgb" dir="cw">
                                      <p:cBhvr override="childStyle">
                                        <p:cTn dur="1" fill="hold" display="0" masterRel="nextClick" afterEffect="1"/>
                                        <p:tgtEl>
                                          <p:spTgt spid="7">
                                            <p:txEl>
                                              <p:pRg st="2" end="2"/>
                                            </p:txEl>
                                          </p:spTgt>
                                        </p:tgtEl>
                                        <p:attrNameLst>
                                          <p:attrName>ppt_c</p:attrName>
                                        </p:attrNameLst>
                                      </p:cBhvr>
                                      <p:to>
                                        <a:schemeClr val="tx1"/>
                                      </p:to>
                                    </p:animClr>
                                  </p:subTnLst>
                                </p:cTn>
                              </p:par>
                            </p:childTnLst>
                          </p:cTn>
                        </p:par>
                      </p:childTnLst>
                    </p:cTn>
                  </p:par>
                  <p:par>
                    <p:cTn id="15" fill="hold">
                      <p:stCondLst>
                        <p:cond delay="indefinite"/>
                      </p:stCondLst>
                      <p:childTnLst>
                        <p:par>
                          <p:cTn id="16" fill="hold">
                            <p:stCondLst>
                              <p:cond delay="0"/>
                            </p:stCondLst>
                            <p:childTnLst>
                              <p:par>
                                <p:cTn id="17" presetID="3" presetClass="emph" presetSubtype="1" grpId="0" nodeType="clickEffect">
                                  <p:stCondLst>
                                    <p:cond delay="0"/>
                                  </p:stCondLst>
                                  <p:childTnLst>
                                    <p:set>
                                      <p:cBhvr override="childStyle">
                                        <p:cTn id="18" dur="indefinite"/>
                                        <p:tgtEl>
                                          <p:spTgt spid="2">
                                            <p:txEl>
                                              <p:pRg st="0" end="0"/>
                                            </p:txEl>
                                          </p:spTgt>
                                        </p:tgtEl>
                                        <p:attrNameLst>
                                          <p:attrName>style.color</p:attrName>
                                        </p:attrNameLst>
                                      </p:cBhvr>
                                      <p:to>
                                        <p:clrVal>
                                          <a:srgbClr val="CC0000"/>
                                        </p:clrVal>
                                      </p:to>
                                    </p:set>
                                  </p:childTnLst>
                                  <p:subTnLst>
                                    <p:animClr clrSpc="rgb" dir="cw">
                                      <p:cBhvr override="childStyle">
                                        <p:cTn dur="1" fill="hold" display="0" masterRel="nextClick" afterEffect="1"/>
                                        <p:tgtEl>
                                          <p:spTgt spid="2">
                                            <p:txEl>
                                              <p:pRg st="0" end="0"/>
                                            </p:txEl>
                                          </p:spTgt>
                                        </p:tgtEl>
                                        <p:attrNameLst>
                                          <p:attrName>ppt_c</p:attrName>
                                        </p:attrNameLst>
                                      </p:cBhvr>
                                      <p:to>
                                        <a:schemeClr val="tx1"/>
                                      </p:to>
                                    </p:animClr>
                                  </p:subTnLst>
                                </p:cTn>
                              </p:par>
                            </p:childTnLst>
                          </p:cTn>
                        </p:par>
                      </p:childTnLst>
                    </p:cTn>
                  </p:par>
                  <p:par>
                    <p:cTn id="19" fill="hold">
                      <p:stCondLst>
                        <p:cond delay="indefinite"/>
                      </p:stCondLst>
                      <p:childTnLst>
                        <p:par>
                          <p:cTn id="20" fill="hold">
                            <p:stCondLst>
                              <p:cond delay="0"/>
                            </p:stCondLst>
                            <p:childTnLst>
                              <p:par>
                                <p:cTn id="21" presetID="3" presetClass="emph" presetSubtype="1" grpId="0" nodeType="clickEffect">
                                  <p:stCondLst>
                                    <p:cond delay="0"/>
                                  </p:stCondLst>
                                  <p:childTnLst>
                                    <p:set>
                                      <p:cBhvr override="childStyle">
                                        <p:cTn id="22" dur="indefinite"/>
                                        <p:tgtEl>
                                          <p:spTgt spid="2">
                                            <p:txEl>
                                              <p:pRg st="1" end="1"/>
                                            </p:txEl>
                                          </p:spTgt>
                                        </p:tgtEl>
                                        <p:attrNameLst>
                                          <p:attrName>style.color</p:attrName>
                                        </p:attrNameLst>
                                      </p:cBhvr>
                                      <p:to>
                                        <p:clrVal>
                                          <a:srgbClr val="CC0000"/>
                                        </p:clrVal>
                                      </p:to>
                                    </p:set>
                                  </p:childTnLst>
                                  <p:subTnLst>
                                    <p:animClr clrSpc="rgb" dir="cw">
                                      <p:cBhvr override="childStyle">
                                        <p:cTn dur="1" fill="hold" display="0" masterRel="nextClick" afterEffect="1"/>
                                        <p:tgtEl>
                                          <p:spTgt spid="2">
                                            <p:txEl>
                                              <p:pRg st="1" end="1"/>
                                            </p:txEl>
                                          </p:spTgt>
                                        </p:tgtEl>
                                        <p:attrNameLst>
                                          <p:attrName>ppt_c</p:attrName>
                                        </p:attrNameLst>
                                      </p:cBhvr>
                                      <p:to>
                                        <a:schemeClr val="tx1"/>
                                      </p:to>
                                    </p:animClr>
                                  </p:subTnLst>
                                </p:cTn>
                              </p:par>
                            </p:childTnLst>
                          </p:cTn>
                        </p:par>
                      </p:childTnLst>
                    </p:cTn>
                  </p:par>
                  <p:par>
                    <p:cTn id="23" fill="hold">
                      <p:stCondLst>
                        <p:cond delay="indefinite"/>
                      </p:stCondLst>
                      <p:childTnLst>
                        <p:par>
                          <p:cTn id="24" fill="hold">
                            <p:stCondLst>
                              <p:cond delay="0"/>
                            </p:stCondLst>
                            <p:childTnLst>
                              <p:par>
                                <p:cTn id="25" presetID="3" presetClass="emph" presetSubtype="1" grpId="0" nodeType="clickEffect">
                                  <p:stCondLst>
                                    <p:cond delay="0"/>
                                  </p:stCondLst>
                                  <p:childTnLst>
                                    <p:set>
                                      <p:cBhvr override="childStyle">
                                        <p:cTn id="26" dur="indefinite"/>
                                        <p:tgtEl>
                                          <p:spTgt spid="2">
                                            <p:txEl>
                                              <p:pRg st="2" end="2"/>
                                            </p:txEl>
                                          </p:spTgt>
                                        </p:tgtEl>
                                        <p:attrNameLst>
                                          <p:attrName>style.color</p:attrName>
                                        </p:attrNameLst>
                                      </p:cBhvr>
                                      <p:to>
                                        <p:clrVal>
                                          <a:srgbClr val="CC0000"/>
                                        </p:clrVal>
                                      </p:to>
                                    </p:set>
                                  </p:childTnLst>
                                  <p:subTnLst>
                                    <p:animClr clrSpc="rgb" dir="cw">
                                      <p:cBhvr override="childStyle">
                                        <p:cTn dur="1" fill="hold" display="0" masterRel="nextClick" afterEffect="1"/>
                                        <p:tgtEl>
                                          <p:spTgt spid="2">
                                            <p:txEl>
                                              <p:pRg st="2" end="2"/>
                                            </p:txEl>
                                          </p:spTgt>
                                        </p:tgtEl>
                                        <p:attrNameLst>
                                          <p:attrName>ppt_c</p:attrName>
                                        </p:attrNameLst>
                                      </p:cBhvr>
                                      <p:to>
                                        <a:schemeClr val="tx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7"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Box 4">
            <a:hlinkClick r:id="rId3" action="ppaction://hlinksldjump"/>
          </p:cNvPr>
          <p:cNvSpPr txBox="1"/>
          <p:nvPr/>
        </p:nvSpPr>
        <p:spPr>
          <a:xfrm>
            <a:off x="0" y="-27384"/>
            <a:ext cx="9144000" cy="1077218"/>
          </a:xfrm>
          <a:prstGeom prst="rect">
            <a:avLst/>
          </a:prstGeom>
          <a:solidFill>
            <a:schemeClr val="tx2">
              <a:lumMod val="50000"/>
            </a:schemeClr>
          </a:solidFill>
        </p:spPr>
        <p:txBody>
          <a:bodyPr wrap="square" rtlCol="1">
            <a:spAutoFit/>
          </a:bodyPr>
          <a:lstStyle/>
          <a:p>
            <a:r>
              <a:rPr lang="he-IL" sz="3200" b="1" dirty="0" smtClean="0">
                <a:solidFill>
                  <a:schemeClr val="bg1"/>
                </a:solidFill>
                <a:latin typeface="David" panose="020E0502060401010101" pitchFamily="34" charset="-79"/>
                <a:cs typeface="David" panose="020E0502060401010101" pitchFamily="34" charset="-79"/>
              </a:rPr>
              <a:t>שיעור זכאות לבגרות מתוך סך כל הלומדים בי"ב -  </a:t>
            </a:r>
            <a:r>
              <a:rPr lang="en-US" sz="3200" b="1" dirty="0" smtClean="0">
                <a:solidFill>
                  <a:schemeClr val="bg1"/>
                </a:solidFill>
                <a:latin typeface="David" panose="020E0502060401010101" pitchFamily="34" charset="-79"/>
                <a:cs typeface="David" panose="020E0502060401010101" pitchFamily="34" charset="-79"/>
              </a:rPr>
              <a:t/>
            </a:r>
            <a:br>
              <a:rPr lang="en-US" sz="3200" b="1" dirty="0" smtClean="0">
                <a:solidFill>
                  <a:schemeClr val="bg1"/>
                </a:solidFill>
                <a:latin typeface="David" panose="020E0502060401010101" pitchFamily="34" charset="-79"/>
                <a:cs typeface="David" panose="020E0502060401010101" pitchFamily="34" charset="-79"/>
              </a:rPr>
            </a:br>
            <a:r>
              <a:rPr lang="he-IL" sz="3200" b="1" dirty="0" smtClean="0">
                <a:solidFill>
                  <a:schemeClr val="bg1"/>
                </a:solidFill>
                <a:latin typeface="David" panose="020E0502060401010101" pitchFamily="34" charset="-79"/>
                <a:cs typeface="David" panose="020E0502060401010101" pitchFamily="34" charset="-79"/>
              </a:rPr>
              <a:t>בחינוך העיוני ובחינוך הטכנולוגי   </a:t>
            </a:r>
            <a:endParaRPr lang="he-IL" sz="3200" b="1" dirty="0">
              <a:solidFill>
                <a:schemeClr val="bg1"/>
              </a:solidFill>
              <a:latin typeface="David" panose="020E0502060401010101" pitchFamily="34" charset="-79"/>
              <a:cs typeface="David" panose="020E0502060401010101" pitchFamily="34" charset="-79"/>
            </a:endParaRPr>
          </a:p>
        </p:txBody>
      </p:sp>
      <p:sp>
        <p:nvSpPr>
          <p:cNvPr id="7" name="TextBox 6"/>
          <p:cNvSpPr txBox="1"/>
          <p:nvPr/>
        </p:nvSpPr>
        <p:spPr>
          <a:xfrm>
            <a:off x="0" y="6258798"/>
            <a:ext cx="9144000" cy="338554"/>
          </a:xfrm>
          <a:prstGeom prst="rect">
            <a:avLst/>
          </a:prstGeom>
          <a:noFill/>
        </p:spPr>
        <p:txBody>
          <a:bodyPr wrap="square" rtlCol="1">
            <a:spAutoFit/>
          </a:bodyPr>
          <a:lstStyle/>
          <a:p>
            <a:r>
              <a:rPr lang="he-IL" sz="1600" b="1" dirty="0" smtClean="0">
                <a:latin typeface="David" panose="020E0502060401010101" pitchFamily="34" charset="-79"/>
                <a:cs typeface="David" panose="020E0502060401010101" pitchFamily="34" charset="-79"/>
              </a:rPr>
              <a:t>המדד החברתי כלכלי של תלמידי החינוך העיוני גבוה במעל ל- 10%, מתלמידי החינוך הטכנולוגי (יותר מנקודה במדד)</a:t>
            </a:r>
            <a:endParaRPr lang="he-IL" sz="1600" b="1" dirty="0">
              <a:latin typeface="David" panose="020E0502060401010101" pitchFamily="34" charset="-79"/>
              <a:cs typeface="David" panose="020E0502060401010101" pitchFamily="34" charset="-79"/>
            </a:endParaRPr>
          </a:p>
        </p:txBody>
      </p:sp>
      <p:sp>
        <p:nvSpPr>
          <p:cNvPr id="37" name="TextBox 36"/>
          <p:cNvSpPr txBox="1"/>
          <p:nvPr/>
        </p:nvSpPr>
        <p:spPr>
          <a:xfrm>
            <a:off x="683568" y="6597352"/>
            <a:ext cx="8496944" cy="307777"/>
          </a:xfrm>
          <a:prstGeom prst="rect">
            <a:avLst/>
          </a:prstGeom>
          <a:noFill/>
        </p:spPr>
        <p:txBody>
          <a:bodyPr wrap="square" rtlCol="1">
            <a:spAutoFit/>
          </a:bodyPr>
          <a:lstStyle/>
          <a:p>
            <a:r>
              <a:rPr lang="he-IL" sz="1400" b="1" dirty="0" smtClean="0">
                <a:latin typeface="David" panose="020E0502060401010101" pitchFamily="34" charset="-79"/>
                <a:cs typeface="David" panose="020E0502060401010101" pitchFamily="34" charset="-79"/>
              </a:rPr>
              <a:t>מקור הנתונים: משרד החינוך, מינהל תקשוב ומערכות מידע</a:t>
            </a:r>
            <a:endParaRPr lang="he-IL" sz="1400" b="1" dirty="0">
              <a:latin typeface="David" panose="020E0502060401010101" pitchFamily="34" charset="-79"/>
              <a:cs typeface="David" panose="020E0502060401010101" pitchFamily="34" charset="-79"/>
            </a:endParaRPr>
          </a:p>
        </p:txBody>
      </p:sp>
      <p:grpSp>
        <p:nvGrpSpPr>
          <p:cNvPr id="3" name="קבוצה 2"/>
          <p:cNvGrpSpPr/>
          <p:nvPr/>
        </p:nvGrpSpPr>
        <p:grpSpPr>
          <a:xfrm>
            <a:off x="122409" y="1156717"/>
            <a:ext cx="8914087" cy="5152603"/>
            <a:chOff x="29885" y="1923116"/>
            <a:chExt cx="8914087" cy="5152603"/>
          </a:xfrm>
        </p:grpSpPr>
        <p:graphicFrame>
          <p:nvGraphicFramePr>
            <p:cNvPr id="40" name="תרשים 39"/>
            <p:cNvGraphicFramePr>
              <a:graphicFrameLocks/>
            </p:cNvGraphicFramePr>
            <p:nvPr>
              <p:extLst>
                <p:ext uri="{D42A27DB-BD31-4B8C-83A1-F6EECF244321}">
                  <p14:modId xmlns:p14="http://schemas.microsoft.com/office/powerpoint/2010/main" val="4112110739"/>
                </p:ext>
              </p:extLst>
            </p:nvPr>
          </p:nvGraphicFramePr>
          <p:xfrm>
            <a:off x="29885" y="1923116"/>
            <a:ext cx="8914087" cy="5152603"/>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1"/>
            <p:cNvSpPr txBox="1"/>
            <p:nvPr/>
          </p:nvSpPr>
          <p:spPr>
            <a:xfrm>
              <a:off x="4047428" y="3619335"/>
              <a:ext cx="648072"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smtClean="0">
                  <a:latin typeface="David" panose="020E0502060401010101" pitchFamily="34" charset="-79"/>
                  <a:cs typeface="David" panose="020E0502060401010101" pitchFamily="34" charset="-79"/>
                </a:rPr>
                <a:t>18.48</a:t>
              </a:r>
              <a:endParaRPr lang="he-IL" sz="1200" b="1" dirty="0">
                <a:latin typeface="David" panose="020E0502060401010101" pitchFamily="34" charset="-79"/>
                <a:cs typeface="David" panose="020E0502060401010101" pitchFamily="34" charset="-79"/>
              </a:endParaRPr>
            </a:p>
          </p:txBody>
        </p:sp>
        <p:sp>
          <p:nvSpPr>
            <p:cNvPr id="10" name="TextBox 1"/>
            <p:cNvSpPr txBox="1"/>
            <p:nvPr/>
          </p:nvSpPr>
          <p:spPr>
            <a:xfrm>
              <a:off x="4487860" y="3763351"/>
              <a:ext cx="639688"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smtClean="0">
                  <a:latin typeface="David" panose="020E0502060401010101" pitchFamily="34" charset="-79"/>
                  <a:cs typeface="David" panose="020E0502060401010101" pitchFamily="34" charset="-79"/>
                </a:rPr>
                <a:t>17.27</a:t>
              </a:r>
              <a:endParaRPr lang="he-IL" sz="1200" b="1" dirty="0">
                <a:latin typeface="David" panose="020E0502060401010101" pitchFamily="34" charset="-79"/>
                <a:cs typeface="David" panose="020E0502060401010101" pitchFamily="34" charset="-79"/>
              </a:endParaRPr>
            </a:p>
          </p:txBody>
        </p:sp>
        <p:sp>
          <p:nvSpPr>
            <p:cNvPr id="11" name="TextBox 1"/>
            <p:cNvSpPr txBox="1"/>
            <p:nvPr/>
          </p:nvSpPr>
          <p:spPr>
            <a:xfrm>
              <a:off x="4856284" y="3763351"/>
              <a:ext cx="631304"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smtClean="0">
                  <a:latin typeface="David" panose="020E0502060401010101" pitchFamily="34" charset="-79"/>
                  <a:cs typeface="David" panose="020E0502060401010101" pitchFamily="34" charset="-79"/>
                </a:rPr>
                <a:t>14.58</a:t>
              </a:r>
              <a:endParaRPr lang="he-IL" sz="1200" b="1" dirty="0">
                <a:latin typeface="David" panose="020E0502060401010101" pitchFamily="34" charset="-79"/>
                <a:cs typeface="David" panose="020E0502060401010101" pitchFamily="34" charset="-79"/>
              </a:endParaRPr>
            </a:p>
          </p:txBody>
        </p:sp>
        <p:sp>
          <p:nvSpPr>
            <p:cNvPr id="12" name="TextBox 1"/>
            <p:cNvSpPr txBox="1"/>
            <p:nvPr/>
          </p:nvSpPr>
          <p:spPr>
            <a:xfrm>
              <a:off x="5368724" y="3763351"/>
              <a:ext cx="622920"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smtClean="0">
                  <a:latin typeface="David" panose="020E0502060401010101" pitchFamily="34" charset="-79"/>
                  <a:cs typeface="David" panose="020E0502060401010101" pitchFamily="34" charset="-79"/>
                </a:rPr>
                <a:t>15.03</a:t>
              </a:r>
              <a:endParaRPr lang="he-IL" sz="1200" b="1" dirty="0">
                <a:latin typeface="David" panose="020E0502060401010101" pitchFamily="34" charset="-79"/>
                <a:cs typeface="David" panose="020E0502060401010101" pitchFamily="34" charset="-79"/>
              </a:endParaRPr>
            </a:p>
          </p:txBody>
        </p:sp>
        <p:sp>
          <p:nvSpPr>
            <p:cNvPr id="13" name="TextBox 1"/>
            <p:cNvSpPr txBox="1"/>
            <p:nvPr/>
          </p:nvSpPr>
          <p:spPr>
            <a:xfrm>
              <a:off x="5703612" y="3763351"/>
              <a:ext cx="612068" cy="216997"/>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smtClean="0">
                  <a:latin typeface="David" panose="020E0502060401010101" pitchFamily="34" charset="-79"/>
                  <a:cs typeface="David" panose="020E0502060401010101" pitchFamily="34" charset="-79"/>
                </a:rPr>
                <a:t>12.86</a:t>
              </a:r>
              <a:endParaRPr lang="he-IL" sz="1200" b="1" dirty="0">
                <a:latin typeface="David" panose="020E0502060401010101" pitchFamily="34" charset="-79"/>
                <a:cs typeface="David" panose="020E0502060401010101" pitchFamily="34" charset="-79"/>
              </a:endParaRPr>
            </a:p>
          </p:txBody>
        </p:sp>
        <p:sp>
          <p:nvSpPr>
            <p:cNvPr id="14" name="TextBox 1"/>
            <p:cNvSpPr txBox="1"/>
            <p:nvPr/>
          </p:nvSpPr>
          <p:spPr>
            <a:xfrm>
              <a:off x="6207668" y="3619335"/>
              <a:ext cx="504056"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smtClean="0">
                  <a:latin typeface="David" panose="020E0502060401010101" pitchFamily="34" charset="-79"/>
                  <a:cs typeface="David" panose="020E0502060401010101" pitchFamily="34" charset="-79"/>
                </a:rPr>
                <a:t>11.2</a:t>
              </a:r>
              <a:endParaRPr lang="he-IL" sz="1200" b="1" dirty="0">
                <a:latin typeface="David" panose="020E0502060401010101" pitchFamily="34" charset="-79"/>
                <a:cs typeface="David" panose="020E0502060401010101" pitchFamily="34" charset="-79"/>
              </a:endParaRPr>
            </a:p>
          </p:txBody>
        </p:sp>
        <p:sp>
          <p:nvSpPr>
            <p:cNvPr id="15" name="TextBox 1"/>
            <p:cNvSpPr txBox="1"/>
            <p:nvPr/>
          </p:nvSpPr>
          <p:spPr>
            <a:xfrm>
              <a:off x="6711724" y="3547327"/>
              <a:ext cx="504056"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smtClean="0">
                  <a:latin typeface="David" panose="020E0502060401010101" pitchFamily="34" charset="-79"/>
                  <a:cs typeface="David" panose="020E0502060401010101" pitchFamily="34" charset="-79"/>
                </a:rPr>
                <a:t>8.76</a:t>
              </a:r>
              <a:endParaRPr lang="he-IL" sz="1200" b="1" dirty="0">
                <a:latin typeface="David" panose="020E0502060401010101" pitchFamily="34" charset="-79"/>
                <a:cs typeface="David" panose="020E0502060401010101" pitchFamily="34" charset="-79"/>
              </a:endParaRPr>
            </a:p>
          </p:txBody>
        </p:sp>
        <p:sp>
          <p:nvSpPr>
            <p:cNvPr id="16" name="TextBox 1"/>
            <p:cNvSpPr txBox="1"/>
            <p:nvPr/>
          </p:nvSpPr>
          <p:spPr>
            <a:xfrm>
              <a:off x="7025602" y="3475319"/>
              <a:ext cx="550218"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smtClean="0">
                  <a:latin typeface="David" panose="020E0502060401010101" pitchFamily="34" charset="-79"/>
                  <a:cs typeface="David" panose="020E0502060401010101" pitchFamily="34" charset="-79"/>
                </a:rPr>
                <a:t>8.97</a:t>
              </a:r>
              <a:endParaRPr lang="he-IL" sz="1200" b="1" dirty="0">
                <a:latin typeface="David" panose="020E0502060401010101" pitchFamily="34" charset="-79"/>
                <a:cs typeface="David" panose="020E0502060401010101" pitchFamily="34" charset="-79"/>
              </a:endParaRPr>
            </a:p>
          </p:txBody>
        </p:sp>
        <p:sp>
          <p:nvSpPr>
            <p:cNvPr id="17" name="TextBox 1"/>
            <p:cNvSpPr txBox="1"/>
            <p:nvPr/>
          </p:nvSpPr>
          <p:spPr>
            <a:xfrm>
              <a:off x="3615380" y="3547327"/>
              <a:ext cx="648072"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smtClean="0">
                  <a:latin typeface="David" panose="020E0502060401010101" pitchFamily="34" charset="-79"/>
                  <a:cs typeface="David" panose="020E0502060401010101" pitchFamily="34" charset="-79"/>
                </a:rPr>
                <a:t>21.26</a:t>
              </a:r>
              <a:endParaRPr lang="he-IL" sz="1200" b="1" dirty="0">
                <a:latin typeface="David" panose="020E0502060401010101" pitchFamily="34" charset="-79"/>
                <a:cs typeface="David" panose="020E0502060401010101" pitchFamily="34" charset="-79"/>
              </a:endParaRPr>
            </a:p>
          </p:txBody>
        </p:sp>
        <p:sp>
          <p:nvSpPr>
            <p:cNvPr id="18" name="TextBox 1"/>
            <p:cNvSpPr txBox="1"/>
            <p:nvPr/>
          </p:nvSpPr>
          <p:spPr>
            <a:xfrm>
              <a:off x="876986" y="4339415"/>
              <a:ext cx="506146"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a:latin typeface="David" panose="020E0502060401010101" pitchFamily="34" charset="-79"/>
                  <a:cs typeface="David" panose="020E0502060401010101" pitchFamily="34" charset="-79"/>
                </a:rPr>
                <a:t>31.7</a:t>
              </a:r>
            </a:p>
          </p:txBody>
        </p:sp>
        <p:sp>
          <p:nvSpPr>
            <p:cNvPr id="19" name="TextBox 1"/>
            <p:cNvSpPr txBox="1"/>
            <p:nvPr/>
          </p:nvSpPr>
          <p:spPr>
            <a:xfrm>
              <a:off x="3183332" y="3547327"/>
              <a:ext cx="648072"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smtClean="0">
                  <a:latin typeface="David" panose="020E0502060401010101" pitchFamily="34" charset="-79"/>
                  <a:cs typeface="David" panose="020E0502060401010101" pitchFamily="34" charset="-79"/>
                </a:rPr>
                <a:t>23.76</a:t>
              </a:r>
              <a:endParaRPr lang="he-IL" sz="1200" b="1" dirty="0">
                <a:latin typeface="David" panose="020E0502060401010101" pitchFamily="34" charset="-79"/>
                <a:cs typeface="David" panose="020E0502060401010101" pitchFamily="34" charset="-79"/>
              </a:endParaRPr>
            </a:p>
          </p:txBody>
        </p:sp>
        <p:sp>
          <p:nvSpPr>
            <p:cNvPr id="20" name="TextBox 1"/>
            <p:cNvSpPr txBox="1"/>
            <p:nvPr/>
          </p:nvSpPr>
          <p:spPr>
            <a:xfrm>
              <a:off x="2823292" y="3763351"/>
              <a:ext cx="648072" cy="216024"/>
            </a:xfrm>
            <a:prstGeom prst="rect">
              <a:avLst/>
            </a:prstGeom>
          </p:spPr>
          <p:txBody>
            <a:bodyPr wrap="square" rtlCol="1"/>
            <a:lstStyle>
              <a:defPPr>
                <a:defRPr lang="he-IL"/>
              </a:defPPr>
              <a:lvl1pPr indent="0">
                <a:defRPr sz="1200" b="1">
                  <a:latin typeface="David" panose="020E0502060401010101" pitchFamily="34" charset="-79"/>
                  <a:cs typeface="David" panose="020E0502060401010101" pitchFamily="34" charset="-79"/>
                </a:defRPr>
              </a:lvl1pPr>
              <a:lvl2pPr indent="0">
                <a:defRPr sz="1100"/>
              </a:lvl2pPr>
              <a:lvl3pPr indent="0">
                <a:defRPr sz="1100"/>
              </a:lvl3pPr>
              <a:lvl4pPr indent="0">
                <a:defRPr sz="1100"/>
              </a:lvl4pPr>
              <a:lvl5pPr indent="0">
                <a:defRPr sz="1100"/>
              </a:lvl5pPr>
              <a:lvl6pPr indent="0">
                <a:defRPr sz="1100"/>
              </a:lvl6pPr>
              <a:lvl7pPr indent="0">
                <a:defRPr sz="1100"/>
              </a:lvl7pPr>
              <a:lvl8pPr indent="0">
                <a:defRPr sz="1100"/>
              </a:lvl8pPr>
              <a:lvl9pPr indent="0">
                <a:defRPr sz="1100"/>
              </a:lvl9pPr>
            </a:lstStyle>
            <a:p>
              <a:r>
                <a:rPr lang="he-IL" dirty="0"/>
                <a:t>26.87</a:t>
              </a:r>
            </a:p>
          </p:txBody>
        </p:sp>
        <p:sp>
          <p:nvSpPr>
            <p:cNvPr id="21" name="TextBox 1"/>
            <p:cNvSpPr txBox="1"/>
            <p:nvPr/>
          </p:nvSpPr>
          <p:spPr>
            <a:xfrm>
              <a:off x="1167108" y="4195399"/>
              <a:ext cx="648072"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a:latin typeface="David" panose="020E0502060401010101" pitchFamily="34" charset="-79"/>
                  <a:cs typeface="David" panose="020E0502060401010101" pitchFamily="34" charset="-79"/>
                </a:rPr>
                <a:t>32.47</a:t>
              </a:r>
            </a:p>
          </p:txBody>
        </p:sp>
        <p:sp>
          <p:nvSpPr>
            <p:cNvPr id="22" name="TextBox 1"/>
            <p:cNvSpPr txBox="1"/>
            <p:nvPr/>
          </p:nvSpPr>
          <p:spPr>
            <a:xfrm>
              <a:off x="1599156" y="4051383"/>
              <a:ext cx="648072"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a:latin typeface="David" panose="020E0502060401010101" pitchFamily="34" charset="-79"/>
                  <a:cs typeface="David" panose="020E0502060401010101" pitchFamily="34" charset="-79"/>
                </a:rPr>
                <a:t>32.82</a:t>
              </a:r>
            </a:p>
          </p:txBody>
        </p:sp>
        <p:sp>
          <p:nvSpPr>
            <p:cNvPr id="23" name="TextBox 1"/>
            <p:cNvSpPr txBox="1"/>
            <p:nvPr/>
          </p:nvSpPr>
          <p:spPr>
            <a:xfrm>
              <a:off x="1979712" y="3907367"/>
              <a:ext cx="648072"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a:latin typeface="David" panose="020E0502060401010101" pitchFamily="34" charset="-79"/>
                  <a:cs typeface="David" panose="020E0502060401010101" pitchFamily="34" charset="-79"/>
                </a:rPr>
                <a:t>28.34</a:t>
              </a:r>
            </a:p>
          </p:txBody>
        </p:sp>
        <p:sp>
          <p:nvSpPr>
            <p:cNvPr id="24" name="TextBox 1"/>
            <p:cNvSpPr txBox="1"/>
            <p:nvPr/>
          </p:nvSpPr>
          <p:spPr>
            <a:xfrm>
              <a:off x="2391244" y="4051383"/>
              <a:ext cx="648072"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a:latin typeface="David" panose="020E0502060401010101" pitchFamily="34" charset="-79"/>
                  <a:cs typeface="David" panose="020E0502060401010101" pitchFamily="34" charset="-79"/>
                </a:rPr>
                <a:t>26.38</a:t>
              </a:r>
            </a:p>
          </p:txBody>
        </p:sp>
        <p:sp>
          <p:nvSpPr>
            <p:cNvPr id="29" name="TextBox 1"/>
            <p:cNvSpPr txBox="1"/>
            <p:nvPr/>
          </p:nvSpPr>
          <p:spPr>
            <a:xfrm>
              <a:off x="7457650" y="3259295"/>
              <a:ext cx="550218"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smtClean="0">
                  <a:latin typeface="David" panose="020E0502060401010101" pitchFamily="34" charset="-79"/>
                  <a:cs typeface="David" panose="020E0502060401010101" pitchFamily="34" charset="-79"/>
                </a:rPr>
                <a:t>8.67</a:t>
              </a:r>
              <a:endParaRPr lang="he-IL" sz="1200" b="1" dirty="0">
                <a:latin typeface="David" panose="020E0502060401010101" pitchFamily="34" charset="-79"/>
                <a:cs typeface="David" panose="020E0502060401010101" pitchFamily="34" charset="-79"/>
              </a:endParaRPr>
            </a:p>
          </p:txBody>
        </p:sp>
        <p:sp>
          <p:nvSpPr>
            <p:cNvPr id="42" name="TextBox 1"/>
            <p:cNvSpPr txBox="1"/>
            <p:nvPr/>
          </p:nvSpPr>
          <p:spPr>
            <a:xfrm>
              <a:off x="7863852" y="3187287"/>
              <a:ext cx="550218"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smtClean="0">
                  <a:latin typeface="David" panose="020E0502060401010101" pitchFamily="34" charset="-79"/>
                  <a:cs typeface="David" panose="020E0502060401010101" pitchFamily="34" charset="-79"/>
                </a:rPr>
                <a:t>8.07</a:t>
              </a:r>
              <a:endParaRPr lang="he-IL" sz="1200" b="1" dirty="0">
                <a:latin typeface="David" panose="020E0502060401010101" pitchFamily="34" charset="-79"/>
                <a:cs typeface="David" panose="020E0502060401010101" pitchFamily="34" charset="-79"/>
              </a:endParaRPr>
            </a:p>
          </p:txBody>
        </p:sp>
        <p:sp>
          <p:nvSpPr>
            <p:cNvPr id="43" name="TextBox 1"/>
            <p:cNvSpPr txBox="1"/>
            <p:nvPr/>
          </p:nvSpPr>
          <p:spPr>
            <a:xfrm>
              <a:off x="8249738" y="3115279"/>
              <a:ext cx="550218" cy="216024"/>
            </a:xfrm>
            <a:prstGeom prst="rect">
              <a:avLst/>
            </a:prstGeom>
          </p:spPr>
          <p:txBody>
            <a:bodyPr wrap="square" rtlCol="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he-IL" sz="1200" b="1" dirty="0" smtClean="0">
                  <a:latin typeface="David" panose="020E0502060401010101" pitchFamily="34" charset="-79"/>
                  <a:cs typeface="David" panose="020E0502060401010101" pitchFamily="34" charset="-79"/>
                </a:rPr>
                <a:t>8.81</a:t>
              </a:r>
              <a:endParaRPr lang="he-IL" sz="1200" b="1" dirty="0">
                <a:latin typeface="David" panose="020E0502060401010101" pitchFamily="34" charset="-79"/>
                <a:cs typeface="David" panose="020E0502060401010101" pitchFamily="34" charset="-79"/>
              </a:endParaRPr>
            </a:p>
          </p:txBody>
        </p:sp>
      </p:grpSp>
    </p:spTree>
    <p:extLst>
      <p:ext uri="{BB962C8B-B14F-4D97-AF65-F5344CB8AC3E}">
        <p14:creationId xmlns:p14="http://schemas.microsoft.com/office/powerpoint/2010/main" val="29380467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מציין מיקום של מספר שקופית 4"/>
          <p:cNvSpPr>
            <a:spLocks noGrp="1"/>
          </p:cNvSpPr>
          <p:nvPr>
            <p:ph type="sldNum" sz="quarter" idx="12"/>
          </p:nvPr>
        </p:nvSpPr>
        <p:spPr>
          <a:xfrm>
            <a:off x="3851920" y="6309320"/>
            <a:ext cx="1828800" cy="365125"/>
          </a:xfrm>
        </p:spPr>
        <p:txBody>
          <a:bodyPr/>
          <a:lstStyle/>
          <a:p>
            <a:pPr>
              <a:defRPr/>
            </a:pPr>
            <a:fld id="{9781F767-CAA5-4369-8D70-F9F1247449A8}" type="slidenum">
              <a:rPr lang="en-US" smtClean="0"/>
              <a:pPr>
                <a:defRPr/>
              </a:pPr>
              <a:t>12</a:t>
            </a:fld>
            <a:endParaRPr lang="en-US" dirty="0"/>
          </a:p>
        </p:txBody>
      </p:sp>
      <p:sp>
        <p:nvSpPr>
          <p:cNvPr id="6" name="TextBox 5">
            <a:hlinkClick r:id="rId3" action="ppaction://hlinksldjump"/>
          </p:cNvPr>
          <p:cNvSpPr txBox="1"/>
          <p:nvPr/>
        </p:nvSpPr>
        <p:spPr>
          <a:xfrm>
            <a:off x="0" y="-27384"/>
            <a:ext cx="9144000" cy="584775"/>
          </a:xfrm>
          <a:prstGeom prst="rect">
            <a:avLst/>
          </a:prstGeom>
          <a:solidFill>
            <a:schemeClr val="tx2">
              <a:lumMod val="50000"/>
            </a:schemeClr>
          </a:solidFill>
        </p:spPr>
        <p:txBody>
          <a:bodyPr wrap="square" rtlCol="1">
            <a:spAutoFit/>
          </a:bodyPr>
          <a:lstStyle/>
          <a:p>
            <a:pPr marL="45720" indent="0">
              <a:buNone/>
            </a:pPr>
            <a:r>
              <a:rPr lang="he-IL" sz="3200" b="1" dirty="0">
                <a:solidFill>
                  <a:schemeClr val="bg1"/>
                </a:solidFill>
                <a:latin typeface="David" panose="020E0502060401010101" pitchFamily="34" charset="-79"/>
                <a:cs typeface="David" panose="020E0502060401010101" pitchFamily="34" charset="-79"/>
              </a:rPr>
              <a:t>חוקת הזכאות לתעודה טכנולוגית - מקצועית</a:t>
            </a:r>
            <a:endParaRPr lang="he-IL" sz="2400" dirty="0">
              <a:solidFill>
                <a:schemeClr val="bg1"/>
              </a:solidFill>
              <a:latin typeface="David" panose="020E0502060401010101" pitchFamily="34" charset="-79"/>
              <a:cs typeface="David" panose="020E0502060401010101" pitchFamily="34" charset="-79"/>
            </a:endParaRPr>
          </a:p>
        </p:txBody>
      </p:sp>
      <p:graphicFrame>
        <p:nvGraphicFramePr>
          <p:cNvPr id="9" name="טבלה 8"/>
          <p:cNvGraphicFramePr>
            <a:graphicFrameLocks noGrp="1"/>
          </p:cNvGraphicFramePr>
          <p:nvPr>
            <p:extLst>
              <p:ext uri="{D42A27DB-BD31-4B8C-83A1-F6EECF244321}">
                <p14:modId xmlns:p14="http://schemas.microsoft.com/office/powerpoint/2010/main" val="3322503217"/>
              </p:ext>
            </p:extLst>
          </p:nvPr>
        </p:nvGraphicFramePr>
        <p:xfrm>
          <a:off x="6084168" y="576064"/>
          <a:ext cx="3059833" cy="6309320"/>
        </p:xfrm>
        <a:graphic>
          <a:graphicData uri="http://schemas.openxmlformats.org/drawingml/2006/table">
            <a:tbl>
              <a:tblPr rtl="1" firstRow="1" firstCol="1" bandRow="1">
                <a:tableStyleId>{5C22544A-7EE6-4342-B048-85BDC9FD1C3A}</a:tableStyleId>
              </a:tblPr>
              <a:tblGrid>
                <a:gridCol w="791694"/>
                <a:gridCol w="2268139"/>
              </a:tblGrid>
              <a:tr h="548680">
                <a:tc>
                  <a:txBody>
                    <a:bodyPr/>
                    <a:lstStyle/>
                    <a:p>
                      <a:pPr algn="r" rtl="1">
                        <a:lnSpc>
                          <a:spcPct val="100000"/>
                        </a:lnSpc>
                        <a:spcAft>
                          <a:spcPts val="0"/>
                        </a:spcAft>
                      </a:pPr>
                      <a:endParaRPr lang="en-US" sz="1600" dirty="0">
                        <a:effectLst/>
                        <a:latin typeface="David" panose="020E0502060401010101" pitchFamily="34" charset="-79"/>
                        <a:ea typeface="Times New Roman"/>
                        <a:cs typeface="David" panose="020E0502060401010101" pitchFamily="34" charset="-79"/>
                      </a:endParaRPr>
                    </a:p>
                  </a:txBody>
                  <a:tcPr anchor="b"/>
                </a:tc>
                <a:tc>
                  <a:txBody>
                    <a:bodyPr/>
                    <a:lstStyle/>
                    <a:p>
                      <a:pPr algn="r" rtl="1">
                        <a:lnSpc>
                          <a:spcPct val="100000"/>
                        </a:lnSpc>
                        <a:spcAft>
                          <a:spcPts val="0"/>
                        </a:spcAft>
                      </a:pPr>
                      <a:r>
                        <a:rPr lang="he-IL" sz="1600" dirty="0" smtClean="0">
                          <a:effectLst/>
                          <a:latin typeface="David" panose="020E0502060401010101" pitchFamily="34" charset="-79"/>
                          <a:cs typeface="David" panose="020E0502060401010101" pitchFamily="34" charset="-79"/>
                        </a:rPr>
                        <a:t>דרישות מינימליות</a:t>
                      </a:r>
                      <a:endParaRPr lang="he-IL" sz="1600" baseline="0" dirty="0" smtClean="0">
                        <a:effectLst/>
                        <a:latin typeface="David" panose="020E0502060401010101" pitchFamily="34" charset="-79"/>
                        <a:cs typeface="David" panose="020E0502060401010101" pitchFamily="34" charset="-79"/>
                      </a:endParaRPr>
                    </a:p>
                  </a:txBody>
                  <a:tcPr anchor="b"/>
                </a:tc>
              </a:tr>
              <a:tr h="1656184">
                <a:tc>
                  <a:txBody>
                    <a:bodyPr/>
                    <a:lstStyle/>
                    <a:p>
                      <a:pPr algn="r" rtl="1">
                        <a:lnSpc>
                          <a:spcPct val="100000"/>
                        </a:lnSpc>
                        <a:spcAft>
                          <a:spcPts val="0"/>
                        </a:spcAft>
                      </a:pPr>
                      <a:r>
                        <a:rPr lang="he-IL" sz="1400" dirty="0" smtClean="0">
                          <a:effectLst/>
                          <a:latin typeface="David" panose="020E0502060401010101" pitchFamily="34" charset="-79"/>
                          <a:cs typeface="David" panose="020E0502060401010101" pitchFamily="34" charset="-79"/>
                        </a:rPr>
                        <a:t>1.1  </a:t>
                      </a:r>
                      <a:r>
                        <a:rPr lang="he-IL" sz="1400" b="1" dirty="0" smtClean="0">
                          <a:solidFill>
                            <a:schemeClr val="bg1"/>
                          </a:solidFill>
                          <a:effectLst/>
                          <a:latin typeface="David" panose="020E0502060401010101" pitchFamily="34" charset="-79"/>
                          <a:cs typeface="David" panose="020E0502060401010101" pitchFamily="34" charset="-79"/>
                        </a:rPr>
                        <a:t>מקצועית </a:t>
                      </a:r>
                      <a:r>
                        <a:rPr lang="he-IL" sz="1400" b="1" dirty="0">
                          <a:solidFill>
                            <a:schemeClr val="bg1"/>
                          </a:solidFill>
                          <a:effectLst/>
                          <a:latin typeface="David" panose="020E0502060401010101" pitchFamily="34" charset="-79"/>
                          <a:cs typeface="David" panose="020E0502060401010101" pitchFamily="34" charset="-79"/>
                        </a:rPr>
                        <a:t>בסיסית</a:t>
                      </a:r>
                      <a:endParaRPr lang="en-US" sz="1600" b="1" dirty="0">
                        <a:solidFill>
                          <a:schemeClr val="bg1"/>
                        </a:solidFill>
                        <a:effectLst/>
                        <a:latin typeface="David" panose="020E0502060401010101" pitchFamily="34" charset="-79"/>
                        <a:ea typeface="Times New Roman"/>
                        <a:cs typeface="David" panose="020E0502060401010101" pitchFamily="34" charset="-79"/>
                      </a:endParaRPr>
                    </a:p>
                  </a:txBody>
                  <a:tcPr anchor="b"/>
                </a:tc>
                <a:tc>
                  <a:txBody>
                    <a:bodyPr/>
                    <a:lstStyle/>
                    <a:p>
                      <a:pPr marL="177800" lvl="0" indent="-177800" algn="r" defTabSz="914400" rtl="1" eaLnBrk="1" latinLnBrk="0" hangingPunct="1">
                        <a:lnSpc>
                          <a:spcPct val="100000"/>
                        </a:lnSpc>
                        <a:spcAft>
                          <a:spcPts val="0"/>
                        </a:spcAft>
                        <a:buFont typeface="Arial" panose="020B0604020202020204" pitchFamily="34" charset="0"/>
                        <a:buChar char="•"/>
                      </a:pPr>
                      <a:r>
                        <a:rPr lang="he-IL" sz="1400" kern="1200" dirty="0" smtClean="0">
                          <a:solidFill>
                            <a:schemeClr val="tx1"/>
                          </a:solidFill>
                          <a:effectLst/>
                          <a:latin typeface="David" panose="020E0502060401010101" pitchFamily="34" charset="-79"/>
                          <a:ea typeface="+mn-ea"/>
                          <a:cs typeface="David" panose="020E0502060401010101" pitchFamily="34" charset="-79"/>
                        </a:rPr>
                        <a:t>90 שעות במקצוע מבוא</a:t>
                      </a:r>
                      <a:endParaRPr lang="en-US" sz="1400" kern="1200" dirty="0" smtClean="0">
                        <a:solidFill>
                          <a:schemeClr val="tx1"/>
                        </a:solidFill>
                        <a:effectLst/>
                        <a:latin typeface="David" panose="020E0502060401010101" pitchFamily="34" charset="-79"/>
                        <a:ea typeface="+mn-ea"/>
                        <a:cs typeface="David" panose="020E0502060401010101" pitchFamily="34" charset="-79"/>
                      </a:endParaRPr>
                    </a:p>
                    <a:p>
                      <a:pPr marL="177800" lvl="0" indent="-177800" algn="r" defTabSz="914400" rtl="1" eaLnBrk="1" latinLnBrk="0" hangingPunct="1">
                        <a:lnSpc>
                          <a:spcPct val="100000"/>
                        </a:lnSpc>
                        <a:spcAft>
                          <a:spcPts val="0"/>
                        </a:spcAft>
                        <a:buFont typeface="Arial" panose="020B0604020202020204" pitchFamily="34" charset="0"/>
                        <a:buChar char="•"/>
                      </a:pPr>
                      <a:r>
                        <a:rPr lang="he-IL" sz="1400" kern="1200" dirty="0" smtClean="0">
                          <a:solidFill>
                            <a:schemeClr val="tx1"/>
                          </a:solidFill>
                          <a:effectLst/>
                          <a:latin typeface="David" panose="020E0502060401010101" pitchFamily="34" charset="-79"/>
                          <a:ea typeface="+mn-ea"/>
                          <a:cs typeface="David" panose="020E0502060401010101" pitchFamily="34" charset="-79"/>
                        </a:rPr>
                        <a:t>90</a:t>
                      </a:r>
                      <a:r>
                        <a:rPr lang="he-IL" sz="1400" kern="1200" baseline="0" dirty="0" smtClean="0">
                          <a:solidFill>
                            <a:schemeClr val="tx1"/>
                          </a:solidFill>
                          <a:effectLst/>
                          <a:latin typeface="David" panose="020E0502060401010101" pitchFamily="34" charset="-79"/>
                          <a:ea typeface="+mn-ea"/>
                          <a:cs typeface="David" panose="020E0502060401010101" pitchFamily="34" charset="-79"/>
                        </a:rPr>
                        <a:t> שעות </a:t>
                      </a:r>
                      <a:r>
                        <a:rPr lang="he-IL" sz="1400" kern="1200" dirty="0" smtClean="0">
                          <a:solidFill>
                            <a:schemeClr val="tx1"/>
                          </a:solidFill>
                          <a:effectLst/>
                          <a:latin typeface="David" panose="020E0502060401010101" pitchFamily="34" charset="-79"/>
                          <a:ea typeface="+mn-ea"/>
                          <a:cs typeface="David" panose="020E0502060401010101" pitchFamily="34" charset="-79"/>
                        </a:rPr>
                        <a:t>במקצוע מוביל </a:t>
                      </a:r>
                    </a:p>
                    <a:p>
                      <a:pPr marL="177800" lvl="0" indent="-177800" algn="r" defTabSz="914400" rtl="1" eaLnBrk="1" latinLnBrk="0" hangingPunct="1">
                        <a:lnSpc>
                          <a:spcPct val="100000"/>
                        </a:lnSpc>
                        <a:spcAft>
                          <a:spcPts val="0"/>
                        </a:spcAft>
                        <a:buFont typeface="Arial" panose="020B0604020202020204" pitchFamily="34" charset="0"/>
                        <a:buChar char="•"/>
                      </a:pPr>
                      <a:r>
                        <a:rPr lang="he-IL" sz="1400" kern="1200" dirty="0" smtClean="0">
                          <a:solidFill>
                            <a:schemeClr val="tx1"/>
                          </a:solidFill>
                          <a:effectLst/>
                          <a:latin typeface="David" panose="020E0502060401010101" pitchFamily="34" charset="-79"/>
                          <a:ea typeface="+mn-ea"/>
                          <a:cs typeface="David" panose="020E0502060401010101" pitchFamily="34" charset="-79"/>
                        </a:rPr>
                        <a:t>3 </a:t>
                      </a:r>
                      <a:r>
                        <a:rPr lang="he-IL" sz="1400" kern="1200" dirty="0" err="1" smtClean="0">
                          <a:solidFill>
                            <a:schemeClr val="tx1"/>
                          </a:solidFill>
                          <a:effectLst/>
                          <a:latin typeface="David" panose="020E0502060401010101" pitchFamily="34" charset="-79"/>
                          <a:ea typeface="+mn-ea"/>
                          <a:cs typeface="David" panose="020E0502060401010101" pitchFamily="34" charset="-79"/>
                        </a:rPr>
                        <a:t>יח"ל</a:t>
                      </a:r>
                      <a:r>
                        <a:rPr lang="he-IL" sz="1400" kern="1200" dirty="0" smtClean="0">
                          <a:solidFill>
                            <a:schemeClr val="tx1"/>
                          </a:solidFill>
                          <a:effectLst/>
                          <a:latin typeface="David" panose="020E0502060401010101" pitchFamily="34" charset="-79"/>
                          <a:ea typeface="+mn-ea"/>
                          <a:cs typeface="David" panose="020E0502060401010101" pitchFamily="34" charset="-79"/>
                        </a:rPr>
                        <a:t> במקצוע התמחות</a:t>
                      </a:r>
                    </a:p>
                    <a:p>
                      <a:pPr marL="177800" lvl="0" indent="-177800" algn="r" defTabSz="914400" rtl="1" eaLnBrk="1" latinLnBrk="0" hangingPunct="1">
                        <a:lnSpc>
                          <a:spcPct val="100000"/>
                        </a:lnSpc>
                        <a:spcAft>
                          <a:spcPts val="0"/>
                        </a:spcAft>
                        <a:buFont typeface="Arial" panose="020B0604020202020204" pitchFamily="34" charset="0"/>
                        <a:buChar char="•"/>
                      </a:pPr>
                      <a:r>
                        <a:rPr lang="he-IL" sz="1400" kern="1200" dirty="0" smtClean="0">
                          <a:solidFill>
                            <a:schemeClr val="tx1"/>
                          </a:solidFill>
                          <a:effectLst/>
                          <a:latin typeface="David" panose="020E0502060401010101" pitchFamily="34" charset="-79"/>
                          <a:ea typeface="+mn-ea"/>
                          <a:cs typeface="David" panose="020E0502060401010101" pitchFamily="34" charset="-79"/>
                        </a:rPr>
                        <a:t> 90</a:t>
                      </a:r>
                      <a:r>
                        <a:rPr lang="he-IL" sz="1400" kern="1200" baseline="0" dirty="0" smtClean="0">
                          <a:solidFill>
                            <a:schemeClr val="tx1"/>
                          </a:solidFill>
                          <a:effectLst/>
                          <a:latin typeface="David" panose="020E0502060401010101" pitchFamily="34" charset="-79"/>
                          <a:ea typeface="+mn-ea"/>
                          <a:cs typeface="David" panose="020E0502060401010101" pitchFamily="34" charset="-79"/>
                        </a:rPr>
                        <a:t> שעות </a:t>
                      </a:r>
                      <a:r>
                        <a:rPr lang="he-IL" sz="1400" kern="1200" dirty="0" smtClean="0">
                          <a:solidFill>
                            <a:schemeClr val="tx1"/>
                          </a:solidFill>
                          <a:effectLst/>
                          <a:latin typeface="David" panose="020E0502060401010101" pitchFamily="34" charset="-79"/>
                          <a:ea typeface="+mn-ea"/>
                          <a:cs typeface="David" panose="020E0502060401010101" pitchFamily="34" charset="-79"/>
                        </a:rPr>
                        <a:t>במקצוע מאשכול שפת אם</a:t>
                      </a:r>
                    </a:p>
                    <a:p>
                      <a:pPr marL="177800" lvl="0" indent="-177800" algn="r" defTabSz="914400" rtl="1" eaLnBrk="1" latinLnBrk="0" hangingPunct="1">
                        <a:lnSpc>
                          <a:spcPct val="100000"/>
                        </a:lnSpc>
                        <a:spcAft>
                          <a:spcPts val="0"/>
                        </a:spcAft>
                        <a:buFont typeface="Arial" panose="020B0604020202020204" pitchFamily="34" charset="0"/>
                        <a:buChar char="•"/>
                      </a:pPr>
                      <a:r>
                        <a:rPr lang="he-IL" sz="1400" kern="1200" dirty="0" smtClean="0">
                          <a:solidFill>
                            <a:schemeClr val="tx1"/>
                          </a:solidFill>
                          <a:effectLst/>
                          <a:latin typeface="David" panose="020E0502060401010101" pitchFamily="34" charset="-79"/>
                          <a:ea typeface="+mn-ea"/>
                          <a:cs typeface="David" panose="020E0502060401010101" pitchFamily="34" charset="-79"/>
                        </a:rPr>
                        <a:t> 90 שעות במתמטיקה </a:t>
                      </a:r>
                    </a:p>
                    <a:p>
                      <a:pPr marL="177800" lvl="0" indent="-177800" algn="r" defTabSz="914400" rtl="1" eaLnBrk="1" latinLnBrk="0" hangingPunct="1">
                        <a:lnSpc>
                          <a:spcPct val="100000"/>
                        </a:lnSpc>
                        <a:spcAft>
                          <a:spcPts val="0"/>
                        </a:spcAft>
                        <a:buFont typeface="Arial" panose="020B0604020202020204" pitchFamily="34" charset="0"/>
                        <a:buChar char="•"/>
                      </a:pPr>
                      <a:r>
                        <a:rPr lang="he-IL" sz="1400" kern="1200" baseline="0" dirty="0" smtClean="0">
                          <a:solidFill>
                            <a:schemeClr val="tx1"/>
                          </a:solidFill>
                          <a:effectLst/>
                          <a:latin typeface="David" panose="020E0502060401010101" pitchFamily="34" charset="-79"/>
                          <a:ea typeface="+mn-ea"/>
                          <a:cs typeface="David" panose="020E0502060401010101" pitchFamily="34" charset="-79"/>
                        </a:rPr>
                        <a:t>90 שעות </a:t>
                      </a:r>
                      <a:r>
                        <a:rPr lang="he-IL" sz="1400" kern="1200" dirty="0" smtClean="0">
                          <a:solidFill>
                            <a:schemeClr val="tx1"/>
                          </a:solidFill>
                          <a:effectLst/>
                          <a:latin typeface="David" panose="020E0502060401010101" pitchFamily="34" charset="-79"/>
                          <a:ea typeface="+mn-ea"/>
                          <a:cs typeface="David" panose="020E0502060401010101" pitchFamily="34" charset="-79"/>
                        </a:rPr>
                        <a:t>באנגלית</a:t>
                      </a:r>
                      <a:r>
                        <a:rPr lang="he-IL" sz="1400" kern="1200" dirty="0" smtClean="0">
                          <a:solidFill>
                            <a:schemeClr val="accent1">
                              <a:lumMod val="75000"/>
                            </a:schemeClr>
                          </a:solidFill>
                          <a:effectLst/>
                          <a:latin typeface="David" panose="020E0502060401010101" pitchFamily="34" charset="-79"/>
                          <a:ea typeface="+mn-ea"/>
                          <a:cs typeface="David" panose="020E0502060401010101" pitchFamily="34" charset="-79"/>
                        </a:rPr>
                        <a:t> </a:t>
                      </a:r>
                      <a:endParaRPr lang="en-US" sz="1400" kern="1200" dirty="0">
                        <a:solidFill>
                          <a:schemeClr val="accent1">
                            <a:lumMod val="75000"/>
                          </a:schemeClr>
                        </a:solidFill>
                        <a:effectLst/>
                        <a:latin typeface="David" panose="020E0502060401010101" pitchFamily="34" charset="-79"/>
                        <a:ea typeface="+mn-ea"/>
                        <a:cs typeface="David" panose="020E0502060401010101" pitchFamily="34" charset="-79"/>
                      </a:endParaRPr>
                    </a:p>
                  </a:txBody>
                  <a:tcPr anchor="b"/>
                </a:tc>
              </a:tr>
              <a:tr h="1944216">
                <a:tc>
                  <a:txBody>
                    <a:bodyPr/>
                    <a:lstStyle/>
                    <a:p>
                      <a:pPr marL="0" algn="r" defTabSz="914400" rtl="1" eaLnBrk="1" latinLnBrk="0" hangingPunct="1">
                        <a:lnSpc>
                          <a:spcPct val="100000"/>
                        </a:lnSpc>
                        <a:spcAft>
                          <a:spcPts val="0"/>
                        </a:spcAft>
                      </a:pPr>
                      <a:r>
                        <a:rPr lang="he-IL" sz="1400" b="1" kern="1200" dirty="0">
                          <a:solidFill>
                            <a:schemeClr val="lt1"/>
                          </a:solidFill>
                          <a:effectLst/>
                          <a:latin typeface="David" panose="020E0502060401010101" pitchFamily="34" charset="-79"/>
                          <a:ea typeface="+mn-ea"/>
                          <a:cs typeface="David" panose="020E0502060401010101" pitchFamily="34" charset="-79"/>
                        </a:rPr>
                        <a:t>1.2</a:t>
                      </a:r>
                      <a:endParaRPr lang="en-US" sz="1400" b="1" kern="1200" dirty="0">
                        <a:solidFill>
                          <a:schemeClr val="lt1"/>
                        </a:solidFill>
                        <a:effectLst/>
                        <a:latin typeface="David" panose="020E0502060401010101" pitchFamily="34" charset="-79"/>
                        <a:ea typeface="+mn-ea"/>
                        <a:cs typeface="David" panose="020E0502060401010101" pitchFamily="34" charset="-79"/>
                      </a:endParaRPr>
                    </a:p>
                    <a:p>
                      <a:pPr marL="0" algn="r" defTabSz="914400" rtl="1" eaLnBrk="1" latinLnBrk="0" hangingPunct="1">
                        <a:lnSpc>
                          <a:spcPct val="100000"/>
                        </a:lnSpc>
                        <a:spcAft>
                          <a:spcPts val="0"/>
                        </a:spcAft>
                      </a:pPr>
                      <a:r>
                        <a:rPr lang="he-IL" sz="1400" b="1" kern="1200" dirty="0" smtClean="0">
                          <a:solidFill>
                            <a:schemeClr val="lt1"/>
                          </a:solidFill>
                          <a:effectLst/>
                          <a:latin typeface="David" panose="020E0502060401010101" pitchFamily="34" charset="-79"/>
                          <a:ea typeface="+mn-ea"/>
                          <a:cs typeface="David" panose="020E0502060401010101" pitchFamily="34" charset="-79"/>
                        </a:rPr>
                        <a:t>מקצועית   </a:t>
                      </a:r>
                      <a:r>
                        <a:rPr lang="he-IL" sz="1400" b="1" kern="1200" dirty="0">
                          <a:solidFill>
                            <a:schemeClr val="lt1"/>
                          </a:solidFill>
                          <a:effectLst/>
                          <a:latin typeface="David" panose="020E0502060401010101" pitchFamily="34" charset="-79"/>
                          <a:ea typeface="+mn-ea"/>
                          <a:cs typeface="David" panose="020E0502060401010101" pitchFamily="34" charset="-79"/>
                        </a:rPr>
                        <a:t>רגילה  </a:t>
                      </a:r>
                      <a:endParaRPr lang="en-US" sz="1400" b="1" kern="1200" dirty="0">
                        <a:solidFill>
                          <a:schemeClr val="lt1"/>
                        </a:solidFill>
                        <a:effectLst/>
                        <a:latin typeface="David" panose="020E0502060401010101" pitchFamily="34" charset="-79"/>
                        <a:ea typeface="+mn-ea"/>
                        <a:cs typeface="David" panose="020E0502060401010101" pitchFamily="34" charset="-79"/>
                      </a:endParaRPr>
                    </a:p>
                  </a:txBody>
                  <a:tcPr anchor="b"/>
                </a:tc>
                <a:tc>
                  <a:txBody>
                    <a:bodyPr/>
                    <a:lstStyle/>
                    <a:p>
                      <a:pPr marL="285750" indent="-285750" algn="r" rtl="1">
                        <a:lnSpc>
                          <a:spcPct val="100000"/>
                        </a:lnSpc>
                        <a:spcAft>
                          <a:spcPts val="0"/>
                        </a:spcAft>
                        <a:buFont typeface="Arial" panose="020B0604020202020204" pitchFamily="34" charset="0"/>
                        <a:buChar char="•"/>
                      </a:pPr>
                      <a:r>
                        <a:rPr lang="he-IL" sz="1400" kern="1200" dirty="0" smtClean="0">
                          <a:solidFill>
                            <a:schemeClr val="tx1"/>
                          </a:solidFill>
                          <a:effectLst/>
                          <a:latin typeface="David" panose="020E0502060401010101" pitchFamily="34" charset="-79"/>
                          <a:ea typeface="+mn-ea"/>
                          <a:cs typeface="David" panose="020E0502060401010101" pitchFamily="34" charset="-79"/>
                        </a:rPr>
                        <a:t>עפ"י התנאים לזכאות להסמכה ב-1.1, בתוספת  3 </a:t>
                      </a:r>
                      <a:r>
                        <a:rPr lang="he-IL" sz="1400" kern="1200" dirty="0" err="1" smtClean="0">
                          <a:solidFill>
                            <a:schemeClr val="tx1"/>
                          </a:solidFill>
                          <a:effectLst/>
                          <a:latin typeface="David" panose="020E0502060401010101" pitchFamily="34" charset="-79"/>
                          <a:ea typeface="+mn-ea"/>
                          <a:cs typeface="David" panose="020E0502060401010101" pitchFamily="34" charset="-79"/>
                        </a:rPr>
                        <a:t>יח"ל</a:t>
                      </a:r>
                      <a:r>
                        <a:rPr lang="he-IL" sz="1400" kern="1200" dirty="0" smtClean="0">
                          <a:solidFill>
                            <a:schemeClr val="tx1"/>
                          </a:solidFill>
                          <a:effectLst/>
                          <a:latin typeface="David" panose="020E0502060401010101" pitchFamily="34" charset="-79"/>
                          <a:ea typeface="+mn-ea"/>
                          <a:cs typeface="David" panose="020E0502060401010101" pitchFamily="34" charset="-79"/>
                        </a:rPr>
                        <a:t> במקצוע מוביל – בהבחנות חיצונית. </a:t>
                      </a:r>
                      <a:endParaRPr lang="en-US" sz="1400" kern="1200" dirty="0">
                        <a:solidFill>
                          <a:schemeClr val="tx1"/>
                        </a:solidFill>
                        <a:effectLst/>
                        <a:latin typeface="David" panose="020E0502060401010101" pitchFamily="34" charset="-79"/>
                        <a:ea typeface="+mn-ea"/>
                        <a:cs typeface="David" panose="020E0502060401010101" pitchFamily="34" charset="-79"/>
                      </a:endParaRPr>
                    </a:p>
                  </a:txBody>
                  <a:tcPr/>
                </a:tc>
              </a:tr>
              <a:tr h="2160240">
                <a:tc>
                  <a:txBody>
                    <a:bodyPr/>
                    <a:lstStyle/>
                    <a:p>
                      <a:pPr marL="0" algn="r" defTabSz="914400" rtl="1" eaLnBrk="1" latinLnBrk="0" hangingPunct="1">
                        <a:lnSpc>
                          <a:spcPct val="100000"/>
                        </a:lnSpc>
                        <a:spcAft>
                          <a:spcPts val="0"/>
                        </a:spcAft>
                      </a:pPr>
                      <a:r>
                        <a:rPr lang="he-IL" sz="1400" b="1" kern="1200" dirty="0">
                          <a:solidFill>
                            <a:schemeClr val="lt1"/>
                          </a:solidFill>
                          <a:effectLst/>
                          <a:latin typeface="David" panose="020E0502060401010101" pitchFamily="34" charset="-79"/>
                          <a:ea typeface="+mn-ea"/>
                          <a:cs typeface="David" panose="020E0502060401010101" pitchFamily="34" charset="-79"/>
                        </a:rPr>
                        <a:t>1.3</a:t>
                      </a:r>
                      <a:endParaRPr lang="en-US" sz="1400" b="1" kern="1200" dirty="0">
                        <a:solidFill>
                          <a:schemeClr val="lt1"/>
                        </a:solidFill>
                        <a:effectLst/>
                        <a:latin typeface="David" panose="020E0502060401010101" pitchFamily="34" charset="-79"/>
                        <a:ea typeface="+mn-ea"/>
                        <a:cs typeface="David" panose="020E0502060401010101" pitchFamily="34" charset="-79"/>
                      </a:endParaRPr>
                    </a:p>
                    <a:p>
                      <a:pPr marL="0" algn="r" defTabSz="914400" rtl="1" eaLnBrk="1" latinLnBrk="0" hangingPunct="1">
                        <a:lnSpc>
                          <a:spcPct val="100000"/>
                        </a:lnSpc>
                        <a:spcAft>
                          <a:spcPts val="0"/>
                        </a:spcAft>
                      </a:pPr>
                      <a:r>
                        <a:rPr lang="he-IL" sz="1400" b="1" kern="1200" dirty="0" smtClean="0">
                          <a:solidFill>
                            <a:schemeClr val="lt1"/>
                          </a:solidFill>
                          <a:effectLst/>
                          <a:latin typeface="David" panose="020E0502060401010101" pitchFamily="34" charset="-79"/>
                          <a:ea typeface="+mn-ea"/>
                          <a:cs typeface="David" panose="020E0502060401010101" pitchFamily="34" charset="-79"/>
                        </a:rPr>
                        <a:t>מקצועית </a:t>
                      </a:r>
                      <a:r>
                        <a:rPr lang="he-IL" sz="1400" b="1" kern="1200" dirty="0">
                          <a:solidFill>
                            <a:schemeClr val="lt1"/>
                          </a:solidFill>
                          <a:effectLst/>
                          <a:latin typeface="David" panose="020E0502060401010101" pitchFamily="34" charset="-79"/>
                          <a:ea typeface="+mn-ea"/>
                          <a:cs typeface="David" panose="020E0502060401010101" pitchFamily="34" charset="-79"/>
                        </a:rPr>
                        <a:t>מתקדמת </a:t>
                      </a:r>
                      <a:endParaRPr lang="en-US" sz="1400" b="1" kern="1200" dirty="0">
                        <a:solidFill>
                          <a:schemeClr val="lt1"/>
                        </a:solidFill>
                        <a:effectLst/>
                        <a:latin typeface="David" panose="020E0502060401010101" pitchFamily="34" charset="-79"/>
                        <a:ea typeface="+mn-ea"/>
                        <a:cs typeface="David" panose="020E0502060401010101" pitchFamily="34" charset="-79"/>
                      </a:endParaRPr>
                    </a:p>
                  </a:txBody>
                  <a:tcPr anchor="b"/>
                </a:tc>
                <a:tc>
                  <a:txBody>
                    <a:bodyPr/>
                    <a:lstStyle/>
                    <a:p>
                      <a:pPr marL="285750" indent="-285750" algn="r" rtl="1">
                        <a:lnSpc>
                          <a:spcPct val="100000"/>
                        </a:lnSpc>
                        <a:spcAft>
                          <a:spcPts val="0"/>
                        </a:spcAft>
                        <a:buFont typeface="Arial" panose="020B0604020202020204" pitchFamily="34" charset="0"/>
                        <a:buChar char="•"/>
                      </a:pPr>
                      <a:r>
                        <a:rPr lang="he-IL" sz="1400" kern="1200" dirty="0" smtClean="0">
                          <a:solidFill>
                            <a:schemeClr val="tx1"/>
                          </a:solidFill>
                          <a:effectLst/>
                          <a:latin typeface="David" panose="020E0502060401010101" pitchFamily="34" charset="-79"/>
                          <a:ea typeface="+mn-ea"/>
                          <a:cs typeface="David" panose="020E0502060401010101" pitchFamily="34" charset="-79"/>
                        </a:rPr>
                        <a:t>עפ"י התנאים להסמכה ב-1.2, או עמידה בבחינות ההסמכה שיפורסמו בהתאם לכל מגמה בהתמחות</a:t>
                      </a:r>
                    </a:p>
                    <a:p>
                      <a:pPr marL="285750" marR="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400" kern="1200" dirty="0" smtClean="0">
                          <a:solidFill>
                            <a:schemeClr val="tx1"/>
                          </a:solidFill>
                          <a:effectLst/>
                          <a:latin typeface="David" panose="020E0502060401010101" pitchFamily="34" charset="-79"/>
                          <a:ea typeface="+mn-ea"/>
                          <a:cs typeface="David" panose="020E0502060401010101" pitchFamily="34" charset="-79"/>
                        </a:rPr>
                        <a:t>אנגלית ברמה של 3 </a:t>
                      </a:r>
                      <a:r>
                        <a:rPr lang="he-IL" sz="1400" kern="1200" dirty="0" err="1" smtClean="0">
                          <a:solidFill>
                            <a:schemeClr val="tx1"/>
                          </a:solidFill>
                          <a:effectLst/>
                          <a:latin typeface="David" panose="020E0502060401010101" pitchFamily="34" charset="-79"/>
                          <a:ea typeface="+mn-ea"/>
                          <a:cs typeface="David" panose="020E0502060401010101" pitchFamily="34" charset="-79"/>
                        </a:rPr>
                        <a:t>יח"ל</a:t>
                      </a:r>
                      <a:r>
                        <a:rPr lang="he-IL" sz="1400" kern="1200" baseline="0" dirty="0" smtClean="0">
                          <a:solidFill>
                            <a:schemeClr val="tx1"/>
                          </a:solidFill>
                          <a:effectLst/>
                          <a:latin typeface="David" panose="020E0502060401010101" pitchFamily="34" charset="-79"/>
                          <a:ea typeface="+mn-ea"/>
                          <a:cs typeface="David" panose="020E0502060401010101" pitchFamily="34" charset="-79"/>
                        </a:rPr>
                        <a:t> – בהבחנות חיצונית. </a:t>
                      </a:r>
                      <a:endParaRPr lang="en-US" sz="1400" kern="1200" dirty="0" smtClean="0">
                        <a:solidFill>
                          <a:schemeClr val="tx1"/>
                        </a:solidFill>
                        <a:effectLst/>
                        <a:latin typeface="David" panose="020E0502060401010101" pitchFamily="34" charset="-79"/>
                        <a:ea typeface="+mn-ea"/>
                        <a:cs typeface="David" panose="020E0502060401010101" pitchFamily="34" charset="-79"/>
                      </a:endParaRPr>
                    </a:p>
                  </a:txBody>
                  <a:tcPr/>
                </a:tc>
              </a:tr>
            </a:tbl>
          </a:graphicData>
        </a:graphic>
      </p:graphicFrame>
      <p:graphicFrame>
        <p:nvGraphicFramePr>
          <p:cNvPr id="20" name="טבלה 19"/>
          <p:cNvGraphicFramePr>
            <a:graphicFrameLocks noGrp="1"/>
          </p:cNvGraphicFramePr>
          <p:nvPr>
            <p:extLst>
              <p:ext uri="{D42A27DB-BD31-4B8C-83A1-F6EECF244321}">
                <p14:modId xmlns:p14="http://schemas.microsoft.com/office/powerpoint/2010/main" val="1760879883"/>
              </p:ext>
            </p:extLst>
          </p:nvPr>
        </p:nvGraphicFramePr>
        <p:xfrm>
          <a:off x="3024335" y="576065"/>
          <a:ext cx="3059833" cy="6309319"/>
        </p:xfrm>
        <a:graphic>
          <a:graphicData uri="http://schemas.openxmlformats.org/drawingml/2006/table">
            <a:tbl>
              <a:tblPr rtl="1" firstRow="1" firstCol="1" bandRow="1">
                <a:tableStyleId>{5C22544A-7EE6-4342-B048-85BDC9FD1C3A}</a:tableStyleId>
              </a:tblPr>
              <a:tblGrid>
                <a:gridCol w="791694"/>
                <a:gridCol w="2268139"/>
              </a:tblGrid>
              <a:tr h="548679">
                <a:tc>
                  <a:txBody>
                    <a:bodyPr/>
                    <a:lstStyle/>
                    <a:p>
                      <a:pPr algn="r" rtl="1">
                        <a:lnSpc>
                          <a:spcPct val="100000"/>
                        </a:lnSpc>
                        <a:spcAft>
                          <a:spcPts val="0"/>
                        </a:spcAft>
                      </a:pPr>
                      <a:endParaRPr lang="en-US" sz="1600" dirty="0">
                        <a:effectLst/>
                        <a:latin typeface="David" panose="020E0502060401010101" pitchFamily="34" charset="-79"/>
                        <a:ea typeface="Times New Roman"/>
                        <a:cs typeface="David" panose="020E0502060401010101" pitchFamily="34" charset="-79"/>
                      </a:endParaRPr>
                    </a:p>
                  </a:txBody>
                  <a:tcPr anchor="b"/>
                </a:tc>
                <a:tc>
                  <a:txBody>
                    <a:bodyPr/>
                    <a:lstStyle/>
                    <a:p>
                      <a:pPr algn="r" rtl="1">
                        <a:lnSpc>
                          <a:spcPct val="100000"/>
                        </a:lnSpc>
                        <a:spcAft>
                          <a:spcPts val="0"/>
                        </a:spcAft>
                      </a:pPr>
                      <a:r>
                        <a:rPr lang="he-IL" sz="1600" dirty="0" smtClean="0">
                          <a:effectLst/>
                          <a:latin typeface="David" panose="020E0502060401010101" pitchFamily="34" charset="-79"/>
                          <a:cs typeface="David" panose="020E0502060401010101" pitchFamily="34" charset="-79"/>
                        </a:rPr>
                        <a:t>דרישות מינימליות</a:t>
                      </a:r>
                      <a:endParaRPr lang="he-IL" sz="1600" baseline="0" dirty="0" smtClean="0">
                        <a:effectLst/>
                        <a:latin typeface="David" panose="020E0502060401010101" pitchFamily="34" charset="-79"/>
                        <a:cs typeface="David" panose="020E0502060401010101" pitchFamily="34" charset="-79"/>
                      </a:endParaRPr>
                    </a:p>
                  </a:txBody>
                  <a:tcPr anchor="b"/>
                </a:tc>
              </a:tr>
              <a:tr h="1656184">
                <a:tc>
                  <a:txBody>
                    <a:bodyPr/>
                    <a:lstStyle/>
                    <a:p>
                      <a:pPr algn="r" rtl="1">
                        <a:lnSpc>
                          <a:spcPct val="100000"/>
                        </a:lnSpc>
                      </a:pPr>
                      <a:r>
                        <a:rPr lang="he-IL" sz="1400" dirty="0" smtClean="0">
                          <a:solidFill>
                            <a:schemeClr val="bg1"/>
                          </a:solidFill>
                          <a:effectLst/>
                          <a:latin typeface="David" panose="020E0502060401010101" pitchFamily="34" charset="-79"/>
                          <a:cs typeface="David" panose="020E0502060401010101" pitchFamily="34" charset="-79"/>
                        </a:rPr>
                        <a:t>2.1  כנ</a:t>
                      </a:r>
                      <a:r>
                        <a:rPr lang="he-IL" sz="1400" b="1" dirty="0" smtClean="0">
                          <a:solidFill>
                            <a:schemeClr val="bg1"/>
                          </a:solidFill>
                          <a:effectLst/>
                          <a:latin typeface="David" panose="020E0502060401010101" pitchFamily="34" charset="-79"/>
                          <a:cs typeface="David" panose="020E0502060401010101" pitchFamily="34" charset="-79"/>
                        </a:rPr>
                        <a:t>יסה ללימודי טכנאים</a:t>
                      </a:r>
                      <a:endParaRPr lang="en-US" sz="1400" b="1" dirty="0">
                        <a:solidFill>
                          <a:schemeClr val="bg1"/>
                        </a:solidFill>
                        <a:effectLst/>
                        <a:latin typeface="David" panose="020E0502060401010101" pitchFamily="34" charset="-79"/>
                        <a:cs typeface="David" panose="020E0502060401010101" pitchFamily="34" charset="-79"/>
                      </a:endParaRPr>
                    </a:p>
                  </a:txBody>
                  <a:tcPr anchor="b"/>
                </a:tc>
                <a:tc>
                  <a:txBody>
                    <a:bodyPr/>
                    <a:lstStyle/>
                    <a:p>
                      <a:pPr marL="177800" marR="0" lvl="0" indent="-1778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400" kern="1200" dirty="0" smtClean="0">
                          <a:solidFill>
                            <a:schemeClr val="tx1"/>
                          </a:solidFill>
                          <a:effectLst/>
                          <a:latin typeface="David" panose="020E0502060401010101" pitchFamily="34" charset="-79"/>
                          <a:ea typeface="+mn-ea"/>
                          <a:cs typeface="David" panose="020E0502060401010101" pitchFamily="34" charset="-79"/>
                        </a:rPr>
                        <a:t>90 שעות במקצוע מבוא </a:t>
                      </a:r>
                    </a:p>
                    <a:p>
                      <a:pPr marL="177800" marR="0" lvl="0" indent="-1778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400" kern="1200" dirty="0" smtClean="0">
                          <a:solidFill>
                            <a:schemeClr val="tx1"/>
                          </a:solidFill>
                          <a:effectLst/>
                          <a:latin typeface="David" panose="020E0502060401010101" pitchFamily="34" charset="-79"/>
                          <a:ea typeface="+mn-ea"/>
                          <a:cs typeface="David" panose="020E0502060401010101" pitchFamily="34" charset="-79"/>
                        </a:rPr>
                        <a:t>3 </a:t>
                      </a:r>
                      <a:r>
                        <a:rPr lang="he-IL" sz="1400" kern="1200" dirty="0" err="1" smtClean="0">
                          <a:solidFill>
                            <a:schemeClr val="tx1"/>
                          </a:solidFill>
                          <a:effectLst/>
                          <a:latin typeface="David" panose="020E0502060401010101" pitchFamily="34" charset="-79"/>
                          <a:ea typeface="+mn-ea"/>
                          <a:cs typeface="David" panose="020E0502060401010101" pitchFamily="34" charset="-79"/>
                        </a:rPr>
                        <a:t>יח"ל</a:t>
                      </a:r>
                      <a:r>
                        <a:rPr lang="he-IL" sz="1400" kern="1200" dirty="0" smtClean="0">
                          <a:solidFill>
                            <a:schemeClr val="tx1"/>
                          </a:solidFill>
                          <a:effectLst/>
                          <a:latin typeface="David" panose="020E0502060401010101" pitchFamily="34" charset="-79"/>
                          <a:ea typeface="+mn-ea"/>
                          <a:cs typeface="David" panose="020E0502060401010101" pitchFamily="34" charset="-79"/>
                        </a:rPr>
                        <a:t> במקצוע מוביל </a:t>
                      </a:r>
                    </a:p>
                    <a:p>
                      <a:pPr marL="177800" marR="0" lvl="0" indent="-1778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400" kern="1200" dirty="0" smtClean="0">
                          <a:solidFill>
                            <a:schemeClr val="tx1"/>
                          </a:solidFill>
                          <a:effectLst/>
                          <a:latin typeface="David" panose="020E0502060401010101" pitchFamily="34" charset="-79"/>
                          <a:ea typeface="+mn-ea"/>
                          <a:cs typeface="David" panose="020E0502060401010101" pitchFamily="34" charset="-79"/>
                        </a:rPr>
                        <a:t>3 </a:t>
                      </a:r>
                      <a:r>
                        <a:rPr lang="he-IL" sz="1400" kern="1200" dirty="0" err="1" smtClean="0">
                          <a:solidFill>
                            <a:schemeClr val="tx1"/>
                          </a:solidFill>
                          <a:effectLst/>
                          <a:latin typeface="David" panose="020E0502060401010101" pitchFamily="34" charset="-79"/>
                          <a:ea typeface="+mn-ea"/>
                          <a:cs typeface="David" panose="020E0502060401010101" pitchFamily="34" charset="-79"/>
                        </a:rPr>
                        <a:t>יח"ל</a:t>
                      </a:r>
                      <a:r>
                        <a:rPr lang="he-IL" sz="1400" kern="1200" dirty="0" smtClean="0">
                          <a:solidFill>
                            <a:schemeClr val="tx1"/>
                          </a:solidFill>
                          <a:effectLst/>
                          <a:latin typeface="David" panose="020E0502060401010101" pitchFamily="34" charset="-79"/>
                          <a:ea typeface="+mn-ea"/>
                          <a:cs typeface="David" panose="020E0502060401010101" pitchFamily="34" charset="-79"/>
                        </a:rPr>
                        <a:t> במקצוע התמחות </a:t>
                      </a:r>
                    </a:p>
                    <a:p>
                      <a:pPr marL="177800" marR="0" lvl="0" indent="-1778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400" kern="1200" dirty="0" smtClean="0">
                          <a:solidFill>
                            <a:schemeClr val="tx1"/>
                          </a:solidFill>
                          <a:effectLst/>
                          <a:latin typeface="David" panose="020E0502060401010101" pitchFamily="34" charset="-79"/>
                          <a:ea typeface="+mn-ea"/>
                          <a:cs typeface="David" panose="020E0502060401010101" pitchFamily="34" charset="-79"/>
                        </a:rPr>
                        <a:t>90 שעות  במקצוע מאשכול שפת-האם </a:t>
                      </a:r>
                    </a:p>
                    <a:p>
                      <a:pPr marL="177800" marR="0" lvl="0" indent="-1778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400" kern="1200" dirty="0" smtClean="0">
                          <a:solidFill>
                            <a:schemeClr val="tx1"/>
                          </a:solidFill>
                          <a:effectLst/>
                          <a:latin typeface="David" panose="020E0502060401010101" pitchFamily="34" charset="-79"/>
                          <a:ea typeface="+mn-ea"/>
                          <a:cs typeface="David" panose="020E0502060401010101" pitchFamily="34" charset="-79"/>
                        </a:rPr>
                        <a:t>3 </a:t>
                      </a:r>
                      <a:r>
                        <a:rPr lang="he-IL" sz="1400" kern="1200" dirty="0" err="1" smtClean="0">
                          <a:solidFill>
                            <a:schemeClr val="tx1"/>
                          </a:solidFill>
                          <a:effectLst/>
                          <a:latin typeface="David" panose="020E0502060401010101" pitchFamily="34" charset="-79"/>
                          <a:ea typeface="+mn-ea"/>
                          <a:cs typeface="David" panose="020E0502060401010101" pitchFamily="34" charset="-79"/>
                        </a:rPr>
                        <a:t>יח"ל</a:t>
                      </a:r>
                      <a:r>
                        <a:rPr lang="he-IL" sz="1400" kern="1200" dirty="0" smtClean="0">
                          <a:solidFill>
                            <a:schemeClr val="tx1"/>
                          </a:solidFill>
                          <a:effectLst/>
                          <a:latin typeface="David" panose="020E0502060401010101" pitchFamily="34" charset="-79"/>
                          <a:ea typeface="+mn-ea"/>
                          <a:cs typeface="David" panose="020E0502060401010101" pitchFamily="34" charset="-79"/>
                        </a:rPr>
                        <a:t> במתמטיקה  </a:t>
                      </a:r>
                      <a:endParaRPr lang="en-US" sz="1400" kern="1200" dirty="0" smtClean="0">
                        <a:solidFill>
                          <a:schemeClr val="tx1"/>
                        </a:solidFill>
                        <a:effectLst/>
                        <a:latin typeface="David" panose="020E0502060401010101" pitchFamily="34" charset="-79"/>
                        <a:ea typeface="+mn-ea"/>
                        <a:cs typeface="David" panose="020E0502060401010101" pitchFamily="34" charset="-79"/>
                      </a:endParaRPr>
                    </a:p>
                    <a:p>
                      <a:pPr marL="177800" lvl="0" indent="-177800" algn="r" defTabSz="914400" rtl="1" eaLnBrk="1" latinLnBrk="0" hangingPunct="1">
                        <a:lnSpc>
                          <a:spcPct val="100000"/>
                        </a:lnSpc>
                        <a:spcAft>
                          <a:spcPts val="0"/>
                        </a:spcAft>
                        <a:buFont typeface="Arial" panose="020B0604020202020204" pitchFamily="34" charset="0"/>
                        <a:buChar char="•"/>
                      </a:pPr>
                      <a:r>
                        <a:rPr lang="he-IL" sz="1400" kern="1200" dirty="0" smtClean="0">
                          <a:solidFill>
                            <a:schemeClr val="tx1"/>
                          </a:solidFill>
                          <a:effectLst/>
                          <a:latin typeface="David" panose="020E0502060401010101" pitchFamily="34" charset="-79"/>
                          <a:ea typeface="+mn-ea"/>
                          <a:cs typeface="David" panose="020E0502060401010101" pitchFamily="34" charset="-79"/>
                        </a:rPr>
                        <a:t>3 </a:t>
                      </a:r>
                      <a:r>
                        <a:rPr lang="he-IL" sz="1400" kern="1200" dirty="0" err="1" smtClean="0">
                          <a:solidFill>
                            <a:schemeClr val="tx1"/>
                          </a:solidFill>
                          <a:effectLst/>
                          <a:latin typeface="David" panose="020E0502060401010101" pitchFamily="34" charset="-79"/>
                          <a:ea typeface="+mn-ea"/>
                          <a:cs typeface="David" panose="020E0502060401010101" pitchFamily="34" charset="-79"/>
                        </a:rPr>
                        <a:t>יח"ל</a:t>
                      </a:r>
                      <a:r>
                        <a:rPr lang="he-IL" sz="1400" kern="1200" dirty="0" smtClean="0">
                          <a:solidFill>
                            <a:schemeClr val="tx1"/>
                          </a:solidFill>
                          <a:effectLst/>
                          <a:latin typeface="David" panose="020E0502060401010101" pitchFamily="34" charset="-79"/>
                          <a:ea typeface="+mn-ea"/>
                          <a:cs typeface="David" panose="020E0502060401010101" pitchFamily="34" charset="-79"/>
                        </a:rPr>
                        <a:t> באנגלית</a:t>
                      </a:r>
                      <a:endParaRPr lang="en-US" sz="1400" kern="1200" dirty="0">
                        <a:solidFill>
                          <a:schemeClr val="tx1"/>
                        </a:solidFill>
                        <a:effectLst/>
                        <a:latin typeface="David" panose="020E0502060401010101" pitchFamily="34" charset="-79"/>
                        <a:ea typeface="+mn-ea"/>
                        <a:cs typeface="David" panose="020E0502060401010101" pitchFamily="34" charset="-79"/>
                      </a:endParaRPr>
                    </a:p>
                  </a:txBody>
                  <a:tcPr anchor="b"/>
                </a:tc>
              </a:tr>
              <a:tr h="1944216">
                <a:tc>
                  <a:txBody>
                    <a:bodyPr/>
                    <a:lstStyle/>
                    <a:p>
                      <a:pPr marL="0" algn="r" defTabSz="914400" rtl="1" eaLnBrk="1" latinLnBrk="0" hangingPunct="1">
                        <a:lnSpc>
                          <a:spcPct val="100000"/>
                        </a:lnSpc>
                        <a:spcAft>
                          <a:spcPts val="0"/>
                        </a:spcAft>
                      </a:pPr>
                      <a:r>
                        <a:rPr lang="he-IL" sz="1400" b="1" kern="1200" dirty="0" smtClean="0">
                          <a:solidFill>
                            <a:schemeClr val="lt1"/>
                          </a:solidFill>
                          <a:effectLst/>
                          <a:latin typeface="David" panose="020E0502060401010101" pitchFamily="34" charset="-79"/>
                          <a:ea typeface="+mn-ea"/>
                          <a:cs typeface="David" panose="020E0502060401010101" pitchFamily="34" charset="-79"/>
                        </a:rPr>
                        <a:t>2.2</a:t>
                      </a:r>
                      <a:endParaRPr lang="en-US" sz="1400" b="1" kern="1200" dirty="0">
                        <a:solidFill>
                          <a:schemeClr val="lt1"/>
                        </a:solidFill>
                        <a:effectLst/>
                        <a:latin typeface="David" panose="020E0502060401010101" pitchFamily="34" charset="-79"/>
                        <a:ea typeface="+mn-ea"/>
                        <a:cs typeface="David" panose="020E0502060401010101" pitchFamily="34" charset="-79"/>
                      </a:endParaRPr>
                    </a:p>
                    <a:p>
                      <a:pPr algn="r" rtl="1">
                        <a:lnSpc>
                          <a:spcPts val="1200"/>
                        </a:lnSpc>
                        <a:spcAft>
                          <a:spcPts val="0"/>
                        </a:spcAft>
                      </a:pPr>
                      <a:r>
                        <a:rPr lang="he-IL" sz="1400" b="1" dirty="0" smtClean="0">
                          <a:solidFill>
                            <a:schemeClr val="bg1"/>
                          </a:solidFill>
                          <a:effectLst/>
                          <a:latin typeface="David" panose="020E0502060401010101" pitchFamily="34" charset="-79"/>
                          <a:cs typeface="David" panose="020E0502060401010101" pitchFamily="34" charset="-79"/>
                        </a:rPr>
                        <a:t>דיפלומת טכנאי </a:t>
                      </a:r>
                      <a:endParaRPr lang="en-US" sz="1400" b="1" dirty="0" smtClean="0">
                        <a:solidFill>
                          <a:schemeClr val="bg1"/>
                        </a:solidFill>
                        <a:effectLst/>
                        <a:latin typeface="David" panose="020E0502060401010101" pitchFamily="34" charset="-79"/>
                        <a:cs typeface="David" panose="020E0502060401010101" pitchFamily="34" charset="-79"/>
                      </a:endParaRPr>
                    </a:p>
                    <a:p>
                      <a:pPr algn="r" rtl="1">
                        <a:lnSpc>
                          <a:spcPts val="1200"/>
                        </a:lnSpc>
                        <a:spcAft>
                          <a:spcPts val="0"/>
                        </a:spcAft>
                      </a:pPr>
                      <a:r>
                        <a:rPr lang="he-IL" sz="1400" b="1" dirty="0" smtClean="0">
                          <a:solidFill>
                            <a:schemeClr val="bg1"/>
                          </a:solidFill>
                          <a:effectLst/>
                          <a:latin typeface="David" panose="020E0502060401010101" pitchFamily="34" charset="-79"/>
                          <a:cs typeface="David" panose="020E0502060401010101" pitchFamily="34" charset="-79"/>
                        </a:rPr>
                        <a:t>בלימודי המשך </a:t>
                      </a:r>
                      <a:endParaRPr lang="en-US" sz="1400" b="1" dirty="0">
                        <a:solidFill>
                          <a:schemeClr val="bg1"/>
                        </a:solidFill>
                        <a:effectLst/>
                        <a:latin typeface="David" panose="020E0502060401010101" pitchFamily="34" charset="-79"/>
                        <a:ea typeface="Times New Roman"/>
                        <a:cs typeface="David" panose="020E0502060401010101" pitchFamily="34" charset="-79"/>
                      </a:endParaRPr>
                    </a:p>
                  </a:txBody>
                  <a:tcPr anchor="b"/>
                </a:tc>
                <a:tc>
                  <a:txBody>
                    <a:bodyPr/>
                    <a:lstStyle/>
                    <a:p>
                      <a:pPr marL="177800" marR="0" lvl="0" indent="-1778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400" kern="1200" dirty="0" smtClean="0">
                          <a:solidFill>
                            <a:schemeClr val="tx1"/>
                          </a:solidFill>
                          <a:effectLst/>
                          <a:latin typeface="David" panose="020E0502060401010101" pitchFamily="34" charset="-79"/>
                          <a:ea typeface="+mn-ea"/>
                          <a:cs typeface="David" panose="020E0502060401010101" pitchFamily="34" charset="-79"/>
                        </a:rPr>
                        <a:t>עמידה בבחינות לטכנאים  והגשת פרויקט גמר לטכנאים בסוף כיתה י"ג</a:t>
                      </a:r>
                      <a:endParaRPr lang="en-US" sz="1400" kern="1200" dirty="0" smtClean="0">
                        <a:solidFill>
                          <a:schemeClr val="tx1"/>
                        </a:solidFill>
                        <a:effectLst/>
                        <a:latin typeface="David" panose="020E0502060401010101" pitchFamily="34" charset="-79"/>
                        <a:ea typeface="+mn-ea"/>
                        <a:cs typeface="David" panose="020E0502060401010101" pitchFamily="34" charset="-79"/>
                      </a:endParaRPr>
                    </a:p>
                    <a:p>
                      <a:pPr marL="177800" lvl="0" indent="-177800" algn="r" defTabSz="914400" rtl="1" eaLnBrk="1" latinLnBrk="0" hangingPunct="1">
                        <a:lnSpc>
                          <a:spcPct val="100000"/>
                        </a:lnSpc>
                        <a:spcAft>
                          <a:spcPts val="0"/>
                        </a:spcAft>
                        <a:buFont typeface="Arial" panose="020B0604020202020204" pitchFamily="34" charset="0"/>
                        <a:buChar char="•"/>
                      </a:pPr>
                      <a:endParaRPr lang="en-US" sz="1400" kern="1200" dirty="0">
                        <a:solidFill>
                          <a:schemeClr val="tx1"/>
                        </a:solidFill>
                        <a:effectLst/>
                        <a:latin typeface="David" panose="020E0502060401010101" pitchFamily="34" charset="-79"/>
                        <a:ea typeface="+mn-ea"/>
                        <a:cs typeface="David" panose="020E0502060401010101" pitchFamily="34" charset="-79"/>
                      </a:endParaRPr>
                    </a:p>
                  </a:txBody>
                  <a:tcPr/>
                </a:tc>
              </a:tr>
              <a:tr h="2160240">
                <a:tc>
                  <a:txBody>
                    <a:bodyPr/>
                    <a:lstStyle/>
                    <a:p>
                      <a:pPr marL="0" algn="r" defTabSz="914400" rtl="1" eaLnBrk="1" latinLnBrk="0" hangingPunct="1">
                        <a:lnSpc>
                          <a:spcPct val="100000"/>
                        </a:lnSpc>
                        <a:spcAft>
                          <a:spcPts val="0"/>
                        </a:spcAft>
                      </a:pPr>
                      <a:r>
                        <a:rPr lang="he-IL" sz="1400" b="1" kern="1200" dirty="0" smtClean="0">
                          <a:solidFill>
                            <a:schemeClr val="lt1"/>
                          </a:solidFill>
                          <a:effectLst/>
                          <a:latin typeface="David" panose="020E0502060401010101" pitchFamily="34" charset="-79"/>
                          <a:ea typeface="+mn-ea"/>
                          <a:cs typeface="David" panose="020E0502060401010101" pitchFamily="34" charset="-79"/>
                        </a:rPr>
                        <a:t>2.3</a:t>
                      </a:r>
                      <a:endParaRPr lang="en-US" sz="1400" b="1" kern="1200" dirty="0">
                        <a:solidFill>
                          <a:schemeClr val="lt1"/>
                        </a:solidFill>
                        <a:effectLst/>
                        <a:latin typeface="David" panose="020E0502060401010101" pitchFamily="34" charset="-79"/>
                        <a:ea typeface="+mn-ea"/>
                        <a:cs typeface="David" panose="020E0502060401010101" pitchFamily="34" charset="-79"/>
                      </a:endParaRPr>
                    </a:p>
                    <a:p>
                      <a:pPr algn="r" rtl="1">
                        <a:lnSpc>
                          <a:spcPct val="100000"/>
                        </a:lnSpc>
                        <a:spcAft>
                          <a:spcPts val="0"/>
                        </a:spcAft>
                      </a:pPr>
                      <a:r>
                        <a:rPr lang="he-IL" sz="1400" b="1" kern="1200" dirty="0" smtClean="0">
                          <a:solidFill>
                            <a:schemeClr val="bg1"/>
                          </a:solidFill>
                          <a:effectLst/>
                          <a:latin typeface="David" panose="020E0502060401010101" pitchFamily="34" charset="-79"/>
                          <a:ea typeface="+mn-ea"/>
                          <a:cs typeface="David" panose="020E0502060401010101" pitchFamily="34" charset="-79"/>
                        </a:rPr>
                        <a:t>דיפלומת הנדסאי</a:t>
                      </a:r>
                      <a:endParaRPr lang="en-US" sz="1400" b="1" kern="1200" dirty="0">
                        <a:solidFill>
                          <a:schemeClr val="bg1"/>
                        </a:solidFill>
                        <a:effectLst/>
                        <a:latin typeface="David" panose="020E0502060401010101" pitchFamily="34" charset="-79"/>
                        <a:ea typeface="+mn-ea"/>
                        <a:cs typeface="David" panose="020E0502060401010101" pitchFamily="34" charset="-79"/>
                      </a:endParaRPr>
                    </a:p>
                  </a:txBody>
                  <a:tcPr anchor="b"/>
                </a:tc>
                <a:tc>
                  <a:txBody>
                    <a:bodyPr/>
                    <a:lstStyle/>
                    <a:p>
                      <a:pPr marL="177800" marR="0" lvl="0" indent="-1778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400" kern="1200" dirty="0" smtClean="0">
                          <a:solidFill>
                            <a:schemeClr val="tx1"/>
                          </a:solidFill>
                          <a:effectLst/>
                          <a:latin typeface="David" panose="020E0502060401010101" pitchFamily="34" charset="-79"/>
                          <a:ea typeface="+mn-ea"/>
                          <a:cs typeface="David" panose="020E0502060401010101" pitchFamily="34" charset="-79"/>
                        </a:rPr>
                        <a:t>עמידה בבחינות להנדסאים  והגשת פרויקט גמר להנדסאים בסוף כיתה י"ד</a:t>
                      </a:r>
                      <a:endParaRPr lang="en-US" sz="1400" kern="1200" dirty="0" smtClean="0">
                        <a:solidFill>
                          <a:schemeClr val="tx1"/>
                        </a:solidFill>
                        <a:effectLst/>
                        <a:latin typeface="David" panose="020E0502060401010101" pitchFamily="34" charset="-79"/>
                        <a:ea typeface="+mn-ea"/>
                        <a:cs typeface="David" panose="020E0502060401010101" pitchFamily="34" charset="-79"/>
                      </a:endParaRPr>
                    </a:p>
                    <a:p>
                      <a:pPr marL="0" indent="0" algn="r" rtl="1">
                        <a:lnSpc>
                          <a:spcPct val="100000"/>
                        </a:lnSpc>
                        <a:spcAft>
                          <a:spcPts val="0"/>
                        </a:spcAft>
                        <a:buFont typeface="Arial" panose="020B0604020202020204" pitchFamily="34" charset="0"/>
                        <a:buNone/>
                      </a:pPr>
                      <a:endParaRPr lang="en-US" sz="1400" kern="1200" dirty="0" smtClean="0">
                        <a:solidFill>
                          <a:schemeClr val="accent1">
                            <a:lumMod val="75000"/>
                          </a:schemeClr>
                        </a:solidFill>
                        <a:effectLst/>
                        <a:latin typeface="David" panose="020E0502060401010101" pitchFamily="34" charset="-79"/>
                        <a:ea typeface="+mn-ea"/>
                        <a:cs typeface="David" panose="020E0502060401010101" pitchFamily="34" charset="-79"/>
                      </a:endParaRPr>
                    </a:p>
                  </a:txBody>
                  <a:tcPr/>
                </a:tc>
              </a:tr>
            </a:tbl>
          </a:graphicData>
        </a:graphic>
      </p:graphicFrame>
      <p:graphicFrame>
        <p:nvGraphicFramePr>
          <p:cNvPr id="21" name="טבלה 20"/>
          <p:cNvGraphicFramePr>
            <a:graphicFrameLocks noGrp="1"/>
          </p:cNvGraphicFramePr>
          <p:nvPr>
            <p:extLst>
              <p:ext uri="{D42A27DB-BD31-4B8C-83A1-F6EECF244321}">
                <p14:modId xmlns:p14="http://schemas.microsoft.com/office/powerpoint/2010/main" val="653652972"/>
              </p:ext>
            </p:extLst>
          </p:nvPr>
        </p:nvGraphicFramePr>
        <p:xfrm>
          <a:off x="-36513" y="576065"/>
          <a:ext cx="3100756" cy="6309319"/>
        </p:xfrm>
        <a:graphic>
          <a:graphicData uri="http://schemas.openxmlformats.org/drawingml/2006/table">
            <a:tbl>
              <a:tblPr rtl="1" firstRow="1" firstCol="1" bandRow="1">
                <a:tableStyleId>{5C22544A-7EE6-4342-B048-85BDC9FD1C3A}</a:tableStyleId>
              </a:tblPr>
              <a:tblGrid>
                <a:gridCol w="875279"/>
                <a:gridCol w="2225477"/>
              </a:tblGrid>
              <a:tr h="548679">
                <a:tc>
                  <a:txBody>
                    <a:bodyPr/>
                    <a:lstStyle/>
                    <a:p>
                      <a:pPr algn="r" rtl="1">
                        <a:lnSpc>
                          <a:spcPct val="100000"/>
                        </a:lnSpc>
                        <a:spcAft>
                          <a:spcPts val="0"/>
                        </a:spcAft>
                      </a:pPr>
                      <a:endParaRPr lang="en-US" sz="1600" dirty="0">
                        <a:effectLst/>
                        <a:latin typeface="David" panose="020E0502060401010101" pitchFamily="34" charset="-79"/>
                        <a:ea typeface="Times New Roman"/>
                        <a:cs typeface="David" panose="020E0502060401010101" pitchFamily="34" charset="-79"/>
                      </a:endParaRPr>
                    </a:p>
                  </a:txBody>
                  <a:tcPr anchor="b"/>
                </a:tc>
                <a:tc>
                  <a:txBody>
                    <a:bodyPr/>
                    <a:lstStyle/>
                    <a:p>
                      <a:pPr algn="r" rtl="1">
                        <a:lnSpc>
                          <a:spcPct val="100000"/>
                        </a:lnSpc>
                        <a:spcAft>
                          <a:spcPts val="0"/>
                        </a:spcAft>
                      </a:pPr>
                      <a:r>
                        <a:rPr lang="he-IL" sz="1600" dirty="0" smtClean="0">
                          <a:effectLst/>
                          <a:latin typeface="David" panose="020E0502060401010101" pitchFamily="34" charset="-79"/>
                          <a:cs typeface="David" panose="020E0502060401010101" pitchFamily="34" charset="-79"/>
                        </a:rPr>
                        <a:t>דרישות מינימליות</a:t>
                      </a:r>
                      <a:endParaRPr lang="he-IL" sz="1600" baseline="0" dirty="0" smtClean="0">
                        <a:effectLst/>
                        <a:latin typeface="David" panose="020E0502060401010101" pitchFamily="34" charset="-79"/>
                        <a:cs typeface="David" panose="020E0502060401010101" pitchFamily="34" charset="-79"/>
                      </a:endParaRPr>
                    </a:p>
                  </a:txBody>
                  <a:tcPr anchor="b"/>
                </a:tc>
              </a:tr>
              <a:tr h="1656184">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400" dirty="0" smtClean="0">
                          <a:solidFill>
                            <a:schemeClr val="bg1"/>
                          </a:solidFill>
                          <a:effectLst/>
                          <a:latin typeface="David" panose="020E0502060401010101" pitchFamily="34" charset="-79"/>
                          <a:cs typeface="David" panose="020E0502060401010101" pitchFamily="34" charset="-79"/>
                        </a:rPr>
                        <a:t>3.1 </a:t>
                      </a:r>
                      <a:r>
                        <a:rPr lang="he-IL" sz="1400" b="1" dirty="0" err="1" smtClean="0">
                          <a:solidFill>
                            <a:schemeClr val="bg1"/>
                          </a:solidFill>
                          <a:effectLst/>
                          <a:latin typeface="David" panose="020E0502060401010101" pitchFamily="34" charset="-79"/>
                          <a:cs typeface="David" panose="020E0502060401010101" pitchFamily="34" charset="-79"/>
                        </a:rPr>
                        <a:t>טכנולוגיתבגרותית</a:t>
                      </a:r>
                      <a:r>
                        <a:rPr lang="he-IL" sz="1400" b="1" dirty="0" smtClean="0">
                          <a:solidFill>
                            <a:schemeClr val="bg1"/>
                          </a:solidFill>
                          <a:effectLst/>
                          <a:latin typeface="David" panose="020E0502060401010101" pitchFamily="34" charset="-79"/>
                          <a:cs typeface="David" panose="020E0502060401010101" pitchFamily="34" charset="-79"/>
                        </a:rPr>
                        <a:t> </a:t>
                      </a:r>
                      <a:endParaRPr lang="en-US" sz="1400" b="1" dirty="0" smtClean="0">
                        <a:solidFill>
                          <a:schemeClr val="bg1"/>
                        </a:solidFill>
                        <a:effectLst/>
                        <a:latin typeface="David" panose="020E0502060401010101" pitchFamily="34" charset="-79"/>
                        <a:cs typeface="David" panose="020E0502060401010101" pitchFamily="34" charset="-79"/>
                      </a:endParaRPr>
                    </a:p>
                  </a:txBody>
                  <a:tcPr anchor="b"/>
                </a:tc>
                <a:tc>
                  <a:txBody>
                    <a:bodyPr/>
                    <a:lstStyle/>
                    <a:p>
                      <a:pPr marL="177800" lvl="0" indent="-177800" algn="r" defTabSz="914400" rtl="1" eaLnBrk="1" latinLnBrk="0" hangingPunct="1">
                        <a:lnSpc>
                          <a:spcPct val="100000"/>
                        </a:lnSpc>
                        <a:spcAft>
                          <a:spcPts val="0"/>
                        </a:spcAft>
                        <a:buFont typeface="Arial" panose="020B0604020202020204" pitchFamily="34" charset="0"/>
                        <a:buChar char="•"/>
                      </a:pPr>
                      <a:r>
                        <a:rPr lang="he-IL" sz="1400" kern="1200" dirty="0" smtClean="0">
                          <a:solidFill>
                            <a:schemeClr val="tx1"/>
                          </a:solidFill>
                          <a:effectLst/>
                          <a:latin typeface="David" panose="020E0502060401010101" pitchFamily="34" charset="-79"/>
                          <a:ea typeface="+mn-ea"/>
                          <a:cs typeface="David" panose="020E0502060401010101" pitchFamily="34" charset="-79"/>
                        </a:rPr>
                        <a:t>90 שעות במקצוע מבוא</a:t>
                      </a:r>
                    </a:p>
                    <a:p>
                      <a:pPr marL="177800" lvl="0" indent="-177800" algn="r" defTabSz="914400" rtl="1" eaLnBrk="1" latinLnBrk="0" hangingPunct="1">
                        <a:lnSpc>
                          <a:spcPct val="100000"/>
                        </a:lnSpc>
                        <a:spcAft>
                          <a:spcPts val="0"/>
                        </a:spcAft>
                        <a:buFont typeface="Arial" panose="020B0604020202020204" pitchFamily="34" charset="0"/>
                        <a:buChar char="•"/>
                      </a:pPr>
                      <a:r>
                        <a:rPr lang="he-IL" sz="1400" kern="1200" dirty="0" smtClean="0">
                          <a:solidFill>
                            <a:schemeClr val="tx1"/>
                          </a:solidFill>
                          <a:effectLst/>
                          <a:latin typeface="David" panose="020E0502060401010101" pitchFamily="34" charset="-79"/>
                          <a:ea typeface="+mn-ea"/>
                          <a:cs typeface="David" panose="020E0502060401010101" pitchFamily="34" charset="-79"/>
                        </a:rPr>
                        <a:t> 5/3 </a:t>
                      </a:r>
                      <a:r>
                        <a:rPr lang="he-IL" sz="1400" kern="1200" dirty="0" err="1" smtClean="0">
                          <a:solidFill>
                            <a:schemeClr val="tx1"/>
                          </a:solidFill>
                          <a:effectLst/>
                          <a:latin typeface="David" panose="020E0502060401010101" pitchFamily="34" charset="-79"/>
                          <a:ea typeface="+mn-ea"/>
                          <a:cs typeface="David" panose="020E0502060401010101" pitchFamily="34" charset="-79"/>
                        </a:rPr>
                        <a:t>יח"ל</a:t>
                      </a:r>
                      <a:r>
                        <a:rPr lang="he-IL" sz="1400" kern="1200" dirty="0" smtClean="0">
                          <a:solidFill>
                            <a:schemeClr val="tx1"/>
                          </a:solidFill>
                          <a:effectLst/>
                          <a:latin typeface="David" panose="020E0502060401010101" pitchFamily="34" charset="-79"/>
                          <a:ea typeface="+mn-ea"/>
                          <a:cs typeface="David" panose="020E0502060401010101" pitchFamily="34" charset="-79"/>
                        </a:rPr>
                        <a:t> במקצוע מוביל</a:t>
                      </a:r>
                      <a:endParaRPr lang="en-US" sz="1400" kern="1200" dirty="0" smtClean="0">
                        <a:solidFill>
                          <a:schemeClr val="tx1"/>
                        </a:solidFill>
                        <a:effectLst/>
                        <a:latin typeface="David" panose="020E0502060401010101" pitchFamily="34" charset="-79"/>
                        <a:ea typeface="+mn-ea"/>
                        <a:cs typeface="David" panose="020E0502060401010101" pitchFamily="34" charset="-79"/>
                      </a:endParaRPr>
                    </a:p>
                    <a:p>
                      <a:pPr marL="177800" lvl="0" indent="-177800" algn="r" defTabSz="914400" rtl="1" eaLnBrk="1" latinLnBrk="0" hangingPunct="1">
                        <a:lnSpc>
                          <a:spcPct val="100000"/>
                        </a:lnSpc>
                        <a:spcAft>
                          <a:spcPts val="0"/>
                        </a:spcAft>
                        <a:buFont typeface="Arial" panose="020B0604020202020204" pitchFamily="34" charset="0"/>
                        <a:buChar char="•"/>
                      </a:pPr>
                      <a:r>
                        <a:rPr lang="he-IL" sz="1400" kern="1200" dirty="0" smtClean="0">
                          <a:solidFill>
                            <a:schemeClr val="tx1"/>
                          </a:solidFill>
                          <a:effectLst/>
                          <a:latin typeface="David" panose="020E0502060401010101" pitchFamily="34" charset="-79"/>
                          <a:ea typeface="+mn-ea"/>
                          <a:cs typeface="David" panose="020E0502060401010101" pitchFamily="34" charset="-79"/>
                        </a:rPr>
                        <a:t>5/3 </a:t>
                      </a:r>
                      <a:r>
                        <a:rPr lang="he-IL" sz="1400" kern="1200" dirty="0" err="1" smtClean="0">
                          <a:solidFill>
                            <a:schemeClr val="tx1"/>
                          </a:solidFill>
                          <a:effectLst/>
                          <a:latin typeface="David" panose="020E0502060401010101" pitchFamily="34" charset="-79"/>
                          <a:ea typeface="+mn-ea"/>
                          <a:cs typeface="David" panose="020E0502060401010101" pitchFamily="34" charset="-79"/>
                        </a:rPr>
                        <a:t>יח"ל</a:t>
                      </a:r>
                      <a:r>
                        <a:rPr lang="he-IL" sz="1400" kern="1200" dirty="0" smtClean="0">
                          <a:solidFill>
                            <a:schemeClr val="tx1"/>
                          </a:solidFill>
                          <a:effectLst/>
                          <a:latin typeface="David" panose="020E0502060401010101" pitchFamily="34" charset="-79"/>
                          <a:ea typeface="+mn-ea"/>
                          <a:cs typeface="David" panose="020E0502060401010101" pitchFamily="34" charset="-79"/>
                        </a:rPr>
                        <a:t> במקצוע התמחות </a:t>
                      </a:r>
                    </a:p>
                    <a:p>
                      <a:pPr marL="177800" marR="0" lvl="0" indent="-1778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400" kern="1200" dirty="0" smtClean="0">
                          <a:solidFill>
                            <a:schemeClr val="tx1"/>
                          </a:solidFill>
                          <a:effectLst/>
                          <a:latin typeface="David" panose="020E0502060401010101" pitchFamily="34" charset="-79"/>
                          <a:ea typeface="+mn-ea"/>
                          <a:cs typeface="David" panose="020E0502060401010101" pitchFamily="34" charset="-79"/>
                        </a:rPr>
                        <a:t>16 </a:t>
                      </a:r>
                      <a:r>
                        <a:rPr lang="he-IL" sz="1400" kern="1200" dirty="0" err="1" smtClean="0">
                          <a:solidFill>
                            <a:schemeClr val="tx1"/>
                          </a:solidFill>
                          <a:effectLst/>
                          <a:latin typeface="David" panose="020E0502060401010101" pitchFamily="34" charset="-79"/>
                          <a:ea typeface="+mn-ea"/>
                          <a:cs typeface="David" panose="020E0502060401010101" pitchFamily="34" charset="-79"/>
                        </a:rPr>
                        <a:t>יח"ל</a:t>
                      </a:r>
                      <a:r>
                        <a:rPr lang="he-IL" sz="1400" kern="1200" dirty="0" smtClean="0">
                          <a:solidFill>
                            <a:schemeClr val="tx1"/>
                          </a:solidFill>
                          <a:effectLst/>
                          <a:latin typeface="David" panose="020E0502060401010101" pitchFamily="34" charset="-79"/>
                          <a:ea typeface="+mn-ea"/>
                          <a:cs typeface="David" panose="020E0502060401010101" pitchFamily="34" charset="-79"/>
                        </a:rPr>
                        <a:t>, החובה על פי התנאים לחוקת הזכאות לבגרות, ומתוכן מתמטיקה ואנגלית ברמה של 3 </a:t>
                      </a:r>
                      <a:r>
                        <a:rPr lang="he-IL" sz="1400" kern="1200" dirty="0" err="1" smtClean="0">
                          <a:solidFill>
                            <a:schemeClr val="tx1"/>
                          </a:solidFill>
                          <a:effectLst/>
                          <a:latin typeface="David" panose="020E0502060401010101" pitchFamily="34" charset="-79"/>
                          <a:ea typeface="+mn-ea"/>
                          <a:cs typeface="David" panose="020E0502060401010101" pitchFamily="34" charset="-79"/>
                        </a:rPr>
                        <a:t>יח"ל</a:t>
                      </a:r>
                      <a:r>
                        <a:rPr lang="he-IL" sz="1400" dirty="0" smtClean="0">
                          <a:solidFill>
                            <a:schemeClr val="accent1">
                              <a:lumMod val="75000"/>
                            </a:schemeClr>
                          </a:solidFill>
                          <a:effectLst/>
                          <a:latin typeface="David" panose="020E0502060401010101" pitchFamily="34" charset="-79"/>
                          <a:cs typeface="David" panose="020E0502060401010101" pitchFamily="34" charset="-79"/>
                        </a:rPr>
                        <a:t> </a:t>
                      </a:r>
                      <a:endParaRPr lang="en-US" sz="1400" dirty="0" smtClean="0">
                        <a:solidFill>
                          <a:schemeClr val="accent1">
                            <a:lumMod val="75000"/>
                          </a:schemeClr>
                        </a:solidFill>
                        <a:effectLst/>
                        <a:latin typeface="David" panose="020E0502060401010101" pitchFamily="34" charset="-79"/>
                        <a:ea typeface="Times New Roman"/>
                        <a:cs typeface="David" panose="020E0502060401010101" pitchFamily="34" charset="-79"/>
                      </a:endParaRPr>
                    </a:p>
                  </a:txBody>
                  <a:tcPr anchor="b"/>
                </a:tc>
              </a:tr>
              <a:tr h="1944216">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400" b="1" kern="1200" dirty="0" smtClean="0">
                          <a:solidFill>
                            <a:schemeClr val="bg1"/>
                          </a:solidFill>
                          <a:effectLst/>
                          <a:latin typeface="David" panose="020E0502060401010101" pitchFamily="34" charset="-79"/>
                          <a:ea typeface="+mn-ea"/>
                          <a:cs typeface="David" panose="020E0502060401010101" pitchFamily="34" charset="-79"/>
                        </a:rPr>
                        <a:t>3.2 טכנולוגית </a:t>
                      </a:r>
                      <a:r>
                        <a:rPr lang="he-IL" sz="1400" b="1" dirty="0" err="1" smtClean="0">
                          <a:solidFill>
                            <a:schemeClr val="bg1"/>
                          </a:solidFill>
                          <a:effectLst/>
                          <a:latin typeface="David" panose="020E0502060401010101" pitchFamily="34" charset="-79"/>
                          <a:cs typeface="David" panose="020E0502060401010101" pitchFamily="34" charset="-79"/>
                        </a:rPr>
                        <a:t>בגרותית</a:t>
                      </a:r>
                      <a:r>
                        <a:rPr lang="he-IL" sz="1400" b="1" dirty="0" smtClean="0">
                          <a:solidFill>
                            <a:schemeClr val="bg1"/>
                          </a:solidFill>
                          <a:effectLst/>
                          <a:latin typeface="David" panose="020E0502060401010101" pitchFamily="34" charset="-79"/>
                          <a:cs typeface="David" panose="020E0502060401010101" pitchFamily="34" charset="-79"/>
                        </a:rPr>
                        <a:t> מתקדמת</a:t>
                      </a:r>
                      <a:endParaRPr lang="en-US" sz="1400" b="1" dirty="0" smtClean="0">
                        <a:solidFill>
                          <a:schemeClr val="bg1"/>
                        </a:solidFill>
                        <a:effectLst/>
                        <a:latin typeface="David" panose="020E0502060401010101" pitchFamily="34" charset="-79"/>
                        <a:ea typeface="Times New Roman"/>
                        <a:cs typeface="David" panose="020E0502060401010101" pitchFamily="34" charset="-79"/>
                      </a:endParaRPr>
                    </a:p>
                  </a:txBody>
                  <a:tcPr anchor="b"/>
                </a:tc>
                <a:tc>
                  <a:txBody>
                    <a:bodyPr/>
                    <a:lstStyle/>
                    <a:p>
                      <a:pPr marL="177800" marR="0" lvl="0" indent="-1778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400" kern="1200" dirty="0" smtClean="0">
                          <a:solidFill>
                            <a:schemeClr val="tx1"/>
                          </a:solidFill>
                          <a:effectLst/>
                          <a:latin typeface="David" panose="020E0502060401010101" pitchFamily="34" charset="-79"/>
                          <a:ea typeface="+mn-ea"/>
                          <a:cs typeface="David" panose="020E0502060401010101" pitchFamily="34" charset="-79"/>
                        </a:rPr>
                        <a:t>עפ"י התנאים לתעודת הסמכה 3.1</a:t>
                      </a:r>
                      <a:endParaRPr lang="en-US" sz="1400" kern="1200" dirty="0" smtClean="0">
                        <a:solidFill>
                          <a:schemeClr val="tx1"/>
                        </a:solidFill>
                        <a:effectLst/>
                        <a:latin typeface="David" panose="020E0502060401010101" pitchFamily="34" charset="-79"/>
                        <a:ea typeface="+mn-ea"/>
                        <a:cs typeface="David" panose="020E0502060401010101" pitchFamily="34" charset="-79"/>
                      </a:endParaRPr>
                    </a:p>
                    <a:p>
                      <a:pPr marL="177800" marR="0" lvl="0" indent="-1778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he-IL" sz="1400" kern="1200" dirty="0" smtClean="0">
                          <a:solidFill>
                            <a:schemeClr val="tx1"/>
                          </a:solidFill>
                          <a:effectLst/>
                          <a:latin typeface="David" panose="020E0502060401010101" pitchFamily="34" charset="-79"/>
                          <a:ea typeface="+mn-ea"/>
                          <a:cs typeface="David" panose="020E0502060401010101" pitchFamily="34" charset="-79"/>
                        </a:rPr>
                        <a:t>18 </a:t>
                      </a:r>
                      <a:r>
                        <a:rPr lang="he-IL" sz="1400" kern="1200" dirty="0" err="1" smtClean="0">
                          <a:solidFill>
                            <a:schemeClr val="tx1"/>
                          </a:solidFill>
                          <a:effectLst/>
                          <a:latin typeface="David" panose="020E0502060401010101" pitchFamily="34" charset="-79"/>
                          <a:ea typeface="+mn-ea"/>
                          <a:cs typeface="David" panose="020E0502060401010101" pitchFamily="34" charset="-79"/>
                        </a:rPr>
                        <a:t>יח"ל</a:t>
                      </a:r>
                      <a:r>
                        <a:rPr lang="he-IL" sz="1400" kern="1200" dirty="0" smtClean="0">
                          <a:solidFill>
                            <a:schemeClr val="tx1"/>
                          </a:solidFill>
                          <a:effectLst/>
                          <a:latin typeface="David" panose="020E0502060401010101" pitchFamily="34" charset="-79"/>
                          <a:ea typeface="+mn-ea"/>
                          <a:cs typeface="David" panose="020E0502060401010101" pitchFamily="34" charset="-79"/>
                        </a:rPr>
                        <a:t>, החובה על פי התנאים לחוקת הזכאות לבגרות, ומתוכן מתמטיקה ברמה של  5 </a:t>
                      </a:r>
                      <a:r>
                        <a:rPr lang="he-IL" sz="1400" kern="1200" dirty="0" err="1" smtClean="0">
                          <a:solidFill>
                            <a:schemeClr val="tx1"/>
                          </a:solidFill>
                          <a:effectLst/>
                          <a:latin typeface="David" panose="020E0502060401010101" pitchFamily="34" charset="-79"/>
                          <a:ea typeface="+mn-ea"/>
                          <a:cs typeface="David" panose="020E0502060401010101" pitchFamily="34" charset="-79"/>
                        </a:rPr>
                        <a:t>יח"ל</a:t>
                      </a:r>
                      <a:r>
                        <a:rPr lang="he-IL" sz="1400" kern="1200" dirty="0" smtClean="0">
                          <a:solidFill>
                            <a:schemeClr val="tx1"/>
                          </a:solidFill>
                          <a:effectLst/>
                          <a:latin typeface="David" panose="020E0502060401010101" pitchFamily="34" charset="-79"/>
                          <a:ea typeface="+mn-ea"/>
                          <a:cs typeface="David" panose="020E0502060401010101" pitchFamily="34" charset="-79"/>
                        </a:rPr>
                        <a:t> </a:t>
                      </a:r>
                      <a:endParaRPr lang="en-US" sz="1400" kern="1200" dirty="0" smtClean="0">
                        <a:solidFill>
                          <a:schemeClr val="tx1"/>
                        </a:solidFill>
                        <a:effectLst/>
                        <a:latin typeface="David" panose="020E0502060401010101" pitchFamily="34" charset="-79"/>
                        <a:ea typeface="+mn-ea"/>
                        <a:cs typeface="David" panose="020E0502060401010101" pitchFamily="34" charset="-79"/>
                      </a:endParaRPr>
                    </a:p>
                    <a:p>
                      <a:pPr marL="0" indent="0" algn="r" rtl="1">
                        <a:lnSpc>
                          <a:spcPct val="100000"/>
                        </a:lnSpc>
                        <a:spcAft>
                          <a:spcPts val="0"/>
                        </a:spcAft>
                        <a:buFont typeface="Arial" panose="020B0604020202020204" pitchFamily="34" charset="0"/>
                        <a:buNone/>
                      </a:pPr>
                      <a:endParaRPr lang="en-US" sz="1400" kern="1200" dirty="0">
                        <a:solidFill>
                          <a:schemeClr val="accent1">
                            <a:lumMod val="75000"/>
                          </a:schemeClr>
                        </a:solidFill>
                        <a:effectLst/>
                        <a:latin typeface="David" panose="020E0502060401010101" pitchFamily="34" charset="-79"/>
                        <a:ea typeface="+mn-ea"/>
                        <a:cs typeface="David" panose="020E0502060401010101" pitchFamily="34" charset="-79"/>
                      </a:endParaRPr>
                    </a:p>
                  </a:txBody>
                  <a:tcPr/>
                </a:tc>
              </a:tr>
              <a:tr h="2160240">
                <a:tc>
                  <a:txBody>
                    <a:bodyPr/>
                    <a:lstStyle/>
                    <a:p>
                      <a:pPr marL="0" algn="r" defTabSz="914400" rtl="1" eaLnBrk="1" latinLnBrk="0" hangingPunct="1">
                        <a:lnSpc>
                          <a:spcPct val="100000"/>
                        </a:lnSpc>
                        <a:spcAft>
                          <a:spcPts val="0"/>
                        </a:spcAft>
                      </a:pPr>
                      <a:r>
                        <a:rPr lang="he-IL" sz="1400" b="1" kern="1200" dirty="0" smtClean="0">
                          <a:solidFill>
                            <a:schemeClr val="lt1"/>
                          </a:solidFill>
                          <a:effectLst/>
                          <a:latin typeface="David" panose="020E0502060401010101" pitchFamily="34" charset="-79"/>
                          <a:ea typeface="+mn-ea"/>
                          <a:cs typeface="David" panose="020E0502060401010101" pitchFamily="34" charset="-79"/>
                        </a:rPr>
                        <a:t>3.3</a:t>
                      </a:r>
                      <a:endParaRPr lang="en-US" sz="1400" b="1" kern="1200" dirty="0">
                        <a:solidFill>
                          <a:schemeClr val="lt1"/>
                        </a:solidFill>
                        <a:effectLst/>
                        <a:latin typeface="David" panose="020E0502060401010101" pitchFamily="34" charset="-79"/>
                        <a:ea typeface="+mn-ea"/>
                        <a:cs typeface="David" panose="020E0502060401010101" pitchFamily="34" charset="-79"/>
                      </a:endParaRPr>
                    </a:p>
                    <a:p>
                      <a:pPr algn="r" rtl="1">
                        <a:lnSpc>
                          <a:spcPct val="100000"/>
                        </a:lnSpc>
                        <a:spcAft>
                          <a:spcPts val="0"/>
                        </a:spcAft>
                      </a:pPr>
                      <a:r>
                        <a:rPr lang="he-IL" sz="1400" b="1" dirty="0" smtClean="0">
                          <a:solidFill>
                            <a:schemeClr val="bg1"/>
                          </a:solidFill>
                          <a:effectLst/>
                          <a:latin typeface="David" panose="020E0502060401010101" pitchFamily="34" charset="-79"/>
                          <a:cs typeface="David" panose="020E0502060401010101" pitchFamily="34" charset="-79"/>
                        </a:rPr>
                        <a:t>טכנולוגית מדעית מתקדמת </a:t>
                      </a:r>
                      <a:endParaRPr lang="en-US" sz="1400" b="1" dirty="0">
                        <a:solidFill>
                          <a:schemeClr val="bg1"/>
                        </a:solidFill>
                        <a:effectLst/>
                        <a:latin typeface="David" panose="020E0502060401010101" pitchFamily="34" charset="-79"/>
                        <a:ea typeface="Times New Roman"/>
                        <a:cs typeface="David" panose="020E0502060401010101" pitchFamily="34" charset="-79"/>
                      </a:endParaRPr>
                    </a:p>
                  </a:txBody>
                  <a:tcPr anchor="b"/>
                </a:tc>
                <a:tc>
                  <a:txBody>
                    <a:bodyPr/>
                    <a:lstStyle/>
                    <a:p>
                      <a:pPr marL="177800" lvl="0" indent="-177800" algn="r" defTabSz="914400" rtl="1" eaLnBrk="1" latinLnBrk="0" hangingPunct="1">
                        <a:lnSpc>
                          <a:spcPct val="100000"/>
                        </a:lnSpc>
                        <a:spcAft>
                          <a:spcPts val="0"/>
                        </a:spcAft>
                        <a:buFont typeface="Arial" panose="020B0604020202020204" pitchFamily="34" charset="0"/>
                        <a:buChar char="•"/>
                      </a:pPr>
                      <a:r>
                        <a:rPr lang="he-IL" sz="1400" dirty="0" smtClean="0">
                          <a:solidFill>
                            <a:schemeClr val="accent1">
                              <a:lumMod val="75000"/>
                            </a:schemeClr>
                          </a:solidFill>
                          <a:effectLst/>
                          <a:latin typeface="David" panose="020E0502060401010101" pitchFamily="34" charset="-79"/>
                          <a:ea typeface="Times New Roman"/>
                          <a:cs typeface="David" panose="020E0502060401010101" pitchFamily="34" charset="-79"/>
                        </a:rPr>
                        <a:t> </a:t>
                      </a:r>
                      <a:r>
                        <a:rPr lang="he-IL" sz="1400" kern="1200" dirty="0" err="1" smtClean="0">
                          <a:solidFill>
                            <a:schemeClr val="tx1"/>
                          </a:solidFill>
                          <a:effectLst/>
                          <a:latin typeface="David" panose="020E0502060401010101" pitchFamily="34" charset="-79"/>
                          <a:ea typeface="+mn-ea"/>
                          <a:cs typeface="David" panose="020E0502060401010101" pitchFamily="34" charset="-79"/>
                        </a:rPr>
                        <a:t>ע"פי</a:t>
                      </a:r>
                      <a:r>
                        <a:rPr lang="he-IL" sz="1400" kern="1200" baseline="0" dirty="0" smtClean="0">
                          <a:solidFill>
                            <a:schemeClr val="tx1"/>
                          </a:solidFill>
                          <a:effectLst/>
                          <a:latin typeface="David" panose="020E0502060401010101" pitchFamily="34" charset="-79"/>
                          <a:ea typeface="+mn-ea"/>
                          <a:cs typeface="David" panose="020E0502060401010101" pitchFamily="34" charset="-79"/>
                        </a:rPr>
                        <a:t> התנאים לתעודת הסמכה 3.2</a:t>
                      </a:r>
                    </a:p>
                    <a:p>
                      <a:pPr marL="177800" lvl="0" indent="-177800" algn="r" defTabSz="914400" rtl="1" eaLnBrk="1" latinLnBrk="0" hangingPunct="1">
                        <a:lnSpc>
                          <a:spcPct val="100000"/>
                        </a:lnSpc>
                        <a:spcAft>
                          <a:spcPts val="0"/>
                        </a:spcAft>
                        <a:buFont typeface="Arial" panose="020B0604020202020204" pitchFamily="34" charset="0"/>
                        <a:buChar char="•"/>
                      </a:pPr>
                      <a:r>
                        <a:rPr lang="he-IL" sz="1400" kern="1200" dirty="0" smtClean="0">
                          <a:solidFill>
                            <a:schemeClr val="tx1"/>
                          </a:solidFill>
                          <a:effectLst/>
                          <a:latin typeface="David" panose="020E0502060401010101" pitchFamily="34" charset="-79"/>
                          <a:ea typeface="+mn-ea"/>
                          <a:cs typeface="David" panose="020E0502060401010101" pitchFamily="34" charset="-79"/>
                        </a:rPr>
                        <a:t>5 </a:t>
                      </a:r>
                      <a:r>
                        <a:rPr lang="he-IL" sz="1400" kern="1200" dirty="0" err="1" smtClean="0">
                          <a:solidFill>
                            <a:schemeClr val="tx1"/>
                          </a:solidFill>
                          <a:effectLst/>
                          <a:latin typeface="David" panose="020E0502060401010101" pitchFamily="34" charset="-79"/>
                          <a:ea typeface="+mn-ea"/>
                          <a:cs typeface="David" panose="020E0502060401010101" pitchFamily="34" charset="-79"/>
                        </a:rPr>
                        <a:t>יח"ל</a:t>
                      </a:r>
                      <a:r>
                        <a:rPr lang="he-IL" sz="1400" kern="1200" dirty="0" smtClean="0">
                          <a:solidFill>
                            <a:schemeClr val="tx1"/>
                          </a:solidFill>
                          <a:effectLst/>
                          <a:latin typeface="David" panose="020E0502060401010101" pitchFamily="34" charset="-79"/>
                          <a:ea typeface="+mn-ea"/>
                          <a:cs typeface="David" panose="020E0502060401010101" pitchFamily="34" charset="-79"/>
                        </a:rPr>
                        <a:t> מקצוע מדעי </a:t>
                      </a:r>
                    </a:p>
                    <a:p>
                      <a:pPr marL="177800" lvl="0" indent="-177800" algn="r" defTabSz="914400" rtl="1" eaLnBrk="1" latinLnBrk="0" hangingPunct="1">
                        <a:lnSpc>
                          <a:spcPct val="100000"/>
                        </a:lnSpc>
                        <a:spcAft>
                          <a:spcPts val="0"/>
                        </a:spcAft>
                        <a:buFont typeface="Arial" panose="020B0604020202020204" pitchFamily="34" charset="0"/>
                        <a:buChar char="•"/>
                      </a:pPr>
                      <a:r>
                        <a:rPr lang="he-IL" sz="1400" kern="1200" dirty="0" smtClean="0">
                          <a:solidFill>
                            <a:schemeClr val="tx1"/>
                          </a:solidFill>
                          <a:effectLst/>
                          <a:latin typeface="David" panose="020E0502060401010101" pitchFamily="34" charset="-79"/>
                          <a:ea typeface="+mn-ea"/>
                          <a:cs typeface="David" panose="020E0502060401010101" pitchFamily="34" charset="-79"/>
                        </a:rPr>
                        <a:t>5 </a:t>
                      </a:r>
                      <a:r>
                        <a:rPr lang="he-IL" sz="1400" kern="1200" dirty="0" err="1" smtClean="0">
                          <a:solidFill>
                            <a:schemeClr val="tx1"/>
                          </a:solidFill>
                          <a:effectLst/>
                          <a:latin typeface="David" panose="020E0502060401010101" pitchFamily="34" charset="-79"/>
                          <a:ea typeface="+mn-ea"/>
                          <a:cs typeface="David" panose="020E0502060401010101" pitchFamily="34" charset="-79"/>
                        </a:rPr>
                        <a:t>יח"ל</a:t>
                      </a:r>
                      <a:r>
                        <a:rPr lang="he-IL" sz="1400" kern="1200" dirty="0" smtClean="0">
                          <a:solidFill>
                            <a:schemeClr val="tx1"/>
                          </a:solidFill>
                          <a:effectLst/>
                          <a:latin typeface="David" panose="020E0502060401010101" pitchFamily="34" charset="-79"/>
                          <a:ea typeface="+mn-ea"/>
                          <a:cs typeface="David" panose="020E0502060401010101" pitchFamily="34" charset="-79"/>
                        </a:rPr>
                        <a:t> מקצוע מוביל</a:t>
                      </a:r>
                      <a:r>
                        <a:rPr lang="he-IL" sz="1400" kern="1200" baseline="0" dirty="0" smtClean="0">
                          <a:solidFill>
                            <a:schemeClr val="tx1"/>
                          </a:solidFill>
                          <a:effectLst/>
                          <a:latin typeface="David" panose="020E0502060401010101" pitchFamily="34" charset="-79"/>
                          <a:ea typeface="+mn-ea"/>
                          <a:cs typeface="David" panose="020E0502060401010101" pitchFamily="34" charset="-79"/>
                        </a:rPr>
                        <a:t> </a:t>
                      </a:r>
                      <a:endParaRPr lang="en-US" sz="1400" kern="1200" dirty="0" smtClean="0">
                        <a:solidFill>
                          <a:schemeClr val="tx1"/>
                        </a:solidFill>
                        <a:effectLst/>
                        <a:latin typeface="David" panose="020E0502060401010101" pitchFamily="34" charset="-79"/>
                        <a:ea typeface="+mn-ea"/>
                        <a:cs typeface="David" panose="020E0502060401010101" pitchFamily="34" charset="-79"/>
                      </a:endParaRPr>
                    </a:p>
                  </a:txBody>
                  <a:tcPr/>
                </a:tc>
              </a:tr>
            </a:tbl>
          </a:graphicData>
        </a:graphic>
      </p:graphicFrame>
    </p:spTree>
    <p:extLst>
      <p:ext uri="{BB962C8B-B14F-4D97-AF65-F5344CB8AC3E}">
        <p14:creationId xmlns:p14="http://schemas.microsoft.com/office/powerpoint/2010/main" val="4168577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כותרת 6"/>
          <p:cNvSpPr txBox="1">
            <a:spLocks noGrp="1"/>
          </p:cNvSpPr>
          <p:nvPr>
            <p:ph type="title"/>
          </p:nvPr>
        </p:nvSpPr>
        <p:spPr>
          <a:xfrm>
            <a:off x="-36967" y="0"/>
            <a:ext cx="9180967" cy="584775"/>
          </a:xfrm>
          <a:prstGeom prst="rect">
            <a:avLst/>
          </a:prstGeom>
          <a:solidFill>
            <a:schemeClr val="tx2">
              <a:lumMod val="50000"/>
            </a:schemeClr>
          </a:solidFill>
        </p:spPr>
        <p:txBody>
          <a:bodyPr wrap="square" rtlCol="1">
            <a:spAutoFit/>
          </a:bodyPr>
          <a:lstStyle/>
          <a:p>
            <a:pPr algn="r"/>
            <a:r>
              <a:rPr lang="he-IL" sz="3200" b="1" dirty="0">
                <a:solidFill>
                  <a:schemeClr val="bg1"/>
                </a:solidFill>
                <a:latin typeface="David" panose="020E0502060401010101" pitchFamily="34" charset="-79"/>
                <a:cs typeface="David" panose="020E0502060401010101" pitchFamily="34" charset="-79"/>
              </a:rPr>
              <a:t>מחקרים לגבי החיבור בין חינוך טכנולוגי לעולם העבודה </a:t>
            </a:r>
          </a:p>
        </p:txBody>
      </p:sp>
      <p:sp>
        <p:nvSpPr>
          <p:cNvPr id="8" name="TextBox 7"/>
          <p:cNvSpPr txBox="1"/>
          <p:nvPr/>
        </p:nvSpPr>
        <p:spPr>
          <a:xfrm>
            <a:off x="0" y="2708920"/>
            <a:ext cx="9144000" cy="2308324"/>
          </a:xfrm>
          <a:prstGeom prst="rect">
            <a:avLst/>
          </a:prstGeom>
          <a:noFill/>
        </p:spPr>
        <p:txBody>
          <a:bodyPr wrap="square" rtlCol="1">
            <a:spAutoFit/>
          </a:bodyPr>
          <a:lstStyle/>
          <a:p>
            <a:pPr algn="just" rtl="0"/>
            <a:r>
              <a:rPr lang="en-US" sz="2400" dirty="0" smtClean="0">
                <a:latin typeface="Times New Roman" panose="02020603050405020304" pitchFamily="18" charset="0"/>
                <a:cs typeface="Times New Roman" panose="02020603050405020304" pitchFamily="18" charset="0"/>
              </a:rPr>
              <a:t>Employers, education providers, and youth live in parallel universes.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To put it another way, they have fundamentally different understandings of the same situation. Fewer than half of the youth and employers,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for example, believe that new graduates are adequately prepared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for entry-level positions. Education providers, however, are much more </a:t>
            </a:r>
          </a:p>
          <a:p>
            <a:pPr algn="just" rtl="0"/>
            <a:r>
              <a:rPr lang="en-US" sz="2400" dirty="0" smtClean="0">
                <a:latin typeface="Times New Roman" panose="02020603050405020304" pitchFamily="18" charset="0"/>
                <a:cs typeface="Times New Roman" panose="02020603050405020304" pitchFamily="18" charset="0"/>
              </a:rPr>
              <a:t>optimistic: 72% of them new graduates are ready to work </a:t>
            </a:r>
            <a:endParaRPr lang="he-IL" sz="24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0" y="5151587"/>
            <a:ext cx="9144000" cy="1200329"/>
          </a:xfrm>
          <a:prstGeom prst="rect">
            <a:avLst/>
          </a:prstGeom>
          <a:noFill/>
        </p:spPr>
        <p:txBody>
          <a:bodyPr wrap="square" rtlCol="1">
            <a:spAutoFit/>
          </a:bodyPr>
          <a:lstStyle/>
          <a:p>
            <a:pPr algn="just" rtl="0"/>
            <a:r>
              <a:rPr lang="en-US" sz="2400" dirty="0">
                <a:latin typeface="Times New Roman" panose="02020603050405020304" pitchFamily="18" charset="0"/>
                <a:cs typeface="Times New Roman" panose="02020603050405020304" pitchFamily="18" charset="0"/>
              </a:rPr>
              <a:t>Why are the three major stakeholders not seeing the same thing? In large part, this is because they are not engaged with each other. One-third of employers say they never communicate with education providers… </a:t>
            </a:r>
            <a:endParaRPr lang="he-IL" sz="2400" dirty="0">
              <a:latin typeface="Times New Roman" panose="02020603050405020304" pitchFamily="18" charset="0"/>
              <a:cs typeface="Times New Roman" panose="02020603050405020304" pitchFamily="18" charset="0"/>
            </a:endParaRPr>
          </a:p>
        </p:txBody>
      </p:sp>
      <p:pic>
        <p:nvPicPr>
          <p:cNvPr id="12" name="מציין מיקום תוכן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04" y="671697"/>
            <a:ext cx="2151710" cy="2037223"/>
          </a:xfrm>
          <a:prstGeom prst="rect">
            <a:avLst/>
          </a:prstGeom>
        </p:spPr>
      </p:pic>
      <p:sp>
        <p:nvSpPr>
          <p:cNvPr id="14" name="מלבן 13"/>
          <p:cNvSpPr/>
          <p:nvPr/>
        </p:nvSpPr>
        <p:spPr>
          <a:xfrm>
            <a:off x="5747906" y="6444044"/>
            <a:ext cx="3432606" cy="400110"/>
          </a:xfrm>
          <a:prstGeom prst="rect">
            <a:avLst/>
          </a:prstGeom>
        </p:spPr>
        <p:txBody>
          <a:bodyPr wrap="none">
            <a:spAutoFit/>
          </a:bodyPr>
          <a:lstStyle/>
          <a:p>
            <a:r>
              <a:rPr lang="en-US" sz="2000" b="1" dirty="0" err="1">
                <a:latin typeface="Times New Roman" panose="02020603050405020304" pitchFamily="18" charset="0"/>
                <a:cs typeface="Times New Roman" panose="02020603050405020304" pitchFamily="18" charset="0"/>
              </a:rPr>
              <a:t>Mckeensey</a:t>
            </a:r>
            <a:r>
              <a:rPr lang="en-US" sz="2000" b="1" dirty="0">
                <a:latin typeface="Times New Roman" panose="02020603050405020304" pitchFamily="18" charset="0"/>
                <a:cs typeface="Times New Roman" panose="02020603050405020304" pitchFamily="18" charset="0"/>
              </a:rPr>
              <a:t> &amp; Company, 2012</a:t>
            </a:r>
            <a:endParaRPr lang="he-IL"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2597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כותרת 6"/>
          <p:cNvSpPr txBox="1">
            <a:spLocks noGrp="1"/>
          </p:cNvSpPr>
          <p:nvPr>
            <p:ph type="title"/>
          </p:nvPr>
        </p:nvSpPr>
        <p:spPr>
          <a:xfrm>
            <a:off x="-36967" y="0"/>
            <a:ext cx="9180967" cy="584775"/>
          </a:xfrm>
          <a:prstGeom prst="rect">
            <a:avLst/>
          </a:prstGeom>
          <a:solidFill>
            <a:schemeClr val="tx2">
              <a:lumMod val="50000"/>
            </a:schemeClr>
          </a:solidFill>
        </p:spPr>
        <p:txBody>
          <a:bodyPr wrap="square" rtlCol="1">
            <a:spAutoFit/>
          </a:bodyPr>
          <a:lstStyle/>
          <a:p>
            <a:pPr algn="r"/>
            <a:r>
              <a:rPr lang="he-IL" sz="3200" b="1" dirty="0" smtClean="0">
                <a:solidFill>
                  <a:schemeClr val="bg1"/>
                </a:solidFill>
                <a:latin typeface="David" panose="020E0502060401010101" pitchFamily="34" charset="-79"/>
                <a:cs typeface="David" panose="020E0502060401010101" pitchFamily="34" charset="-79"/>
              </a:rPr>
              <a:t>חיזוק הקשר בין החינוך הטכנולוגי לתעשייה ועולם העבודה</a:t>
            </a:r>
            <a:endParaRPr lang="he-IL" sz="3200" b="1" dirty="0">
              <a:solidFill>
                <a:schemeClr val="bg1"/>
              </a:solidFill>
              <a:latin typeface="David" panose="020E0502060401010101" pitchFamily="34" charset="-79"/>
              <a:cs typeface="David" panose="020E0502060401010101" pitchFamily="34" charset="-79"/>
            </a:endParaRPr>
          </a:p>
        </p:txBody>
      </p:sp>
      <p:sp>
        <p:nvSpPr>
          <p:cNvPr id="11" name="אליפסה 10"/>
          <p:cNvSpPr/>
          <p:nvPr/>
        </p:nvSpPr>
        <p:spPr>
          <a:xfrm>
            <a:off x="179512" y="908720"/>
            <a:ext cx="2160240" cy="2016224"/>
          </a:xfrm>
          <a:prstGeom prst="ellipse">
            <a:avLst/>
          </a:prstGeom>
          <a:solidFill>
            <a:srgbClr val="92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3600" dirty="0" smtClean="0">
                <a:latin typeface="David" panose="020E0502060401010101" pitchFamily="34" charset="-79"/>
                <a:cs typeface="David" panose="020E0502060401010101" pitchFamily="34" charset="-79"/>
              </a:rPr>
              <a:t>תלמיד</a:t>
            </a:r>
            <a:endParaRPr lang="he-IL" sz="3600" dirty="0">
              <a:latin typeface="David" panose="020E0502060401010101" pitchFamily="34" charset="-79"/>
              <a:cs typeface="David" panose="020E0502060401010101" pitchFamily="34" charset="-79"/>
            </a:endParaRPr>
          </a:p>
        </p:txBody>
      </p:sp>
      <p:sp>
        <p:nvSpPr>
          <p:cNvPr id="13" name="אליפסה 12"/>
          <p:cNvSpPr/>
          <p:nvPr/>
        </p:nvSpPr>
        <p:spPr>
          <a:xfrm>
            <a:off x="6660232" y="908720"/>
            <a:ext cx="2160240" cy="2016224"/>
          </a:xfrm>
          <a:prstGeom prst="ellipse">
            <a:avLst/>
          </a:prstGeom>
          <a:solidFill>
            <a:srgbClr val="92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3600" dirty="0" smtClean="0">
                <a:latin typeface="David" panose="020E0502060401010101" pitchFamily="34" charset="-79"/>
                <a:cs typeface="David" panose="020E0502060401010101" pitchFamily="34" charset="-79"/>
              </a:rPr>
              <a:t>ספק החינוך</a:t>
            </a:r>
            <a:endParaRPr lang="he-IL" sz="3600" dirty="0">
              <a:latin typeface="David" panose="020E0502060401010101" pitchFamily="34" charset="-79"/>
              <a:cs typeface="David" panose="020E0502060401010101" pitchFamily="34" charset="-79"/>
            </a:endParaRPr>
          </a:p>
        </p:txBody>
      </p:sp>
      <p:sp>
        <p:nvSpPr>
          <p:cNvPr id="14" name="אליפסה 13"/>
          <p:cNvSpPr/>
          <p:nvPr/>
        </p:nvSpPr>
        <p:spPr>
          <a:xfrm>
            <a:off x="3347864" y="4509120"/>
            <a:ext cx="2160240" cy="2016224"/>
          </a:xfrm>
          <a:prstGeom prst="ellipse">
            <a:avLst/>
          </a:prstGeom>
          <a:solidFill>
            <a:srgbClr val="92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3600" dirty="0" smtClean="0">
                <a:latin typeface="David" panose="020E0502060401010101" pitchFamily="34" charset="-79"/>
                <a:cs typeface="David" panose="020E0502060401010101" pitchFamily="34" charset="-79"/>
              </a:rPr>
              <a:t>מעסיק</a:t>
            </a:r>
            <a:endParaRPr lang="he-IL" sz="3600" dirty="0">
              <a:latin typeface="David" panose="020E0502060401010101" pitchFamily="34" charset="-79"/>
              <a:cs typeface="David" panose="020E0502060401010101" pitchFamily="34" charset="-79"/>
            </a:endParaRPr>
          </a:p>
        </p:txBody>
      </p:sp>
      <p:cxnSp>
        <p:nvCxnSpPr>
          <p:cNvPr id="15" name="מחבר חץ ישר 14"/>
          <p:cNvCxnSpPr>
            <a:stCxn id="11" idx="6"/>
            <a:endCxn id="13" idx="2"/>
          </p:cNvCxnSpPr>
          <p:nvPr/>
        </p:nvCxnSpPr>
        <p:spPr>
          <a:xfrm>
            <a:off x="2339752" y="1916832"/>
            <a:ext cx="4320480" cy="0"/>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6" name="מחבר חץ ישר 15"/>
          <p:cNvCxnSpPr>
            <a:stCxn id="11" idx="6"/>
            <a:endCxn id="14" idx="0"/>
          </p:cNvCxnSpPr>
          <p:nvPr/>
        </p:nvCxnSpPr>
        <p:spPr>
          <a:xfrm>
            <a:off x="2339752" y="1916832"/>
            <a:ext cx="2088232" cy="2592288"/>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8" name="מחבר חץ ישר 17"/>
          <p:cNvCxnSpPr>
            <a:stCxn id="14" idx="0"/>
            <a:endCxn id="13" idx="2"/>
          </p:cNvCxnSpPr>
          <p:nvPr/>
        </p:nvCxnSpPr>
        <p:spPr>
          <a:xfrm flipV="1">
            <a:off x="4427984" y="1916832"/>
            <a:ext cx="2232248" cy="2592288"/>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3239852" y="2276872"/>
            <a:ext cx="2412268" cy="1200329"/>
          </a:xfrm>
          <a:prstGeom prst="rect">
            <a:avLst/>
          </a:prstGeom>
          <a:noFill/>
        </p:spPr>
        <p:txBody>
          <a:bodyPr wrap="square" rtlCol="1">
            <a:spAutoFit/>
          </a:bodyPr>
          <a:lstStyle/>
          <a:p>
            <a:pPr algn="ctr"/>
            <a:r>
              <a:rPr lang="he-IL" sz="3600" b="1" dirty="0" smtClean="0">
                <a:latin typeface="David" panose="020E0502060401010101" pitchFamily="34" charset="-79"/>
                <a:cs typeface="David" panose="020E0502060401010101" pitchFamily="34" charset="-79"/>
              </a:rPr>
              <a:t>טיוב החינוך הטכנולוגי</a:t>
            </a:r>
            <a:endParaRPr lang="he-IL" sz="3600" b="1" dirty="0">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2323353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ox(in)">
                                      <p:cBhvr>
                                        <p:cTn id="19" dur="20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4" presetClass="entr" presetSubtype="16" fill="hold"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box(in)">
                                      <p:cBhvr>
                                        <p:cTn id="24" dur="20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4" presetClass="entr" presetSubtype="16" fill="hold" nodeType="click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box(in)">
                                      <p:cBhvr>
                                        <p:cTn id="29" dur="2000"/>
                                        <p:tgtEl>
                                          <p:spTgt spid="16"/>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תמונה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62" y="27384"/>
            <a:ext cx="9024676" cy="6858000"/>
          </a:xfrm>
          <a:prstGeom prst="rect">
            <a:avLst/>
          </a:prstGeom>
        </p:spPr>
      </p:pic>
      <p:pic>
        <p:nvPicPr>
          <p:cNvPr id="8" name="תמונה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496" y="27384"/>
            <a:ext cx="9024676" cy="6858000"/>
          </a:xfrm>
          <a:prstGeom prst="rect">
            <a:avLst/>
          </a:prstGeom>
        </p:spPr>
      </p:pic>
    </p:spTree>
    <p:extLst>
      <p:ext uri="{BB962C8B-B14F-4D97-AF65-F5344CB8AC3E}">
        <p14:creationId xmlns:p14="http://schemas.microsoft.com/office/powerpoint/2010/main" val="928088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תמונה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62" y="0"/>
            <a:ext cx="9024676" cy="6858000"/>
          </a:xfrm>
          <a:prstGeom prst="rect">
            <a:avLst/>
          </a:prstGeom>
        </p:spPr>
      </p:pic>
    </p:spTree>
    <p:extLst>
      <p:ext uri="{BB962C8B-B14F-4D97-AF65-F5344CB8AC3E}">
        <p14:creationId xmlns:p14="http://schemas.microsoft.com/office/powerpoint/2010/main" val="410770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496" y="432252"/>
            <a:ext cx="9108504" cy="6093092"/>
          </a:xfrm>
          <a:prstGeom prst="rect">
            <a:avLst/>
          </a:prstGeom>
          <a:noFill/>
          <a:ln>
            <a:noFill/>
          </a:ln>
          <a:effectLst>
            <a:glow rad="127000">
              <a:schemeClr val="accent1">
                <a:alpha val="53000"/>
              </a:schemeClr>
            </a:glow>
            <a:outerShdw blurRad="50800" dist="50800" dir="5400000" algn="ctr" rotWithShape="0">
              <a:srgbClr val="000000">
                <a:alpha val="0"/>
              </a:srgbClr>
            </a:outerShdw>
            <a:softEdge rad="112500"/>
          </a:effectLst>
        </p:spPr>
      </p:pic>
    </p:spTree>
    <p:extLst>
      <p:ext uri="{BB962C8B-B14F-4D97-AF65-F5344CB8AC3E}">
        <p14:creationId xmlns:p14="http://schemas.microsoft.com/office/powerpoint/2010/main" val="35024834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56" y="116632"/>
            <a:ext cx="9139944" cy="6093296"/>
          </a:xfrm>
          <a:prstGeom prst="rect">
            <a:avLst/>
          </a:prstGeom>
          <a:ln>
            <a:noFill/>
          </a:ln>
          <a:effectLst>
            <a:softEdge rad="112500"/>
          </a:effectLst>
        </p:spPr>
      </p:pic>
    </p:spTree>
    <p:extLst>
      <p:ext uri="{BB962C8B-B14F-4D97-AF65-F5344CB8AC3E}">
        <p14:creationId xmlns:p14="http://schemas.microsoft.com/office/powerpoint/2010/main" val="36224109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a:xfrm>
            <a:off x="0" y="1556792"/>
            <a:ext cx="9129192" cy="1932885"/>
          </a:xfrm>
        </p:spPr>
        <p:txBody>
          <a:bodyPr>
            <a:noAutofit/>
          </a:bodyPr>
          <a:lstStyle/>
          <a:p>
            <a:pPr marL="0" indent="0">
              <a:buNone/>
            </a:pPr>
            <a:endParaRPr lang="he-IL" sz="2800" dirty="0" smtClean="0">
              <a:latin typeface="David" panose="020E0502060401010101" pitchFamily="34" charset="-79"/>
              <a:cs typeface="David" panose="020E0502060401010101" pitchFamily="34" charset="-79"/>
            </a:endParaRPr>
          </a:p>
          <a:p>
            <a:pPr marL="0" indent="0">
              <a:buNone/>
            </a:pPr>
            <a:endParaRPr lang="he-IL" sz="2800" dirty="0">
              <a:latin typeface="David" panose="020E0502060401010101" pitchFamily="34" charset="-79"/>
              <a:cs typeface="David" panose="020E0502060401010101" pitchFamily="34" charset="-79"/>
            </a:endParaRPr>
          </a:p>
          <a:p>
            <a:pPr marL="0" indent="0">
              <a:buNone/>
            </a:pPr>
            <a:endParaRPr lang="he-IL" sz="2800" dirty="0" smtClean="0">
              <a:latin typeface="David" panose="020E0502060401010101" pitchFamily="34" charset="-79"/>
              <a:cs typeface="David" panose="020E0502060401010101" pitchFamily="34" charset="-79"/>
            </a:endParaRPr>
          </a:p>
          <a:p>
            <a:pPr marL="0" indent="0">
              <a:buNone/>
            </a:pPr>
            <a:endParaRPr lang="he-IL" sz="2800" dirty="0" smtClean="0">
              <a:latin typeface="David" panose="020E0502060401010101" pitchFamily="34" charset="-79"/>
              <a:cs typeface="David" panose="020E0502060401010101" pitchFamily="34" charset="-79"/>
            </a:endParaRPr>
          </a:p>
          <a:p>
            <a:pPr marL="0" indent="0">
              <a:buNone/>
            </a:pPr>
            <a:endParaRPr lang="he-IL" sz="2800" dirty="0" smtClean="0">
              <a:latin typeface="David" panose="020E0502060401010101" pitchFamily="34" charset="-79"/>
              <a:cs typeface="David" panose="020E0502060401010101" pitchFamily="34" charset="-79"/>
            </a:endParaRPr>
          </a:p>
          <a:p>
            <a:pPr marL="0" indent="0">
              <a:buNone/>
            </a:pPr>
            <a:endParaRPr lang="he-IL" sz="2800" dirty="0">
              <a:latin typeface="David" panose="020E0502060401010101" pitchFamily="34" charset="-79"/>
              <a:cs typeface="David" panose="020E0502060401010101" pitchFamily="34" charset="-79"/>
            </a:endParaRPr>
          </a:p>
        </p:txBody>
      </p:sp>
      <p:sp>
        <p:nvSpPr>
          <p:cNvPr id="4" name="TextBox 3"/>
          <p:cNvSpPr txBox="1"/>
          <p:nvPr/>
        </p:nvSpPr>
        <p:spPr>
          <a:xfrm>
            <a:off x="0" y="-27384"/>
            <a:ext cx="9144000" cy="584775"/>
          </a:xfrm>
          <a:prstGeom prst="rect">
            <a:avLst/>
          </a:prstGeom>
          <a:solidFill>
            <a:schemeClr val="tx2">
              <a:lumMod val="50000"/>
            </a:schemeClr>
          </a:solidFill>
        </p:spPr>
        <p:txBody>
          <a:bodyPr wrap="square" rtlCol="1">
            <a:spAutoFit/>
          </a:bodyPr>
          <a:lstStyle/>
          <a:p>
            <a:r>
              <a:rPr lang="he-IL" sz="3200" b="1" dirty="0" smtClean="0">
                <a:solidFill>
                  <a:schemeClr val="bg1"/>
                </a:solidFill>
                <a:latin typeface="David" panose="020E0502060401010101" pitchFamily="34" charset="-79"/>
                <a:cs typeface="David" panose="020E0502060401010101" pitchFamily="34" charset="-79"/>
              </a:rPr>
              <a:t>התוכנית להתנסות בתעשייה – תפיסה </a:t>
            </a:r>
            <a:endParaRPr lang="he-IL" sz="3200" b="1" dirty="0">
              <a:solidFill>
                <a:schemeClr val="bg1"/>
              </a:solidFill>
              <a:latin typeface="David" panose="020E0502060401010101" pitchFamily="34" charset="-79"/>
              <a:cs typeface="David" panose="020E0502060401010101" pitchFamily="34" charset="-79"/>
            </a:endParaRPr>
          </a:p>
        </p:txBody>
      </p:sp>
      <p:grpSp>
        <p:nvGrpSpPr>
          <p:cNvPr id="13" name="קבוצה 12"/>
          <p:cNvGrpSpPr>
            <a:grpSpLocks noChangeAspect="1"/>
          </p:cNvGrpSpPr>
          <p:nvPr/>
        </p:nvGrpSpPr>
        <p:grpSpPr>
          <a:xfrm>
            <a:off x="2916192" y="1844824"/>
            <a:ext cx="4032072" cy="2620847"/>
            <a:chOff x="179512" y="908720"/>
            <a:chExt cx="8640960" cy="5616624"/>
          </a:xfrm>
        </p:grpSpPr>
        <p:sp>
          <p:nvSpPr>
            <p:cNvPr id="14" name="אליפסה 13"/>
            <p:cNvSpPr/>
            <p:nvPr/>
          </p:nvSpPr>
          <p:spPr>
            <a:xfrm>
              <a:off x="179512" y="908720"/>
              <a:ext cx="2160240" cy="2016224"/>
            </a:xfrm>
            <a:prstGeom prst="ellipse">
              <a:avLst/>
            </a:prstGeom>
            <a:solidFill>
              <a:srgbClr val="92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dirty="0" smtClean="0">
                  <a:latin typeface="David" panose="020E0502060401010101" pitchFamily="34" charset="-79"/>
                  <a:cs typeface="David" panose="020E0502060401010101" pitchFamily="34" charset="-79"/>
                </a:rPr>
                <a:t>תלמיד</a:t>
              </a:r>
              <a:endParaRPr lang="he-IL" sz="1200" dirty="0">
                <a:latin typeface="David" panose="020E0502060401010101" pitchFamily="34" charset="-79"/>
                <a:cs typeface="David" panose="020E0502060401010101" pitchFamily="34" charset="-79"/>
              </a:endParaRPr>
            </a:p>
          </p:txBody>
        </p:sp>
        <p:sp>
          <p:nvSpPr>
            <p:cNvPr id="15" name="אליפסה 14"/>
            <p:cNvSpPr/>
            <p:nvPr/>
          </p:nvSpPr>
          <p:spPr>
            <a:xfrm>
              <a:off x="6660232" y="908720"/>
              <a:ext cx="2160240" cy="2016224"/>
            </a:xfrm>
            <a:prstGeom prst="ellipse">
              <a:avLst/>
            </a:prstGeom>
            <a:solidFill>
              <a:srgbClr val="92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dirty="0" smtClean="0">
                  <a:latin typeface="David" panose="020E0502060401010101" pitchFamily="34" charset="-79"/>
                  <a:cs typeface="David" panose="020E0502060401010101" pitchFamily="34" charset="-79"/>
                </a:rPr>
                <a:t>ספק החינוך</a:t>
              </a:r>
              <a:endParaRPr lang="he-IL" sz="1200" dirty="0">
                <a:latin typeface="David" panose="020E0502060401010101" pitchFamily="34" charset="-79"/>
                <a:cs typeface="David" panose="020E0502060401010101" pitchFamily="34" charset="-79"/>
              </a:endParaRPr>
            </a:p>
          </p:txBody>
        </p:sp>
        <p:sp>
          <p:nvSpPr>
            <p:cNvPr id="16" name="אליפסה 15"/>
            <p:cNvSpPr/>
            <p:nvPr/>
          </p:nvSpPr>
          <p:spPr>
            <a:xfrm>
              <a:off x="3347864" y="4509120"/>
              <a:ext cx="2160240" cy="2016224"/>
            </a:xfrm>
            <a:prstGeom prst="ellipse">
              <a:avLst/>
            </a:prstGeom>
            <a:solidFill>
              <a:srgbClr val="92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dirty="0" smtClean="0">
                  <a:latin typeface="David" panose="020E0502060401010101" pitchFamily="34" charset="-79"/>
                  <a:cs typeface="David" panose="020E0502060401010101" pitchFamily="34" charset="-79"/>
                </a:rPr>
                <a:t>מעסיק</a:t>
              </a:r>
              <a:endParaRPr lang="he-IL" sz="1200" dirty="0">
                <a:latin typeface="David" panose="020E0502060401010101" pitchFamily="34" charset="-79"/>
                <a:cs typeface="David" panose="020E0502060401010101" pitchFamily="34" charset="-79"/>
              </a:endParaRPr>
            </a:p>
          </p:txBody>
        </p:sp>
        <p:cxnSp>
          <p:nvCxnSpPr>
            <p:cNvPr id="17" name="מחבר חץ ישר 16"/>
            <p:cNvCxnSpPr>
              <a:stCxn id="14" idx="6"/>
              <a:endCxn id="15" idx="2"/>
            </p:cNvCxnSpPr>
            <p:nvPr/>
          </p:nvCxnSpPr>
          <p:spPr>
            <a:xfrm>
              <a:off x="2339752" y="1916832"/>
              <a:ext cx="4320480" cy="0"/>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8" name="מחבר חץ ישר 17"/>
            <p:cNvCxnSpPr>
              <a:stCxn id="14" idx="6"/>
              <a:endCxn id="16" idx="0"/>
            </p:cNvCxnSpPr>
            <p:nvPr/>
          </p:nvCxnSpPr>
          <p:spPr>
            <a:xfrm>
              <a:off x="2339752" y="1916832"/>
              <a:ext cx="2088232" cy="2592288"/>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9" name="מחבר חץ ישר 18"/>
            <p:cNvCxnSpPr>
              <a:stCxn id="16" idx="0"/>
              <a:endCxn id="15" idx="2"/>
            </p:cNvCxnSpPr>
            <p:nvPr/>
          </p:nvCxnSpPr>
          <p:spPr>
            <a:xfrm flipV="1">
              <a:off x="4427984" y="1916832"/>
              <a:ext cx="2232248" cy="2592288"/>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3239849" y="2011944"/>
              <a:ext cx="2768547" cy="1336029"/>
            </a:xfrm>
            <a:prstGeom prst="rect">
              <a:avLst/>
            </a:prstGeom>
            <a:noFill/>
          </p:spPr>
          <p:txBody>
            <a:bodyPr wrap="square" rtlCol="1">
              <a:spAutoFit/>
            </a:bodyPr>
            <a:lstStyle/>
            <a:p>
              <a:pPr algn="ctr"/>
              <a:r>
                <a:rPr lang="he-IL" sz="1400" b="1" dirty="0" smtClean="0">
                  <a:latin typeface="David" panose="020E0502060401010101" pitchFamily="34" charset="-79"/>
                  <a:cs typeface="David" panose="020E0502060401010101" pitchFamily="34" charset="-79"/>
                </a:rPr>
                <a:t>טיוב החינוך הטכנולוגי</a:t>
              </a:r>
              <a:endParaRPr lang="he-IL" sz="1400" b="1" dirty="0">
                <a:latin typeface="David" panose="020E0502060401010101" pitchFamily="34" charset="-79"/>
                <a:cs typeface="David" panose="020E0502060401010101" pitchFamily="34" charset="-79"/>
              </a:endParaRPr>
            </a:p>
          </p:txBody>
        </p:sp>
      </p:grpSp>
      <p:sp>
        <p:nvSpPr>
          <p:cNvPr id="2" name="TextBox 1"/>
          <p:cNvSpPr txBox="1"/>
          <p:nvPr/>
        </p:nvSpPr>
        <p:spPr>
          <a:xfrm>
            <a:off x="453801" y="557391"/>
            <a:ext cx="8690199" cy="954107"/>
          </a:xfrm>
          <a:prstGeom prst="rect">
            <a:avLst/>
          </a:prstGeom>
          <a:noFill/>
        </p:spPr>
        <p:txBody>
          <a:bodyPr wrap="none" rtlCol="1">
            <a:spAutoFit/>
          </a:bodyPr>
          <a:lstStyle/>
          <a:p>
            <a:r>
              <a:rPr lang="he-IL" sz="2800" dirty="0">
                <a:latin typeface="David" panose="020E0502060401010101" pitchFamily="34" charset="-79"/>
                <a:cs typeface="David" panose="020E0502060401010101" pitchFamily="34" charset="-79"/>
              </a:rPr>
              <a:t>תכנית המאפשרת לתלמידי החינוך הטכנולוגי התנסות משמעותית </a:t>
            </a:r>
            <a:r>
              <a:rPr lang="en-US" sz="2800" dirty="0" smtClean="0">
                <a:latin typeface="David" panose="020E0502060401010101" pitchFamily="34" charset="-79"/>
                <a:cs typeface="David" panose="020E0502060401010101" pitchFamily="34" charset="-79"/>
              </a:rPr>
              <a:t/>
            </a:r>
            <a:br>
              <a:rPr lang="en-US" sz="2800" dirty="0" smtClean="0">
                <a:latin typeface="David" panose="020E0502060401010101" pitchFamily="34" charset="-79"/>
                <a:cs typeface="David" panose="020E0502060401010101" pitchFamily="34" charset="-79"/>
              </a:rPr>
            </a:br>
            <a:r>
              <a:rPr lang="he-IL" sz="2800" dirty="0" smtClean="0">
                <a:latin typeface="David" panose="020E0502060401010101" pitchFamily="34" charset="-79"/>
                <a:cs typeface="David" panose="020E0502060401010101" pitchFamily="34" charset="-79"/>
              </a:rPr>
              <a:t>ועדכנית </a:t>
            </a:r>
            <a:r>
              <a:rPr lang="he-IL" sz="2800" dirty="0">
                <a:latin typeface="David" panose="020E0502060401010101" pitchFamily="34" charset="-79"/>
                <a:cs typeface="David" panose="020E0502060401010101" pitchFamily="34" charset="-79"/>
              </a:rPr>
              <a:t>בתעשייה, כחלק מתוכנית הלימודים הכוללת. </a:t>
            </a:r>
          </a:p>
        </p:txBody>
      </p:sp>
      <p:sp>
        <p:nvSpPr>
          <p:cNvPr id="21" name="TextBox 20"/>
          <p:cNvSpPr txBox="1"/>
          <p:nvPr/>
        </p:nvSpPr>
        <p:spPr>
          <a:xfrm>
            <a:off x="0" y="4653136"/>
            <a:ext cx="9180512" cy="2246769"/>
          </a:xfrm>
          <a:prstGeom prst="rect">
            <a:avLst/>
          </a:prstGeom>
          <a:noFill/>
        </p:spPr>
        <p:txBody>
          <a:bodyPr wrap="square" rtlCol="1">
            <a:spAutoFit/>
          </a:bodyPr>
          <a:lstStyle/>
          <a:p>
            <a:r>
              <a:rPr lang="he-IL" sz="2800" dirty="0" smtClean="0">
                <a:latin typeface="David" panose="020E0502060401010101" pitchFamily="34" charset="-79"/>
                <a:cs typeface="David" panose="020E0502060401010101" pitchFamily="34" charset="-79"/>
              </a:rPr>
              <a:t>הרעיון הוא לתכנן ולבצע התנסות </a:t>
            </a:r>
            <a:r>
              <a:rPr lang="he-IL" sz="2800" dirty="0">
                <a:latin typeface="David" panose="020E0502060401010101" pitchFamily="34" charset="-79"/>
                <a:cs typeface="David" panose="020E0502060401010101" pitchFamily="34" charset="-79"/>
              </a:rPr>
              <a:t>מעשית שנבנית בשיתוף בין </a:t>
            </a:r>
            <a:r>
              <a:rPr lang="he-IL" sz="2800" dirty="0" smtClean="0">
                <a:latin typeface="David" panose="020E0502060401010101" pitchFamily="34" charset="-79"/>
                <a:cs typeface="David" panose="020E0502060401010101" pitchFamily="34" charset="-79"/>
              </a:rPr>
              <a:t>מורה  </a:t>
            </a:r>
            <a:r>
              <a:rPr lang="he-IL" sz="2800" dirty="0">
                <a:latin typeface="David" panose="020E0502060401010101" pitchFamily="34" charset="-79"/>
                <a:cs typeface="David" panose="020E0502060401010101" pitchFamily="34" charset="-79"/>
              </a:rPr>
              <a:t>המגמה </a:t>
            </a:r>
            <a:r>
              <a:rPr lang="he-IL" sz="2800" dirty="0" smtClean="0">
                <a:latin typeface="David" panose="020E0502060401010101" pitchFamily="34" charset="-79"/>
                <a:cs typeface="David" panose="020E0502060401010101" pitchFamily="34" charset="-79"/>
              </a:rPr>
              <a:t>לרפרנט בתעשייה,</a:t>
            </a:r>
            <a:r>
              <a:rPr lang="en-US" sz="2800" dirty="0" smtClean="0">
                <a:latin typeface="David" panose="020E0502060401010101" pitchFamily="34" charset="-79"/>
                <a:cs typeface="David" panose="020E0502060401010101" pitchFamily="34" charset="-79"/>
              </a:rPr>
              <a:t> </a:t>
            </a:r>
            <a:r>
              <a:rPr lang="he-IL" sz="2800" dirty="0">
                <a:latin typeface="David" panose="020E0502060401010101" pitchFamily="34" charset="-79"/>
                <a:cs typeface="David" panose="020E0502060401010101" pitchFamily="34" charset="-79"/>
              </a:rPr>
              <a:t>כדי שזו תהיה התנסות משמעותית עבור התלמיד. </a:t>
            </a:r>
            <a:r>
              <a:rPr lang="he-IL" sz="2800" dirty="0" smtClean="0">
                <a:latin typeface="David" panose="020E0502060401010101" pitchFamily="34" charset="-79"/>
                <a:cs typeface="David" panose="020E0502060401010101" pitchFamily="34" charset="-79"/>
              </a:rPr>
              <a:t> </a:t>
            </a:r>
            <a:r>
              <a:rPr lang="en-US" sz="2800" dirty="0" smtClean="0">
                <a:latin typeface="David" panose="020E0502060401010101" pitchFamily="34" charset="-79"/>
                <a:cs typeface="David" panose="020E0502060401010101" pitchFamily="34" charset="-79"/>
              </a:rPr>
              <a:t/>
            </a:r>
            <a:br>
              <a:rPr lang="en-US" sz="2800" dirty="0" smtClean="0">
                <a:latin typeface="David" panose="020E0502060401010101" pitchFamily="34" charset="-79"/>
                <a:cs typeface="David" panose="020E0502060401010101" pitchFamily="34" charset="-79"/>
              </a:rPr>
            </a:br>
            <a:r>
              <a:rPr lang="he-IL" sz="2800" dirty="0" smtClean="0">
                <a:latin typeface="David" panose="020E0502060401010101" pitchFamily="34" charset="-79"/>
                <a:cs typeface="David" panose="020E0502060401010101" pitchFamily="34" charset="-79"/>
              </a:rPr>
              <a:t>המטרה, לקרב </a:t>
            </a:r>
            <a:r>
              <a:rPr lang="he-IL" sz="2800" dirty="0">
                <a:latin typeface="David" panose="020E0502060401010101" pitchFamily="34" charset="-79"/>
                <a:cs typeface="David" panose="020E0502060401010101" pitchFamily="34" charset="-79"/>
              </a:rPr>
              <a:t>את התלמידים </a:t>
            </a:r>
            <a:r>
              <a:rPr lang="he-IL" sz="2800" dirty="0" smtClean="0">
                <a:latin typeface="David" panose="020E0502060401010101" pitchFamily="34" charset="-79"/>
                <a:cs typeface="David" panose="020E0502060401010101" pitchFamily="34" charset="-79"/>
              </a:rPr>
              <a:t>לתחום המעשי ולהבין טוב יותר </a:t>
            </a:r>
            <a:r>
              <a:rPr lang="he-IL" sz="2800" dirty="0">
                <a:latin typeface="David" panose="020E0502060401010101" pitchFamily="34" charset="-79"/>
                <a:cs typeface="David" panose="020E0502060401010101" pitchFamily="34" charset="-79"/>
              </a:rPr>
              <a:t>את </a:t>
            </a:r>
            <a:r>
              <a:rPr lang="he-IL" sz="2800" dirty="0" smtClean="0">
                <a:latin typeface="David" panose="020E0502060401010101" pitchFamily="34" charset="-79"/>
                <a:cs typeface="David" panose="020E0502060401010101" pitchFamily="34" charset="-79"/>
              </a:rPr>
              <a:t>סביבת העבודה </a:t>
            </a:r>
            <a:r>
              <a:rPr lang="he-IL" sz="2800" dirty="0">
                <a:latin typeface="David" panose="020E0502060401010101" pitchFamily="34" charset="-79"/>
                <a:cs typeface="David" panose="020E0502060401010101" pitchFamily="34" charset="-79"/>
              </a:rPr>
              <a:t>בתחום הלימוד שבחרו. </a:t>
            </a:r>
          </a:p>
        </p:txBody>
      </p:sp>
    </p:spTree>
    <p:extLst>
      <p:ext uri="{BB962C8B-B14F-4D97-AF65-F5344CB8AC3E}">
        <p14:creationId xmlns:p14="http://schemas.microsoft.com/office/powerpoint/2010/main" val="29100930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1000"/>
                                        <p:tgtEl>
                                          <p:spTgt spid="21"/>
                                        </p:tgtEl>
                                      </p:cBhvr>
                                    </p:animEffect>
                                    <p:anim calcmode="lin" valueType="num">
                                      <p:cBhvr>
                                        <p:cTn id="22" dur="1000" fill="hold"/>
                                        <p:tgtEl>
                                          <p:spTgt spid="21"/>
                                        </p:tgtEl>
                                        <p:attrNameLst>
                                          <p:attrName>ppt_x</p:attrName>
                                        </p:attrNameLst>
                                      </p:cBhvr>
                                      <p:tavLst>
                                        <p:tav tm="0">
                                          <p:val>
                                            <p:strVal val="#ppt_x"/>
                                          </p:val>
                                        </p:tav>
                                        <p:tav tm="100000">
                                          <p:val>
                                            <p:strVal val="#ppt_x"/>
                                          </p:val>
                                        </p:tav>
                                      </p:tavLst>
                                    </p:anim>
                                    <p:anim calcmode="lin" valueType="num">
                                      <p:cBhvr>
                                        <p:cTn id="2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7384"/>
            <a:ext cx="9144000" cy="584775"/>
          </a:xfrm>
          <a:prstGeom prst="rect">
            <a:avLst/>
          </a:prstGeom>
          <a:solidFill>
            <a:schemeClr val="tx2">
              <a:lumMod val="50000"/>
            </a:schemeClr>
          </a:solidFill>
        </p:spPr>
        <p:txBody>
          <a:bodyPr wrap="square" rtlCol="1">
            <a:spAutoFit/>
          </a:bodyPr>
          <a:lstStyle/>
          <a:p>
            <a:r>
              <a:rPr lang="he-IL" sz="3200" b="1" dirty="0" smtClean="0">
                <a:solidFill>
                  <a:schemeClr val="bg1"/>
                </a:solidFill>
                <a:latin typeface="David" panose="020E0502060401010101" pitchFamily="34" charset="-79"/>
                <a:cs typeface="David" panose="020E0502060401010101" pitchFamily="34" charset="-79"/>
              </a:rPr>
              <a:t>התוכנית להתנסות בתעשייה – התפתחות התכנית ותקצוב </a:t>
            </a:r>
            <a:endParaRPr lang="he-IL" sz="3200" b="1" dirty="0">
              <a:solidFill>
                <a:schemeClr val="bg1"/>
              </a:solidFill>
              <a:latin typeface="David" panose="020E0502060401010101" pitchFamily="34" charset="-79"/>
              <a:cs typeface="David" panose="020E0502060401010101" pitchFamily="34" charset="-79"/>
            </a:endParaRPr>
          </a:p>
        </p:txBody>
      </p:sp>
      <p:sp>
        <p:nvSpPr>
          <p:cNvPr id="5" name="TextBox 4"/>
          <p:cNvSpPr txBox="1"/>
          <p:nvPr/>
        </p:nvSpPr>
        <p:spPr>
          <a:xfrm>
            <a:off x="35496" y="548680"/>
            <a:ext cx="9098305" cy="2677656"/>
          </a:xfrm>
          <a:prstGeom prst="rect">
            <a:avLst/>
          </a:prstGeom>
          <a:noFill/>
        </p:spPr>
        <p:txBody>
          <a:bodyPr wrap="square" rtlCol="1">
            <a:spAutoFit/>
          </a:bodyPr>
          <a:lstStyle/>
          <a:p>
            <a:pPr marL="457200" indent="-457200">
              <a:buFont typeface="Arial" panose="020B0604020202020204" pitchFamily="34" charset="0"/>
              <a:buChar char="•"/>
            </a:pPr>
            <a:r>
              <a:rPr lang="he-IL" sz="2400" dirty="0" smtClean="0">
                <a:latin typeface="David" panose="020E0502060401010101" pitchFamily="34" charset="-79"/>
                <a:cs typeface="David" panose="020E0502060401010101" pitchFamily="34" charset="-79"/>
              </a:rPr>
              <a:t>עד לסוף שנה"ל תשע"ה, התקיימה התכנית </a:t>
            </a:r>
            <a:r>
              <a:rPr lang="he-IL" sz="2400" dirty="0">
                <a:latin typeface="David" panose="020E0502060401010101" pitchFamily="34" charset="-79"/>
                <a:cs typeface="David" panose="020E0502060401010101" pitchFamily="34" charset="-79"/>
              </a:rPr>
              <a:t>בתקציב של </a:t>
            </a:r>
            <a:r>
              <a:rPr lang="he-IL" sz="2400" dirty="0" smtClean="0">
                <a:latin typeface="David" panose="020E0502060401010101" pitchFamily="34" charset="-79"/>
                <a:cs typeface="David" panose="020E0502060401010101" pitchFamily="34" charset="-79"/>
              </a:rPr>
              <a:t>12 </a:t>
            </a:r>
            <a:r>
              <a:rPr lang="he-IL" sz="2400" dirty="0">
                <a:latin typeface="David" panose="020E0502060401010101" pitchFamily="34" charset="-79"/>
                <a:cs typeface="David" panose="020E0502060401010101" pitchFamily="34" charset="-79"/>
              </a:rPr>
              <a:t>מיליון </a:t>
            </a:r>
            <a:r>
              <a:rPr lang="he-IL" sz="2400" dirty="0" smtClean="0">
                <a:latin typeface="David" panose="020E0502060401010101" pitchFamily="34" charset="-79"/>
                <a:cs typeface="David" panose="020E0502060401010101" pitchFamily="34" charset="-79"/>
              </a:rPr>
              <a:t>₪, </a:t>
            </a:r>
            <a:r>
              <a:rPr lang="he-IL" sz="2400" dirty="0">
                <a:latin typeface="David" panose="020E0502060401010101" pitchFamily="34" charset="-79"/>
                <a:cs typeface="David" panose="020E0502060401010101" pitchFamily="34" charset="-79"/>
              </a:rPr>
              <a:t>הקיפה </a:t>
            </a:r>
            <a:r>
              <a:rPr lang="he-IL" sz="2400" dirty="0" smtClean="0">
                <a:latin typeface="David" panose="020E0502060401010101" pitchFamily="34" charset="-79"/>
                <a:cs typeface="David" panose="020E0502060401010101" pitchFamily="34" charset="-79"/>
              </a:rPr>
              <a:t>2,058 תלמידים, בהשתתפות כ </a:t>
            </a:r>
            <a:r>
              <a:rPr lang="en-US" sz="2400" dirty="0">
                <a:latin typeface="David" panose="020E0502060401010101" pitchFamily="34" charset="-79"/>
                <a:cs typeface="David" panose="020E0502060401010101" pitchFamily="34" charset="-79"/>
              </a:rPr>
              <a:t>54</a:t>
            </a:r>
            <a:r>
              <a:rPr lang="he-IL" sz="2400" dirty="0">
                <a:latin typeface="David" panose="020E0502060401010101" pitchFamily="34" charset="-79"/>
                <a:cs typeface="David" panose="020E0502060401010101" pitchFamily="34" charset="-79"/>
              </a:rPr>
              <a:t> גופים </a:t>
            </a:r>
            <a:r>
              <a:rPr lang="he-IL" sz="2400" dirty="0" smtClean="0">
                <a:latin typeface="David" panose="020E0502060401010101" pitchFamily="34" charset="-79"/>
                <a:cs typeface="David" panose="020E0502060401010101" pitchFamily="34" charset="-79"/>
              </a:rPr>
              <a:t>מהתעשייה, אשר </a:t>
            </a:r>
            <a:r>
              <a:rPr lang="he-IL" sz="2400" dirty="0">
                <a:latin typeface="David" panose="020E0502060401010101" pitchFamily="34" charset="-79"/>
                <a:cs typeface="David" panose="020E0502060401010101" pitchFamily="34" charset="-79"/>
              </a:rPr>
              <a:t>קלטו תלמידים </a:t>
            </a:r>
            <a:r>
              <a:rPr lang="he-IL" sz="2400" dirty="0" smtClean="0">
                <a:latin typeface="David" panose="020E0502060401010101" pitchFamily="34" charset="-79"/>
                <a:cs typeface="David" panose="020E0502060401010101" pitchFamily="34" charset="-79"/>
              </a:rPr>
              <a:t>להתנסות מעשית (ברובה חשיפה ראשונית), כל זאת עבור נוער בסיכון בלבד.</a:t>
            </a:r>
          </a:p>
          <a:p>
            <a:endParaRPr lang="he-IL" sz="2400" dirty="0" smtClean="0">
              <a:latin typeface="David" panose="020E0502060401010101" pitchFamily="34" charset="-79"/>
              <a:cs typeface="David" panose="020E0502060401010101" pitchFamily="34" charset="-79"/>
            </a:endParaRPr>
          </a:p>
          <a:p>
            <a:pPr marL="457200" indent="-457200">
              <a:buFont typeface="Arial" panose="020B0604020202020204" pitchFamily="34" charset="0"/>
              <a:buChar char="•"/>
            </a:pPr>
            <a:r>
              <a:rPr lang="he-IL" sz="2400" dirty="0" smtClean="0">
                <a:latin typeface="David" panose="020E0502060401010101" pitchFamily="34" charset="-79"/>
                <a:cs typeface="David" panose="020E0502060401010101" pitchFamily="34" charset="-79"/>
              </a:rPr>
              <a:t>נכון ליוני 2016, הורחבה התכנית ל כ 5,000 תלמידים (108 בי"ס, 237 כיתות), </a:t>
            </a:r>
            <a:r>
              <a:rPr lang="he-IL" sz="2400" dirty="0">
                <a:latin typeface="David" panose="020E0502060401010101" pitchFamily="34" charset="-79"/>
                <a:cs typeface="David" panose="020E0502060401010101" pitchFamily="34" charset="-79"/>
              </a:rPr>
              <a:t>בהשתתפות כ </a:t>
            </a:r>
            <a:r>
              <a:rPr lang="en-US" sz="2400" dirty="0" smtClean="0">
                <a:latin typeface="David" panose="020E0502060401010101" pitchFamily="34" charset="-79"/>
                <a:cs typeface="David" panose="020E0502060401010101" pitchFamily="34" charset="-79"/>
              </a:rPr>
              <a:t>124</a:t>
            </a:r>
            <a:r>
              <a:rPr lang="he-IL" sz="2400" dirty="0" smtClean="0">
                <a:latin typeface="David" panose="020E0502060401010101" pitchFamily="34" charset="-79"/>
                <a:cs typeface="David" panose="020E0502060401010101" pitchFamily="34" charset="-79"/>
              </a:rPr>
              <a:t> </a:t>
            </a:r>
            <a:r>
              <a:rPr lang="he-IL" sz="2400" dirty="0">
                <a:latin typeface="David" panose="020E0502060401010101" pitchFamily="34" charset="-79"/>
                <a:cs typeface="David" panose="020E0502060401010101" pitchFamily="34" charset="-79"/>
              </a:rPr>
              <a:t>גופים מהתעשייה, אשר קלטו תלמידים </a:t>
            </a:r>
            <a:r>
              <a:rPr lang="he-IL" sz="2400" dirty="0" smtClean="0">
                <a:latin typeface="David" panose="020E0502060401010101" pitchFamily="34" charset="-79"/>
                <a:cs typeface="David" panose="020E0502060401010101" pitchFamily="34" charset="-79"/>
              </a:rPr>
              <a:t>מכל הרמות והיכולות (12 התמחויות שונות) להתנסות מעשית בתהליך מובנה ומתמשך. </a:t>
            </a:r>
            <a:endParaRPr lang="he-IL" sz="2400" dirty="0">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34282439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7384"/>
            <a:ext cx="9144000" cy="584775"/>
          </a:xfrm>
          <a:prstGeom prst="rect">
            <a:avLst/>
          </a:prstGeom>
          <a:solidFill>
            <a:schemeClr val="tx2">
              <a:lumMod val="50000"/>
            </a:schemeClr>
          </a:solidFill>
        </p:spPr>
        <p:txBody>
          <a:bodyPr wrap="square" rtlCol="1">
            <a:spAutoFit/>
          </a:bodyPr>
          <a:lstStyle/>
          <a:p>
            <a:r>
              <a:rPr lang="he-IL" sz="3200" b="1" dirty="0">
                <a:solidFill>
                  <a:schemeClr val="bg1"/>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התכנית </a:t>
            </a:r>
            <a:r>
              <a:rPr lang="he-IL" sz="3200" b="1" dirty="0" smtClean="0">
                <a:solidFill>
                  <a:schemeClr val="bg1"/>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להתנסות </a:t>
            </a:r>
            <a:r>
              <a:rPr lang="he-IL" sz="3200" b="1" dirty="0">
                <a:solidFill>
                  <a:schemeClr val="bg1"/>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תלמידים </a:t>
            </a:r>
            <a:r>
              <a:rPr lang="he-IL" sz="3200" b="1" dirty="0" smtClean="0">
                <a:solidFill>
                  <a:schemeClr val="bg1"/>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בתעשייה – רשמים </a:t>
            </a:r>
            <a:r>
              <a:rPr lang="he-IL" sz="3200" b="1" dirty="0" err="1" smtClean="0">
                <a:solidFill>
                  <a:schemeClr val="bg1"/>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מה"שטח</a:t>
            </a:r>
            <a:r>
              <a:rPr lang="he-IL" sz="3200" b="1" dirty="0" smtClean="0">
                <a:solidFill>
                  <a:schemeClr val="bg1"/>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endParaRPr lang="he-IL" sz="3200" b="1" dirty="0">
              <a:solidFill>
                <a:schemeClr val="bg1"/>
              </a:solidFill>
              <a:latin typeface="David" panose="020E0502060401010101" pitchFamily="34" charset="-79"/>
              <a:cs typeface="David" panose="020E0502060401010101" pitchFamily="34" charset="-79"/>
            </a:endParaRPr>
          </a:p>
        </p:txBody>
      </p:sp>
      <p:sp>
        <p:nvSpPr>
          <p:cNvPr id="5" name="מלבן 4"/>
          <p:cNvSpPr/>
          <p:nvPr/>
        </p:nvSpPr>
        <p:spPr>
          <a:xfrm>
            <a:off x="0" y="577125"/>
            <a:ext cx="9144000" cy="6247864"/>
          </a:xfrm>
          <a:prstGeom prst="rect">
            <a:avLst/>
          </a:prstGeom>
        </p:spPr>
        <p:txBody>
          <a:bodyPr wrap="square">
            <a:spAutoFit/>
          </a:bodyPr>
          <a:lstStyle/>
          <a:p>
            <a:pPr marL="342900" indent="-342900" algn="just" hangingPunct="0">
              <a:buFont typeface="Arial" panose="020B0604020202020204" pitchFamily="34" charset="0"/>
              <a:buChar char="•"/>
            </a:pPr>
            <a:r>
              <a:rPr lang="he-IL" sz="2000" dirty="0" smtClean="0">
                <a:latin typeface="David" panose="020E0502060401010101" pitchFamily="34" charset="-79"/>
                <a:cs typeface="David" panose="020E0502060401010101" pitchFamily="34" charset="-79"/>
              </a:rPr>
              <a:t>תלמידי מגמת אלקטרוניקה בבית </a:t>
            </a:r>
            <a:r>
              <a:rPr lang="he-IL" sz="2000" dirty="0">
                <a:latin typeface="David" panose="020E0502060401010101" pitchFamily="34" charset="-79"/>
                <a:cs typeface="David" panose="020E0502060401010101" pitchFamily="34" charset="-79"/>
              </a:rPr>
              <a:t>הספר </a:t>
            </a:r>
            <a:r>
              <a:rPr lang="he-IL" sz="2000" dirty="0" err="1">
                <a:latin typeface="David" panose="020E0502060401010101" pitchFamily="34" charset="-79"/>
                <a:cs typeface="David" panose="020E0502060401010101" pitchFamily="34" charset="-79"/>
              </a:rPr>
              <a:t>אמי"ת</a:t>
            </a:r>
            <a:r>
              <a:rPr lang="he-IL" sz="2000" dirty="0">
                <a:latin typeface="David" panose="020E0502060401010101" pitchFamily="34" charset="-79"/>
                <a:cs typeface="David" panose="020E0502060401010101" pitchFamily="34" charset="-79"/>
              </a:rPr>
              <a:t> </a:t>
            </a:r>
            <a:r>
              <a:rPr lang="he-IL" sz="2000" dirty="0" smtClean="0">
                <a:latin typeface="David" panose="020E0502060401010101" pitchFamily="34" charset="-79"/>
                <a:cs typeface="David" panose="020E0502060401010101" pitchFamily="34" charset="-79"/>
              </a:rPr>
              <a:t>"המר" </a:t>
            </a:r>
            <a:r>
              <a:rPr lang="he-IL" sz="2000" dirty="0">
                <a:latin typeface="David" panose="020E0502060401010101" pitchFamily="34" charset="-79"/>
                <a:cs typeface="David" panose="020E0502060401010101" pitchFamily="34" charset="-79"/>
              </a:rPr>
              <a:t>בנים </a:t>
            </a:r>
            <a:r>
              <a:rPr lang="he-IL" sz="2000" dirty="0" smtClean="0">
                <a:latin typeface="David" panose="020E0502060401010101" pitchFamily="34" charset="-79"/>
                <a:cs typeface="David" panose="020E0502060401010101" pitchFamily="34" charset="-79"/>
              </a:rPr>
              <a:t>ברחובות צוותו לחברת "</a:t>
            </a:r>
            <a:r>
              <a:rPr lang="he-IL" sz="2000" dirty="0" err="1" smtClean="0">
                <a:latin typeface="David" panose="020E0502060401010101" pitchFamily="34" charset="-79"/>
                <a:cs typeface="David" panose="020E0502060401010101" pitchFamily="34" charset="-79"/>
              </a:rPr>
              <a:t>סנסוגארד</a:t>
            </a:r>
            <a:r>
              <a:rPr lang="he-IL" sz="2000" dirty="0" smtClean="0">
                <a:latin typeface="David" panose="020E0502060401010101" pitchFamily="34" charset="-79"/>
                <a:cs typeface="David" panose="020E0502060401010101" pitchFamily="34" charset="-79"/>
              </a:rPr>
              <a:t>" משוהם, המפתחת </a:t>
            </a:r>
            <a:r>
              <a:rPr lang="he-IL" sz="2000" dirty="0">
                <a:latin typeface="David" panose="020E0502060401010101" pitchFamily="34" charset="-79"/>
                <a:cs typeface="David" panose="020E0502060401010101" pitchFamily="34" charset="-79"/>
              </a:rPr>
              <a:t>מערכות הגנה סיסמיות בארץ </a:t>
            </a:r>
            <a:r>
              <a:rPr lang="he-IL" sz="2000" dirty="0" smtClean="0">
                <a:latin typeface="David" panose="020E0502060401010101" pitchFamily="34" charset="-79"/>
                <a:cs typeface="David" panose="020E0502060401010101" pitchFamily="34" charset="-79"/>
              </a:rPr>
              <a:t>ובעולם. </a:t>
            </a:r>
            <a:r>
              <a:rPr lang="he-IL" sz="2000" dirty="0">
                <a:latin typeface="David" panose="020E0502060401010101" pitchFamily="34" charset="-79"/>
                <a:cs typeface="David" panose="020E0502060401010101" pitchFamily="34" charset="-79"/>
              </a:rPr>
              <a:t>בשיתוף עם מהנדס מקהילת </a:t>
            </a:r>
            <a:r>
              <a:rPr lang="he-IL" sz="2000" dirty="0" smtClean="0">
                <a:latin typeface="David" panose="020E0502060401010101" pitchFamily="34" charset="-79"/>
                <a:cs typeface="David" panose="020E0502060401010101" pitchFamily="34" charset="-79"/>
              </a:rPr>
              <a:t>המייקרים, זכו להשתלב בפרויקט "אמת" לפתרון בעיה עבור החברה (מצלמה דלת אנרגיה).  מנכ"ל </a:t>
            </a:r>
            <a:r>
              <a:rPr lang="he-IL" sz="2000" dirty="0">
                <a:latin typeface="David" panose="020E0502060401010101" pitchFamily="34" charset="-79"/>
                <a:cs typeface="David" panose="020E0502060401010101" pitchFamily="34" charset="-79"/>
              </a:rPr>
              <a:t>המפעל , מר תומר לוי, </a:t>
            </a:r>
            <a:r>
              <a:rPr lang="he-IL" sz="2000" dirty="0" smtClean="0">
                <a:latin typeface="David" panose="020E0502060401010101" pitchFamily="34" charset="-79"/>
                <a:cs typeface="David" panose="020E0502060401010101" pitchFamily="34" charset="-79"/>
              </a:rPr>
              <a:t>נדהם </a:t>
            </a:r>
            <a:r>
              <a:rPr lang="he-IL" sz="2000" dirty="0">
                <a:latin typeface="David" panose="020E0502060401010101" pitchFamily="34" charset="-79"/>
                <a:cs typeface="David" panose="020E0502060401010101" pitchFamily="34" charset="-79"/>
              </a:rPr>
              <a:t>מהיכולות הגבוהות של התלמידים ואמר כי ברגע שמאתגרים את התלמידים ניתן להגיע לתוצאות מדהימות </a:t>
            </a:r>
            <a:r>
              <a:rPr lang="he-IL" sz="2000" dirty="0" smtClean="0">
                <a:latin typeface="David" panose="020E0502060401010101" pitchFamily="34" charset="-79"/>
                <a:cs typeface="David" panose="020E0502060401010101" pitchFamily="34" charset="-79"/>
              </a:rPr>
              <a:t>ופורצות דרך. </a:t>
            </a:r>
          </a:p>
          <a:p>
            <a:pPr algn="just" hangingPunct="0"/>
            <a:endParaRPr lang="he-IL" sz="2000" dirty="0" smtClean="0">
              <a:latin typeface="David" panose="020E0502060401010101" pitchFamily="34" charset="-79"/>
              <a:cs typeface="David" panose="020E0502060401010101" pitchFamily="34" charset="-79"/>
            </a:endParaRPr>
          </a:p>
          <a:p>
            <a:pPr marL="342900" indent="-342900" algn="just" hangingPunct="0">
              <a:buFont typeface="Arial" panose="020B0604020202020204" pitchFamily="34" charset="0"/>
              <a:buChar char="•"/>
            </a:pPr>
            <a:r>
              <a:rPr lang="he-IL" sz="2000" dirty="0" smtClean="0">
                <a:latin typeface="David" panose="020E0502060401010101" pitchFamily="34" charset="-79"/>
                <a:cs typeface="David" panose="020E0502060401010101" pitchFamily="34" charset="-79"/>
              </a:rPr>
              <a:t>תלמידי מגמת הנדסת מחשבים מחמישה בי"ס שונים (יהודים וערבים), יקלטו בשנה"ל תשע"ז בחברת "גליל </a:t>
            </a:r>
            <a:r>
              <a:rPr lang="he-IL" sz="2000" dirty="0" err="1" smtClean="0">
                <a:latin typeface="David" panose="020E0502060401010101" pitchFamily="34" charset="-79"/>
                <a:cs typeface="David" panose="020E0502060401010101" pitchFamily="34" charset="-79"/>
              </a:rPr>
              <a:t>סופטוואר</a:t>
            </a:r>
            <a:r>
              <a:rPr lang="he-IL" sz="2000" dirty="0" smtClean="0">
                <a:latin typeface="David" panose="020E0502060401010101" pitchFamily="34" charset="-79"/>
                <a:cs typeface="David" panose="020E0502060401010101" pitchFamily="34" charset="-79"/>
              </a:rPr>
              <a:t>" בנצרת.  נבנתה תכנית ייחודית בשיתוף מורי המגמות מבתי הספר ומהנדסי החברה. המטרה לשלב את התלמידים </a:t>
            </a:r>
            <a:r>
              <a:rPr lang="he-IL" sz="2000" dirty="0" err="1" smtClean="0">
                <a:latin typeface="David" panose="020E0502060401010101" pitchFamily="34" charset="-79"/>
                <a:cs typeface="David" panose="020E0502060401010101" pitchFamily="34" charset="-79"/>
              </a:rPr>
              <a:t>בפרויקטי</a:t>
            </a:r>
            <a:r>
              <a:rPr lang="he-IL" sz="2000" dirty="0" smtClean="0">
                <a:latin typeface="David" panose="020E0502060401010101" pitchFamily="34" charset="-79"/>
                <a:cs typeface="David" panose="020E0502060401010101" pitchFamily="34" charset="-79"/>
              </a:rPr>
              <a:t> "אמת" בחברה.  </a:t>
            </a:r>
          </a:p>
          <a:p>
            <a:pPr algn="just" hangingPunct="0"/>
            <a:endParaRPr lang="he-IL" sz="2000" dirty="0" smtClean="0">
              <a:latin typeface="David" panose="020E0502060401010101" pitchFamily="34" charset="-79"/>
              <a:cs typeface="David" panose="020E0502060401010101" pitchFamily="34" charset="-79"/>
            </a:endParaRPr>
          </a:p>
          <a:p>
            <a:pPr marL="285750" indent="-285750" algn="just" hangingPunct="0">
              <a:buFont typeface="Arial" panose="020B0604020202020204" pitchFamily="34" charset="0"/>
              <a:buChar char="•"/>
            </a:pPr>
            <a:r>
              <a:rPr lang="he-IL" sz="2000" dirty="0" smtClean="0">
                <a:latin typeface="David" panose="020E0502060401010101" pitchFamily="34" charset="-79"/>
                <a:cs typeface="David" panose="020E0502060401010101" pitchFamily="34" charset="-79"/>
              </a:rPr>
              <a:t>תלמידי </a:t>
            </a:r>
            <a:r>
              <a:rPr lang="he-IL" sz="2000" dirty="0">
                <a:latin typeface="David" panose="020E0502060401010101" pitchFamily="34" charset="-79"/>
                <a:cs typeface="David" panose="020E0502060401010101" pitchFamily="34" charset="-79"/>
              </a:rPr>
              <a:t>מגמת </a:t>
            </a:r>
            <a:r>
              <a:rPr lang="he-IL" sz="2000" dirty="0" smtClean="0">
                <a:latin typeface="David" panose="020E0502060401010101" pitchFamily="34" charset="-79"/>
                <a:cs typeface="David" panose="020E0502060401010101" pitchFamily="34" charset="-79"/>
              </a:rPr>
              <a:t>מכונות באורט </a:t>
            </a:r>
            <a:r>
              <a:rPr lang="he-IL" sz="2000" dirty="0" err="1">
                <a:latin typeface="David" panose="020E0502060401010101" pitchFamily="34" charset="-79"/>
                <a:cs typeface="David" panose="020E0502060401010101" pitchFamily="34" charset="-79"/>
              </a:rPr>
              <a:t>מולדה</a:t>
            </a:r>
            <a:r>
              <a:rPr lang="he-IL" sz="2000" dirty="0">
                <a:latin typeface="David" panose="020E0502060401010101" pitchFamily="34" charset="-79"/>
                <a:cs typeface="David" panose="020E0502060401010101" pitchFamily="34" charset="-79"/>
              </a:rPr>
              <a:t>, כסייפה, המשרת את תלמידי המגזר הבדואי, צוותו למפעל "גל תעשיות" </a:t>
            </a:r>
            <a:r>
              <a:rPr lang="he-IL" sz="2000" dirty="0" smtClean="0">
                <a:latin typeface="David" panose="020E0502060401010101" pitchFamily="34" charset="-79"/>
                <a:cs typeface="David" panose="020E0502060401010101" pitchFamily="34" charset="-79"/>
              </a:rPr>
              <a:t>(הידראוליקה) בבאר </a:t>
            </a:r>
            <a:r>
              <a:rPr lang="he-IL" sz="2000" dirty="0">
                <a:latin typeface="David" panose="020E0502060401010101" pitchFamily="34" charset="-79"/>
                <a:cs typeface="David" panose="020E0502060401010101" pitchFamily="34" charset="-79"/>
              </a:rPr>
              <a:t>שבע. </a:t>
            </a:r>
            <a:r>
              <a:rPr lang="he-IL" sz="2000" dirty="0" smtClean="0">
                <a:latin typeface="David" panose="020E0502060401010101" pitchFamily="34" charset="-79"/>
                <a:cs typeface="David" panose="020E0502060401010101" pitchFamily="34" charset="-79"/>
              </a:rPr>
              <a:t>התיכון דיווח </a:t>
            </a:r>
            <a:r>
              <a:rPr lang="he-IL" sz="2000" dirty="0">
                <a:latin typeface="David" panose="020E0502060401010101" pitchFamily="34" charset="-79"/>
                <a:cs typeface="David" panose="020E0502060401010101" pitchFamily="34" charset="-79"/>
              </a:rPr>
              <a:t>על עלייה משמעותית ברמת הלימודים ובנוכחות התלמידים בביה"ס, התלמידים שיפרו את שליטתם בשפה העברית וחלקם צפוי להשתלב, כעובדים מן המניין, במפעל. </a:t>
            </a:r>
            <a:endParaRPr lang="he-IL" sz="2000" dirty="0" smtClean="0">
              <a:latin typeface="David" panose="020E0502060401010101" pitchFamily="34" charset="-79"/>
              <a:cs typeface="David" panose="020E0502060401010101" pitchFamily="34" charset="-79"/>
            </a:endParaRPr>
          </a:p>
          <a:p>
            <a:pPr marL="285750" indent="-285750" algn="just" hangingPunct="0">
              <a:buFont typeface="Arial" panose="020B0604020202020204" pitchFamily="34" charset="0"/>
              <a:buChar char="•"/>
            </a:pPr>
            <a:endParaRPr lang="he-IL" sz="2000" dirty="0" smtClean="0">
              <a:latin typeface="David" panose="020E0502060401010101" pitchFamily="34" charset="-79"/>
              <a:cs typeface="David" panose="020E0502060401010101" pitchFamily="34" charset="-79"/>
            </a:endParaRPr>
          </a:p>
          <a:p>
            <a:pPr marL="342900" indent="-342900" hangingPunct="0">
              <a:buFont typeface="Arial" panose="020B0604020202020204" pitchFamily="34" charset="0"/>
              <a:buChar char="•"/>
            </a:pPr>
            <a:r>
              <a:rPr lang="he-IL" sz="2000" dirty="0" smtClean="0">
                <a:latin typeface="David" panose="020E0502060401010101" pitchFamily="34" charset="-79"/>
                <a:cs typeface="David" panose="020E0502060401010101" pitchFamily="34" charset="-79"/>
              </a:rPr>
              <a:t>תלמידי </a:t>
            </a:r>
            <a:r>
              <a:rPr lang="he-IL" sz="2000" dirty="0">
                <a:latin typeface="David" panose="020E0502060401010101" pitchFamily="34" charset="-79"/>
                <a:cs typeface="David" panose="020E0502060401010101" pitchFamily="34" charset="-79"/>
              </a:rPr>
              <a:t>מגמת אומנויות העיצוב </a:t>
            </a:r>
            <a:r>
              <a:rPr lang="he-IL" sz="2000" dirty="0" smtClean="0">
                <a:latin typeface="David" panose="020E0502060401010101" pitchFamily="34" charset="-79"/>
                <a:cs typeface="David" panose="020E0502060401010101" pitchFamily="34" charset="-79"/>
              </a:rPr>
              <a:t>מעמל  חדרה , צוותו להתנסות בחברת המטבחים "</a:t>
            </a:r>
            <a:r>
              <a:rPr lang="he-IL" sz="2000" dirty="0" err="1" smtClean="0">
                <a:latin typeface="David" panose="020E0502060401010101" pitchFamily="34" charset="-79"/>
                <a:cs typeface="David" panose="020E0502060401010101" pitchFamily="34" charset="-79"/>
              </a:rPr>
              <a:t>יוניק</a:t>
            </a:r>
            <a:r>
              <a:rPr lang="he-IL" sz="2000" dirty="0" smtClean="0">
                <a:latin typeface="David" panose="020E0502060401010101" pitchFamily="34" charset="-79"/>
                <a:cs typeface="David" panose="020E0502060401010101" pitchFamily="34" charset="-79"/>
              </a:rPr>
              <a:t> </a:t>
            </a:r>
            <a:r>
              <a:rPr lang="he-IL" sz="2000" dirty="0" err="1" smtClean="0">
                <a:latin typeface="David" panose="020E0502060401010101" pitchFamily="34" charset="-79"/>
                <a:cs typeface="David" panose="020E0502060401010101" pitchFamily="34" charset="-79"/>
              </a:rPr>
              <a:t>דיזיין</a:t>
            </a:r>
            <a:r>
              <a:rPr lang="he-IL" sz="2000" dirty="0" smtClean="0">
                <a:latin typeface="David" panose="020E0502060401010101" pitchFamily="34" charset="-79"/>
                <a:cs typeface="David" panose="020E0502060401010101" pitchFamily="34" charset="-79"/>
              </a:rPr>
              <a:t>" בחדרה. התלמידים נפגשו </a:t>
            </a:r>
            <a:r>
              <a:rPr lang="he-IL" sz="2000" dirty="0">
                <a:latin typeface="David" panose="020E0502060401010101" pitchFamily="34" charset="-79"/>
                <a:cs typeface="David" panose="020E0502060401010101" pitchFamily="34" charset="-79"/>
              </a:rPr>
              <a:t>עם מעצב החברה באולם התצוגה, הכירו את העבודה, את החומרים השונים בתעשיית המטבחים, חידושים ועבודת השרטוט בתוכנות המחשב החדשניות ביותר ואף יצרו אבי טיפוס ודגמים, בהתאם לדגמים שהם תכננו, בנגרייה המשוכללת </a:t>
            </a:r>
            <a:r>
              <a:rPr lang="he-IL" sz="2000" dirty="0" smtClean="0">
                <a:latin typeface="David" panose="020E0502060401010101" pitchFamily="34" charset="-79"/>
                <a:cs typeface="David" panose="020E0502060401010101" pitchFamily="34" charset="-79"/>
              </a:rPr>
              <a:t>שבמפעל</a:t>
            </a:r>
            <a:r>
              <a:rPr lang="he-IL" sz="2000" dirty="0">
                <a:latin typeface="David" panose="020E0502060401010101" pitchFamily="34" charset="-79"/>
                <a:cs typeface="David" panose="020E0502060401010101" pitchFamily="34" charset="-79"/>
              </a:rPr>
              <a:t>.</a:t>
            </a:r>
            <a:endParaRPr lang="en-US" sz="2000" dirty="0">
              <a:latin typeface="David" panose="020E0502060401010101" pitchFamily="34" charset="-79"/>
              <a:cs typeface="David" panose="020E0502060401010101" pitchFamily="34" charset="-79"/>
            </a:endParaRPr>
          </a:p>
          <a:p>
            <a:pPr marL="285750" indent="-285750" algn="just" hangingPunct="0">
              <a:buFont typeface="Arial" panose="020B0604020202020204" pitchFamily="34" charset="0"/>
              <a:buChar char="•"/>
            </a:pPr>
            <a:endParaRPr lang="en-US" sz="2000" dirty="0">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14468470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7384"/>
            <a:ext cx="9144000" cy="584775"/>
          </a:xfrm>
          <a:prstGeom prst="rect">
            <a:avLst/>
          </a:prstGeom>
          <a:solidFill>
            <a:schemeClr val="tx2">
              <a:lumMod val="50000"/>
            </a:schemeClr>
          </a:solidFill>
        </p:spPr>
        <p:txBody>
          <a:bodyPr wrap="square" rtlCol="1">
            <a:spAutoFit/>
          </a:bodyPr>
          <a:lstStyle/>
          <a:p>
            <a:r>
              <a:rPr lang="he-IL" sz="3200" b="1" dirty="0" smtClean="0">
                <a:solidFill>
                  <a:schemeClr val="bg1"/>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התוכנית להתנסות בתעשייה– פריסה ארצית </a:t>
            </a:r>
            <a:endParaRPr lang="he-IL" sz="3200" b="1" dirty="0">
              <a:solidFill>
                <a:schemeClr val="bg1"/>
              </a:solidFill>
              <a:latin typeface="David" panose="020E0502060401010101" pitchFamily="34" charset="-79"/>
              <a:cs typeface="David" panose="020E0502060401010101" pitchFamily="34" charset="-79"/>
            </a:endParaRP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680" y="560535"/>
            <a:ext cx="9113320" cy="6297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300544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a:xfrm>
            <a:off x="0" y="548680"/>
            <a:ext cx="9129192" cy="6309320"/>
          </a:xfrm>
        </p:spPr>
        <p:txBody>
          <a:bodyPr>
            <a:noAutofit/>
          </a:bodyPr>
          <a:lstStyle/>
          <a:p>
            <a:pPr marL="514350" indent="-457200"/>
            <a:r>
              <a:rPr lang="he-IL" sz="2800" dirty="0" smtClean="0">
                <a:latin typeface="David" panose="020E0502060401010101" pitchFamily="34" charset="-79"/>
                <a:cs typeface="David" panose="020E0502060401010101" pitchFamily="34" charset="-79"/>
              </a:rPr>
              <a:t>המרכזים הוקמו </a:t>
            </a:r>
            <a:r>
              <a:rPr lang="he-IL" sz="2800" dirty="0">
                <a:latin typeface="David" panose="020E0502060401010101" pitchFamily="34" charset="-79"/>
                <a:cs typeface="David" panose="020E0502060401010101" pitchFamily="34" charset="-79"/>
              </a:rPr>
              <a:t>על מנת לחבר בין </a:t>
            </a:r>
            <a:r>
              <a:rPr lang="he-IL" sz="2800" dirty="0" smtClean="0">
                <a:latin typeface="David" panose="020E0502060401010101" pitchFamily="34" charset="-79"/>
                <a:cs typeface="David" panose="020E0502060401010101" pitchFamily="34" charset="-79"/>
              </a:rPr>
              <a:t>תעשיה, בין חינוך טכנולוגי, ובין </a:t>
            </a:r>
            <a:r>
              <a:rPr lang="he-IL" sz="2800" dirty="0">
                <a:latin typeface="David" panose="020E0502060401010101" pitchFamily="34" charset="-79"/>
                <a:cs typeface="David" panose="020E0502060401010101" pitchFamily="34" charset="-79"/>
              </a:rPr>
              <a:t>אקדמיה באזור. </a:t>
            </a:r>
            <a:endParaRPr lang="he-IL" sz="2800" dirty="0" smtClean="0">
              <a:latin typeface="David" panose="020E0502060401010101" pitchFamily="34" charset="-79"/>
              <a:cs typeface="David" panose="020E0502060401010101" pitchFamily="34" charset="-79"/>
            </a:endParaRPr>
          </a:p>
          <a:p>
            <a:pPr marL="514350" indent="-457200">
              <a:spcBef>
                <a:spcPts val="600"/>
              </a:spcBef>
              <a:spcAft>
                <a:spcPts val="600"/>
              </a:spcAft>
            </a:pPr>
            <a:r>
              <a:rPr lang="he-IL" sz="2800" dirty="0" smtClean="0">
                <a:latin typeface="David" panose="020E0502060401010101" pitchFamily="34" charset="-79"/>
                <a:cs typeface="David" panose="020E0502060401010101" pitchFamily="34" charset="-79"/>
              </a:rPr>
              <a:t>המרכזים </a:t>
            </a:r>
            <a:r>
              <a:rPr lang="he-IL" sz="2800" dirty="0">
                <a:latin typeface="David" panose="020E0502060401010101" pitchFamily="34" charset="-79"/>
                <a:cs typeface="David" panose="020E0502060401010101" pitchFamily="34" charset="-79"/>
              </a:rPr>
              <a:t>מצוידים בציוד החדיש והמתקדם ביותר בכל אחד מהתחומים </a:t>
            </a:r>
            <a:r>
              <a:rPr lang="he-IL" sz="2800" dirty="0" smtClean="0">
                <a:latin typeface="David" panose="020E0502060401010101" pitchFamily="34" charset="-79"/>
                <a:cs typeface="David" panose="020E0502060401010101" pitchFamily="34" charset="-79"/>
              </a:rPr>
              <a:t>שהוגדרו, כך </a:t>
            </a:r>
            <a:r>
              <a:rPr lang="he-IL" sz="2800" dirty="0">
                <a:latin typeface="David" panose="020E0502060401010101" pitchFamily="34" charset="-79"/>
                <a:cs typeface="David" panose="020E0502060401010101" pitchFamily="34" charset="-79"/>
              </a:rPr>
              <a:t>שתלמידי המגמות הרלוונטיות מכל האזור יוכלו להתנסות ולבצע פרויקטים בסביבה הדומה ככל האפשר לתעשייה </a:t>
            </a:r>
            <a:r>
              <a:rPr lang="he-IL" sz="2800" dirty="0" smtClean="0">
                <a:latin typeface="David" panose="020E0502060401010101" pitchFamily="34" charset="-79"/>
                <a:cs typeface="David" panose="020E0502060401010101" pitchFamily="34" charset="-79"/>
              </a:rPr>
              <a:t>בתחום</a:t>
            </a:r>
            <a:r>
              <a:rPr lang="he-IL" sz="2800" dirty="0">
                <a:latin typeface="David" panose="020E0502060401010101" pitchFamily="34" charset="-79"/>
                <a:cs typeface="David" panose="020E0502060401010101" pitchFamily="34" charset="-79"/>
              </a:rPr>
              <a:t>. </a:t>
            </a:r>
            <a:r>
              <a:rPr lang="en-US" sz="2800" dirty="0" smtClean="0">
                <a:latin typeface="David" panose="020E0502060401010101" pitchFamily="34" charset="-79"/>
                <a:cs typeface="David" panose="020E0502060401010101" pitchFamily="34" charset="-79"/>
              </a:rPr>
              <a:t/>
            </a:r>
            <a:br>
              <a:rPr lang="en-US" sz="2800" dirty="0" smtClean="0">
                <a:latin typeface="David" panose="020E0502060401010101" pitchFamily="34" charset="-79"/>
                <a:cs typeface="David" panose="020E0502060401010101" pitchFamily="34" charset="-79"/>
              </a:rPr>
            </a:br>
            <a:r>
              <a:rPr lang="he-IL" sz="2800" dirty="0" smtClean="0">
                <a:latin typeface="David" panose="020E0502060401010101" pitchFamily="34" charset="-79"/>
                <a:cs typeface="David" panose="020E0502060401010101" pitchFamily="34" charset="-79"/>
              </a:rPr>
              <a:t>מדובר </a:t>
            </a:r>
            <a:r>
              <a:rPr lang="he-IL" sz="2800" dirty="0">
                <a:latin typeface="David" panose="020E0502060401010101" pitchFamily="34" charset="-79"/>
                <a:cs typeface="David" panose="020E0502060401010101" pitchFamily="34" charset="-79"/>
              </a:rPr>
              <a:t>בציוד החורג מהסטנדרט לבתי הספר, ולא ניתן להכניסו לכל בי"ס. </a:t>
            </a:r>
            <a:endParaRPr lang="he-IL" sz="2800" dirty="0" smtClean="0">
              <a:latin typeface="David" panose="020E0502060401010101" pitchFamily="34" charset="-79"/>
              <a:cs typeface="David" panose="020E0502060401010101" pitchFamily="34" charset="-79"/>
            </a:endParaRPr>
          </a:p>
          <a:p>
            <a:pPr marL="514350" indent="-457200"/>
            <a:r>
              <a:rPr lang="he-IL" sz="2800" dirty="0" smtClean="0">
                <a:latin typeface="David" panose="020E0502060401010101" pitchFamily="34" charset="-79"/>
                <a:cs typeface="David" panose="020E0502060401010101" pitchFamily="34" charset="-79"/>
              </a:rPr>
              <a:t>צוות ההוראה במרכז יהיה מהטובים בתחומו.  </a:t>
            </a:r>
          </a:p>
          <a:p>
            <a:pPr marL="514350" indent="-457200"/>
            <a:r>
              <a:rPr lang="he-IL" sz="2800" dirty="0" smtClean="0">
                <a:latin typeface="David" panose="020E0502060401010101" pitchFamily="34" charset="-79"/>
                <a:cs typeface="David" panose="020E0502060401010101" pitchFamily="34" charset="-79"/>
              </a:rPr>
              <a:t>המרכזים </a:t>
            </a:r>
            <a:r>
              <a:rPr lang="he-IL" sz="2800" dirty="0">
                <a:latin typeface="David" panose="020E0502060401010101" pitchFamily="34" charset="-79"/>
                <a:cs typeface="David" panose="020E0502060401010101" pitchFamily="34" charset="-79"/>
              </a:rPr>
              <a:t>ישמשו </a:t>
            </a:r>
            <a:r>
              <a:rPr lang="he-IL" sz="2800" dirty="0" smtClean="0">
                <a:latin typeface="David" panose="020E0502060401010101" pitchFamily="34" charset="-79"/>
                <a:cs typeface="David" panose="020E0502060401010101" pitchFamily="34" charset="-79"/>
              </a:rPr>
              <a:t>בנוסף גם להכשרות </a:t>
            </a:r>
            <a:r>
              <a:rPr lang="he-IL" sz="2800" dirty="0">
                <a:latin typeface="David" panose="020E0502060401010101" pitchFamily="34" charset="-79"/>
                <a:cs typeface="David" panose="020E0502060401010101" pitchFamily="34" charset="-79"/>
              </a:rPr>
              <a:t>מורים ולהכשרות </a:t>
            </a:r>
            <a:r>
              <a:rPr lang="he-IL" sz="2800" dirty="0" smtClean="0">
                <a:latin typeface="David" panose="020E0502060401010101" pitchFamily="34" charset="-79"/>
                <a:cs typeface="David" panose="020E0502060401010101" pitchFamily="34" charset="-79"/>
              </a:rPr>
              <a:t>מקצועיות למבוגרים </a:t>
            </a:r>
            <a:r>
              <a:rPr lang="he-IL" sz="2800" dirty="0">
                <a:latin typeface="David" panose="020E0502060401010101" pitchFamily="34" charset="-79"/>
                <a:cs typeface="David" panose="020E0502060401010101" pitchFamily="34" charset="-79"/>
              </a:rPr>
              <a:t>בשעות אחה"צ והערב. </a:t>
            </a:r>
            <a:endParaRPr lang="en-US" sz="2800" dirty="0">
              <a:latin typeface="David" panose="020E0502060401010101" pitchFamily="34" charset="-79"/>
              <a:cs typeface="David" panose="020E0502060401010101" pitchFamily="34" charset="-79"/>
            </a:endParaRPr>
          </a:p>
        </p:txBody>
      </p:sp>
      <p:sp>
        <p:nvSpPr>
          <p:cNvPr id="4" name="TextBox 3"/>
          <p:cNvSpPr txBox="1"/>
          <p:nvPr/>
        </p:nvSpPr>
        <p:spPr>
          <a:xfrm>
            <a:off x="0" y="-27384"/>
            <a:ext cx="9144000" cy="584775"/>
          </a:xfrm>
          <a:prstGeom prst="rect">
            <a:avLst/>
          </a:prstGeom>
          <a:solidFill>
            <a:schemeClr val="tx2">
              <a:lumMod val="50000"/>
            </a:schemeClr>
          </a:solidFill>
        </p:spPr>
        <p:txBody>
          <a:bodyPr wrap="square" rtlCol="1">
            <a:spAutoFit/>
          </a:bodyPr>
          <a:lstStyle/>
          <a:p>
            <a:r>
              <a:rPr lang="he-IL" sz="3200" b="1" dirty="0" smtClean="0">
                <a:solidFill>
                  <a:schemeClr val="bg1"/>
                </a:solidFill>
                <a:latin typeface="David" panose="020E0502060401010101" pitchFamily="34" charset="-79"/>
                <a:cs typeface="David" panose="020E0502060401010101" pitchFamily="34" charset="-79"/>
              </a:rPr>
              <a:t>מרכזים טכנולוגים </a:t>
            </a:r>
            <a:r>
              <a:rPr lang="he-IL" sz="3200" b="1" dirty="0">
                <a:solidFill>
                  <a:schemeClr val="bg1"/>
                </a:solidFill>
                <a:latin typeface="David" panose="020E0502060401010101" pitchFamily="34" charset="-79"/>
                <a:cs typeface="David" panose="020E0502060401010101" pitchFamily="34" charset="-79"/>
              </a:rPr>
              <a:t>אזוריים – התפיסה </a:t>
            </a:r>
          </a:p>
        </p:txBody>
      </p:sp>
    </p:spTree>
    <p:extLst>
      <p:ext uri="{BB962C8B-B14F-4D97-AF65-F5344CB8AC3E}">
        <p14:creationId xmlns:p14="http://schemas.microsoft.com/office/powerpoint/2010/main" val="36101676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7384"/>
            <a:ext cx="9144000" cy="584775"/>
          </a:xfrm>
          <a:prstGeom prst="rect">
            <a:avLst/>
          </a:prstGeom>
          <a:solidFill>
            <a:schemeClr val="tx2">
              <a:lumMod val="50000"/>
            </a:schemeClr>
          </a:solidFill>
        </p:spPr>
        <p:txBody>
          <a:bodyPr wrap="square" rtlCol="1">
            <a:spAutoFit/>
          </a:bodyPr>
          <a:lstStyle/>
          <a:p>
            <a:r>
              <a:rPr lang="he-IL" sz="3200" b="1" dirty="0" smtClean="0">
                <a:solidFill>
                  <a:schemeClr val="bg1"/>
                </a:solidFill>
                <a:latin typeface="David" panose="020E0502060401010101" pitchFamily="34" charset="-79"/>
                <a:cs typeface="David" panose="020E0502060401010101" pitchFamily="34" charset="-79"/>
              </a:rPr>
              <a:t>מרכזים טכנולוגים </a:t>
            </a:r>
            <a:r>
              <a:rPr lang="he-IL" sz="3200" b="1" dirty="0">
                <a:solidFill>
                  <a:schemeClr val="bg1"/>
                </a:solidFill>
                <a:latin typeface="David" panose="020E0502060401010101" pitchFamily="34" charset="-79"/>
                <a:cs typeface="David" panose="020E0502060401010101" pitchFamily="34" charset="-79"/>
              </a:rPr>
              <a:t>אזוריים – </a:t>
            </a:r>
            <a:r>
              <a:rPr lang="he-IL" sz="3200" b="1" dirty="0" smtClean="0">
                <a:solidFill>
                  <a:schemeClr val="bg1"/>
                </a:solidFill>
                <a:latin typeface="David" panose="020E0502060401010101" pitchFamily="34" charset="-79"/>
                <a:cs typeface="David" panose="020E0502060401010101" pitchFamily="34" charset="-79"/>
              </a:rPr>
              <a:t>יישום  </a:t>
            </a:r>
            <a:endParaRPr lang="he-IL" sz="3200" b="1" dirty="0">
              <a:solidFill>
                <a:schemeClr val="bg1"/>
              </a:solidFill>
              <a:latin typeface="David" panose="020E0502060401010101" pitchFamily="34" charset="-79"/>
              <a:cs typeface="David" panose="020E0502060401010101" pitchFamily="34" charset="-79"/>
            </a:endParaRPr>
          </a:p>
        </p:txBody>
      </p:sp>
      <p:sp>
        <p:nvSpPr>
          <p:cNvPr id="5" name="TextBox 4"/>
          <p:cNvSpPr txBox="1"/>
          <p:nvPr/>
        </p:nvSpPr>
        <p:spPr>
          <a:xfrm>
            <a:off x="0" y="548680"/>
            <a:ext cx="9112668" cy="5139869"/>
          </a:xfrm>
          <a:prstGeom prst="rect">
            <a:avLst/>
          </a:prstGeom>
          <a:noFill/>
        </p:spPr>
        <p:txBody>
          <a:bodyPr wrap="square" rtlCol="1">
            <a:spAutoFit/>
          </a:bodyPr>
          <a:lstStyle/>
          <a:p>
            <a:pPr marL="342900" indent="-342900">
              <a:buFont typeface="Arial" panose="020B0604020202020204" pitchFamily="34" charset="0"/>
              <a:buChar char="•"/>
            </a:pPr>
            <a:r>
              <a:rPr lang="he-IL" sz="2800" dirty="0" smtClean="0">
                <a:latin typeface="David" panose="020E0502060401010101" pitchFamily="34" charset="-79"/>
                <a:cs typeface="David" panose="020E0502060401010101" pitchFamily="34" charset="-79"/>
              </a:rPr>
              <a:t>נכון להיום, הוקמו שני מרכזים טכנולוגיים אזוריים, בבאר שבע ובחיפה. </a:t>
            </a:r>
          </a:p>
          <a:p>
            <a:pPr marL="342900" indent="-342900">
              <a:spcBef>
                <a:spcPts val="600"/>
              </a:spcBef>
              <a:spcAft>
                <a:spcPts val="600"/>
              </a:spcAft>
              <a:buFont typeface="Arial" panose="020B0604020202020204" pitchFamily="34" charset="0"/>
              <a:buChar char="•"/>
            </a:pPr>
            <a:r>
              <a:rPr lang="he-IL" sz="2800" dirty="0" smtClean="0">
                <a:latin typeface="David" panose="020E0502060401010101" pitchFamily="34" charset="-79"/>
                <a:cs typeface="David" panose="020E0502060401010101" pitchFamily="34" charset="-79"/>
              </a:rPr>
              <a:t>עלות הקמת כל מרכז,  כ 25 מיליון ₪, וכולל התאמות מבנים, הצטיידות ותקציבי הפעלה ל-3 שנים. </a:t>
            </a:r>
          </a:p>
          <a:p>
            <a:pPr marL="342900" indent="-342900">
              <a:buFont typeface="Arial" panose="020B0604020202020204" pitchFamily="34" charset="0"/>
              <a:buChar char="•"/>
            </a:pPr>
            <a:r>
              <a:rPr lang="he-IL" sz="2800" dirty="0" smtClean="0">
                <a:latin typeface="David" panose="020E0502060401010101" pitchFamily="34" charset="-79"/>
                <a:cs typeface="David" panose="020E0502060401010101" pitchFamily="34" charset="-79"/>
              </a:rPr>
              <a:t>בחיפה סיימו את כל עבודות הבינוי. הפעילות מתמקדת בתחומים של </a:t>
            </a:r>
            <a:r>
              <a:rPr lang="he-IL" sz="2800" dirty="0" err="1" smtClean="0">
                <a:latin typeface="David" panose="020E0502060401010101" pitchFamily="34" charset="-79"/>
                <a:cs typeface="David" panose="020E0502060401010101" pitchFamily="34" charset="-79"/>
              </a:rPr>
              <a:t>סיב"ם</a:t>
            </a:r>
            <a:r>
              <a:rPr lang="he-IL" sz="2800" dirty="0" smtClean="0">
                <a:latin typeface="David" panose="020E0502060401010101" pitchFamily="34" charset="-79"/>
                <a:cs typeface="David" panose="020E0502060401010101" pitchFamily="34" charset="-79"/>
              </a:rPr>
              <a:t>/</a:t>
            </a:r>
            <a:r>
              <a:rPr lang="he-IL" sz="2800" dirty="0" err="1" smtClean="0">
                <a:latin typeface="David" panose="020E0502060401010101" pitchFamily="34" charset="-79"/>
                <a:cs typeface="David" panose="020E0502060401010101" pitchFamily="34" charset="-79"/>
              </a:rPr>
              <a:t>תיב"ם</a:t>
            </a:r>
            <a:r>
              <a:rPr lang="he-IL" sz="2800" dirty="0" smtClean="0">
                <a:latin typeface="David" panose="020E0502060401010101" pitchFamily="34" charset="-79"/>
                <a:cs typeface="David" panose="020E0502060401010101" pitchFamily="34" charset="-79"/>
              </a:rPr>
              <a:t> ומכטרוניקה. </a:t>
            </a:r>
          </a:p>
          <a:p>
            <a:pPr marL="342900" indent="-342900">
              <a:spcBef>
                <a:spcPts val="600"/>
              </a:spcBef>
              <a:spcAft>
                <a:spcPts val="600"/>
              </a:spcAft>
              <a:buFont typeface="Arial" panose="020B0604020202020204" pitchFamily="34" charset="0"/>
              <a:buChar char="•"/>
            </a:pPr>
            <a:r>
              <a:rPr lang="he-IL" sz="2800" dirty="0">
                <a:latin typeface="David" panose="020E0502060401010101" pitchFamily="34" charset="-79"/>
                <a:cs typeface="David" panose="020E0502060401010101" pitchFamily="34" charset="-79"/>
              </a:rPr>
              <a:t>ב</a:t>
            </a:r>
            <a:r>
              <a:rPr lang="he-IL" sz="2800" dirty="0" smtClean="0">
                <a:latin typeface="David" panose="020E0502060401010101" pitchFamily="34" charset="-79"/>
                <a:cs typeface="David" panose="020E0502060401010101" pitchFamily="34" charset="-79"/>
              </a:rPr>
              <a:t>מרכז בבאר שבע  הפעילות מתמקדת בתחומי </a:t>
            </a:r>
            <a:r>
              <a:rPr lang="he-IL" sz="2800" dirty="0" err="1" smtClean="0">
                <a:latin typeface="David" panose="020E0502060401010101" pitchFamily="34" charset="-79"/>
                <a:cs typeface="David" panose="020E0502060401010101" pitchFamily="34" charset="-79"/>
              </a:rPr>
              <a:t>המכטרוניקה</a:t>
            </a:r>
            <a:r>
              <a:rPr lang="he-IL" sz="2800" dirty="0" smtClean="0">
                <a:latin typeface="David" panose="020E0502060401010101" pitchFamily="34" charset="-79"/>
                <a:cs typeface="David" panose="020E0502060401010101" pitchFamily="34" charset="-79"/>
              </a:rPr>
              <a:t>, ביוטכנולוגיה </a:t>
            </a:r>
            <a:r>
              <a:rPr lang="he-IL" sz="2800" dirty="0" err="1" smtClean="0">
                <a:latin typeface="David" panose="020E0502060401010101" pitchFamily="34" charset="-79"/>
                <a:cs typeface="David" panose="020E0502060401010101" pitchFamily="34" charset="-79"/>
              </a:rPr>
              <a:t>ובתשע"ז</a:t>
            </a:r>
            <a:r>
              <a:rPr lang="he-IL" sz="2800" dirty="0" smtClean="0">
                <a:latin typeface="David" panose="020E0502060401010101" pitchFamily="34" charset="-79"/>
                <a:cs typeface="David" panose="020E0502060401010101" pitchFamily="34" charset="-79"/>
              </a:rPr>
              <a:t> גם בתקשורת (מדיה). </a:t>
            </a:r>
            <a:endParaRPr lang="he-IL" sz="2800" dirty="0">
              <a:latin typeface="David" panose="020E0502060401010101" pitchFamily="34" charset="-79"/>
              <a:cs typeface="David" panose="020E0502060401010101" pitchFamily="34" charset="-79"/>
            </a:endParaRPr>
          </a:p>
          <a:p>
            <a:pPr marL="342900" indent="-342900">
              <a:buFont typeface="Arial" panose="020B0604020202020204" pitchFamily="34" charset="0"/>
              <a:buChar char="•"/>
            </a:pPr>
            <a:r>
              <a:rPr lang="he-IL" sz="2800" dirty="0" smtClean="0">
                <a:latin typeface="David" panose="020E0502060401010101" pitchFamily="34" charset="-79"/>
                <a:cs typeface="David" panose="020E0502060401010101" pitchFamily="34" charset="-79"/>
              </a:rPr>
              <a:t>תלמידי העיר, הלומדים במגמות הרלוונטיות, מגיעים למרכז בשעות </a:t>
            </a:r>
            <a:r>
              <a:rPr lang="en-US" sz="2800" dirty="0" smtClean="0">
                <a:latin typeface="David" panose="020E0502060401010101" pitchFamily="34" charset="-79"/>
                <a:cs typeface="David" panose="020E0502060401010101" pitchFamily="34" charset="-79"/>
              </a:rPr>
              <a:t/>
            </a:r>
            <a:br>
              <a:rPr lang="en-US" sz="2800" dirty="0" smtClean="0">
                <a:latin typeface="David" panose="020E0502060401010101" pitchFamily="34" charset="-79"/>
                <a:cs typeface="David" panose="020E0502060401010101" pitchFamily="34" charset="-79"/>
              </a:rPr>
            </a:br>
            <a:r>
              <a:rPr lang="he-IL" sz="2800" dirty="0" smtClean="0">
                <a:latin typeface="David" panose="020E0502060401010101" pitchFamily="34" charset="-79"/>
                <a:cs typeface="David" panose="020E0502060401010101" pitchFamily="34" charset="-79"/>
              </a:rPr>
              <a:t>ההתנסות המעשית, נהנים ממורים מקצועיים ואיכותיים ומציוד ברמה הגבוהה ביותר בתחום. </a:t>
            </a:r>
            <a:endParaRPr lang="he-IL" sz="2800" dirty="0">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39489122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6512" y="-27384"/>
            <a:ext cx="9180512" cy="584775"/>
          </a:xfrm>
          <a:prstGeom prst="rect">
            <a:avLst/>
          </a:prstGeom>
          <a:solidFill>
            <a:schemeClr val="tx2">
              <a:lumMod val="50000"/>
            </a:schemeClr>
          </a:solidFill>
        </p:spPr>
        <p:txBody>
          <a:bodyPr wrap="square" rtlCol="1">
            <a:spAutoFit/>
          </a:bodyPr>
          <a:lstStyle/>
          <a:p>
            <a:r>
              <a:rPr lang="he-IL" sz="3200" b="1" dirty="0" smtClean="0">
                <a:solidFill>
                  <a:schemeClr val="bg1"/>
                </a:solidFill>
                <a:latin typeface="David" panose="020E0502060401010101" pitchFamily="34" charset="-79"/>
                <a:cs typeface="David" panose="020E0502060401010101" pitchFamily="34" charset="-79"/>
              </a:rPr>
              <a:t>יישום התכנית האסטרטגית לחינוך הטכנולוגי</a:t>
            </a:r>
            <a:endParaRPr lang="he-IL" sz="3200" b="1" dirty="0">
              <a:solidFill>
                <a:schemeClr val="bg1"/>
              </a:solidFill>
              <a:latin typeface="David" panose="020E0502060401010101" pitchFamily="34" charset="-79"/>
              <a:cs typeface="David" panose="020E0502060401010101" pitchFamily="34" charset="-79"/>
            </a:endParaRPr>
          </a:p>
        </p:txBody>
      </p:sp>
      <p:sp>
        <p:nvSpPr>
          <p:cNvPr id="15" name="TextBox 14"/>
          <p:cNvSpPr txBox="1"/>
          <p:nvPr/>
        </p:nvSpPr>
        <p:spPr>
          <a:xfrm>
            <a:off x="-36512" y="557679"/>
            <a:ext cx="9145016" cy="1554272"/>
          </a:xfrm>
          <a:prstGeom prst="rect">
            <a:avLst/>
          </a:prstGeom>
          <a:noFill/>
          <a:ln>
            <a:noFill/>
          </a:ln>
        </p:spPr>
        <p:txBody>
          <a:bodyPr wrap="square" rtlCol="1">
            <a:spAutoFit/>
          </a:bodyPr>
          <a:lstStyle/>
          <a:p>
            <a:pPr marL="0" lvl="1" algn="just">
              <a:spcAft>
                <a:spcPts val="600"/>
              </a:spcAft>
            </a:pPr>
            <a:r>
              <a:rPr lang="he-IL" sz="2000" b="1" dirty="0" smtClean="0">
                <a:latin typeface="David" panose="020E0502060401010101" pitchFamily="34" charset="-79"/>
                <a:cs typeface="David" panose="020E0502060401010101" pitchFamily="34" charset="-79"/>
              </a:rPr>
              <a:t>כללי</a:t>
            </a:r>
            <a:endParaRPr lang="he-IL" sz="2000" dirty="0" smtClean="0">
              <a:latin typeface="David" panose="020E0502060401010101" pitchFamily="34" charset="-79"/>
              <a:cs typeface="David" panose="020E0502060401010101" pitchFamily="34" charset="-79"/>
            </a:endParaRPr>
          </a:p>
          <a:p>
            <a:pPr marL="355600" lvl="1" indent="-355600" algn="just">
              <a:spcAft>
                <a:spcPts val="600"/>
              </a:spcAft>
              <a:buFont typeface="Wingdings" panose="05000000000000000000" pitchFamily="2" charset="2"/>
              <a:buAutoNum type="arabicPeriod"/>
            </a:pPr>
            <a:r>
              <a:rPr lang="he-IL" sz="2000" dirty="0" smtClean="0">
                <a:latin typeface="David" panose="020E0502060401010101" pitchFamily="34" charset="-79"/>
                <a:cs typeface="David" panose="020E0502060401010101" pitchFamily="34" charset="-79"/>
              </a:rPr>
              <a:t>בשנה"ל תשע"ה </a:t>
            </a:r>
            <a:r>
              <a:rPr lang="he-IL" sz="2000" dirty="0">
                <a:latin typeface="David" panose="020E0502060401010101" pitchFamily="34" charset="-79"/>
                <a:cs typeface="David" panose="020E0502060401010101" pitchFamily="34" charset="-79"/>
              </a:rPr>
              <a:t>התחלנו ביישום תכנית אסטרטגית לחיזוק החינוך הטכנולוגי בישראל.</a:t>
            </a:r>
          </a:p>
          <a:p>
            <a:pPr marL="355600" lvl="1" indent="-355600" algn="just">
              <a:spcAft>
                <a:spcPts val="600"/>
              </a:spcAft>
              <a:buFont typeface="Wingdings" panose="05000000000000000000" pitchFamily="2" charset="2"/>
              <a:buAutoNum type="arabicPeriod"/>
            </a:pPr>
            <a:r>
              <a:rPr lang="he-IL" sz="2000" dirty="0">
                <a:latin typeface="David" panose="020E0502060401010101" pitchFamily="34" charset="-79"/>
                <a:cs typeface="David" panose="020E0502060401010101" pitchFamily="34" charset="-79"/>
              </a:rPr>
              <a:t>סוכם על תוספת תקציבית של 70 מיליון ₪ בשנה לחינוך הטכנולוגי </a:t>
            </a:r>
            <a:r>
              <a:rPr lang="he-IL" sz="2000" dirty="0" smtClean="0">
                <a:latin typeface="David" panose="020E0502060401010101" pitchFamily="34" charset="-79"/>
                <a:cs typeface="David" panose="020E0502060401010101" pitchFamily="34" charset="-79"/>
              </a:rPr>
              <a:t>מדעי</a:t>
            </a:r>
            <a:endParaRPr lang="he-IL" sz="2000" dirty="0">
              <a:latin typeface="David" panose="020E0502060401010101" pitchFamily="34" charset="-79"/>
              <a:cs typeface="David" panose="020E0502060401010101" pitchFamily="34" charset="-79"/>
            </a:endParaRPr>
          </a:p>
          <a:p>
            <a:pPr marL="355600" lvl="1" indent="-355600" algn="just">
              <a:spcAft>
                <a:spcPts val="600"/>
              </a:spcAft>
              <a:buFont typeface="Wingdings" panose="05000000000000000000" pitchFamily="2" charset="2"/>
              <a:buAutoNum type="arabicPeriod"/>
            </a:pPr>
            <a:r>
              <a:rPr lang="he-IL" sz="2000" dirty="0">
                <a:latin typeface="David" panose="020E0502060401010101" pitchFamily="34" charset="-79"/>
                <a:cs typeface="David" panose="020E0502060401010101" pitchFamily="34" charset="-79"/>
              </a:rPr>
              <a:t>יצא חוזר מנכ"ל שנותן הנחיות ליישום התכנית </a:t>
            </a:r>
            <a:r>
              <a:rPr lang="he-IL" sz="2000" dirty="0" smtClean="0">
                <a:latin typeface="David" panose="020E0502060401010101" pitchFamily="34" charset="-79"/>
                <a:cs typeface="David" panose="020E0502060401010101" pitchFamily="34" charset="-79"/>
              </a:rPr>
              <a:t>כחלק מהרפורמה של למידה משמעותית</a:t>
            </a:r>
            <a:endParaRPr lang="he-IL" sz="2000" dirty="0">
              <a:latin typeface="David" panose="020E0502060401010101" pitchFamily="34" charset="-79"/>
              <a:cs typeface="David" panose="020E0502060401010101" pitchFamily="34" charset="-79"/>
            </a:endParaRPr>
          </a:p>
        </p:txBody>
      </p:sp>
      <p:sp>
        <p:nvSpPr>
          <p:cNvPr id="2" name="מלבן 1"/>
          <p:cNvSpPr/>
          <p:nvPr/>
        </p:nvSpPr>
        <p:spPr>
          <a:xfrm>
            <a:off x="0" y="2330291"/>
            <a:ext cx="9108504" cy="3785652"/>
          </a:xfrm>
          <a:prstGeom prst="rect">
            <a:avLst/>
          </a:prstGeom>
        </p:spPr>
        <p:txBody>
          <a:bodyPr wrap="square">
            <a:spAutoFit/>
          </a:bodyPr>
          <a:lstStyle/>
          <a:p>
            <a:pPr>
              <a:spcAft>
                <a:spcPts val="600"/>
              </a:spcAft>
            </a:pPr>
            <a:r>
              <a:rPr lang="he-IL" sz="2000" b="1" dirty="0" smtClean="0">
                <a:latin typeface="David" panose="020E0502060401010101" pitchFamily="34" charset="-79"/>
                <a:cs typeface="David" panose="020E0502060401010101" pitchFamily="34" charset="-79"/>
              </a:rPr>
              <a:t>התכנית האסטרטגית </a:t>
            </a:r>
            <a:endParaRPr lang="he-IL" sz="2000" b="1" dirty="0">
              <a:latin typeface="David" panose="020E0502060401010101" pitchFamily="34" charset="-79"/>
              <a:cs typeface="David" panose="020E0502060401010101" pitchFamily="34" charset="-79"/>
            </a:endParaRPr>
          </a:p>
          <a:p>
            <a:pPr marL="342900" indent="-342900">
              <a:spcAft>
                <a:spcPts val="600"/>
              </a:spcAft>
              <a:buFont typeface="+mj-lt"/>
              <a:buAutoNum type="arabicPeriod"/>
            </a:pPr>
            <a:r>
              <a:rPr lang="he-IL" sz="2000" dirty="0" smtClean="0">
                <a:latin typeface="David" panose="020E0502060401010101" pitchFamily="34" charset="-79"/>
                <a:cs typeface="David" panose="020E0502060401010101" pitchFamily="34" charset="-79"/>
              </a:rPr>
              <a:t>פעולות להעלאת  מס</a:t>
            </a:r>
            <a:r>
              <a:rPr lang="he-IL" sz="2000" dirty="0">
                <a:latin typeface="David" panose="020E0502060401010101" pitchFamily="34" charset="-79"/>
                <a:cs typeface="David" panose="020E0502060401010101" pitchFamily="34" charset="-79"/>
              </a:rPr>
              <a:t>' התלמידים בחינוך </a:t>
            </a:r>
            <a:r>
              <a:rPr lang="he-IL" sz="2000" dirty="0" smtClean="0">
                <a:latin typeface="David" panose="020E0502060401010101" pitchFamily="34" charset="-79"/>
                <a:cs typeface="David" panose="020E0502060401010101" pitchFamily="34" charset="-79"/>
              </a:rPr>
              <a:t>הטכנולוגי בתיכון  ובלימודי המשך (טכנאים והנדסאים)</a:t>
            </a:r>
          </a:p>
          <a:p>
            <a:pPr marL="342900" indent="-342900">
              <a:spcAft>
                <a:spcPts val="600"/>
              </a:spcAft>
              <a:buFont typeface="+mj-lt"/>
              <a:buAutoNum type="arabicPeriod"/>
            </a:pPr>
            <a:r>
              <a:rPr lang="he-IL" sz="2000" dirty="0" smtClean="0">
                <a:latin typeface="David" panose="020E0502060401010101" pitchFamily="34" charset="-79"/>
                <a:cs typeface="David" panose="020E0502060401010101" pitchFamily="34" charset="-79"/>
              </a:rPr>
              <a:t>פעולות לחיזוק ההתנסות המעשית  בתוך בתי הספר ובתעשייה</a:t>
            </a:r>
            <a:endParaRPr lang="he-IL" sz="2000" dirty="0">
              <a:latin typeface="David" panose="020E0502060401010101" pitchFamily="34" charset="-79"/>
              <a:cs typeface="David" panose="020E0502060401010101" pitchFamily="34" charset="-79"/>
            </a:endParaRPr>
          </a:p>
          <a:p>
            <a:pPr marL="342900" indent="-342900">
              <a:spcAft>
                <a:spcPts val="600"/>
              </a:spcAft>
              <a:buFont typeface="+mj-lt"/>
              <a:buAutoNum type="arabicPeriod"/>
            </a:pPr>
            <a:r>
              <a:rPr lang="he-IL" sz="2000" dirty="0" smtClean="0">
                <a:latin typeface="David" panose="020E0502060401010101" pitchFamily="34" charset="-79"/>
                <a:cs typeface="David" panose="020E0502060401010101" pitchFamily="34" charset="-79"/>
              </a:rPr>
              <a:t>קליטת </a:t>
            </a:r>
            <a:r>
              <a:rPr lang="he-IL" sz="2000" dirty="0" smtClean="0">
                <a:latin typeface="David" panose="020E0502060401010101" pitchFamily="34" charset="-79"/>
                <a:cs typeface="David" panose="020E0502060401010101" pitchFamily="34" charset="-79"/>
              </a:rPr>
              <a:t>בתי ספר ממשרד הכלכלה למשרד החינוך </a:t>
            </a:r>
            <a:endParaRPr lang="he-IL" sz="2000" dirty="0">
              <a:latin typeface="David" panose="020E0502060401010101" pitchFamily="34" charset="-79"/>
              <a:cs typeface="David" panose="020E0502060401010101" pitchFamily="34" charset="-79"/>
            </a:endParaRPr>
          </a:p>
          <a:p>
            <a:pPr marL="342900" indent="-342900">
              <a:spcAft>
                <a:spcPts val="600"/>
              </a:spcAft>
              <a:buFont typeface="+mj-lt"/>
              <a:buAutoNum type="arabicPeriod"/>
            </a:pPr>
            <a:r>
              <a:rPr lang="he-IL" sz="2000" dirty="0" smtClean="0">
                <a:latin typeface="David" panose="020E0502060401010101" pitchFamily="34" charset="-79"/>
                <a:cs typeface="David" panose="020E0502060401010101" pitchFamily="34" charset="-79"/>
              </a:rPr>
              <a:t>הקמת מרכזים טכנולוגים  אזוריים</a:t>
            </a:r>
          </a:p>
          <a:p>
            <a:pPr marL="342900" indent="-342900">
              <a:spcAft>
                <a:spcPts val="600"/>
              </a:spcAft>
              <a:buFont typeface="+mj-lt"/>
              <a:buAutoNum type="arabicPeriod"/>
            </a:pPr>
            <a:r>
              <a:rPr lang="he-IL" sz="2000" dirty="0" smtClean="0">
                <a:latin typeface="David" panose="020E0502060401010101" pitchFamily="34" charset="-79"/>
                <a:cs typeface="David" panose="020E0502060401010101" pitchFamily="34" charset="-79"/>
              </a:rPr>
              <a:t>לימודי קוד ורובוטיקה בשלבי הגיל המוקדמים </a:t>
            </a:r>
          </a:p>
          <a:p>
            <a:pPr marL="342900" indent="-342900">
              <a:spcAft>
                <a:spcPts val="600"/>
              </a:spcAft>
              <a:buFont typeface="+mj-lt"/>
              <a:buAutoNum type="arabicPeriod"/>
            </a:pPr>
            <a:r>
              <a:rPr lang="he-IL" sz="2000" dirty="0" smtClean="0">
                <a:latin typeface="David" panose="020E0502060401010101" pitchFamily="34" charset="-79"/>
                <a:cs typeface="David" panose="020E0502060401010101" pitchFamily="34" charset="-79"/>
              </a:rPr>
              <a:t>מצוינות בחינוך הטכנולוגי</a:t>
            </a:r>
          </a:p>
          <a:p>
            <a:pPr marL="342900" indent="-342900">
              <a:spcAft>
                <a:spcPts val="600"/>
              </a:spcAft>
              <a:buFont typeface="+mj-lt"/>
              <a:buAutoNum type="arabicPeriod"/>
            </a:pPr>
            <a:r>
              <a:rPr lang="he-IL" sz="2000" dirty="0" smtClean="0">
                <a:latin typeface="David" panose="020E0502060401010101" pitchFamily="34" charset="-79"/>
                <a:cs typeface="David" panose="020E0502060401010101" pitchFamily="34" charset="-79"/>
              </a:rPr>
              <a:t>הקמת </a:t>
            </a:r>
            <a:r>
              <a:rPr lang="he-IL" sz="2000" dirty="0">
                <a:latin typeface="David" panose="020E0502060401010101" pitchFamily="34" charset="-79"/>
                <a:cs typeface="David" panose="020E0502060401010101" pitchFamily="34" charset="-79"/>
              </a:rPr>
              <a:t>בתי ספר </a:t>
            </a:r>
            <a:r>
              <a:rPr lang="he-IL" sz="2000" dirty="0" smtClean="0">
                <a:latin typeface="David" panose="020E0502060401010101" pitchFamily="34" charset="-79"/>
                <a:cs typeface="David" panose="020E0502060401010101" pitchFamily="34" charset="-79"/>
              </a:rPr>
              <a:t>מובילים בתחום דעת </a:t>
            </a:r>
            <a:endParaRPr lang="he-IL" sz="2000" dirty="0" smtClean="0">
              <a:latin typeface="David" panose="020E0502060401010101" pitchFamily="34" charset="-79"/>
              <a:cs typeface="David" panose="020E0502060401010101" pitchFamily="34" charset="-79"/>
            </a:endParaRPr>
          </a:p>
          <a:p>
            <a:pPr marL="342900" indent="-342900">
              <a:spcAft>
                <a:spcPts val="600"/>
              </a:spcAft>
              <a:buFont typeface="+mj-lt"/>
              <a:buAutoNum type="arabicPeriod"/>
            </a:pPr>
            <a:r>
              <a:rPr lang="he-IL" sz="2000" dirty="0" smtClean="0">
                <a:latin typeface="David" panose="020E0502060401010101" pitchFamily="34" charset="-79"/>
                <a:cs typeface="David" panose="020E0502060401010101" pitchFamily="34" charset="-79"/>
              </a:rPr>
              <a:t>פיתוח והכשרת מורים לחינוך הטכנולוגי </a:t>
            </a:r>
          </a:p>
        </p:txBody>
      </p:sp>
    </p:spTree>
    <p:extLst>
      <p:ext uri="{BB962C8B-B14F-4D97-AF65-F5344CB8AC3E}">
        <p14:creationId xmlns:p14="http://schemas.microsoft.com/office/powerpoint/2010/main" val="316681401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2" descr="\\pv\Graphics\Users\KfirO\p\הנחיות צמודות לתוכנית הלימודים\maps\pic copy.jpg"/>
          <p:cNvPicPr>
            <a:picLocks noChangeAspect="1" noChangeArrowheads="1"/>
          </p:cNvPicPr>
          <p:nvPr/>
        </p:nvPicPr>
        <p:blipFill>
          <a:blip r:embed="rId2"/>
          <a:srcRect/>
          <a:stretch>
            <a:fillRect/>
          </a:stretch>
        </p:blipFill>
        <p:spPr bwMode="auto">
          <a:xfrm>
            <a:off x="2852738" y="2708920"/>
            <a:ext cx="6154737" cy="4106863"/>
          </a:xfrm>
          <a:prstGeom prst="rect">
            <a:avLst/>
          </a:prstGeom>
          <a:noFill/>
          <a:ln w="9525">
            <a:noFill/>
            <a:miter lim="800000"/>
            <a:headEnd/>
            <a:tailEnd/>
          </a:ln>
        </p:spPr>
      </p:pic>
      <p:sp>
        <p:nvSpPr>
          <p:cNvPr id="3" name="Title 1"/>
          <p:cNvSpPr txBox="1">
            <a:spLocks/>
          </p:cNvSpPr>
          <p:nvPr/>
        </p:nvSpPr>
        <p:spPr>
          <a:xfrm>
            <a:off x="1776413" y="947738"/>
            <a:ext cx="5521325" cy="1214437"/>
          </a:xfrm>
          <a:prstGeom prst="rect">
            <a:avLst/>
          </a:prstGeom>
        </p:spPr>
        <p:txBody>
          <a:bodyPr anchor="ctr">
            <a:normAutofit/>
          </a:bodyPr>
          <a:lstStyle/>
          <a:p>
            <a:pPr algn="ctr" fontAlgn="base">
              <a:spcBef>
                <a:spcPct val="0"/>
              </a:spcBef>
              <a:spcAft>
                <a:spcPct val="0"/>
              </a:spcAft>
            </a:pPr>
            <a:r>
              <a:rPr lang="he-IL" sz="4800" b="1" dirty="0" smtClean="0">
                <a:solidFill>
                  <a:srgbClr val="376092"/>
                </a:solidFill>
                <a:latin typeface="Tahoma" pitchFamily="34" charset="0"/>
                <a:cs typeface="Tahoma" pitchFamily="34" charset="0"/>
              </a:rPr>
              <a:t>תודה</a:t>
            </a:r>
            <a:endParaRPr lang="he-IL" sz="4800" b="1" dirty="0">
              <a:solidFill>
                <a:srgbClr val="376092"/>
              </a:solidFill>
              <a:latin typeface="Tahoma" pitchFamily="34" charset="0"/>
              <a:cs typeface="Tahoma" pitchFamily="34" charset="0"/>
            </a:endParaRPr>
          </a:p>
        </p:txBody>
      </p:sp>
    </p:spTree>
    <p:extLst>
      <p:ext uri="{BB962C8B-B14F-4D97-AF65-F5344CB8AC3E}">
        <p14:creationId xmlns:p14="http://schemas.microsoft.com/office/powerpoint/2010/main" val="3393725206"/>
      </p:ext>
    </p:extLst>
  </p:cSld>
  <p:clrMapOvr>
    <a:masterClrMapping/>
  </p:clrMapOvr>
  <p:timing>
    <p:tnLst>
      <p:par>
        <p:cTn id="1" dur="indefinite" restart="never" nodeType="tmRoot"/>
      </p:par>
    </p:tnLst>
  </p:timing>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ערכת נושא Office">
  <a:themeElements>
    <a:clrScheme name="יסודי">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בית יציקה">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A3123B1-794E-45F1-B07E-CF1C5F885A72}"/>
</file>

<file path=customXml/itemProps2.xml><?xml version="1.0" encoding="utf-8"?>
<ds:datastoreItem xmlns:ds="http://schemas.openxmlformats.org/officeDocument/2006/customXml" ds:itemID="{DED86F37-AEB9-4688-BDD2-827891691EF2}"/>
</file>

<file path=customXml/itemProps3.xml><?xml version="1.0" encoding="utf-8"?>
<ds:datastoreItem xmlns:ds="http://schemas.openxmlformats.org/officeDocument/2006/customXml" ds:itemID="{A784CCB7-8306-4C4C-A308-6B9341A40B2A}"/>
</file>

<file path=docProps/app.xml><?xml version="1.0" encoding="utf-8"?>
<Properties xmlns="http://schemas.openxmlformats.org/officeDocument/2006/extended-properties" xmlns:vt="http://schemas.openxmlformats.org/officeDocument/2006/docPropsVTypes">
  <TotalTime>24250</TotalTime>
  <Words>1866</Words>
  <Application>Microsoft Office PowerPoint</Application>
  <PresentationFormat>‫הצגה על המסך (4:3)</PresentationFormat>
  <Paragraphs>466</Paragraphs>
  <Slides>26</Slides>
  <Notes>25</Notes>
  <HiddenSlides>3</HiddenSlides>
  <MMClips>0</MMClips>
  <ScaleCrop>false</ScaleCrop>
  <HeadingPairs>
    <vt:vector size="4" baseType="variant">
      <vt:variant>
        <vt:lpstr>ערכת נושא</vt:lpstr>
      </vt:variant>
      <vt:variant>
        <vt:i4>4</vt:i4>
      </vt:variant>
      <vt:variant>
        <vt:lpstr>כותרות שקופיות</vt:lpstr>
      </vt:variant>
      <vt:variant>
        <vt:i4>26</vt:i4>
      </vt:variant>
    </vt:vector>
  </HeadingPairs>
  <TitlesOfParts>
    <vt:vector size="30" baseType="lpstr">
      <vt:lpstr>ערכת נושא Office</vt:lpstr>
      <vt:lpstr>1_ערכת נושא Office</vt:lpstr>
      <vt:lpstr>2_ערכת נושא Office</vt:lpstr>
      <vt:lpstr>3_ערכת נושא Office</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מחקרים לגבי החיבור בין חינוך טכנולוגי לעולם העבודה </vt:lpstr>
      <vt:lpstr>חיזוק הקשר בין החינוך הטכנולוגי לתעשייה ועולם העבודה</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moe</dc:creator>
  <cp:lastModifiedBy>ענת כפיר</cp:lastModifiedBy>
  <cp:revision>1648</cp:revision>
  <cp:lastPrinted>2015-11-30T21:46:55Z</cp:lastPrinted>
  <dcterms:created xsi:type="dcterms:W3CDTF">2013-12-15T17:42:01Z</dcterms:created>
  <dcterms:modified xsi:type="dcterms:W3CDTF">2016-11-13T12:40:53Z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2008517</vt:r8>
  </property>
</Properties>
</file>