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rawings/drawing2.xml" ContentType="application/vnd.openxmlformats-officedocument.drawingml.chartshapes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1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1.xml" ContentType="application/vnd.openxmlformats-officedocument.theme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charts/chart1.xml" ContentType="application/vnd.openxmlformats-officedocument.drawingml.chart+xml"/>
  <Override PartName="/ppt/diagrams/drawing6.xml" ContentType="application/vnd.ms-office.drawingml.diagramDrawing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diagrams/quickStyle6.xml" ContentType="application/vnd.openxmlformats-officedocument.drawingml.diagramStyle+xml"/>
  <Override PartName="/ppt/charts/chart4.xml" ContentType="application/vnd.openxmlformats-officedocument.drawingml.chart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theme/theme2.xml" ContentType="application/vnd.openxmlformats-officedocument.theme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diagrams/layout2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4" r:id="rId3"/>
  </p:sldMasterIdLst>
  <p:notesMasterIdLst>
    <p:notesMasterId r:id="rId30"/>
  </p:notesMasterIdLst>
  <p:handoutMasterIdLst>
    <p:handoutMasterId r:id="rId31"/>
  </p:handoutMasterIdLst>
  <p:sldIdLst>
    <p:sldId id="331" r:id="rId4"/>
    <p:sldId id="371" r:id="rId5"/>
    <p:sldId id="369" r:id="rId6"/>
    <p:sldId id="376" r:id="rId7"/>
    <p:sldId id="373" r:id="rId8"/>
    <p:sldId id="375" r:id="rId9"/>
    <p:sldId id="377" r:id="rId10"/>
    <p:sldId id="351" r:id="rId11"/>
    <p:sldId id="352" r:id="rId12"/>
    <p:sldId id="354" r:id="rId13"/>
    <p:sldId id="332" r:id="rId14"/>
    <p:sldId id="364" r:id="rId15"/>
    <p:sldId id="355" r:id="rId16"/>
    <p:sldId id="362" r:id="rId17"/>
    <p:sldId id="360" r:id="rId18"/>
    <p:sldId id="358" r:id="rId19"/>
    <p:sldId id="378" r:id="rId20"/>
    <p:sldId id="339" r:id="rId21"/>
    <p:sldId id="348" r:id="rId22"/>
    <p:sldId id="359" r:id="rId23"/>
    <p:sldId id="335" r:id="rId24"/>
    <p:sldId id="349" r:id="rId25"/>
    <p:sldId id="344" r:id="rId26"/>
    <p:sldId id="343" r:id="rId27"/>
    <p:sldId id="363" r:id="rId28"/>
    <p:sldId id="347" r:id="rId29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8A30"/>
    <a:srgbClr val="1BB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סגנון ביניים 3 - הדגשה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74514" autoAdjust="0"/>
  </p:normalViewPr>
  <p:slideViewPr>
    <p:cSldViewPr>
      <p:cViewPr>
        <p:scale>
          <a:sx n="75" d="100"/>
          <a:sy n="75" d="100"/>
        </p:scale>
        <p:origin x="-2664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customXml" Target="../customXml/item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E:\&#1492;&#1508;&#1512;&#1513;&#1497;%20&#1502;&#1495;&#1497;&#1512;&#1497;&#1501;%202005-2008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441135141362894"/>
          <c:y val="2.7771225536056765E-2"/>
          <c:w val="0.77763247499249055"/>
          <c:h val="0.82431401092566736"/>
        </c:manualLayout>
      </c:layout>
      <c:scatterChart>
        <c:scatterStyle val="lineMarker"/>
        <c:varyColors val="0"/>
        <c:ser>
          <c:idx val="0"/>
          <c:order val="0"/>
          <c:tx>
            <c:strRef>
              <c:f>'2011 results wage'!$BD$4</c:f>
              <c:strCache>
                <c:ptCount val="1"/>
                <c:pt idx="0">
                  <c:v>מזון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accent2">
                  <a:lumMod val="50000"/>
                </a:schemeClr>
              </a:solidFill>
            </c:spPr>
          </c:marker>
          <c:dPt>
            <c:idx val="12"/>
            <c:marker>
              <c:spPr>
                <a:solidFill>
                  <a:schemeClr val="accent1"/>
                </a:solidFill>
              </c:spPr>
            </c:marker>
            <c:bubble3D val="0"/>
          </c:dPt>
          <c:dLbls>
            <c:dLbl>
              <c:idx val="0"/>
              <c:layout>
                <c:manualLayout>
                  <c:x val="-5.0944321354805491E-2"/>
                  <c:y val="-1.5435997219748646E-2"/>
                </c:manualLayout>
              </c:layout>
              <c:tx>
                <c:strRef>
                  <c:f>'2011 results wage'!$AW$7</c:f>
                  <c:strCache>
                    <c:ptCount val="1"/>
                    <c:pt idx="0">
                      <c:v>אוסטרליה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8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{A5A70EB7-1D99-4A61-B793-A68FC5710862}</c15:txfldGUID>
                      <c15:f>'2011 results wage'!$AW$7</c15:f>
                      <c15:dlblFieldTableCache>
                        <c:ptCount val="1"/>
                        <c:pt idx="0">
                          <c:v>אוסטרליה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"/>
              <c:layout>
                <c:manualLayout>
                  <c:x val="-6.3632621280583321E-2"/>
                  <c:y val="-1.5435997219748646E-2"/>
                </c:manualLayout>
              </c:layout>
              <c:tx>
                <c:strRef>
                  <c:f>'2011 results wage'!$AW$8</c:f>
                  <c:strCache>
                    <c:ptCount val="1"/>
                    <c:pt idx="0">
                      <c:v>אוסטריה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{05A44756-7726-4DC3-8844-E2F7BDFDAFB8}</c15:txfldGUID>
                      <c15:f>'2011 results wage'!$AW$8</c15:f>
                      <c15:dlblFieldTableCache>
                        <c:ptCount val="1"/>
                        <c:pt idx="0">
                          <c:v>אוסטריה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"/>
              <c:layout>
                <c:manualLayout>
                  <c:x val="-2.9948405279963182E-2"/>
                  <c:y val="-2.0951334961443642E-2"/>
                </c:manualLayout>
              </c:layout>
              <c:tx>
                <c:strRef>
                  <c:f>'2011 results wage'!$AW$9</c:f>
                  <c:strCache>
                    <c:ptCount val="1"/>
                    <c:pt idx="0">
                      <c:v>בלגיה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{679AC6CB-2DB1-4B33-BB1A-3C5A1840C79E}</c15:txfldGUID>
                      <c15:f>'2011 results wage'!$AW$9</c15:f>
                      <c15:dlblFieldTableCache>
                        <c:ptCount val="1"/>
                        <c:pt idx="0">
                          <c:v>בלגיה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3"/>
              <c:layout>
                <c:manualLayout>
                  <c:x val="-8.1630560222091267E-2"/>
                  <c:y val="-2.922434157398621E-2"/>
                </c:manualLayout>
              </c:layout>
              <c:tx>
                <c:strRef>
                  <c:f>'2011 results wage'!$AW$10</c:f>
                  <c:strCache>
                    <c:ptCount val="1"/>
                    <c:pt idx="0">
                      <c:v>קנדה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{2F9C1C94-696F-4483-BDDC-8C83F87CEF6C}</c15:txfldGUID>
                      <c15:f>'2011 results wage'!$AW$10</c15:f>
                      <c15:dlblFieldTableCache>
                        <c:ptCount val="1"/>
                        <c:pt idx="0">
                          <c:v>קנדה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4"/>
              <c:layout>
                <c:manualLayout>
                  <c:x val="-3.5949397617382611E-2"/>
                  <c:y val="2.3171366972116511E-2"/>
                </c:manualLayout>
              </c:layout>
              <c:tx>
                <c:strRef>
                  <c:f>'2011 results wage'!$AW$11</c:f>
                  <c:strCache>
                    <c:ptCount val="1"/>
                    <c:pt idx="0">
                      <c:v>צ'כיה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{BD6D0C83-85BA-419F-98F4-1B1FD5A36B5C}</c15:txfldGUID>
                      <c15:f>'2011 results wage'!$AW$11</c15:f>
                      <c15:dlblFieldTableCache>
                        <c:ptCount val="1"/>
                        <c:pt idx="0">
                          <c:v>צ'כיה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5"/>
              <c:layout>
                <c:manualLayout>
                  <c:x val="-3.6295236796638604E-2"/>
                  <c:y val="2.0413698101268991E-2"/>
                </c:manualLayout>
              </c:layout>
              <c:tx>
                <c:strRef>
                  <c:f>'2011 results wage'!$AW$12</c:f>
                  <c:strCache>
                    <c:ptCount val="1"/>
                    <c:pt idx="0">
                      <c:v>דנמרק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8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{A130CEA1-7D10-42DB-A57F-BDFE241092D7}</c15:txfldGUID>
                      <c15:f>'2011 results wage'!$AW$12</c15:f>
                      <c15:dlblFieldTableCache>
                        <c:ptCount val="1"/>
                        <c:pt idx="0">
                          <c:v>דנמרק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6"/>
              <c:layout>
                <c:manualLayout>
                  <c:x val="-9.2857634389539298E-2"/>
                  <c:y val="-2.4035520016075222E-2"/>
                </c:manualLayout>
              </c:layout>
              <c:tx>
                <c:strRef>
                  <c:f>'2011 results wage'!$AW$13</c:f>
                  <c:strCache>
                    <c:ptCount val="1"/>
                    <c:pt idx="0">
                      <c:v>פינלנד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{4FF407EE-07FB-4F09-B34A-95C68D18EADA}</c15:txfldGUID>
                      <c15:f>'2011 results wage'!$AW$13</c15:f>
                      <c15:dlblFieldTableCache>
                        <c:ptCount val="1"/>
                        <c:pt idx="0">
                          <c:v>פינלנד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7"/>
              <c:layout>
                <c:manualLayout>
                  <c:x val="-6.1290463139161908E-2"/>
                  <c:y val="8.5527549814381706E-4"/>
                </c:manualLayout>
              </c:layout>
              <c:tx>
                <c:strRef>
                  <c:f>'2011 results wage'!$AW$14</c:f>
                  <c:strCache>
                    <c:ptCount val="1"/>
                    <c:pt idx="0">
                      <c:v>צרפת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{BC8007E6-3FB6-4E0E-99F0-9C737A91857E}</c15:txfldGUID>
                      <c15:f>'2011 results wage'!$AW$14</c15:f>
                      <c15:dlblFieldTableCache>
                        <c:ptCount val="1"/>
                        <c:pt idx="0">
                          <c:v>צרפת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8"/>
              <c:layout>
                <c:manualLayout>
                  <c:x val="-2.3061267781644683E-2"/>
                  <c:y val="5.8319497237718586E-2"/>
                </c:manualLayout>
              </c:layout>
              <c:tx>
                <c:strRef>
                  <c:f>'2011 results wage'!$AW$15</c:f>
                  <c:strCache>
                    <c:ptCount val="1"/>
                    <c:pt idx="0">
                      <c:v>גרמניה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{6077CF47-73C8-4BEE-9516-C99A3E9CBCA6}</c15:txfldGUID>
                      <c15:f>'2011 results wage'!$AW$15</c15:f>
                      <c15:dlblFieldTableCache>
                        <c:ptCount val="1"/>
                        <c:pt idx="0">
                          <c:v>גרמניה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9"/>
              <c:layout/>
              <c:tx>
                <c:strRef>
                  <c:f>'2011 results wage'!$AW$16</c:f>
                  <c:strCache>
                    <c:ptCount val="1"/>
                    <c:pt idx="0">
                      <c:v>יוון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{F0057032-4BDF-4AD6-8962-041D3D5BF8E9}</c15:txfldGUID>
                      <c15:f>'2011 results wage'!$AW$16</c15:f>
                      <c15:dlblFieldTableCache>
                        <c:ptCount val="1"/>
                        <c:pt idx="0">
                          <c:v>יוון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0"/>
              <c:layout>
                <c:manualLayout>
                  <c:x val="-3.8918586008282463E-2"/>
                  <c:y val="-1.3162984328219888E-2"/>
                </c:manualLayout>
              </c:layout>
              <c:tx>
                <c:strRef>
                  <c:f>'2011 results wage'!$AW$17</c:f>
                  <c:strCache>
                    <c:ptCount val="1"/>
                    <c:pt idx="0">
                      <c:v>הונגריה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{E9B6EF5D-B4E5-46E0-9AD7-45D6D1DE4BCB}</c15:txfldGUID>
                      <c15:f>'2011 results wage'!$AW$17</c15:f>
                      <c15:dlblFieldTableCache>
                        <c:ptCount val="1"/>
                        <c:pt idx="0">
                          <c:v>הונגריה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1"/>
              <c:layout/>
              <c:tx>
                <c:strRef>
                  <c:f>'2011 results wage'!$AW$18</c:f>
                  <c:strCache>
                    <c:ptCount val="1"/>
                    <c:pt idx="0">
                      <c:v>אירלנד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{7C74C62B-1077-4C30-9C78-B54DDAB841CB}</c15:txfldGUID>
                      <c15:f>'2011 results wage'!$AW$18</c15:f>
                      <c15:dlblFieldTableCache>
                        <c:ptCount val="1"/>
                        <c:pt idx="0">
                          <c:v>אירלנד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2"/>
              <c:layout>
                <c:manualLayout>
                  <c:x val="-4.571923874286505E-2"/>
                  <c:y val="-4.2999785738092593E-2"/>
                </c:manualLayout>
              </c:layout>
              <c:tx>
                <c:rich>
                  <a:bodyPr/>
                  <a:lstStyle/>
                  <a:p>
                    <a:pPr>
                      <a:defRPr sz="1050" b="0" i="0" strike="noStrike">
                        <a:solidFill>
                          <a:srgbClr val="C00000"/>
                        </a:solidFill>
                        <a:latin typeface="Arial"/>
                      </a:defRPr>
                    </a:pPr>
                    <a:r>
                      <a:rPr lang="he-IL" sz="1400" b="1" dirty="0">
                        <a:solidFill>
                          <a:srgbClr val="C00000"/>
                        </a:solidFill>
                      </a:rPr>
                      <a:t>ישראל</a:t>
                    </a:r>
                  </a:p>
                </c:rich>
              </c:tx>
              <c:spPr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tx>
                <c:strRef>
                  <c:f>'2011 results wage'!$AW$20</c:f>
                  <c:strCache>
                    <c:ptCount val="1"/>
                  </c:strCache>
                </c:strRef>
              </c:tx>
              <c:spPr/>
              <c:txPr>
                <a:bodyPr/>
                <a:lstStyle/>
                <a:p>
                  <a:pPr>
                    <a:defRPr sz="8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{F21E78B3-4010-4856-934B-E9AABF8CD606}</c15:txfldGUID>
                      <c15:f>'2011 results wage'!$AW$20</c15:f>
                      <c15:dlblFieldTableCache>
                        <c:ptCount val="1"/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4"/>
              <c:layout/>
              <c:tx>
                <c:strRef>
                  <c:f>'2011 results wage'!$AW$21</c:f>
                  <c:strCache>
                    <c:ptCount val="1"/>
                    <c:pt idx="0">
                      <c:v>איטליה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{3889E887-C97E-4200-BD36-1088C62A00A6}</c15:txfldGUID>
                      <c15:f>'2011 results wage'!$AW$21</c15:f>
                      <c15:dlblFieldTableCache>
                        <c:ptCount val="1"/>
                        <c:pt idx="0">
                          <c:v>איטליה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5"/>
              <c:layout/>
              <c:tx>
                <c:strRef>
                  <c:f>'2011 results wage'!$AW$22</c:f>
                  <c:strCache>
                    <c:ptCount val="1"/>
                    <c:pt idx="0">
                      <c:v>יפן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{540168C2-19AC-4299-9AE5-0B2899DB6F05}</c15:txfldGUID>
                      <c15:f>'2011 results wage'!$AW$22</c15:f>
                      <c15:dlblFieldTableCache>
                        <c:ptCount val="1"/>
                        <c:pt idx="0">
                          <c:v>יפן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6"/>
              <c:layout>
                <c:manualLayout>
                  <c:x val="-7.7435957173827688E-2"/>
                  <c:y val="-1.500161753598938E-2"/>
                </c:manualLayout>
              </c:layout>
              <c:tx>
                <c:strRef>
                  <c:f>'2011 results wage'!$AW$23</c:f>
                  <c:strCache>
                    <c:ptCount val="1"/>
                    <c:pt idx="0">
                      <c:v>קוריאה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{4EC5B3A8-2C8D-4D49-8D98-8C58CD2A47E1}</c15:txfldGUID>
                      <c15:f>'2011 results wage'!$AW$23</c15:f>
                      <c15:dlblFieldTableCache>
                        <c:ptCount val="1"/>
                        <c:pt idx="0">
                          <c:v>קוריאה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7"/>
              <c:layout>
                <c:manualLayout>
                  <c:x val="-4.1671833397826055E-2"/>
                  <c:y val="2.3171366972116511E-2"/>
                </c:manualLayout>
              </c:layout>
              <c:tx>
                <c:strRef>
                  <c:f>'2011 results wage'!$AW$24</c:f>
                  <c:strCache>
                    <c:ptCount val="1"/>
                    <c:pt idx="0">
                      <c:v>הולנד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{C6F17985-752B-4BB1-AEEB-78FD66021D86}</c15:txfldGUID>
                      <c15:f>'2011 results wage'!$AW$24</c15:f>
                      <c15:dlblFieldTableCache>
                        <c:ptCount val="1"/>
                        <c:pt idx="0">
                          <c:v>הולנד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8"/>
              <c:tx>
                <c:strRef>
                  <c:f>'2011 results wage'!$AW$25</c:f>
                  <c:strCache>
                    <c:ptCount val="1"/>
                    <c:pt idx="0">
                      <c:v>נורווגיה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8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{DF8CA84B-A3B5-43BA-925D-5FFAC410BE0B}</c15:txfldGUID>
                      <c15:f>'2011 results wage'!$AW$25</c15:f>
                      <c15:dlblFieldTableCache>
                        <c:ptCount val="1"/>
                        <c:pt idx="0">
                          <c:v>נורווגיה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19"/>
              <c:layout>
                <c:manualLayout>
                  <c:x val="-5.2631587500969017E-2"/>
                  <c:y val="-2.3709003832291173E-2"/>
                </c:manualLayout>
              </c:layout>
              <c:tx>
                <c:strRef>
                  <c:f>'2011 results wage'!$AW$26</c:f>
                  <c:strCache>
                    <c:ptCount val="1"/>
                    <c:pt idx="0">
                      <c:v>פולין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{036E273C-0896-473D-A334-95CB48387DE2}</c15:txfldGUID>
                      <c15:f>'2011 results wage'!$AW$26</c15:f>
                      <c15:dlblFieldTableCache>
                        <c:ptCount val="1"/>
                        <c:pt idx="0">
                          <c:v>פולין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0"/>
              <c:layout/>
              <c:tx>
                <c:strRef>
                  <c:f>'2011 results wage'!$AW$27</c:f>
                  <c:strCache>
                    <c:ptCount val="1"/>
                    <c:pt idx="0">
                      <c:v>פורטוגל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{900C6876-3DF2-4611-93F5-D2347F5F7EB9}</c15:txfldGUID>
                      <c15:f>'2011 results wage'!$AW$27</c15:f>
                      <c15:dlblFieldTableCache>
                        <c:ptCount val="1"/>
                        <c:pt idx="0">
                          <c:v>פורטוגל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1"/>
              <c:layout>
                <c:manualLayout>
                  <c:x val="-4.2402472306951412E-2"/>
                  <c:y val="3.5795765453272017E-2"/>
                </c:manualLayout>
              </c:layout>
              <c:tx>
                <c:strRef>
                  <c:f>'2011 results wage'!$AW$28</c:f>
                  <c:strCache>
                    <c:ptCount val="1"/>
                    <c:pt idx="0">
                      <c:v>סלובניה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{C5A5811C-48B2-4A29-8C42-FE9BB1E07877}</c15:txfldGUID>
                      <c15:f>'2011 results wage'!$AW$28</c15:f>
                      <c15:dlblFieldTableCache>
                        <c:ptCount val="1"/>
                        <c:pt idx="0">
                          <c:v>סלובניה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2"/>
              <c:layout/>
              <c:tx>
                <c:strRef>
                  <c:f>'2011 results wage'!$AW$29</c:f>
                  <c:strCache>
                    <c:ptCount val="1"/>
                    <c:pt idx="0">
                      <c:v>ספרד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{3A17AA96-9E86-4072-B9A7-200F10E447CB}</c15:txfldGUID>
                      <c15:f>'2011 results wage'!$AW$29</c15:f>
                      <c15:dlblFieldTableCache>
                        <c:ptCount val="1"/>
                        <c:pt idx="0">
                          <c:v>ספרד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3"/>
              <c:layout>
                <c:manualLayout>
                  <c:x val="-2.6171314882834758E-2"/>
                  <c:y val="-1.8193666090596153E-2"/>
                </c:manualLayout>
              </c:layout>
              <c:tx>
                <c:strRef>
                  <c:f>'2011 results wage'!$AW$30</c:f>
                  <c:strCache>
                    <c:ptCount val="1"/>
                    <c:pt idx="0">
                      <c:v>שוודיה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9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{CED40970-CFBC-4EA7-90BF-49CD807601FE}</c15:txfldGUID>
                      <c15:f>'2011 results wage'!$AW$30</c15:f>
                      <c15:dlblFieldTableCache>
                        <c:ptCount val="1"/>
                        <c:pt idx="0">
                          <c:v>שוודיה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4"/>
              <c:tx>
                <c:strRef>
                  <c:f>'2011 results wage'!$AW$31</c:f>
                  <c:strCache>
                    <c:ptCount val="1"/>
                    <c:pt idx="0">
                      <c:v>שוויץ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8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{02EB6174-D126-4140-8D14-52F650F05B9B}</c15:txfldGUID>
                      <c15:f>'2011 results wage'!$AW$31</c15:f>
                      <c15:dlblFieldTableCache>
                        <c:ptCount val="1"/>
                        <c:pt idx="0">
                          <c:v>שוויץ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5"/>
              <c:layout/>
              <c:tx>
                <c:strRef>
                  <c:f>'2011 results wage'!$AW$32</c:f>
                  <c:strCache>
                    <c:ptCount val="1"/>
                    <c:pt idx="0">
                      <c:v>בריטניה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{A3D668A6-1307-45E3-938C-1CBCC5CE0ADE}</c15:txfldGUID>
                      <c15:f>'2011 results wage'!$AW$32</c15:f>
                      <c15:dlblFieldTableCache>
                        <c:ptCount val="1"/>
                        <c:pt idx="0">
                          <c:v>בריטניה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dLbl>
              <c:idx val="26"/>
              <c:layout>
                <c:manualLayout>
                  <c:x val="-5.3219904149891424E-2"/>
                  <c:y val="2.0413698101268991E-2"/>
                </c:manualLayout>
              </c:layout>
              <c:tx>
                <c:strRef>
                  <c:f>'2011 results wage'!$AW$33</c:f>
                  <c:strCache>
                    <c:ptCount val="1"/>
                    <c:pt idx="0">
                      <c:v>ארה"ב</c:v>
                    </c:pt>
                  </c:strCache>
                </c:strRef>
              </c:tx>
              <c:spPr/>
              <c:txPr>
                <a:bodyPr/>
                <a:lstStyle/>
                <a:p>
                  <a:pPr>
                    <a:defRPr sz="1000" b="0" i="0" strike="noStrike">
                      <a:latin typeface="Arial"/>
                    </a:defRPr>
                  </a:pPr>
                  <a:endParaRPr lang="he-IL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>
                    <c15:dlblFTEntry>
                      <c15:txfldGUID>{FECB8A15-B6EF-46C0-BE9F-BF20F5B53121}</c15:txfldGUID>
                      <c15:f>'2011 results wage'!$AW$33</c15:f>
                      <c15:dlblFieldTableCache>
                        <c:ptCount val="1"/>
                        <c:pt idx="0">
                          <c:v>ארה"ב</c:v>
                        </c:pt>
                      </c15:dlblFieldTableCache>
                    </c15:dlblFTEntry>
                  </c15:dlblFieldTable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1"/>
            <c:dispEq val="0"/>
            <c:trendlineLbl>
              <c:layout>
                <c:manualLayout>
                  <c:x val="-2.4678181108167222E-2"/>
                  <c:y val="0.88448407180908817"/>
                </c:manualLayout>
              </c:layout>
              <c:numFmt formatCode="#,##0.00" sourceLinked="0"/>
              <c:txPr>
                <a:bodyPr/>
                <a:lstStyle/>
                <a:p>
                  <a:pPr>
                    <a:defRPr sz="1400"/>
                  </a:pPr>
                  <a:endParaRPr lang="he-IL"/>
                </a:p>
              </c:txPr>
            </c:trendlineLbl>
          </c:trendline>
          <c:xVal>
            <c:numRef>
              <c:f>'2011 results wage'!$CV$7:$CV$33</c:f>
              <c:numCache>
                <c:formatCode>#,##0</c:formatCode>
                <c:ptCount val="27"/>
                <c:pt idx="0">
                  <c:v>73956.375849310396</c:v>
                </c:pt>
                <c:pt idx="1">
                  <c:v>52251.54478664916</c:v>
                </c:pt>
                <c:pt idx="2">
                  <c:v>58033.307615850317</c:v>
                </c:pt>
                <c:pt idx="3">
                  <c:v>56898.459977504492</c:v>
                </c:pt>
                <c:pt idx="4">
                  <c:v>17230.48841822119</c:v>
                </c:pt>
                <c:pt idx="5">
                  <c:v>72303.411806560529</c:v>
                </c:pt>
                <c:pt idx="6">
                  <c:v>53617.018023090161</c:v>
                </c:pt>
                <c:pt idx="7">
                  <c:v>48286.923702483451</c:v>
                </c:pt>
                <c:pt idx="8">
                  <c:v>47726.185263187166</c:v>
                </c:pt>
                <c:pt idx="9">
                  <c:v>28556.484628590901</c:v>
                </c:pt>
                <c:pt idx="10">
                  <c:v>14462.641565740716</c:v>
                </c:pt>
                <c:pt idx="11">
                  <c:v>67246.241424609543</c:v>
                </c:pt>
                <c:pt idx="12">
                  <c:v>32912.711388350901</c:v>
                </c:pt>
                <c:pt idx="14">
                  <c:v>39418.131520598305</c:v>
                </c:pt>
                <c:pt idx="15">
                  <c:v>51175.340383675604</c:v>
                </c:pt>
                <c:pt idx="16">
                  <c:v>28106.760721471819</c:v>
                </c:pt>
                <c:pt idx="17">
                  <c:v>55861.389717177211</c:v>
                </c:pt>
                <c:pt idx="18">
                  <c:v>80262.289436731604</c:v>
                </c:pt>
                <c:pt idx="19">
                  <c:v>13765.637814941691</c:v>
                </c:pt>
                <c:pt idx="20">
                  <c:v>22738.633915104503</c:v>
                </c:pt>
                <c:pt idx="21">
                  <c:v>31517.470511777912</c:v>
                </c:pt>
                <c:pt idx="22">
                  <c:v>37292.213163180881</c:v>
                </c:pt>
                <c:pt idx="23">
                  <c:v>54383.826079457453</c:v>
                </c:pt>
                <c:pt idx="24">
                  <c:v>92847.050026913203</c:v>
                </c:pt>
                <c:pt idx="25">
                  <c:v>50025.491034878338</c:v>
                </c:pt>
                <c:pt idx="26">
                  <c:v>54213.61</c:v>
                </c:pt>
              </c:numCache>
            </c:numRef>
          </c:xVal>
          <c:yVal>
            <c:numRef>
              <c:f>'2011 results wage'!$CK$7:$CK$33</c:f>
              <c:numCache>
                <c:formatCode>General</c:formatCode>
                <c:ptCount val="27"/>
                <c:pt idx="0">
                  <c:v>136.15785233680916</c:v>
                </c:pt>
                <c:pt idx="1">
                  <c:v>112.46185819240843</c:v>
                </c:pt>
                <c:pt idx="2">
                  <c:v>113.01791187939196</c:v>
                </c:pt>
                <c:pt idx="3">
                  <c:v>115.20609258325408</c:v>
                </c:pt>
                <c:pt idx="4">
                  <c:v>92.111732096135199</c:v>
                </c:pt>
                <c:pt idx="5">
                  <c:v>143.98244643499115</c:v>
                </c:pt>
                <c:pt idx="6">
                  <c:v>121.49773060589006</c:v>
                </c:pt>
                <c:pt idx="7">
                  <c:v>111.21073739669556</c:v>
                </c:pt>
                <c:pt idx="8">
                  <c:v>108.84750922701598</c:v>
                </c:pt>
                <c:pt idx="9">
                  <c:v>102.73091867019762</c:v>
                </c:pt>
                <c:pt idx="10">
                  <c:v>82.067096068240105</c:v>
                </c:pt>
                <c:pt idx="11">
                  <c:v>122.74885140160283</c:v>
                </c:pt>
                <c:pt idx="12">
                  <c:v>117.65922423165171</c:v>
                </c:pt>
                <c:pt idx="14">
                  <c:v>110.37665686622039</c:v>
                </c:pt>
                <c:pt idx="15">
                  <c:v>136.57949803901911</c:v>
                </c:pt>
                <c:pt idx="16">
                  <c:v>99.432459013435079</c:v>
                </c:pt>
                <c:pt idx="17">
                  <c:v>110.51567028796632</c:v>
                </c:pt>
                <c:pt idx="18">
                  <c:v>167.89749866627662</c:v>
                </c:pt>
                <c:pt idx="19">
                  <c:v>74.927856624533817</c:v>
                </c:pt>
                <c:pt idx="20">
                  <c:v>101.06275760924723</c:v>
                </c:pt>
                <c:pt idx="21">
                  <c:v>98.421502596075655</c:v>
                </c:pt>
                <c:pt idx="22">
                  <c:v>99.394596548296747</c:v>
                </c:pt>
                <c:pt idx="23">
                  <c:v>128.89733488975207</c:v>
                </c:pt>
                <c:pt idx="24">
                  <c:v>139.63303537445302</c:v>
                </c:pt>
                <c:pt idx="25">
                  <c:v>103.98291411716265</c:v>
                </c:pt>
                <c:pt idx="26">
                  <c:v>85.8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9630208"/>
        <c:axId val="129632512"/>
      </c:scatterChart>
      <c:valAx>
        <c:axId val="129630208"/>
        <c:scaling>
          <c:orientation val="minMax"/>
          <c:max val="70000"/>
          <c:min val="10000"/>
        </c:scaling>
        <c:delete val="0"/>
        <c:axPos val="b"/>
        <c:title>
          <c:tx>
            <c:rich>
              <a:bodyPr/>
              <a:lstStyle/>
              <a:p>
                <a:pPr>
                  <a:defRPr>
                    <a:solidFill>
                      <a:srgbClr val="C00000"/>
                    </a:solidFill>
                  </a:defRPr>
                </a:pPr>
                <a:r>
                  <a:rPr lang="he-IL" sz="1600" b="1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השכר השנתי </a:t>
                </a:r>
                <a:r>
                  <a:rPr lang="he-IL" sz="1600" b="1" dirty="0" smtClean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בדולרים </a:t>
                </a:r>
                <a:r>
                  <a:rPr lang="he-IL" sz="1600" b="1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שוטפים</a:t>
                </a:r>
              </a:p>
            </c:rich>
          </c:tx>
          <c:layout>
            <c:manualLayout>
              <c:xMode val="edge"/>
              <c:yMode val="edge"/>
              <c:x val="0.38834085307393829"/>
              <c:y val="0.92736426495182422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129632512"/>
        <c:crosses val="autoZero"/>
        <c:crossBetween val="midCat"/>
      </c:valAx>
      <c:valAx>
        <c:axId val="129632512"/>
        <c:scaling>
          <c:orientation val="minMax"/>
          <c:max val="155"/>
          <c:min val="6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60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r>
                  <a:rPr lang="he-IL" sz="1600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רמת </a:t>
                </a:r>
                <a:endParaRPr lang="he-IL" sz="1600" dirty="0" smtClean="0">
                  <a:solidFill>
                    <a:srgbClr val="C00000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  <a:p>
                <a:pPr>
                  <a:defRPr sz="160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r>
                  <a:rPr lang="he-IL" sz="1600" dirty="0" smtClean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המחירים </a:t>
                </a:r>
                <a:r>
                  <a:rPr lang="he-IL" sz="1600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(</a:t>
                </a:r>
                <a:r>
                  <a:rPr lang="en-US" sz="1600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OECD</a:t>
                </a:r>
                <a:r>
                  <a:rPr lang="he-IL" sz="1600" dirty="0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=100)</a:t>
                </a:r>
              </a:p>
            </c:rich>
          </c:tx>
          <c:layout>
            <c:manualLayout>
              <c:xMode val="edge"/>
              <c:yMode val="edge"/>
              <c:x val="3.4718364626152651E-5"/>
              <c:y val="0.3590890694684716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9630208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15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Pt>
            <c:idx val="19"/>
            <c:invertIfNegative val="0"/>
            <c:bubble3D val="0"/>
            <c:spPr>
              <a:solidFill>
                <a:schemeClr val="accent2"/>
              </a:solidFill>
            </c:spPr>
          </c:dPt>
          <c:dLbls>
            <c:dLbl>
              <c:idx val="15"/>
              <c:layout/>
              <c:numFmt formatCode="#,##0.0" sourceLinked="0"/>
              <c:spPr/>
              <c:txPr>
                <a:bodyPr/>
                <a:lstStyle/>
                <a:p>
                  <a:pPr marL="0" algn="ctr" defTabSz="914400" rtl="1" eaLnBrk="1" latinLnBrk="0" hangingPunct="1">
                    <a:defRPr lang="en-US"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numFmt formatCode="#,##0.0" sourceLinked="0"/>
              <c:spPr/>
              <c:txPr>
                <a:bodyPr/>
                <a:lstStyle/>
                <a:p>
                  <a:pPr marL="0" algn="ctr" defTabSz="914400" rtl="1" eaLnBrk="1" latinLnBrk="0" hangingPunct="1">
                    <a:defRPr lang="en-US" sz="2400" b="1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גיליון1!$A$2:$A$21</c:f>
              <c:strCache>
                <c:ptCount val="20"/>
                <c:pt idx="0">
                  <c:v>הולנד </c:v>
                </c:pt>
                <c:pt idx="1">
                  <c:v>בריטניה</c:v>
                </c:pt>
                <c:pt idx="2">
                  <c:v>ניו זילנד</c:v>
                </c:pt>
                <c:pt idx="3">
                  <c:v>איטליה</c:v>
                </c:pt>
                <c:pt idx="4">
                  <c:v>אוסטריה</c:v>
                </c:pt>
                <c:pt idx="5">
                  <c:v>סלובקיה</c:v>
                </c:pt>
                <c:pt idx="6">
                  <c:v>אסטוניה</c:v>
                </c:pt>
                <c:pt idx="7">
                  <c:v>גרמניה</c:v>
                </c:pt>
                <c:pt idx="8">
                  <c:v>פורטוגל</c:v>
                </c:pt>
                <c:pt idx="9">
                  <c:v>בלגיה</c:v>
                </c:pt>
                <c:pt idx="10">
                  <c:v>צ'כיה</c:v>
                </c:pt>
                <c:pt idx="11">
                  <c:v>יפן</c:v>
                </c:pt>
                <c:pt idx="12">
                  <c:v>קנדה</c:v>
                </c:pt>
                <c:pt idx="13">
                  <c:v>ספרד</c:v>
                </c:pt>
                <c:pt idx="14">
                  <c:v>אירלנד</c:v>
                </c:pt>
                <c:pt idx="15">
                  <c:v>ממוצע OECD</c:v>
                </c:pt>
                <c:pt idx="16">
                  <c:v>צרפת</c:v>
                </c:pt>
                <c:pt idx="17">
                  <c:v>יוון</c:v>
                </c:pt>
                <c:pt idx="18">
                  <c:v>קוריאה</c:v>
                </c:pt>
                <c:pt idx="19">
                  <c:v>ישראל</c:v>
                </c:pt>
              </c:strCache>
            </c:strRef>
          </c:cat>
          <c:val>
            <c:numRef>
              <c:f>גיליון1!$B$2:$B$21</c:f>
              <c:numCache>
                <c:formatCode>General</c:formatCode>
                <c:ptCount val="20"/>
                <c:pt idx="0">
                  <c:v>0.9150317</c:v>
                </c:pt>
                <c:pt idx="1">
                  <c:v>1.0840270000000001</c:v>
                </c:pt>
                <c:pt idx="2">
                  <c:v>1.2603089999999999</c:v>
                </c:pt>
                <c:pt idx="3">
                  <c:v>1.263093</c:v>
                </c:pt>
                <c:pt idx="4">
                  <c:v>1.2876289999999999</c:v>
                </c:pt>
                <c:pt idx="5">
                  <c:v>1.28989</c:v>
                </c:pt>
                <c:pt idx="6">
                  <c:v>1.291698</c:v>
                </c:pt>
                <c:pt idx="7">
                  <c:v>1.293857</c:v>
                </c:pt>
                <c:pt idx="8">
                  <c:v>1.294834</c:v>
                </c:pt>
                <c:pt idx="9">
                  <c:v>1.385659</c:v>
                </c:pt>
                <c:pt idx="10">
                  <c:v>1.3949990000000001</c:v>
                </c:pt>
                <c:pt idx="11">
                  <c:v>1.4118299999999999</c:v>
                </c:pt>
                <c:pt idx="12">
                  <c:v>1.424841</c:v>
                </c:pt>
                <c:pt idx="13">
                  <c:v>1.4419459999999999</c:v>
                </c:pt>
                <c:pt idx="14">
                  <c:v>1.4542759999999999</c:v>
                </c:pt>
                <c:pt idx="15">
                  <c:v>1.467759</c:v>
                </c:pt>
                <c:pt idx="16">
                  <c:v>1.468032</c:v>
                </c:pt>
                <c:pt idx="17">
                  <c:v>1.741857</c:v>
                </c:pt>
                <c:pt idx="18">
                  <c:v>1.8779999999999999</c:v>
                </c:pt>
                <c:pt idx="19">
                  <c:v>2.1493690000000001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axId val="131945216"/>
        <c:axId val="131947520"/>
      </c:barChart>
      <c:catAx>
        <c:axId val="131945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56" b="0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131947520"/>
        <c:crosses val="autoZero"/>
        <c:auto val="1"/>
        <c:lblAlgn val="ctr"/>
        <c:lblOffset val="100"/>
        <c:noMultiLvlLbl val="0"/>
      </c:catAx>
      <c:valAx>
        <c:axId val="131947520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99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131945216"/>
        <c:crosses val="autoZero"/>
        <c:crossBetween val="between"/>
      </c:valAx>
      <c:spPr>
        <a:noFill/>
        <a:ln w="25390">
          <a:noFill/>
        </a:ln>
      </c:spPr>
    </c:plotArea>
    <c:plotVisOnly val="1"/>
    <c:dispBlanksAs val="gap"/>
    <c:showDLblsOverMax val="0"/>
  </c:chart>
  <c:txPr>
    <a:bodyPr/>
    <a:lstStyle/>
    <a:p>
      <a:pPr>
        <a:defRPr sz="1751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ctr">
              <a:defRPr sz="1700"/>
            </a:pPr>
            <a:r>
              <a:rPr lang="he-IL" sz="1700" b="1" dirty="0" smtClean="0">
                <a:effectLst/>
                <a:cs typeface="+mj-cs"/>
              </a:rPr>
              <a:t>התפתחות רמת המחירים בישראל בחלוקה לקטגוריות מוצרים, בהשוואה ל-</a:t>
            </a:r>
            <a:r>
              <a:rPr lang="en-US" sz="1700" b="1" dirty="0" smtClean="0">
                <a:effectLst/>
                <a:cs typeface="+mj-cs"/>
              </a:rPr>
              <a:t>OECD</a:t>
            </a:r>
            <a:endParaRPr lang="en-US" sz="1700" dirty="0">
              <a:effectLst/>
              <a:cs typeface="+mj-cs"/>
            </a:endParaRPr>
          </a:p>
        </c:rich>
      </c:tx>
      <c:layout>
        <c:manualLayout>
          <c:xMode val="edge"/>
          <c:yMode val="edge"/>
          <c:x val="0.14303966225974893"/>
          <c:y val="0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0835903193696772"/>
          <c:y val="0.13333470249488619"/>
          <c:w val="0.90136980459845073"/>
          <c:h val="0.51968477219501807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גיליון1!$C$1</c:f>
              <c:strCache>
                <c:ptCount val="1"/>
                <c:pt idx="0">
                  <c:v>2005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</c:spPr>
          <c:invertIfNegative val="0"/>
          <c:dLbls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גיליון1!$A$2:$A$9</c:f>
              <c:strCache>
                <c:ptCount val="8"/>
                <c:pt idx="0">
                  <c:v>משקאות לא אלכוהולים</c:v>
                </c:pt>
                <c:pt idx="1">
                  <c:v>מוצרי חלב וביצים</c:v>
                </c:pt>
                <c:pt idx="2">
                  <c:v>שמנים</c:v>
                </c:pt>
                <c:pt idx="3">
                  <c:v>משקאות אלכוהוליים</c:v>
                </c:pt>
                <c:pt idx="4">
                  <c:v>לחם, פסטה, דגנים וקורנפלקס</c:v>
                </c:pt>
                <c:pt idx="5">
                  <c:v>דגים</c:v>
                </c:pt>
                <c:pt idx="6">
                  <c:v>בשר</c:v>
                </c:pt>
                <c:pt idx="7">
                  <c:v>פירות וירקות</c:v>
                </c:pt>
              </c:strCache>
            </c:strRef>
          </c:cat>
          <c:val>
            <c:numRef>
              <c:f>גיליון1!$C$2:$C$9</c:f>
              <c:numCache>
                <c:formatCode>General</c:formatCode>
                <c:ptCount val="8"/>
                <c:pt idx="0">
                  <c:v>110</c:v>
                </c:pt>
                <c:pt idx="1">
                  <c:v>106</c:v>
                </c:pt>
                <c:pt idx="2">
                  <c:v>97</c:v>
                </c:pt>
                <c:pt idx="3">
                  <c:v>99</c:v>
                </c:pt>
                <c:pt idx="4">
                  <c:v>81</c:v>
                </c:pt>
                <c:pt idx="5">
                  <c:v>70</c:v>
                </c:pt>
                <c:pt idx="6">
                  <c:v>92</c:v>
                </c:pt>
                <c:pt idx="7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588224"/>
        <c:axId val="153164032"/>
      </c:barChar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2011</c:v>
                </c:pt>
              </c:strCache>
            </c:strRef>
          </c:tx>
          <c:spPr>
            <a:ln>
              <a:noFill/>
            </a:ln>
          </c:spPr>
          <c:marker>
            <c:symbol val="triangle"/>
            <c:size val="14"/>
          </c:marker>
          <c:cat>
            <c:strRef>
              <c:f>גיליון1!$A$2:$A$9</c:f>
              <c:strCache>
                <c:ptCount val="8"/>
                <c:pt idx="0">
                  <c:v>משקאות לא אלכוהולים</c:v>
                </c:pt>
                <c:pt idx="1">
                  <c:v>מוצרי חלב וביצים</c:v>
                </c:pt>
                <c:pt idx="2">
                  <c:v>שמנים</c:v>
                </c:pt>
                <c:pt idx="3">
                  <c:v>משקאות אלכוהוליים</c:v>
                </c:pt>
                <c:pt idx="4">
                  <c:v>לחם, פסטה, דגנים וקורנפלקס</c:v>
                </c:pt>
                <c:pt idx="5">
                  <c:v>דגים</c:v>
                </c:pt>
                <c:pt idx="6">
                  <c:v>בשר</c:v>
                </c:pt>
                <c:pt idx="7">
                  <c:v>פירות וירקות</c:v>
                </c:pt>
              </c:strCache>
            </c:strRef>
          </c:cat>
          <c:val>
            <c:numRef>
              <c:f>גיליון1!$B$2:$B$9</c:f>
              <c:numCache>
                <c:formatCode>General</c:formatCode>
                <c:ptCount val="8"/>
                <c:pt idx="0">
                  <c:v>156</c:v>
                </c:pt>
                <c:pt idx="1">
                  <c:v>151</c:v>
                </c:pt>
                <c:pt idx="2">
                  <c:v>140</c:v>
                </c:pt>
                <c:pt idx="3">
                  <c:v>133</c:v>
                </c:pt>
                <c:pt idx="4">
                  <c:v>126</c:v>
                </c:pt>
                <c:pt idx="5">
                  <c:v>125</c:v>
                </c:pt>
                <c:pt idx="6">
                  <c:v>121</c:v>
                </c:pt>
                <c:pt idx="7">
                  <c:v>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1588224"/>
        <c:axId val="153164032"/>
      </c:lineChart>
      <c:catAx>
        <c:axId val="1515882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2700000"/>
          <a:lstStyle/>
          <a:p>
            <a:pPr>
              <a:defRPr sz="1400" b="1"/>
            </a:pPr>
            <a:endParaRPr lang="he-IL"/>
          </a:p>
        </c:txPr>
        <c:crossAx val="153164032"/>
        <c:crosses val="autoZero"/>
        <c:auto val="1"/>
        <c:lblAlgn val="ctr"/>
        <c:lblOffset val="100"/>
        <c:noMultiLvlLbl val="0"/>
      </c:catAx>
      <c:valAx>
        <c:axId val="1531640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he-IL"/>
          </a:p>
        </c:txPr>
        <c:crossAx val="151588224"/>
        <c:crosses val="autoZero"/>
        <c:crossBetween val="between"/>
      </c:valAx>
      <c:spPr>
        <a:noFill/>
        <a:ln w="25400">
          <a:noFill/>
        </a:ln>
      </c:spPr>
    </c:plotArea>
    <c:legend>
      <c:legendPos val="l"/>
      <c:layout>
        <c:manualLayout>
          <c:xMode val="edge"/>
          <c:yMode val="edge"/>
          <c:x val="0.43119809804019221"/>
          <c:y val="0.89463069605435019"/>
          <c:w val="0.38990422627093674"/>
          <c:h val="9.7910857304623705E-2"/>
        </c:manualLayout>
      </c:layout>
      <c:overlay val="0"/>
      <c:txPr>
        <a:bodyPr/>
        <a:lstStyle/>
        <a:p>
          <a:pPr>
            <a:defRPr sz="2400"/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0715583943381863"/>
          <c:y val="2.9959298673620141E-2"/>
          <c:w val="0.66861889083031179"/>
          <c:h val="0.81235721348927614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High Income OECD</c:v>
                </c:pt>
              </c:strCache>
            </c:strRef>
          </c:tx>
          <c:spPr>
            <a:solidFill>
              <a:srgbClr val="00007D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tx2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זמן לייבוא (שעות) - בדיקת במכס</c:v>
                </c:pt>
                <c:pt idx="1">
                  <c:v>עלות הייבוא (דולר) - בדיקה במכס</c:v>
                </c:pt>
                <c:pt idx="2">
                  <c:v>זמן לייבוא (שעות) - התאמת מסמכים</c:v>
                </c:pt>
                <c:pt idx="3">
                  <c:v>עלות הייבוא (דולר) - התאמת מסמכים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9</c:v>
                </c:pt>
                <c:pt idx="1">
                  <c:v>123</c:v>
                </c:pt>
                <c:pt idx="2">
                  <c:v>4</c:v>
                </c:pt>
                <c:pt idx="3">
                  <c:v>25</c:v>
                </c:pt>
              </c:numCache>
            </c:numRef>
          </c:val>
        </c:ser>
        <c:ser>
          <c:idx val="2"/>
          <c:order val="1"/>
          <c:tx>
            <c:strRef>
              <c:f>גיליון1!$C$1</c:f>
              <c:strCache>
                <c:ptCount val="1"/>
                <c:pt idx="0">
                  <c:v>ישראל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rgbClr val="C00000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גיליון1!$A$2:$A$5</c:f>
              <c:strCache>
                <c:ptCount val="4"/>
                <c:pt idx="0">
                  <c:v>זמן לייבוא (שעות) - בדיקת במכס</c:v>
                </c:pt>
                <c:pt idx="1">
                  <c:v>עלות הייבוא (דולר) - בדיקה במכס</c:v>
                </c:pt>
                <c:pt idx="2">
                  <c:v>זמן לייבוא (שעות) - התאמת מסמכים</c:v>
                </c:pt>
                <c:pt idx="3">
                  <c:v>עלות הייבוא (דולר) - התאמת מסמכים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64</c:v>
                </c:pt>
                <c:pt idx="1">
                  <c:v>307</c:v>
                </c:pt>
                <c:pt idx="2">
                  <c:v>44</c:v>
                </c:pt>
                <c:pt idx="3">
                  <c:v>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axId val="44102400"/>
        <c:axId val="44103936"/>
      </c:barChart>
      <c:catAx>
        <c:axId val="441024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44103936"/>
        <c:crosses val="autoZero"/>
        <c:auto val="1"/>
        <c:lblAlgn val="ctr"/>
        <c:lblOffset val="100"/>
        <c:noMultiLvlLbl val="0"/>
      </c:catAx>
      <c:valAx>
        <c:axId val="44103936"/>
        <c:scaling>
          <c:orientation val="minMax"/>
        </c:scaling>
        <c:delete val="0"/>
        <c:axPos val="b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99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44102400"/>
        <c:crosses val="autoZero"/>
        <c:crossBetween val="between"/>
      </c:valAx>
      <c:spPr>
        <a:noFill/>
        <a:ln w="25390">
          <a:noFill/>
        </a:ln>
      </c:spPr>
    </c:plotArea>
    <c:legend>
      <c:legendPos val="b"/>
      <c:layout>
        <c:manualLayout>
          <c:xMode val="edge"/>
          <c:yMode val="edge"/>
          <c:x val="0.3485076997572718"/>
          <c:y val="0.91869659005174953"/>
          <c:w val="0.33304057909330076"/>
          <c:h val="6.6015493002645975E-2"/>
        </c:manualLayout>
      </c:layout>
      <c:overlay val="0"/>
      <c:txPr>
        <a:bodyPr/>
        <a:lstStyle/>
        <a:p>
          <a:pPr>
            <a:defRPr sz="1599" b="0">
              <a:latin typeface="David" panose="020E0502060401010101" pitchFamily="34" charset="-79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751"/>
      </a:pPr>
      <a:endParaRPr lang="he-IL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slide" Target="../slides/slide17.xml"/><Relationship Id="rId1" Type="http://schemas.openxmlformats.org/officeDocument/2006/relationships/slide" Target="../slides/slide16.xml"/><Relationship Id="rId4" Type="http://schemas.openxmlformats.org/officeDocument/2006/relationships/slide" Target="../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418DCC-5248-4A2F-83E8-01BEA0ABB36C}" type="doc">
      <dgm:prSet loTypeId="urn:microsoft.com/office/officeart/2005/8/layout/rings+Icon#2" loCatId="relationship" qsTypeId="urn:microsoft.com/office/officeart/2005/8/quickstyle/3d1" qsCatId="3D" csTypeId="urn:microsoft.com/office/officeart/2005/8/colors/accent1_2" csCatId="accent1" phldr="1"/>
      <dgm:spPr/>
    </dgm:pt>
    <dgm:pt modelId="{83EDD9D5-06E8-4CC8-AC78-F1048FDE57DC}">
      <dgm:prSet phldrT="[טקסט]" custT="1"/>
      <dgm:spPr>
        <a:xfrm>
          <a:off x="0" y="49227"/>
          <a:ext cx="2378935" cy="2378929"/>
        </a:xfrm>
        <a:solidFill>
          <a:schemeClr val="accent3">
            <a:alpha val="50000"/>
          </a:schemeClr>
        </a:solidFill>
      </dgm:spPr>
      <dgm:t>
        <a:bodyPr/>
        <a:lstStyle/>
        <a:p>
          <a:pPr rtl="1"/>
          <a:r>
            <a:rPr lang="he-IL" sz="3800" b="1" dirty="0" smtClean="0">
              <a:latin typeface="Century Gothic"/>
              <a:ea typeface="+mn-ea"/>
              <a:cs typeface="Gisha"/>
            </a:rPr>
            <a:t>חסמי סחר </a:t>
          </a:r>
          <a:endParaRPr lang="he-IL" sz="3800" b="1" dirty="0">
            <a:latin typeface="Century Gothic"/>
            <a:ea typeface="+mn-ea"/>
            <a:cs typeface="Gisha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F9A87784-F167-4CE9-A1B1-C3C4AEB0701A}" type="parTrans" cxnId="{B1B8C170-E560-496C-BC9E-AD7403AC2376}">
      <dgm:prSet/>
      <dgm:spPr/>
      <dgm:t>
        <a:bodyPr/>
        <a:lstStyle/>
        <a:p>
          <a:pPr rtl="1"/>
          <a:endParaRPr lang="he-IL"/>
        </a:p>
      </dgm:t>
    </dgm:pt>
    <dgm:pt modelId="{9A61B01C-1971-467C-B060-8F3C196678E2}" type="sibTrans" cxnId="{B1B8C170-E560-496C-BC9E-AD7403AC2376}">
      <dgm:prSet/>
      <dgm:spPr/>
      <dgm:t>
        <a:bodyPr/>
        <a:lstStyle/>
        <a:p>
          <a:pPr rtl="1"/>
          <a:endParaRPr lang="he-IL"/>
        </a:p>
      </dgm:t>
    </dgm:pt>
    <dgm:pt modelId="{1A1BB1C3-DF69-4235-83D5-806B04E6E4A1}" type="pres">
      <dgm:prSet presAssocID="{A8418DCC-5248-4A2F-83E8-01BEA0ABB36C}" presName="Name0" presStyleCnt="0">
        <dgm:presLayoutVars>
          <dgm:chMax val="7"/>
          <dgm:dir/>
          <dgm:resizeHandles val="exact"/>
        </dgm:presLayoutVars>
      </dgm:prSet>
      <dgm:spPr/>
    </dgm:pt>
    <dgm:pt modelId="{C4B480B9-DFBE-4E71-AE31-771DB31DDE80}" type="pres">
      <dgm:prSet presAssocID="{A8418DCC-5248-4A2F-83E8-01BEA0ABB36C}" presName="ellipse1" presStyleLbl="vennNode1" presStyleIdx="0" presStyleCnt="1" custScaleX="58730" custScaleY="5564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</dgm:ptLst>
  <dgm:cxnLst>
    <dgm:cxn modelId="{B1B8C170-E560-496C-BC9E-AD7403AC2376}" srcId="{A8418DCC-5248-4A2F-83E8-01BEA0ABB36C}" destId="{83EDD9D5-06E8-4CC8-AC78-F1048FDE57DC}" srcOrd="0" destOrd="0" parTransId="{F9A87784-F167-4CE9-A1B1-C3C4AEB0701A}" sibTransId="{9A61B01C-1971-467C-B060-8F3C196678E2}"/>
    <dgm:cxn modelId="{552E4838-79DD-4636-A02F-A354609BEF94}" type="presOf" srcId="{83EDD9D5-06E8-4CC8-AC78-F1048FDE57DC}" destId="{C4B480B9-DFBE-4E71-AE31-771DB31DDE80}" srcOrd="0" destOrd="0" presId="urn:microsoft.com/office/officeart/2005/8/layout/rings+Icon#2"/>
    <dgm:cxn modelId="{B04DB6E5-B04B-4D44-88F0-96515934A66D}" type="presOf" srcId="{A8418DCC-5248-4A2F-83E8-01BEA0ABB36C}" destId="{1A1BB1C3-DF69-4235-83D5-806B04E6E4A1}" srcOrd="0" destOrd="0" presId="urn:microsoft.com/office/officeart/2005/8/layout/rings+Icon#2"/>
    <dgm:cxn modelId="{6053D4A4-B133-4A03-B032-047231FCE6A2}" type="presParOf" srcId="{1A1BB1C3-DF69-4235-83D5-806B04E6E4A1}" destId="{C4B480B9-DFBE-4E71-AE31-771DB31DDE80}" srcOrd="0" destOrd="0" presId="urn:microsoft.com/office/officeart/2005/8/layout/rings+Icon#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418DCC-5248-4A2F-83E8-01BEA0ABB36C}" type="doc">
      <dgm:prSet loTypeId="urn:microsoft.com/office/officeart/2005/8/layout/rings+Icon#2" loCatId="relationship" qsTypeId="urn:microsoft.com/office/officeart/2005/8/quickstyle/3d1" qsCatId="3D" csTypeId="urn:microsoft.com/office/officeart/2005/8/colors/accent1_2" csCatId="accent1" phldr="1"/>
      <dgm:spPr/>
    </dgm:pt>
    <dgm:pt modelId="{37A1333C-747B-4303-B815-CD4E3934F606}">
      <dgm:prSet custT="1"/>
      <dgm:spPr>
        <a:xfrm>
          <a:off x="4893872" y="49227"/>
          <a:ext cx="2378935" cy="2378929"/>
        </a:xfrm>
        <a:solidFill>
          <a:schemeClr val="accent4">
            <a:alpha val="50000"/>
          </a:schemeClr>
        </a:solidFill>
      </dgm:spPr>
      <dgm:t>
        <a:bodyPr/>
        <a:lstStyle/>
        <a:p>
          <a:pPr rtl="1"/>
          <a:r>
            <a:rPr lang="he-IL" sz="3400" b="1" dirty="0" smtClean="0">
              <a:latin typeface="Century Gothic"/>
              <a:ea typeface="+mn-ea"/>
              <a:cs typeface="Gisha"/>
            </a:rPr>
            <a:t>רגולציה עודפת</a:t>
          </a:r>
          <a:endParaRPr lang="he-IL" sz="3400" b="1" dirty="0">
            <a:latin typeface="Century Gothic"/>
            <a:ea typeface="+mn-ea"/>
            <a:cs typeface="Gisha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0E2DEAAC-6FE0-4171-BB29-65F43F831B0B}" type="parTrans" cxnId="{BF6A958F-96BC-4FE1-A0F6-623510253786}">
      <dgm:prSet/>
      <dgm:spPr/>
      <dgm:t>
        <a:bodyPr/>
        <a:lstStyle/>
        <a:p>
          <a:pPr rtl="1"/>
          <a:endParaRPr lang="he-IL"/>
        </a:p>
      </dgm:t>
    </dgm:pt>
    <dgm:pt modelId="{0D7A6924-3A11-47D0-917A-92C315CB9F24}" type="sibTrans" cxnId="{BF6A958F-96BC-4FE1-A0F6-623510253786}">
      <dgm:prSet/>
      <dgm:spPr/>
      <dgm:t>
        <a:bodyPr/>
        <a:lstStyle/>
        <a:p>
          <a:pPr rtl="1"/>
          <a:endParaRPr lang="he-IL"/>
        </a:p>
      </dgm:t>
    </dgm:pt>
    <dgm:pt modelId="{1A1BB1C3-DF69-4235-83D5-806B04E6E4A1}" type="pres">
      <dgm:prSet presAssocID="{A8418DCC-5248-4A2F-83E8-01BEA0ABB36C}" presName="Name0" presStyleCnt="0">
        <dgm:presLayoutVars>
          <dgm:chMax val="7"/>
          <dgm:dir/>
          <dgm:resizeHandles val="exact"/>
        </dgm:presLayoutVars>
      </dgm:prSet>
      <dgm:spPr/>
    </dgm:pt>
    <dgm:pt modelId="{C4B480B9-DFBE-4E71-AE31-771DB31DDE80}" type="pres">
      <dgm:prSet presAssocID="{A8418DCC-5248-4A2F-83E8-01BEA0ABB36C}" presName="ellipse1" presStyleLbl="vennNode1" presStyleIdx="0" presStyleCnt="1" custScaleX="81025" custScaleY="74077" custLinFactNeighborX="1613" custLinFactNeighborY="-1533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</dgm:ptLst>
  <dgm:cxnLst>
    <dgm:cxn modelId="{BF6A958F-96BC-4FE1-A0F6-623510253786}" srcId="{A8418DCC-5248-4A2F-83E8-01BEA0ABB36C}" destId="{37A1333C-747B-4303-B815-CD4E3934F606}" srcOrd="0" destOrd="0" parTransId="{0E2DEAAC-6FE0-4171-BB29-65F43F831B0B}" sibTransId="{0D7A6924-3A11-47D0-917A-92C315CB9F24}"/>
    <dgm:cxn modelId="{2DF2DD9E-C1DB-41E7-828A-02D0206F7DCC}" type="presOf" srcId="{37A1333C-747B-4303-B815-CD4E3934F606}" destId="{C4B480B9-DFBE-4E71-AE31-771DB31DDE80}" srcOrd="0" destOrd="0" presId="urn:microsoft.com/office/officeart/2005/8/layout/rings+Icon#2"/>
    <dgm:cxn modelId="{4FCB8741-6FB9-482E-B6BD-6CFF26362B9E}" type="presOf" srcId="{A8418DCC-5248-4A2F-83E8-01BEA0ABB36C}" destId="{1A1BB1C3-DF69-4235-83D5-806B04E6E4A1}" srcOrd="0" destOrd="0" presId="urn:microsoft.com/office/officeart/2005/8/layout/rings+Icon#2"/>
    <dgm:cxn modelId="{3063EF42-929B-4ABC-9314-847FFA32DC42}" type="presParOf" srcId="{1A1BB1C3-DF69-4235-83D5-806B04E6E4A1}" destId="{C4B480B9-DFBE-4E71-AE31-771DB31DDE80}" srcOrd="0" destOrd="0" presId="urn:microsoft.com/office/officeart/2005/8/layout/rings+Icon#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418DCC-5248-4A2F-83E8-01BEA0ABB36C}" type="doc">
      <dgm:prSet loTypeId="urn:microsoft.com/office/officeart/2005/8/layout/rings+Icon#2" loCatId="relationship" qsTypeId="urn:microsoft.com/office/officeart/2005/8/quickstyle/3d1" qsCatId="3D" csTypeId="urn:microsoft.com/office/officeart/2005/8/colors/accent1_2" csCatId="accent1" phldr="1"/>
      <dgm:spPr/>
    </dgm:pt>
    <dgm:pt modelId="{82B72CE7-E475-4E2E-B3F6-28B99AA39E43}">
      <dgm:prSet/>
      <dgm:spPr>
        <a:xfrm>
          <a:off x="1223286" y="1635842"/>
          <a:ext cx="2378935" cy="2378929"/>
        </a:xfrm>
      </dgm:spPr>
      <dgm:t>
        <a:bodyPr/>
        <a:lstStyle/>
        <a:p>
          <a:pPr rtl="1"/>
          <a:r>
            <a:rPr lang="he-IL" b="1" dirty="0" smtClean="0">
              <a:latin typeface="Century Gothic"/>
              <a:ea typeface="+mn-ea"/>
              <a:cs typeface="Gisha"/>
            </a:rPr>
            <a:t>ריכוזיות</a:t>
          </a:r>
          <a:endParaRPr lang="he-IL" b="1" dirty="0">
            <a:latin typeface="Century Gothic"/>
            <a:ea typeface="+mn-ea"/>
            <a:cs typeface="Gisha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93E717A-9440-45FE-A690-700762E92C2D}" type="parTrans" cxnId="{34697CC5-9812-4676-A402-B66C32CE9A9D}">
      <dgm:prSet/>
      <dgm:spPr/>
      <dgm:t>
        <a:bodyPr/>
        <a:lstStyle/>
        <a:p>
          <a:pPr rtl="1"/>
          <a:endParaRPr lang="he-IL"/>
        </a:p>
      </dgm:t>
    </dgm:pt>
    <dgm:pt modelId="{04A117B1-CD0F-4C53-8CED-032FD0365248}" type="sibTrans" cxnId="{34697CC5-9812-4676-A402-B66C32CE9A9D}">
      <dgm:prSet/>
      <dgm:spPr/>
      <dgm:t>
        <a:bodyPr/>
        <a:lstStyle/>
        <a:p>
          <a:pPr rtl="1"/>
          <a:endParaRPr lang="he-IL"/>
        </a:p>
      </dgm:t>
    </dgm:pt>
    <dgm:pt modelId="{1A1BB1C3-DF69-4235-83D5-806B04E6E4A1}" type="pres">
      <dgm:prSet presAssocID="{A8418DCC-5248-4A2F-83E8-01BEA0ABB36C}" presName="Name0" presStyleCnt="0">
        <dgm:presLayoutVars>
          <dgm:chMax val="7"/>
          <dgm:dir/>
          <dgm:resizeHandles val="exact"/>
        </dgm:presLayoutVars>
      </dgm:prSet>
      <dgm:spPr/>
    </dgm:pt>
    <dgm:pt modelId="{C4B480B9-DFBE-4E71-AE31-771DB31DDE80}" type="pres">
      <dgm:prSet presAssocID="{A8418DCC-5248-4A2F-83E8-01BEA0ABB36C}" presName="ellipse1" presStyleLbl="vennNode1" presStyleIdx="0" presStyleCnt="1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</dgm:ptLst>
  <dgm:cxnLst>
    <dgm:cxn modelId="{01580FFD-87FB-4D84-AD90-9194561B8EE1}" type="presOf" srcId="{A8418DCC-5248-4A2F-83E8-01BEA0ABB36C}" destId="{1A1BB1C3-DF69-4235-83D5-806B04E6E4A1}" srcOrd="0" destOrd="0" presId="urn:microsoft.com/office/officeart/2005/8/layout/rings+Icon#2"/>
    <dgm:cxn modelId="{A5E305CA-671A-4265-A5FA-6DE97AF273AB}" type="presOf" srcId="{82B72CE7-E475-4E2E-B3F6-28B99AA39E43}" destId="{C4B480B9-DFBE-4E71-AE31-771DB31DDE80}" srcOrd="0" destOrd="0" presId="urn:microsoft.com/office/officeart/2005/8/layout/rings+Icon#2"/>
    <dgm:cxn modelId="{34697CC5-9812-4676-A402-B66C32CE9A9D}" srcId="{A8418DCC-5248-4A2F-83E8-01BEA0ABB36C}" destId="{82B72CE7-E475-4E2E-B3F6-28B99AA39E43}" srcOrd="0" destOrd="0" parTransId="{C93E717A-9440-45FE-A690-700762E92C2D}" sibTransId="{04A117B1-CD0F-4C53-8CED-032FD0365248}"/>
    <dgm:cxn modelId="{CF839837-2E71-462D-A0EB-535237F94B69}" type="presParOf" srcId="{1A1BB1C3-DF69-4235-83D5-806B04E6E4A1}" destId="{C4B480B9-DFBE-4E71-AE31-771DB31DDE80}" srcOrd="0" destOrd="0" presId="urn:microsoft.com/office/officeart/2005/8/layout/rings+Icon#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ABF7D2-8A3B-4C6D-B10B-D5126749F07F}" type="doc">
      <dgm:prSet loTypeId="urn:microsoft.com/office/officeart/2005/8/layout/default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pPr rtl="1"/>
          <a:endParaRPr lang="he-IL"/>
        </a:p>
      </dgm:t>
    </dgm:pt>
    <dgm:pt modelId="{7A4905C1-763D-4A69-BF18-B3761FCDBB24}">
      <dgm:prSet phldrT="[טקסט]" custT="1"/>
      <dgm:spPr>
        <a:solidFill>
          <a:schemeClr val="accent4"/>
        </a:solidFill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ועד פועל לא יעיל ויחידות </a:t>
          </a:r>
          <a:r>
            <a:rPr lang="he-IL" sz="2400" b="1" dirty="0" err="1" smtClean="0"/>
            <a:t>הפסדיות</a:t>
          </a:r>
          <a:r>
            <a:rPr lang="he-IL" sz="2400" b="1" dirty="0" smtClean="0"/>
            <a:t> במכון התקנים</a:t>
          </a:r>
          <a:endParaRPr lang="he-IL" sz="24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A927-8349-4116-8357-2A131C2EBD3C}" type="parTrans" cxnId="{9138C01E-A8D4-4AFC-80CB-151A52A7938C}">
      <dgm:prSet/>
      <dgm:spPr/>
      <dgm:t>
        <a:bodyPr/>
        <a:lstStyle/>
        <a:p>
          <a:pPr rtl="1"/>
          <a:endParaRPr lang="he-IL" sz="2400" b="1"/>
        </a:p>
      </dgm:t>
    </dgm:pt>
    <dgm:pt modelId="{D1302D68-439A-4ACC-82CC-4DC96844C3F9}" type="sibTrans" cxnId="{9138C01E-A8D4-4AFC-80CB-151A52A7938C}">
      <dgm:prSet/>
      <dgm:spPr/>
      <dgm:t>
        <a:bodyPr/>
        <a:lstStyle/>
        <a:p>
          <a:pPr rtl="1"/>
          <a:endParaRPr lang="he-IL" sz="2400" b="1"/>
        </a:p>
      </dgm:t>
    </dgm:pt>
    <dgm:pt modelId="{81A3BE30-9140-419B-9638-53DD2C873EDE}">
      <dgm:prSet phldrT="[טקסט]" custT="1"/>
      <dgm:spPr>
        <a:solidFill>
          <a:schemeClr val="tx2"/>
        </a:solidFill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 rtl="1"/>
          <a:r>
            <a:rPr lang="he-IL" sz="2400" b="1" dirty="0" smtClean="0"/>
            <a:t>דומיננטיות של בעלי אינטרס עסקי בוועדות התקינה</a:t>
          </a:r>
          <a:endParaRPr lang="he-IL" sz="24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EA9AF17D-7C03-4E82-BC1F-FE0B1D2FBBDB}" type="parTrans" cxnId="{F1946B37-57B1-4FB4-B1B8-2B81BCC7F0A6}">
      <dgm:prSet/>
      <dgm:spPr/>
      <dgm:t>
        <a:bodyPr/>
        <a:lstStyle/>
        <a:p>
          <a:pPr rtl="1"/>
          <a:endParaRPr lang="he-IL" sz="2400" b="1"/>
        </a:p>
      </dgm:t>
    </dgm:pt>
    <dgm:pt modelId="{FF5ECA88-A225-4D46-996A-39F0B72A4BDC}" type="sibTrans" cxnId="{F1946B37-57B1-4FB4-B1B8-2B81BCC7F0A6}">
      <dgm:prSet/>
      <dgm:spPr/>
      <dgm:t>
        <a:bodyPr/>
        <a:lstStyle/>
        <a:p>
          <a:pPr rtl="1"/>
          <a:endParaRPr lang="he-IL" sz="2400" b="1"/>
        </a:p>
      </dgm:t>
    </dgm:pt>
    <dgm:pt modelId="{33227B48-CDCD-41B4-A732-A435070FA506}">
      <dgm:prSet phldrT="[טקסט]" custT="1"/>
      <dgm:spPr>
        <a:solidFill>
          <a:schemeClr val="accent6"/>
        </a:solidFill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תקינה בינלאומית עם ריבוי סטיות ייחודיות</a:t>
          </a:r>
          <a:endParaRPr lang="he-IL" sz="24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FAA5B95A-DDED-44FD-AF6D-1E369D561701}" type="parTrans" cxnId="{173653EF-63CA-45E2-BC6D-DAC4EDAA0C64}">
      <dgm:prSet/>
      <dgm:spPr/>
      <dgm:t>
        <a:bodyPr/>
        <a:lstStyle/>
        <a:p>
          <a:pPr rtl="1"/>
          <a:endParaRPr lang="he-IL"/>
        </a:p>
      </dgm:t>
    </dgm:pt>
    <dgm:pt modelId="{093C4CDE-A7DB-4BB8-A74F-B9CB3C08DEEA}" type="sibTrans" cxnId="{173653EF-63CA-45E2-BC6D-DAC4EDAA0C64}">
      <dgm:prSet/>
      <dgm:spPr/>
      <dgm:t>
        <a:bodyPr/>
        <a:lstStyle/>
        <a:p>
          <a:pPr rtl="1"/>
          <a:endParaRPr lang="he-IL"/>
        </a:p>
      </dgm:t>
    </dgm:pt>
    <dgm:pt modelId="{099E2C81-B48E-40D7-B3D9-CA31056069DA}">
      <dgm:prSet phldrT="[טקסט]" custT="1"/>
      <dgm:spPr>
        <a:solidFill>
          <a:schemeClr val="accent2"/>
        </a:solidFill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מונופול בשוק בדיקות ההתאמה לתקן של מוצרים מיובאים</a:t>
          </a:r>
          <a:endParaRPr lang="he-IL" sz="24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09019294-780C-4C2E-9050-DE647051F5B1}" type="sibTrans" cxnId="{23495C49-8263-4B17-8398-6CFF07183BA1}">
      <dgm:prSet/>
      <dgm:spPr/>
      <dgm:t>
        <a:bodyPr/>
        <a:lstStyle/>
        <a:p>
          <a:pPr rtl="1"/>
          <a:endParaRPr lang="he-IL" sz="2400" b="1"/>
        </a:p>
      </dgm:t>
    </dgm:pt>
    <dgm:pt modelId="{647B4228-3FAC-466D-BCC5-CA152717B67A}" type="parTrans" cxnId="{23495C49-8263-4B17-8398-6CFF07183BA1}">
      <dgm:prSet/>
      <dgm:spPr/>
      <dgm:t>
        <a:bodyPr/>
        <a:lstStyle/>
        <a:p>
          <a:pPr rtl="1"/>
          <a:endParaRPr lang="he-IL" sz="2400" b="1"/>
        </a:p>
      </dgm:t>
    </dgm:pt>
    <dgm:pt modelId="{6944ABE1-E736-4301-A808-E65262736ED2}" type="pres">
      <dgm:prSet presAssocID="{BAABF7D2-8A3B-4C6D-B10B-D5126749F07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FFA53D6-D5DB-47FF-B806-F839C898AEDE}" type="pres">
      <dgm:prSet presAssocID="{7A4905C1-763D-4A69-BF18-B3761FCDBB2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5F42C7-3D4A-4BE3-8B1F-49B5C810C3DA}" type="pres">
      <dgm:prSet presAssocID="{D1302D68-439A-4ACC-82CC-4DC96844C3F9}" presName="sibTrans" presStyleCnt="0"/>
      <dgm:spPr/>
      <dgm:t>
        <a:bodyPr/>
        <a:lstStyle/>
        <a:p>
          <a:pPr rtl="1"/>
          <a:endParaRPr lang="he-IL"/>
        </a:p>
      </dgm:t>
    </dgm:pt>
    <dgm:pt modelId="{10C052A0-807A-49E0-9C96-FBE08FCB066F}" type="pres">
      <dgm:prSet presAssocID="{099E2C81-B48E-40D7-B3D9-CA31056069D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40B5FF-D8D2-4A9F-8655-30668A4901D7}" type="pres">
      <dgm:prSet presAssocID="{09019294-780C-4C2E-9050-DE647051F5B1}" presName="sibTrans" presStyleCnt="0"/>
      <dgm:spPr/>
      <dgm:t>
        <a:bodyPr/>
        <a:lstStyle/>
        <a:p>
          <a:pPr rtl="1"/>
          <a:endParaRPr lang="he-IL"/>
        </a:p>
      </dgm:t>
    </dgm:pt>
    <dgm:pt modelId="{5579AC3C-24E0-431C-9475-70EAA83DC519}" type="pres">
      <dgm:prSet presAssocID="{33227B48-CDCD-41B4-A732-A435070FA50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2305795-C246-468C-9D41-C976F959D3F2}" type="pres">
      <dgm:prSet presAssocID="{093C4CDE-A7DB-4BB8-A74F-B9CB3C08DEEA}" presName="sibTrans" presStyleCnt="0"/>
      <dgm:spPr/>
    </dgm:pt>
    <dgm:pt modelId="{B8B98CD0-177E-4C77-893A-AFF8D6AF2BFA}" type="pres">
      <dgm:prSet presAssocID="{81A3BE30-9140-419B-9638-53DD2C873ED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4F16632-28C8-4657-8187-38DB656A03FC}" type="presOf" srcId="{BAABF7D2-8A3B-4C6D-B10B-D5126749F07F}" destId="{6944ABE1-E736-4301-A808-E65262736ED2}" srcOrd="0" destOrd="0" presId="urn:microsoft.com/office/officeart/2005/8/layout/default"/>
    <dgm:cxn modelId="{C45E09BD-9B51-45D2-973E-31360C780E4B}" type="presOf" srcId="{099E2C81-B48E-40D7-B3D9-CA31056069DA}" destId="{10C052A0-807A-49E0-9C96-FBE08FCB066F}" srcOrd="0" destOrd="0" presId="urn:microsoft.com/office/officeart/2005/8/layout/default"/>
    <dgm:cxn modelId="{9138C01E-A8D4-4AFC-80CB-151A52A7938C}" srcId="{BAABF7D2-8A3B-4C6D-B10B-D5126749F07F}" destId="{7A4905C1-763D-4A69-BF18-B3761FCDBB24}" srcOrd="0" destOrd="0" parTransId="{55D8A927-8349-4116-8357-2A131C2EBD3C}" sibTransId="{D1302D68-439A-4ACC-82CC-4DC96844C3F9}"/>
    <dgm:cxn modelId="{F1946B37-57B1-4FB4-B1B8-2B81BCC7F0A6}" srcId="{BAABF7D2-8A3B-4C6D-B10B-D5126749F07F}" destId="{81A3BE30-9140-419B-9638-53DD2C873EDE}" srcOrd="3" destOrd="0" parTransId="{EA9AF17D-7C03-4E82-BC1F-FE0B1D2FBBDB}" sibTransId="{FF5ECA88-A225-4D46-996A-39F0B72A4BDC}"/>
    <dgm:cxn modelId="{173653EF-63CA-45E2-BC6D-DAC4EDAA0C64}" srcId="{BAABF7D2-8A3B-4C6D-B10B-D5126749F07F}" destId="{33227B48-CDCD-41B4-A732-A435070FA506}" srcOrd="2" destOrd="0" parTransId="{FAA5B95A-DDED-44FD-AF6D-1E369D561701}" sibTransId="{093C4CDE-A7DB-4BB8-A74F-B9CB3C08DEEA}"/>
    <dgm:cxn modelId="{C9B1E702-817D-400B-9F02-1D9D56AAF01D}" type="presOf" srcId="{33227B48-CDCD-41B4-A732-A435070FA506}" destId="{5579AC3C-24E0-431C-9475-70EAA83DC519}" srcOrd="0" destOrd="0" presId="urn:microsoft.com/office/officeart/2005/8/layout/default"/>
    <dgm:cxn modelId="{FB766D82-3B2C-4CD1-8057-95F3DF38AF14}" type="presOf" srcId="{81A3BE30-9140-419B-9638-53DD2C873EDE}" destId="{B8B98CD0-177E-4C77-893A-AFF8D6AF2BFA}" srcOrd="0" destOrd="0" presId="urn:microsoft.com/office/officeart/2005/8/layout/default"/>
    <dgm:cxn modelId="{23495C49-8263-4B17-8398-6CFF07183BA1}" srcId="{BAABF7D2-8A3B-4C6D-B10B-D5126749F07F}" destId="{099E2C81-B48E-40D7-B3D9-CA31056069DA}" srcOrd="1" destOrd="0" parTransId="{647B4228-3FAC-466D-BCC5-CA152717B67A}" sibTransId="{09019294-780C-4C2E-9050-DE647051F5B1}"/>
    <dgm:cxn modelId="{DEF7FF6B-5C27-49B4-B0E9-9D19B1A629CD}" type="presOf" srcId="{7A4905C1-763D-4A69-BF18-B3761FCDBB24}" destId="{2FFA53D6-D5DB-47FF-B806-F839C898AEDE}" srcOrd="0" destOrd="0" presId="urn:microsoft.com/office/officeart/2005/8/layout/default"/>
    <dgm:cxn modelId="{79BA9178-7763-469C-8FD2-0921397FB83A}" type="presParOf" srcId="{6944ABE1-E736-4301-A808-E65262736ED2}" destId="{2FFA53D6-D5DB-47FF-B806-F839C898AEDE}" srcOrd="0" destOrd="0" presId="urn:microsoft.com/office/officeart/2005/8/layout/default"/>
    <dgm:cxn modelId="{A96BAD11-7B0B-42DE-83B8-2EA30C3DCAA9}" type="presParOf" srcId="{6944ABE1-E736-4301-A808-E65262736ED2}" destId="{B35F42C7-3D4A-4BE3-8B1F-49B5C810C3DA}" srcOrd="1" destOrd="0" presId="urn:microsoft.com/office/officeart/2005/8/layout/default"/>
    <dgm:cxn modelId="{445D7330-C75F-478B-854B-CC19AF611CA0}" type="presParOf" srcId="{6944ABE1-E736-4301-A808-E65262736ED2}" destId="{10C052A0-807A-49E0-9C96-FBE08FCB066F}" srcOrd="2" destOrd="0" presId="urn:microsoft.com/office/officeart/2005/8/layout/default"/>
    <dgm:cxn modelId="{644CE6D9-AA97-4CE2-B2BB-51A55E2B43DF}" type="presParOf" srcId="{6944ABE1-E736-4301-A808-E65262736ED2}" destId="{7540B5FF-D8D2-4A9F-8655-30668A4901D7}" srcOrd="3" destOrd="0" presId="urn:microsoft.com/office/officeart/2005/8/layout/default"/>
    <dgm:cxn modelId="{ED09A622-FB31-444E-8BA1-5C2A39C1F18A}" type="presParOf" srcId="{6944ABE1-E736-4301-A808-E65262736ED2}" destId="{5579AC3C-24E0-431C-9475-70EAA83DC519}" srcOrd="4" destOrd="0" presId="urn:microsoft.com/office/officeart/2005/8/layout/default"/>
    <dgm:cxn modelId="{48480D01-70FB-4123-AFA8-ED11594D7852}" type="presParOf" srcId="{6944ABE1-E736-4301-A808-E65262736ED2}" destId="{E2305795-C246-468C-9D41-C976F959D3F2}" srcOrd="5" destOrd="0" presId="urn:microsoft.com/office/officeart/2005/8/layout/default"/>
    <dgm:cxn modelId="{F2CCCC02-6A68-4738-A7E6-36EF46A22E8E}" type="presParOf" srcId="{6944ABE1-E736-4301-A808-E65262736ED2}" destId="{B8B98CD0-177E-4C77-893A-AFF8D6AF2BF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3F05E7E-6E91-4D62-B9C5-617167F88FB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946B63D9-C35A-4847-B020-63E4F3BD0570}">
      <dgm:prSet phldrT="[טקסט]"/>
      <dgm:spPr/>
      <dgm:t>
        <a:bodyPr/>
        <a:lstStyle/>
        <a:p>
          <a:pPr rtl="1"/>
          <a:r>
            <a:rPr lang="he-IL" b="1" dirty="0" smtClean="0"/>
            <a:t>צמצום משך זמן הבדיקות</a:t>
          </a:r>
          <a:endParaRPr lang="he-IL" b="1" dirty="0"/>
        </a:p>
      </dgm:t>
    </dgm:pt>
    <dgm:pt modelId="{D8C80C8C-65EB-4DA1-8C79-52E1732D50B8}" type="parTrans" cxnId="{3374BDF1-EB38-433C-8CC6-EFCBC59AD6FA}">
      <dgm:prSet/>
      <dgm:spPr/>
      <dgm:t>
        <a:bodyPr/>
        <a:lstStyle/>
        <a:p>
          <a:pPr rtl="1"/>
          <a:endParaRPr lang="he-IL" b="1"/>
        </a:p>
      </dgm:t>
    </dgm:pt>
    <dgm:pt modelId="{2E732C82-EED9-4669-8FDD-389723A06531}" type="sibTrans" cxnId="{3374BDF1-EB38-433C-8CC6-EFCBC59AD6FA}">
      <dgm:prSet/>
      <dgm:spPr/>
      <dgm:t>
        <a:bodyPr/>
        <a:lstStyle/>
        <a:p>
          <a:pPr rtl="1"/>
          <a:endParaRPr lang="he-IL" b="1"/>
        </a:p>
      </dgm:t>
    </dgm:pt>
    <dgm:pt modelId="{2C99D58C-33DB-47AE-AAE6-DBC04EB12DC2}">
      <dgm:prSet phldrT="[טקסט]"/>
      <dgm:spPr/>
      <dgm:t>
        <a:bodyPr/>
        <a:lstStyle/>
        <a:p>
          <a:pPr rtl="1"/>
          <a:r>
            <a:rPr lang="he-IL" b="1" dirty="0" smtClean="0"/>
            <a:t>הוזלה בעלות ליבואנים</a:t>
          </a:r>
          <a:endParaRPr lang="he-IL" b="1" dirty="0"/>
        </a:p>
      </dgm:t>
    </dgm:pt>
    <dgm:pt modelId="{2FFD1CE7-6F37-47F8-983E-72B4A43F2AA1}" type="parTrans" cxnId="{A07B7666-1962-4A5B-A414-093C2EA7A054}">
      <dgm:prSet/>
      <dgm:spPr/>
      <dgm:t>
        <a:bodyPr/>
        <a:lstStyle/>
        <a:p>
          <a:pPr rtl="1"/>
          <a:endParaRPr lang="he-IL" b="1"/>
        </a:p>
      </dgm:t>
    </dgm:pt>
    <dgm:pt modelId="{9CCC937F-8BDA-48EF-9EE7-5360CBDD470A}" type="sibTrans" cxnId="{A07B7666-1962-4A5B-A414-093C2EA7A054}">
      <dgm:prSet/>
      <dgm:spPr/>
      <dgm:t>
        <a:bodyPr/>
        <a:lstStyle/>
        <a:p>
          <a:pPr rtl="1"/>
          <a:endParaRPr lang="he-IL" b="1"/>
        </a:p>
      </dgm:t>
    </dgm:pt>
    <dgm:pt modelId="{8453C3A4-EB58-4BE5-980F-9E7BB99B452D}">
      <dgm:prSet phldrT="[טקסט]"/>
      <dgm:spPr/>
      <dgm:t>
        <a:bodyPr/>
        <a:lstStyle/>
        <a:p>
          <a:pPr rtl="1"/>
          <a:r>
            <a:rPr lang="he-IL" b="1" dirty="0" smtClean="0"/>
            <a:t>הגברת התחרות במשק</a:t>
          </a:r>
          <a:endParaRPr lang="he-IL" b="1" dirty="0"/>
        </a:p>
      </dgm:t>
    </dgm:pt>
    <dgm:pt modelId="{4AA1BDD8-CFD2-4CB4-BFE1-B86C4F79C671}" type="parTrans" cxnId="{1A303C82-B403-46BC-8532-7E5C441F02A6}">
      <dgm:prSet/>
      <dgm:spPr/>
      <dgm:t>
        <a:bodyPr/>
        <a:lstStyle/>
        <a:p>
          <a:pPr rtl="1"/>
          <a:endParaRPr lang="he-IL" b="1"/>
        </a:p>
      </dgm:t>
    </dgm:pt>
    <dgm:pt modelId="{374442D6-1148-46B2-9C8C-1C01CF706C60}" type="sibTrans" cxnId="{1A303C82-B403-46BC-8532-7E5C441F02A6}">
      <dgm:prSet/>
      <dgm:spPr/>
      <dgm:t>
        <a:bodyPr/>
        <a:lstStyle/>
        <a:p>
          <a:pPr rtl="1"/>
          <a:endParaRPr lang="he-IL" b="1"/>
        </a:p>
      </dgm:t>
    </dgm:pt>
    <dgm:pt modelId="{47E2B7D8-40D8-48FE-B396-BB5E01BCC525}">
      <dgm:prSet phldrT="[טקסט]"/>
      <dgm:spPr/>
      <dgm:t>
        <a:bodyPr/>
        <a:lstStyle/>
        <a:p>
          <a:pPr rtl="1"/>
          <a:r>
            <a:rPr lang="he-IL" b="1" dirty="0" smtClean="0"/>
            <a:t>הורדת המחיר לצרכן</a:t>
          </a:r>
          <a:endParaRPr lang="he-IL" b="1" dirty="0"/>
        </a:p>
      </dgm:t>
    </dgm:pt>
    <dgm:pt modelId="{64524CBD-F301-407B-BFB9-B07F9A33999D}" type="parTrans" cxnId="{648AEF2E-3932-4F7D-A440-71E968148E3F}">
      <dgm:prSet/>
      <dgm:spPr/>
      <dgm:t>
        <a:bodyPr/>
        <a:lstStyle/>
        <a:p>
          <a:pPr rtl="1"/>
          <a:endParaRPr lang="he-IL" b="1"/>
        </a:p>
      </dgm:t>
    </dgm:pt>
    <dgm:pt modelId="{51E35D7A-D689-422A-B09B-728CFC7B8E21}" type="sibTrans" cxnId="{648AEF2E-3932-4F7D-A440-71E968148E3F}">
      <dgm:prSet/>
      <dgm:spPr/>
      <dgm:t>
        <a:bodyPr/>
        <a:lstStyle/>
        <a:p>
          <a:pPr rtl="1"/>
          <a:endParaRPr lang="he-IL" b="1"/>
        </a:p>
      </dgm:t>
    </dgm:pt>
    <dgm:pt modelId="{439803AD-377F-48B4-9290-93F7F1331804}">
      <dgm:prSet phldrT="[טקסט]"/>
      <dgm:spPr/>
      <dgm:t>
        <a:bodyPr/>
        <a:lstStyle/>
        <a:p>
          <a:pPr rtl="1"/>
          <a:r>
            <a:rPr lang="he-IL" b="1" dirty="0" smtClean="0"/>
            <a:t>כניסת יבואנים חדשים לשוק</a:t>
          </a:r>
          <a:endParaRPr lang="he-IL" b="1" dirty="0"/>
        </a:p>
      </dgm:t>
    </dgm:pt>
    <dgm:pt modelId="{418B39BF-CC7E-4BDD-9B54-004FE0A8D49A}" type="parTrans" cxnId="{028856D9-B917-4A64-AC86-A5C5EF48B425}">
      <dgm:prSet/>
      <dgm:spPr/>
      <dgm:t>
        <a:bodyPr/>
        <a:lstStyle/>
        <a:p>
          <a:pPr rtl="1"/>
          <a:endParaRPr lang="he-IL" b="1"/>
        </a:p>
      </dgm:t>
    </dgm:pt>
    <dgm:pt modelId="{85F8C848-70D7-4DE6-BD16-BDBDBBF40825}" type="sibTrans" cxnId="{028856D9-B917-4A64-AC86-A5C5EF48B425}">
      <dgm:prSet/>
      <dgm:spPr/>
      <dgm:t>
        <a:bodyPr/>
        <a:lstStyle/>
        <a:p>
          <a:pPr rtl="1"/>
          <a:endParaRPr lang="he-IL" b="1"/>
        </a:p>
      </dgm:t>
    </dgm:pt>
    <dgm:pt modelId="{33C87D7E-5DB4-44F7-B983-900C1D660DBE}" type="pres">
      <dgm:prSet presAssocID="{B3F05E7E-6E91-4D62-B9C5-617167F88FB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EC6ECBE8-B483-4C33-9BE1-93577CCB26B8}" type="pres">
      <dgm:prSet presAssocID="{946B63D9-C35A-4847-B020-63E4F3BD0570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B470DF-0052-4C8B-A433-C5EA75A1C0C3}" type="pres">
      <dgm:prSet presAssocID="{2E732C82-EED9-4669-8FDD-389723A06531}" presName="parTxOnlySpace" presStyleCnt="0"/>
      <dgm:spPr/>
    </dgm:pt>
    <dgm:pt modelId="{8043E42E-2200-4303-8FC6-F4D80C2D1295}" type="pres">
      <dgm:prSet presAssocID="{2C99D58C-33DB-47AE-AAE6-DBC04EB12DC2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DD1EA45-7F5F-45AF-AE37-78325C6660C7}" type="pres">
      <dgm:prSet presAssocID="{9CCC937F-8BDA-48EF-9EE7-5360CBDD470A}" presName="parTxOnlySpace" presStyleCnt="0"/>
      <dgm:spPr/>
    </dgm:pt>
    <dgm:pt modelId="{F410BC74-F35E-486F-9CF3-2121A12ECD12}" type="pres">
      <dgm:prSet presAssocID="{439803AD-377F-48B4-9290-93F7F1331804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CB7399-66D0-453F-8B16-EF71C0E1542F}" type="pres">
      <dgm:prSet presAssocID="{85F8C848-70D7-4DE6-BD16-BDBDBBF40825}" presName="parTxOnlySpace" presStyleCnt="0"/>
      <dgm:spPr/>
    </dgm:pt>
    <dgm:pt modelId="{CC991929-9D0A-437F-A0DC-51CDA395A9A6}" type="pres">
      <dgm:prSet presAssocID="{8453C3A4-EB58-4BE5-980F-9E7BB99B452D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DC3B4EB-FEF2-4555-A7ED-DABD83EF66DC}" type="pres">
      <dgm:prSet presAssocID="{374442D6-1148-46B2-9C8C-1C01CF706C60}" presName="parTxOnlySpace" presStyleCnt="0"/>
      <dgm:spPr/>
    </dgm:pt>
    <dgm:pt modelId="{C68EFCA8-12E2-4665-8E4D-CB94D5273412}" type="pres">
      <dgm:prSet presAssocID="{47E2B7D8-40D8-48FE-B396-BB5E01BCC525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49ADD9E-199F-4C2C-BDB4-2B8E97D9E50F}" type="presOf" srcId="{8453C3A4-EB58-4BE5-980F-9E7BB99B452D}" destId="{CC991929-9D0A-437F-A0DC-51CDA395A9A6}" srcOrd="0" destOrd="0" presId="urn:microsoft.com/office/officeart/2005/8/layout/chevron1"/>
    <dgm:cxn modelId="{3374BDF1-EB38-433C-8CC6-EFCBC59AD6FA}" srcId="{B3F05E7E-6E91-4D62-B9C5-617167F88FB7}" destId="{946B63D9-C35A-4847-B020-63E4F3BD0570}" srcOrd="0" destOrd="0" parTransId="{D8C80C8C-65EB-4DA1-8C79-52E1732D50B8}" sibTransId="{2E732C82-EED9-4669-8FDD-389723A06531}"/>
    <dgm:cxn modelId="{3E09758F-CBF5-4E49-9658-4756B119F24B}" type="presOf" srcId="{B3F05E7E-6E91-4D62-B9C5-617167F88FB7}" destId="{33C87D7E-5DB4-44F7-B983-900C1D660DBE}" srcOrd="0" destOrd="0" presId="urn:microsoft.com/office/officeart/2005/8/layout/chevron1"/>
    <dgm:cxn modelId="{648AEF2E-3932-4F7D-A440-71E968148E3F}" srcId="{B3F05E7E-6E91-4D62-B9C5-617167F88FB7}" destId="{47E2B7D8-40D8-48FE-B396-BB5E01BCC525}" srcOrd="4" destOrd="0" parTransId="{64524CBD-F301-407B-BFB9-B07F9A33999D}" sibTransId="{51E35D7A-D689-422A-B09B-728CFC7B8E21}"/>
    <dgm:cxn modelId="{1CB4482F-5C20-4275-81E6-43A1FAAD0064}" type="presOf" srcId="{439803AD-377F-48B4-9290-93F7F1331804}" destId="{F410BC74-F35E-486F-9CF3-2121A12ECD12}" srcOrd="0" destOrd="0" presId="urn:microsoft.com/office/officeart/2005/8/layout/chevron1"/>
    <dgm:cxn modelId="{3F740DA4-B3CB-4D7A-BCA4-2F4DDED81E10}" type="presOf" srcId="{946B63D9-C35A-4847-B020-63E4F3BD0570}" destId="{EC6ECBE8-B483-4C33-9BE1-93577CCB26B8}" srcOrd="0" destOrd="0" presId="urn:microsoft.com/office/officeart/2005/8/layout/chevron1"/>
    <dgm:cxn modelId="{DB94B243-92AA-40A9-8C53-1784B9F731D2}" type="presOf" srcId="{2C99D58C-33DB-47AE-AAE6-DBC04EB12DC2}" destId="{8043E42E-2200-4303-8FC6-F4D80C2D1295}" srcOrd="0" destOrd="0" presId="urn:microsoft.com/office/officeart/2005/8/layout/chevron1"/>
    <dgm:cxn modelId="{028856D9-B917-4A64-AC86-A5C5EF48B425}" srcId="{B3F05E7E-6E91-4D62-B9C5-617167F88FB7}" destId="{439803AD-377F-48B4-9290-93F7F1331804}" srcOrd="2" destOrd="0" parTransId="{418B39BF-CC7E-4BDD-9B54-004FE0A8D49A}" sibTransId="{85F8C848-70D7-4DE6-BD16-BDBDBBF40825}"/>
    <dgm:cxn modelId="{A07B7666-1962-4A5B-A414-093C2EA7A054}" srcId="{B3F05E7E-6E91-4D62-B9C5-617167F88FB7}" destId="{2C99D58C-33DB-47AE-AAE6-DBC04EB12DC2}" srcOrd="1" destOrd="0" parTransId="{2FFD1CE7-6F37-47F8-983E-72B4A43F2AA1}" sibTransId="{9CCC937F-8BDA-48EF-9EE7-5360CBDD470A}"/>
    <dgm:cxn modelId="{69F80B1C-1620-47DC-9807-38F972B06B7A}" type="presOf" srcId="{47E2B7D8-40D8-48FE-B396-BB5E01BCC525}" destId="{C68EFCA8-12E2-4665-8E4D-CB94D5273412}" srcOrd="0" destOrd="0" presId="urn:microsoft.com/office/officeart/2005/8/layout/chevron1"/>
    <dgm:cxn modelId="{1A303C82-B403-46BC-8532-7E5C441F02A6}" srcId="{B3F05E7E-6E91-4D62-B9C5-617167F88FB7}" destId="{8453C3A4-EB58-4BE5-980F-9E7BB99B452D}" srcOrd="3" destOrd="0" parTransId="{4AA1BDD8-CFD2-4CB4-BFE1-B86C4F79C671}" sibTransId="{374442D6-1148-46B2-9C8C-1C01CF706C60}"/>
    <dgm:cxn modelId="{CD4E0330-4E4F-4E73-907F-4D1638150C13}" type="presParOf" srcId="{33C87D7E-5DB4-44F7-B983-900C1D660DBE}" destId="{EC6ECBE8-B483-4C33-9BE1-93577CCB26B8}" srcOrd="0" destOrd="0" presId="urn:microsoft.com/office/officeart/2005/8/layout/chevron1"/>
    <dgm:cxn modelId="{301A428F-076B-4D6B-92FB-C8CDE00D5005}" type="presParOf" srcId="{33C87D7E-5DB4-44F7-B983-900C1D660DBE}" destId="{E0B470DF-0052-4C8B-A433-C5EA75A1C0C3}" srcOrd="1" destOrd="0" presId="urn:microsoft.com/office/officeart/2005/8/layout/chevron1"/>
    <dgm:cxn modelId="{CB382A66-600E-4D74-B042-5532B2DF577E}" type="presParOf" srcId="{33C87D7E-5DB4-44F7-B983-900C1D660DBE}" destId="{8043E42E-2200-4303-8FC6-F4D80C2D1295}" srcOrd="2" destOrd="0" presId="urn:microsoft.com/office/officeart/2005/8/layout/chevron1"/>
    <dgm:cxn modelId="{85D9FF48-5742-4617-826A-87503E777BD1}" type="presParOf" srcId="{33C87D7E-5DB4-44F7-B983-900C1D660DBE}" destId="{CDD1EA45-7F5F-45AF-AE37-78325C6660C7}" srcOrd="3" destOrd="0" presId="urn:microsoft.com/office/officeart/2005/8/layout/chevron1"/>
    <dgm:cxn modelId="{5BF8E1D3-ECA4-41B0-B89A-B2026EE02D90}" type="presParOf" srcId="{33C87D7E-5DB4-44F7-B983-900C1D660DBE}" destId="{F410BC74-F35E-486F-9CF3-2121A12ECD12}" srcOrd="4" destOrd="0" presId="urn:microsoft.com/office/officeart/2005/8/layout/chevron1"/>
    <dgm:cxn modelId="{29FDD062-20DE-43A1-8B72-ACD925C6DC67}" type="presParOf" srcId="{33C87D7E-5DB4-44F7-B983-900C1D660DBE}" destId="{4DCB7399-66D0-453F-8B16-EF71C0E1542F}" srcOrd="5" destOrd="0" presId="urn:microsoft.com/office/officeart/2005/8/layout/chevron1"/>
    <dgm:cxn modelId="{C40C9180-2CBA-4364-8930-07DFB1F5C48C}" type="presParOf" srcId="{33C87D7E-5DB4-44F7-B983-900C1D660DBE}" destId="{CC991929-9D0A-437F-A0DC-51CDA395A9A6}" srcOrd="6" destOrd="0" presId="urn:microsoft.com/office/officeart/2005/8/layout/chevron1"/>
    <dgm:cxn modelId="{AD2C600F-DD88-46DA-B1E8-856B8ECADB44}" type="presParOf" srcId="{33C87D7E-5DB4-44F7-B983-900C1D660DBE}" destId="{1DC3B4EB-FEF2-4555-A7ED-DABD83EF66DC}" srcOrd="7" destOrd="0" presId="urn:microsoft.com/office/officeart/2005/8/layout/chevron1"/>
    <dgm:cxn modelId="{114FBCD6-CDEA-4475-8D1E-46A0F37E000B}" type="presParOf" srcId="{33C87D7E-5DB4-44F7-B983-900C1D660DBE}" destId="{C68EFCA8-12E2-4665-8E4D-CB94D5273412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AABF7D2-8A3B-4C6D-B10B-D5126749F07F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pPr rtl="1"/>
          <a:endParaRPr lang="he-IL"/>
        </a:p>
      </dgm:t>
    </dgm:pt>
    <dgm:pt modelId="{7A4905C1-763D-4A69-BF18-B3761FCDBB24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שיפור וייעול התנהלות מכון התקנים</a:t>
          </a:r>
          <a:endParaRPr lang="he-IL" sz="2400" b="1" dirty="0"/>
        </a:p>
      </dgm:t>
    </dgm:pt>
    <dgm:pt modelId="{55D8A927-8349-4116-8357-2A131C2EBD3C}" type="parTrans" cxnId="{9138C01E-A8D4-4AFC-80CB-151A52A7938C}">
      <dgm:prSet/>
      <dgm:spPr/>
      <dgm:t>
        <a:bodyPr/>
        <a:lstStyle/>
        <a:p>
          <a:pPr rtl="1"/>
          <a:endParaRPr lang="he-IL" sz="2400" b="1"/>
        </a:p>
      </dgm:t>
    </dgm:pt>
    <dgm:pt modelId="{D1302D68-439A-4ACC-82CC-4DC96844C3F9}" type="sibTrans" cxnId="{9138C01E-A8D4-4AFC-80CB-151A52A7938C}">
      <dgm:prSet/>
      <dgm:spPr/>
      <dgm:t>
        <a:bodyPr/>
        <a:lstStyle/>
        <a:p>
          <a:pPr rtl="1"/>
          <a:endParaRPr lang="he-IL" sz="2400" b="1"/>
        </a:p>
      </dgm:t>
    </dgm:pt>
    <dgm:pt modelId="{75825B6B-D2A1-470E-99DB-ACC408100C51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קידום אימוץ התקינה הבינ"ל</a:t>
          </a:r>
          <a:endParaRPr lang="he-IL" sz="2400" b="1" dirty="0"/>
        </a:p>
      </dgm:t>
    </dgm:pt>
    <dgm:pt modelId="{71E3E38D-6E47-44DB-BFF3-CDAEC49A7F04}" type="parTrans" cxnId="{B1041CE9-76B4-43E1-9AE0-30FFA9A80BFC}">
      <dgm:prSet/>
      <dgm:spPr/>
      <dgm:t>
        <a:bodyPr/>
        <a:lstStyle/>
        <a:p>
          <a:pPr rtl="1"/>
          <a:endParaRPr lang="he-IL"/>
        </a:p>
      </dgm:t>
    </dgm:pt>
    <dgm:pt modelId="{03BFE275-0100-4937-AAC8-C6256A410B49}" type="sibTrans" cxnId="{B1041CE9-76B4-43E1-9AE0-30FFA9A80BFC}">
      <dgm:prSet/>
      <dgm:spPr/>
      <dgm:t>
        <a:bodyPr/>
        <a:lstStyle/>
        <a:p>
          <a:pPr rtl="1"/>
          <a:endParaRPr lang="he-IL"/>
        </a:p>
      </dgm:t>
    </dgm:pt>
    <dgm:pt modelId="{AD4F7FA3-6AB7-4EB4-86CE-C606DAF870B7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smtClean="0"/>
            <a:t>פתיחה לתחרות של בדיקות ההתאמה לתקן</a:t>
          </a:r>
          <a:endParaRPr lang="he-IL" sz="2400" b="1" dirty="0"/>
        </a:p>
      </dgm:t>
    </dgm:pt>
    <dgm:pt modelId="{15EA7429-B20A-4BF4-AF21-3527A5A4BB4D}" type="parTrans" cxnId="{133CDAE6-7B95-4E9D-975D-C53C4A5FA1AA}">
      <dgm:prSet/>
      <dgm:spPr/>
      <dgm:t>
        <a:bodyPr/>
        <a:lstStyle/>
        <a:p>
          <a:pPr rtl="1"/>
          <a:endParaRPr lang="he-IL"/>
        </a:p>
      </dgm:t>
    </dgm:pt>
    <dgm:pt modelId="{35AA2A7E-93A0-4DAF-921D-75A2077877FE}" type="sibTrans" cxnId="{133CDAE6-7B95-4E9D-975D-C53C4A5FA1AA}">
      <dgm:prSet/>
      <dgm:spPr/>
      <dgm:t>
        <a:bodyPr/>
        <a:lstStyle/>
        <a:p>
          <a:pPr rtl="1"/>
          <a:endParaRPr lang="he-IL"/>
        </a:p>
      </dgm:t>
    </dgm:pt>
    <dgm:pt modelId="{E01860D6-FF54-4411-9C6A-BC2CC081C7A0}">
      <dgm:prSet phldrT="[טקסט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r>
            <a:rPr lang="he-IL" sz="2400" b="1" dirty="0" smtClean="0"/>
            <a:t>איזון הרכבי ועדות התקינה לשם הגברת התחרות במשק</a:t>
          </a:r>
          <a:endParaRPr lang="he-IL" sz="2400" b="1" dirty="0"/>
        </a:p>
      </dgm:t>
    </dgm:pt>
    <dgm:pt modelId="{7973445D-BAF4-4D68-B1F8-77047245769F}" type="parTrans" cxnId="{677CD85D-2C97-4545-8FC6-89428D824FFC}">
      <dgm:prSet/>
      <dgm:spPr/>
      <dgm:t>
        <a:bodyPr/>
        <a:lstStyle/>
        <a:p>
          <a:pPr rtl="1"/>
          <a:endParaRPr lang="he-IL"/>
        </a:p>
      </dgm:t>
    </dgm:pt>
    <dgm:pt modelId="{91A8214A-DEB5-4C60-9A67-B44C1E6FA217}" type="sibTrans" cxnId="{677CD85D-2C97-4545-8FC6-89428D824FFC}">
      <dgm:prSet/>
      <dgm:spPr/>
      <dgm:t>
        <a:bodyPr/>
        <a:lstStyle/>
        <a:p>
          <a:pPr rtl="1"/>
          <a:endParaRPr lang="he-IL"/>
        </a:p>
      </dgm:t>
    </dgm:pt>
    <dgm:pt modelId="{6944ABE1-E736-4301-A808-E65262736ED2}" type="pres">
      <dgm:prSet presAssocID="{BAABF7D2-8A3B-4C6D-B10B-D5126749F07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FFA53D6-D5DB-47FF-B806-F839C898AEDE}" type="pres">
      <dgm:prSet presAssocID="{7A4905C1-763D-4A69-BF18-B3761FCDBB2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5F42C7-3D4A-4BE3-8B1F-49B5C810C3DA}" type="pres">
      <dgm:prSet presAssocID="{D1302D68-439A-4ACC-82CC-4DC96844C3F9}" presName="sibTrans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1"/>
          <a:endParaRPr lang="he-IL"/>
        </a:p>
      </dgm:t>
    </dgm:pt>
    <dgm:pt modelId="{5F771B67-ABE8-4FA3-9A2E-2D640C29B562}" type="pres">
      <dgm:prSet presAssocID="{AD4F7FA3-6AB7-4EB4-86CE-C606DAF870B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A39ECFE-C1BA-45DB-8C5B-28A6243C6AA7}" type="pres">
      <dgm:prSet presAssocID="{35AA2A7E-93A0-4DAF-921D-75A2077877FE}" presName="sibTrans" presStyleCnt="0"/>
      <dgm:spPr/>
    </dgm:pt>
    <dgm:pt modelId="{50B613B9-3977-4BA4-A150-DD956AE53CF2}" type="pres">
      <dgm:prSet presAssocID="{75825B6B-D2A1-470E-99DB-ACC408100C5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C87C127-BFD6-4624-B63C-7A648F2CF204}" type="pres">
      <dgm:prSet presAssocID="{03BFE275-0100-4937-AAC8-C6256A410B49}" presName="sibTrans" presStyleCnt="0"/>
      <dgm:spPr/>
    </dgm:pt>
    <dgm:pt modelId="{5A444B6A-03A6-4441-B68C-3A4ADC0EAB73}" type="pres">
      <dgm:prSet presAssocID="{E01860D6-FF54-4411-9C6A-BC2CC081C7A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138C01E-A8D4-4AFC-80CB-151A52A7938C}" srcId="{BAABF7D2-8A3B-4C6D-B10B-D5126749F07F}" destId="{7A4905C1-763D-4A69-BF18-B3761FCDBB24}" srcOrd="0" destOrd="0" parTransId="{55D8A927-8349-4116-8357-2A131C2EBD3C}" sibTransId="{D1302D68-439A-4ACC-82CC-4DC96844C3F9}"/>
    <dgm:cxn modelId="{1BBE5D21-6D51-4AF3-8FB6-B6551FF8CEB7}" type="presOf" srcId="{AD4F7FA3-6AB7-4EB4-86CE-C606DAF870B7}" destId="{5F771B67-ABE8-4FA3-9A2E-2D640C29B562}" srcOrd="0" destOrd="0" presId="urn:microsoft.com/office/officeart/2005/8/layout/default"/>
    <dgm:cxn modelId="{D6DB6BEE-9D99-40D9-B8C8-75349F72B117}" type="presOf" srcId="{75825B6B-D2A1-470E-99DB-ACC408100C51}" destId="{50B613B9-3977-4BA4-A150-DD956AE53CF2}" srcOrd="0" destOrd="0" presId="urn:microsoft.com/office/officeart/2005/8/layout/default"/>
    <dgm:cxn modelId="{133CDAE6-7B95-4E9D-975D-C53C4A5FA1AA}" srcId="{BAABF7D2-8A3B-4C6D-B10B-D5126749F07F}" destId="{AD4F7FA3-6AB7-4EB4-86CE-C606DAF870B7}" srcOrd="1" destOrd="0" parTransId="{15EA7429-B20A-4BF4-AF21-3527A5A4BB4D}" sibTransId="{35AA2A7E-93A0-4DAF-921D-75A2077877FE}"/>
    <dgm:cxn modelId="{677CD85D-2C97-4545-8FC6-89428D824FFC}" srcId="{BAABF7D2-8A3B-4C6D-B10B-D5126749F07F}" destId="{E01860D6-FF54-4411-9C6A-BC2CC081C7A0}" srcOrd="3" destOrd="0" parTransId="{7973445D-BAF4-4D68-B1F8-77047245769F}" sibTransId="{91A8214A-DEB5-4C60-9A67-B44C1E6FA217}"/>
    <dgm:cxn modelId="{B1041CE9-76B4-43E1-9AE0-30FFA9A80BFC}" srcId="{BAABF7D2-8A3B-4C6D-B10B-D5126749F07F}" destId="{75825B6B-D2A1-470E-99DB-ACC408100C51}" srcOrd="2" destOrd="0" parTransId="{71E3E38D-6E47-44DB-BFF3-CDAEC49A7F04}" sibTransId="{03BFE275-0100-4937-AAC8-C6256A410B49}"/>
    <dgm:cxn modelId="{57EFC57A-576A-49A4-BC57-82991771F545}" type="presOf" srcId="{E01860D6-FF54-4411-9C6A-BC2CC081C7A0}" destId="{5A444B6A-03A6-4441-B68C-3A4ADC0EAB73}" srcOrd="0" destOrd="0" presId="urn:microsoft.com/office/officeart/2005/8/layout/default"/>
    <dgm:cxn modelId="{33304835-7A63-40E1-8F9A-6DB7CE06D4EA}" type="presOf" srcId="{BAABF7D2-8A3B-4C6D-B10B-D5126749F07F}" destId="{6944ABE1-E736-4301-A808-E65262736ED2}" srcOrd="0" destOrd="0" presId="urn:microsoft.com/office/officeart/2005/8/layout/default"/>
    <dgm:cxn modelId="{7F75984B-D110-4CB5-BF63-9B0DCE17F547}" type="presOf" srcId="{7A4905C1-763D-4A69-BF18-B3761FCDBB24}" destId="{2FFA53D6-D5DB-47FF-B806-F839C898AEDE}" srcOrd="0" destOrd="0" presId="urn:microsoft.com/office/officeart/2005/8/layout/default"/>
    <dgm:cxn modelId="{CA82847A-D561-4E12-B923-FCF84D4D8CE5}" type="presParOf" srcId="{6944ABE1-E736-4301-A808-E65262736ED2}" destId="{2FFA53D6-D5DB-47FF-B806-F839C898AEDE}" srcOrd="0" destOrd="0" presId="urn:microsoft.com/office/officeart/2005/8/layout/default"/>
    <dgm:cxn modelId="{DEDEBAEC-212E-4AC5-B638-90752532F31B}" type="presParOf" srcId="{6944ABE1-E736-4301-A808-E65262736ED2}" destId="{B35F42C7-3D4A-4BE3-8B1F-49B5C810C3DA}" srcOrd="1" destOrd="0" presId="urn:microsoft.com/office/officeart/2005/8/layout/default"/>
    <dgm:cxn modelId="{288B10E0-88C4-48AE-B542-679A6673E341}" type="presParOf" srcId="{6944ABE1-E736-4301-A808-E65262736ED2}" destId="{5F771B67-ABE8-4FA3-9A2E-2D640C29B562}" srcOrd="2" destOrd="0" presId="urn:microsoft.com/office/officeart/2005/8/layout/default"/>
    <dgm:cxn modelId="{0C7099F8-6815-4AB5-83D6-03AEBFC8BAF1}" type="presParOf" srcId="{6944ABE1-E736-4301-A808-E65262736ED2}" destId="{5A39ECFE-C1BA-45DB-8C5B-28A6243C6AA7}" srcOrd="3" destOrd="0" presId="urn:microsoft.com/office/officeart/2005/8/layout/default"/>
    <dgm:cxn modelId="{9F1F9956-DF6E-4C35-ABAB-0CCF5D09CD15}" type="presParOf" srcId="{6944ABE1-E736-4301-A808-E65262736ED2}" destId="{50B613B9-3977-4BA4-A150-DD956AE53CF2}" srcOrd="4" destOrd="0" presId="urn:microsoft.com/office/officeart/2005/8/layout/default"/>
    <dgm:cxn modelId="{1D288EB6-AA1D-467E-AA13-FAC567EBA35F}" type="presParOf" srcId="{6944ABE1-E736-4301-A808-E65262736ED2}" destId="{8C87C127-BFD6-4624-B63C-7A648F2CF204}" srcOrd="5" destOrd="0" presId="urn:microsoft.com/office/officeart/2005/8/layout/default"/>
    <dgm:cxn modelId="{F84E9F80-6F21-4292-B4BD-E54228E67D19}" type="presParOf" srcId="{6944ABE1-E736-4301-A808-E65262736ED2}" destId="{5A444B6A-03A6-4441-B68C-3A4ADC0EAB7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B480B9-DFBE-4E71-AE31-771DB31DDE80}">
      <dsp:nvSpPr>
        <dsp:cNvPr id="0" name=""/>
        <dsp:cNvSpPr/>
      </dsp:nvSpPr>
      <dsp:spPr>
        <a:xfrm>
          <a:off x="936107" y="1152126"/>
          <a:ext cx="2664288" cy="2524201"/>
        </a:xfrm>
        <a:prstGeom prst="ellipse">
          <a:avLst/>
        </a:prstGeom>
        <a:solidFill>
          <a:schemeClr val="accent3">
            <a:alpha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800" b="1" kern="1200" dirty="0" smtClean="0">
              <a:latin typeface="Century Gothic"/>
              <a:ea typeface="+mn-ea"/>
              <a:cs typeface="Gisha"/>
            </a:rPr>
            <a:t>חסמי סחר </a:t>
          </a:r>
          <a:endParaRPr lang="he-IL" sz="3800" b="1" kern="1200" dirty="0">
            <a:latin typeface="Century Gothic"/>
            <a:ea typeface="+mn-ea"/>
            <a:cs typeface="Gisha"/>
          </a:endParaRPr>
        </a:p>
      </dsp:txBody>
      <dsp:txXfrm>
        <a:off x="1326283" y="1521787"/>
        <a:ext cx="1883936" cy="17848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B480B9-DFBE-4E71-AE31-771DB31DDE80}">
      <dsp:nvSpPr>
        <dsp:cNvPr id="0" name=""/>
        <dsp:cNvSpPr/>
      </dsp:nvSpPr>
      <dsp:spPr>
        <a:xfrm>
          <a:off x="1043633" y="380943"/>
          <a:ext cx="2700784" cy="2469188"/>
        </a:xfrm>
        <a:prstGeom prst="ellipse">
          <a:avLst/>
        </a:prstGeom>
        <a:solidFill>
          <a:schemeClr val="accent4">
            <a:alpha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400" b="1" kern="1200" dirty="0" smtClean="0">
              <a:latin typeface="Century Gothic"/>
              <a:ea typeface="+mn-ea"/>
              <a:cs typeface="Gisha"/>
            </a:rPr>
            <a:t>רגולציה עודפת</a:t>
          </a:r>
          <a:endParaRPr lang="he-IL" sz="3400" b="1" kern="1200" dirty="0">
            <a:latin typeface="Century Gothic"/>
            <a:ea typeface="+mn-ea"/>
            <a:cs typeface="Gisha"/>
          </a:endParaRPr>
        </a:p>
      </dsp:txBody>
      <dsp:txXfrm>
        <a:off x="1439154" y="742547"/>
        <a:ext cx="1909742" cy="17459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B480B9-DFBE-4E71-AE31-771DB31DDE80}">
      <dsp:nvSpPr>
        <dsp:cNvPr id="0" name=""/>
        <dsp:cNvSpPr/>
      </dsp:nvSpPr>
      <dsp:spPr>
        <a:xfrm>
          <a:off x="781635" y="0"/>
          <a:ext cx="2541185" cy="254118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400" b="1" kern="1200" dirty="0" smtClean="0">
              <a:latin typeface="Century Gothic"/>
              <a:ea typeface="+mn-ea"/>
              <a:cs typeface="Gisha"/>
            </a:rPr>
            <a:t>ריכוזיות</a:t>
          </a:r>
          <a:endParaRPr lang="he-IL" sz="3400" b="1" kern="1200" dirty="0">
            <a:latin typeface="Century Gothic"/>
            <a:ea typeface="+mn-ea"/>
            <a:cs typeface="Gisha"/>
          </a:endParaRPr>
        </a:p>
      </dsp:txBody>
      <dsp:txXfrm>
        <a:off x="1153783" y="372148"/>
        <a:ext cx="1796889" cy="17968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A53D6-D5DB-47FF-B806-F839C898AEDE}">
      <dsp:nvSpPr>
        <dsp:cNvPr id="0" name=""/>
        <dsp:cNvSpPr/>
      </dsp:nvSpPr>
      <dsp:spPr>
        <a:xfrm>
          <a:off x="494115" y="2518"/>
          <a:ext cx="3477634" cy="2086580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ועד פועל לא יעיל ויחידות </a:t>
          </a:r>
          <a:r>
            <a:rPr lang="he-IL" sz="2400" b="1" kern="1200" dirty="0" err="1" smtClean="0"/>
            <a:t>הפסדיות</a:t>
          </a:r>
          <a:r>
            <a:rPr lang="he-IL" sz="2400" b="1" kern="1200" dirty="0" smtClean="0"/>
            <a:t> במכון התקנים</a:t>
          </a:r>
          <a:endParaRPr lang="he-IL" sz="2400" b="1" kern="1200" dirty="0"/>
        </a:p>
      </dsp:txBody>
      <dsp:txXfrm>
        <a:off x="494115" y="2518"/>
        <a:ext cx="3477634" cy="2086580"/>
      </dsp:txXfrm>
    </dsp:sp>
    <dsp:sp modelId="{10C052A0-807A-49E0-9C96-FBE08FCB066F}">
      <dsp:nvSpPr>
        <dsp:cNvPr id="0" name=""/>
        <dsp:cNvSpPr/>
      </dsp:nvSpPr>
      <dsp:spPr>
        <a:xfrm>
          <a:off x="4319513" y="2518"/>
          <a:ext cx="3477634" cy="2086580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מונופול בשוק בדיקות ההתאמה לתקן של מוצרים מיובאים</a:t>
          </a:r>
          <a:endParaRPr lang="he-IL" sz="2400" b="1" kern="1200" dirty="0"/>
        </a:p>
      </dsp:txBody>
      <dsp:txXfrm>
        <a:off x="4319513" y="2518"/>
        <a:ext cx="3477634" cy="2086580"/>
      </dsp:txXfrm>
    </dsp:sp>
    <dsp:sp modelId="{5579AC3C-24E0-431C-9475-70EAA83DC519}">
      <dsp:nvSpPr>
        <dsp:cNvPr id="0" name=""/>
        <dsp:cNvSpPr/>
      </dsp:nvSpPr>
      <dsp:spPr>
        <a:xfrm>
          <a:off x="494115" y="2436863"/>
          <a:ext cx="3477634" cy="2086580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תקינה בינלאומית עם ריבוי סטיות ייחודיות</a:t>
          </a:r>
          <a:endParaRPr lang="he-IL" sz="2400" b="1" kern="1200" dirty="0"/>
        </a:p>
      </dsp:txBody>
      <dsp:txXfrm>
        <a:off x="494115" y="2436863"/>
        <a:ext cx="3477634" cy="2086580"/>
      </dsp:txXfrm>
    </dsp:sp>
    <dsp:sp modelId="{B8B98CD0-177E-4C77-893A-AFF8D6AF2BFA}">
      <dsp:nvSpPr>
        <dsp:cNvPr id="0" name=""/>
        <dsp:cNvSpPr/>
      </dsp:nvSpPr>
      <dsp:spPr>
        <a:xfrm>
          <a:off x="4319513" y="2436863"/>
          <a:ext cx="3477634" cy="2086580"/>
        </a:xfrm>
        <a:prstGeom prst="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דומיננטיות של בעלי אינטרס עסקי בוועדות התקינה</a:t>
          </a:r>
          <a:endParaRPr lang="he-IL" sz="2400" b="1" kern="1200" dirty="0"/>
        </a:p>
      </dsp:txBody>
      <dsp:txXfrm>
        <a:off x="4319513" y="2436863"/>
        <a:ext cx="3477634" cy="20865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6ECBE8-B483-4C33-9BE1-93577CCB26B8}">
      <dsp:nvSpPr>
        <dsp:cNvPr id="0" name=""/>
        <dsp:cNvSpPr/>
      </dsp:nvSpPr>
      <dsp:spPr>
        <a:xfrm rot="10800000">
          <a:off x="6930330" y="809767"/>
          <a:ext cx="1924491" cy="769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0" tIns="22670" rIns="68009" bIns="2267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/>
            <a:t>צמצום משך זמן הבדיקות</a:t>
          </a:r>
          <a:endParaRPr lang="he-IL" sz="1700" b="1" kern="1200" dirty="0"/>
        </a:p>
      </dsp:txBody>
      <dsp:txXfrm rot="10800000">
        <a:off x="7315228" y="809767"/>
        <a:ext cx="1154695" cy="769796"/>
      </dsp:txXfrm>
    </dsp:sp>
    <dsp:sp modelId="{8043E42E-2200-4303-8FC6-F4D80C2D1295}">
      <dsp:nvSpPr>
        <dsp:cNvPr id="0" name=""/>
        <dsp:cNvSpPr/>
      </dsp:nvSpPr>
      <dsp:spPr>
        <a:xfrm rot="10800000">
          <a:off x="5198288" y="809767"/>
          <a:ext cx="1924491" cy="769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0" tIns="22670" rIns="68009" bIns="2267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/>
            <a:t>הוזלה בעלות ליבואנים</a:t>
          </a:r>
          <a:endParaRPr lang="he-IL" sz="1700" b="1" kern="1200" dirty="0"/>
        </a:p>
      </dsp:txBody>
      <dsp:txXfrm rot="10800000">
        <a:off x="5583186" y="809767"/>
        <a:ext cx="1154695" cy="769796"/>
      </dsp:txXfrm>
    </dsp:sp>
    <dsp:sp modelId="{F410BC74-F35E-486F-9CF3-2121A12ECD12}">
      <dsp:nvSpPr>
        <dsp:cNvPr id="0" name=""/>
        <dsp:cNvSpPr/>
      </dsp:nvSpPr>
      <dsp:spPr>
        <a:xfrm rot="10800000">
          <a:off x="3466246" y="809767"/>
          <a:ext cx="1924491" cy="769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0" tIns="22670" rIns="68009" bIns="2267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/>
            <a:t>כניסת יבואנים חדשים לשוק</a:t>
          </a:r>
          <a:endParaRPr lang="he-IL" sz="1700" b="1" kern="1200" dirty="0"/>
        </a:p>
      </dsp:txBody>
      <dsp:txXfrm rot="10800000">
        <a:off x="3851144" y="809767"/>
        <a:ext cx="1154695" cy="769796"/>
      </dsp:txXfrm>
    </dsp:sp>
    <dsp:sp modelId="{CC991929-9D0A-437F-A0DC-51CDA395A9A6}">
      <dsp:nvSpPr>
        <dsp:cNvPr id="0" name=""/>
        <dsp:cNvSpPr/>
      </dsp:nvSpPr>
      <dsp:spPr>
        <a:xfrm rot="10800000">
          <a:off x="1734204" y="809767"/>
          <a:ext cx="1924491" cy="769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0" tIns="22670" rIns="68009" bIns="2267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/>
            <a:t>הגברת התחרות במשק</a:t>
          </a:r>
          <a:endParaRPr lang="he-IL" sz="1700" b="1" kern="1200" dirty="0"/>
        </a:p>
      </dsp:txBody>
      <dsp:txXfrm rot="10800000">
        <a:off x="2119102" y="809767"/>
        <a:ext cx="1154695" cy="769796"/>
      </dsp:txXfrm>
    </dsp:sp>
    <dsp:sp modelId="{C68EFCA8-12E2-4665-8E4D-CB94D5273412}">
      <dsp:nvSpPr>
        <dsp:cNvPr id="0" name=""/>
        <dsp:cNvSpPr/>
      </dsp:nvSpPr>
      <dsp:spPr>
        <a:xfrm rot="10800000">
          <a:off x="2162" y="809767"/>
          <a:ext cx="1924491" cy="769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0" tIns="22670" rIns="68009" bIns="2267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700" b="1" kern="1200" dirty="0" smtClean="0"/>
            <a:t>הורדת המחיר לצרכן</a:t>
          </a:r>
          <a:endParaRPr lang="he-IL" sz="1700" b="1" kern="1200" dirty="0"/>
        </a:p>
      </dsp:txBody>
      <dsp:txXfrm rot="10800000">
        <a:off x="387060" y="809767"/>
        <a:ext cx="1154695" cy="7697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A53D6-D5DB-47FF-B806-F839C898AEDE}">
      <dsp:nvSpPr>
        <dsp:cNvPr id="0" name=""/>
        <dsp:cNvSpPr/>
      </dsp:nvSpPr>
      <dsp:spPr>
        <a:xfrm>
          <a:off x="494115" y="2518"/>
          <a:ext cx="3477634" cy="208658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שיפור וייעול התנהלות מכון התקנים</a:t>
          </a:r>
          <a:endParaRPr lang="he-IL" sz="2400" b="1" kern="1200" dirty="0"/>
        </a:p>
      </dsp:txBody>
      <dsp:txXfrm>
        <a:off x="494115" y="2518"/>
        <a:ext cx="3477634" cy="2086580"/>
      </dsp:txXfrm>
    </dsp:sp>
    <dsp:sp modelId="{5F771B67-ABE8-4FA3-9A2E-2D640C29B562}">
      <dsp:nvSpPr>
        <dsp:cNvPr id="0" name=""/>
        <dsp:cNvSpPr/>
      </dsp:nvSpPr>
      <dsp:spPr>
        <a:xfrm>
          <a:off x="4319513" y="2518"/>
          <a:ext cx="3477634" cy="2086580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smtClean="0"/>
            <a:t>פתיחה לתחרות של בדיקות ההתאמה לתקן</a:t>
          </a:r>
          <a:endParaRPr lang="he-IL" sz="2400" b="1" kern="1200" dirty="0"/>
        </a:p>
      </dsp:txBody>
      <dsp:txXfrm>
        <a:off x="4319513" y="2518"/>
        <a:ext cx="3477634" cy="2086580"/>
      </dsp:txXfrm>
    </dsp:sp>
    <dsp:sp modelId="{50B613B9-3977-4BA4-A150-DD956AE53CF2}">
      <dsp:nvSpPr>
        <dsp:cNvPr id="0" name=""/>
        <dsp:cNvSpPr/>
      </dsp:nvSpPr>
      <dsp:spPr>
        <a:xfrm>
          <a:off x="494115" y="2436863"/>
          <a:ext cx="3477634" cy="2086580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קידום אימוץ התקינה הבינ"ל</a:t>
          </a:r>
          <a:endParaRPr lang="he-IL" sz="2400" b="1" kern="1200" dirty="0"/>
        </a:p>
      </dsp:txBody>
      <dsp:txXfrm>
        <a:off x="494115" y="2436863"/>
        <a:ext cx="3477634" cy="2086580"/>
      </dsp:txXfrm>
    </dsp:sp>
    <dsp:sp modelId="{5A444B6A-03A6-4441-B68C-3A4ADC0EAB73}">
      <dsp:nvSpPr>
        <dsp:cNvPr id="0" name=""/>
        <dsp:cNvSpPr/>
      </dsp:nvSpPr>
      <dsp:spPr>
        <a:xfrm>
          <a:off x="4319513" y="2436863"/>
          <a:ext cx="3477634" cy="2086580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איזון הרכבי ועדות התקינה לשם הגברת התחרות במשק</a:t>
          </a:r>
          <a:endParaRPr lang="he-IL" sz="2400" b="1" kern="1200" dirty="0"/>
        </a:p>
      </dsp:txBody>
      <dsp:txXfrm>
        <a:off x="4319513" y="2436863"/>
        <a:ext cx="3477634" cy="2086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#2">
  <dgm:title val="טבעות מחוברות"/>
  <dgm:desc val="השתמש כדי להציג רעיונות או מושגים חופפים או מחוברים. שבע השורות הראשונות של טקסט ברמה 1 תואמות למעגל. טקסט שאינו בשימוש אינו מופיע, אך נשאר זמין אם תשנה פריסה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#2">
  <dgm:title val="טבעות מחוברות"/>
  <dgm:desc val="השתמש כדי להציג רעיונות או מושגים חופפים או מחוברים. שבע השורות הראשונות של טקסט ברמה 1 תואמות למעגל. טקסט שאינו בשימוש אינו מופיע, אך נשאר זמין אם תשנה פריסה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ings+Icon#2">
  <dgm:title val="טבעות מחוברות"/>
  <dgm:desc val="השתמש כדי להציג רעיונות או מושגים חופפים או מחוברים. שבע השורות הראשונות של טקסט ברמה 1 תואמות למעגל. טקסט שאינו בשימוש אינו מופיע, אך נשאר זמין אם תשנה פריסה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0.48148</cdr:x>
      <cdr:y>0.36765</cdr:y>
    </cdr:from>
    <cdr:to>
      <cdr:x>0.48148</cdr:x>
      <cdr:y>0.49263</cdr:y>
    </cdr:to>
    <cdr:cxnSp macro="">
      <cdr:nvCxnSpPr>
        <cdr:cNvPr id="2" name="Straight Arrow Connector 1"/>
        <cdr:cNvCxnSpPr/>
      </cdr:nvCxnSpPr>
      <cdr:spPr>
        <a:xfrm xmlns:a="http://schemas.openxmlformats.org/drawingml/2006/main">
          <a:off x="3744416" y="1800200"/>
          <a:ext cx="0" cy="61200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0.41176</cdr:x>
      <cdr:y>0.47363</cdr:y>
    </cdr:from>
    <cdr:to>
      <cdr:x>0.48142</cdr:x>
      <cdr:y>0.54809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533650" y="2181225"/>
          <a:ext cx="428625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0.11887</cdr:x>
      <cdr:y>0.36583</cdr:y>
    </cdr:from>
    <cdr:to>
      <cdr:x>1</cdr:x>
      <cdr:y>0.36648</cdr:y>
    </cdr:to>
    <cdr:cxnSp macro="">
      <cdr:nvCxnSpPr>
        <cdr:cNvPr id="3" name="מחבר ישר 2"/>
        <cdr:cNvCxnSpPr/>
      </cdr:nvCxnSpPr>
      <cdr:spPr>
        <a:xfrm xmlns:a="http://schemas.openxmlformats.org/drawingml/2006/main" flipV="1">
          <a:off x="744684" y="1781299"/>
          <a:ext cx="5520012" cy="3165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BEFD411-0A16-4791-BDFD-2814C8BB4786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90A49A1-BEF6-4997-964C-AEAF244535F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0256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F825A77-3F05-4FCB-8764-1D10B9607D5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48E1693-9543-44EA-8934-A4152518D2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9722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6E4F4-3BC3-4ED9-AEB3-788FE5F1B410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748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F503F-4B65-4690-B986-F7D3F87CE375}" type="slidenum">
              <a:rPr lang="he-IL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751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B5366-6652-4658-955D-1AD46AD635CB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91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algn="r" rtl="1" eaLnBrk="1" hangingPunct="1">
              <a:spcBef>
                <a:spcPct val="0"/>
              </a:spcBef>
            </a:pPr>
            <a:endParaRPr lang="he-IL" dirty="0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809B19-338A-4E5D-98FD-1876B37A484D}" type="slidenum">
              <a:rPr lang="en-US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52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34148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F503F-4B65-4690-B986-F7D3F87CE375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751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787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9636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pPr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4607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pPr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4244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565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8E1693-9543-44EA-8934-A4152518D2A4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037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he-IL" baseline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5449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B5366-6652-4658-955D-1AD46AD635CB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91081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958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8E1693-9543-44EA-8934-A4152518D2A4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50011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787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he-IL" baseline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18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5449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8E1693-9543-44EA-8934-A4152518D2A4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14384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20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0767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21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378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22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378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0" baseline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pPr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93785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pPr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93785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>
                <a:solidFill>
                  <a:prstClr val="black"/>
                </a:solidFill>
              </a:rPr>
              <a:pPr/>
              <a:t>25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3785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6D02-1CEE-41F8-A2F6-D8960E1AD414}" type="slidenum">
              <a:rPr lang="he-IL" smtClean="0"/>
              <a:pPr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2491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3048000" y="457200"/>
            <a:ext cx="5867400" cy="1752600"/>
          </a:xfrm>
        </p:spPr>
        <p:txBody>
          <a:bodyPr/>
          <a:lstStyle>
            <a:lvl1pPr>
              <a:defRPr sz="4000" b="1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4178300" y="5957888"/>
            <a:ext cx="1308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00"/>
                </a:solidFill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68643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902B1-92BC-49B7-BDA1-DFCE170A3DD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105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2C3F1-6EB4-450E-8165-DFB55A7624A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09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00D4A-9429-4BAA-AF4D-96DCC48353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79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6275D7-6CB2-4D07-B0DE-AB7B17BD7C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175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ACC81-F126-4C3D-8409-4C57252342D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419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667BC-E3D0-4FD0-B112-B1E5A050227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82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3EB54-8C94-4075-B8C0-479362C2B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419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05499-2637-48A7-962D-02B4C8590B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47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853AE-ACD6-4B69-ABBF-3A355924F0F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14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B5AEB-A5B6-499F-8C99-E3212DA4D7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0810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46838"/>
            <a:ext cx="2133600" cy="258762"/>
          </a:xfrm>
        </p:spPr>
        <p:txBody>
          <a:bodyPr/>
          <a:lstStyle>
            <a:lvl1pPr>
              <a:defRPr/>
            </a:lvl1pPr>
          </a:lstStyle>
          <a:p>
            <a:fld id="{8D7DA54F-781D-4965-ABAA-7C8F3517EE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572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2525" y="542925"/>
            <a:ext cx="6732588" cy="654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173038" y="1484313"/>
            <a:ext cx="8805862" cy="509905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91EBB-653E-4CC6-8189-669465900300}" type="slidenum">
              <a:rPr lang="he-I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291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771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 marL="742950" indent="-285750">
              <a:buFont typeface="Courier New" pitchFamily="49" charset="0"/>
              <a:buChar char="o"/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00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907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52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834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5727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2651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7683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121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6026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437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4_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166688"/>
            <a:ext cx="8229600" cy="9144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33400" y="1143000"/>
            <a:ext cx="8229600" cy="45720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 lvl="0"/>
            <a:endParaRPr lang="he-IL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29000" y="6446838"/>
            <a:ext cx="2133600" cy="25876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>
              <a:defRPr/>
            </a:pPr>
            <a:fld id="{F3E040FA-9367-4A7E-8E41-13BF40F1DA54}" type="slidenum"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>
              <a:defRPr/>
            </a:pPr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15721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תוכן 2"/>
          <p:cNvSpPr>
            <a:spLocks noGrp="1"/>
          </p:cNvSpPr>
          <p:nvPr>
            <p:ph idx="12"/>
          </p:nvPr>
        </p:nvSpPr>
        <p:spPr>
          <a:xfrm>
            <a:off x="467544" y="1340768"/>
            <a:ext cx="8219256" cy="5328592"/>
          </a:xfrm>
        </p:spPr>
        <p:txBody>
          <a:bodyPr/>
          <a:lstStyle>
            <a:lvl1pPr marL="216000" indent="-216000">
              <a:lnSpc>
                <a:spcPts val="2600"/>
              </a:lnSpc>
              <a:spcBef>
                <a:spcPts val="1800"/>
              </a:spcBef>
              <a:buClr>
                <a:srgbClr val="003D81"/>
              </a:buClr>
              <a:buSzPct val="120000"/>
              <a:buFont typeface="Wingdings" pitchFamily="2" charset="2"/>
              <a:buChar char="§"/>
              <a:defRPr sz="2400" baseline="0"/>
            </a:lvl1pPr>
            <a:lvl2pPr marL="432000" indent="-216000">
              <a:lnSpc>
                <a:spcPts val="2200"/>
              </a:lnSpc>
              <a:spcBef>
                <a:spcPts val="600"/>
              </a:spcBef>
              <a:buClr>
                <a:srgbClr val="003D81"/>
              </a:buClr>
              <a:buFont typeface="Wingdings" pitchFamily="2" charset="2"/>
              <a:buChar char="§"/>
              <a:defRPr sz="2000" baseline="0">
                <a:solidFill>
                  <a:srgbClr val="003D81"/>
                </a:solidFill>
              </a:defRPr>
            </a:lvl2pPr>
            <a:lvl3pPr marL="648000" indent="-21600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§"/>
              <a:defRPr sz="1800" baseline="0"/>
            </a:lvl3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</p:txBody>
      </p:sp>
      <p:sp>
        <p:nvSpPr>
          <p:cNvPr id="13" name="כותרת 1"/>
          <p:cNvSpPr>
            <a:spLocks noGrp="1"/>
          </p:cNvSpPr>
          <p:nvPr>
            <p:ph type="title"/>
          </p:nvPr>
        </p:nvSpPr>
        <p:spPr>
          <a:xfrm>
            <a:off x="251520" y="13990"/>
            <a:ext cx="8435280" cy="966738"/>
          </a:xfrm>
        </p:spPr>
        <p:txBody>
          <a:bodyPr anchor="b">
            <a:noAutofit/>
          </a:bodyPr>
          <a:lstStyle>
            <a:lvl1pPr algn="r">
              <a:lnSpc>
                <a:spcPts val="3600"/>
              </a:lnSpc>
              <a:defRPr sz="32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757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2" name="Object 18"/>
          <p:cNvGraphicFramePr>
            <a:graphicFrameLocks noChangeAspect="1"/>
          </p:cNvGraphicFramePr>
          <p:nvPr/>
        </p:nvGraphicFramePr>
        <p:xfrm>
          <a:off x="0" y="-26988"/>
          <a:ext cx="91440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" name="Image" r:id="rId16" imgW="6450794" imgH="952045" progId="Photoshop.Image.6">
                  <p:embed/>
                </p:oleObj>
              </mc:Choice>
              <mc:Fallback>
                <p:oleObj name="Image" r:id="rId16" imgW="6450794" imgH="952045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6988"/>
                        <a:ext cx="9144000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43663"/>
            <a:ext cx="2895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29000" y="6446838"/>
            <a:ext cx="21336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D131C0FC-B434-4660-9A62-CDB796CD1274}" type="slidenum">
              <a:rPr lang="en-US">
                <a:solidFill>
                  <a:srgbClr val="000000"/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152400"/>
            <a:ext cx="8229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681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marL="4572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6pPr>
      <a:lvl7pPr marL="9144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7pPr>
      <a:lvl8pPr marL="13716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8pPr>
      <a:lvl9pPr marL="18288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32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chart" Target="../charts/chart1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notesSlide" Target="../notesSlides/notesSlide2.xml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6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8.jp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5" Type="http://schemas.openxmlformats.org/officeDocument/2006/relationships/slide" Target="slide10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slide" Target="slide8.xml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5" Type="http://schemas.openxmlformats.org/officeDocument/2006/relationships/image" Target="../media/image41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Relationship Id="rId1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Relationship Id="rId4" Type="http://schemas.openxmlformats.org/officeDocument/2006/relationships/slide" Target="sl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slide" Target="slide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slide" Target="slide11.xml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6.xml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827484" y="12700"/>
            <a:ext cx="7727776" cy="1752600"/>
          </a:xfrm>
        </p:spPr>
        <p:txBody>
          <a:bodyPr/>
          <a:lstStyle/>
          <a:p>
            <a:pPr algn="ctr"/>
            <a:r>
              <a:rPr lang="he-IL" sz="4800" dirty="0" smtClean="0">
                <a:cs typeface="David" pitchFamily="2" charset="-79"/>
              </a:rPr>
              <a:t>שינוי מבני בענף התקינה</a:t>
            </a:r>
            <a:endParaRPr lang="en-US" sz="9600" dirty="0">
              <a:cs typeface="David" pitchFamily="2" charset="-79"/>
            </a:endParaRPr>
          </a:p>
        </p:txBody>
      </p:sp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827484" y="5132362"/>
            <a:ext cx="7200900" cy="1536701"/>
            <a:chOff x="411" y="371"/>
            <a:chExt cx="4536" cy="968"/>
          </a:xfrm>
        </p:grpSpPr>
        <p:pic>
          <p:nvPicPr>
            <p:cNvPr id="6" name="Picture 4" descr="D794-059_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16" y="371"/>
              <a:ext cx="771" cy="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411" y="1136"/>
              <a:ext cx="4536" cy="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he-IL" sz="2000" b="1" dirty="0" smtClean="0">
                  <a:solidFill>
                    <a:srgbClr val="1D528D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משרדי האוצר והכלכלה והתעשייה </a:t>
              </a:r>
              <a:endParaRPr lang="en-US" sz="2000" b="1" dirty="0">
                <a:solidFill>
                  <a:srgbClr val="1D528D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sp>
        <p:nvSpPr>
          <p:cNvPr id="8" name="מלבן 7"/>
          <p:cNvSpPr/>
          <p:nvPr/>
        </p:nvSpPr>
        <p:spPr>
          <a:xfrm>
            <a:off x="3600128" y="4684389"/>
            <a:ext cx="1835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2400" b="1" dirty="0" smtClean="0">
                <a:solidFill>
                  <a:srgbClr val="1D528D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נובמבר  2016</a:t>
            </a:r>
            <a:endParaRPr lang="en-US" sz="2400" b="1" dirty="0">
              <a:solidFill>
                <a:srgbClr val="1D528D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6402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1280954"/>
            <a:ext cx="8208912" cy="830997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מוצרי </a:t>
            </a:r>
            <a:r>
              <a:rPr lang="he-IL" sz="2400" dirty="0" smtClean="0">
                <a:solidFill>
                  <a:prstClr val="white"/>
                </a:solidFill>
              </a:rPr>
              <a:t>הצריכה הפרטית </a:t>
            </a:r>
            <a:r>
              <a:rPr lang="he-IL" sz="2400" dirty="0">
                <a:solidFill>
                  <a:prstClr val="white"/>
                </a:solidFill>
              </a:rPr>
              <a:t>בישראל יקרים ממרבית מדינות </a:t>
            </a:r>
            <a:r>
              <a:rPr lang="he-IL" sz="2400" dirty="0" smtClean="0">
                <a:solidFill>
                  <a:prstClr val="white"/>
                </a:solidFill>
              </a:rPr>
              <a:t>ה-</a:t>
            </a:r>
            <a:r>
              <a:rPr lang="en-US" sz="2400" dirty="0" smtClean="0">
                <a:solidFill>
                  <a:prstClr val="white"/>
                </a:solidFill>
              </a:rPr>
              <a:t>OECD</a:t>
            </a:r>
            <a:r>
              <a:rPr lang="he-IL" sz="2400" dirty="0" smtClean="0">
                <a:solidFill>
                  <a:prstClr val="white"/>
                </a:solidFill>
              </a:rPr>
              <a:t> </a:t>
            </a:r>
            <a:r>
              <a:rPr lang="he-IL" sz="2400" dirty="0">
                <a:solidFill>
                  <a:prstClr val="white"/>
                </a:solidFill>
              </a:rPr>
              <a:t/>
            </a:r>
            <a:br>
              <a:rPr lang="he-IL" sz="2400" dirty="0">
                <a:solidFill>
                  <a:prstClr val="white"/>
                </a:solidFill>
              </a:rPr>
            </a:br>
            <a:r>
              <a:rPr lang="he-IL" sz="2400" dirty="0">
                <a:solidFill>
                  <a:prstClr val="white"/>
                </a:solidFill>
              </a:rPr>
              <a:t>ויקרים במיוחד בהשוואה לשכר (שנת 2011)</a:t>
            </a:r>
          </a:p>
        </p:txBody>
      </p:sp>
      <p:graphicFrame>
        <p:nvGraphicFramePr>
          <p:cNvPr id="7" name="תרשים 6"/>
          <p:cNvGraphicFramePr/>
          <p:nvPr>
            <p:extLst>
              <p:ext uri="{D42A27DB-BD31-4B8C-83A1-F6EECF244321}">
                <p14:modId xmlns:p14="http://schemas.microsoft.com/office/powerpoint/2010/main" val="2304190948"/>
              </p:ext>
            </p:extLst>
          </p:nvPr>
        </p:nvGraphicFramePr>
        <p:xfrm>
          <a:off x="179512" y="1985899"/>
          <a:ext cx="8568952" cy="465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/>
              <a:t>רמת מחירי מוצרי הצריכה הפרטית - השוואה בינ"ל</a:t>
            </a:r>
          </a:p>
        </p:txBody>
      </p:sp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3943047255"/>
              </p:ext>
            </p:extLst>
          </p:nvPr>
        </p:nvGraphicFramePr>
        <p:xfrm>
          <a:off x="1547664" y="980728"/>
          <a:ext cx="4536504" cy="4828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דיאגרמה 9"/>
          <p:cNvGraphicFramePr/>
          <p:nvPr>
            <p:extLst>
              <p:ext uri="{D42A27DB-BD31-4B8C-83A1-F6EECF244321}">
                <p14:modId xmlns:p14="http://schemas.microsoft.com/office/powerpoint/2010/main" val="165254794"/>
              </p:ext>
            </p:extLst>
          </p:nvPr>
        </p:nvGraphicFramePr>
        <p:xfrm>
          <a:off x="3491880" y="1823919"/>
          <a:ext cx="4680520" cy="3333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1" name="דיאגרמה 10"/>
          <p:cNvGraphicFramePr/>
          <p:nvPr>
            <p:extLst>
              <p:ext uri="{D42A27DB-BD31-4B8C-83A1-F6EECF244321}">
                <p14:modId xmlns:p14="http://schemas.microsoft.com/office/powerpoint/2010/main" val="2782727324"/>
              </p:ext>
            </p:extLst>
          </p:nvPr>
        </p:nvGraphicFramePr>
        <p:xfrm>
          <a:off x="2699792" y="3717032"/>
          <a:ext cx="4104456" cy="2541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330820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10" grpId="0">
        <p:bldAsOne/>
      </p:bldGraphic>
      <p:bldGraphic spid="11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08912" cy="687736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dirty="0" smtClean="0"/>
              <a:t>הרגולציה במשק הישראלי הינה המכבידה ביותר מבין מדינות ה-</a:t>
            </a:r>
            <a:r>
              <a:rPr lang="en-US" dirty="0" smtClean="0"/>
              <a:t>OECD</a:t>
            </a:r>
            <a:endParaRPr lang="he-IL" dirty="0"/>
          </a:p>
        </p:txBody>
      </p:sp>
      <p:graphicFrame>
        <p:nvGraphicFramePr>
          <p:cNvPr id="12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0501410"/>
              </p:ext>
            </p:extLst>
          </p:nvPr>
        </p:nvGraphicFramePr>
        <p:xfrm>
          <a:off x="342876" y="1700808"/>
          <a:ext cx="8538950" cy="4739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1187450" y="6329847"/>
            <a:ext cx="7993062" cy="55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>
              <a:defRPr sz="28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2pPr>
            <a:lvl3pPr>
              <a:defRPr sz="24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3pPr>
            <a:lvl4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4pPr>
            <a:lvl5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9pPr>
          </a:lstStyle>
          <a:p>
            <a:pPr algn="r" rtl="1">
              <a:lnSpc>
                <a:spcPct val="80000"/>
              </a:lnSpc>
              <a:spcBef>
                <a:spcPct val="50000"/>
              </a:spcBef>
            </a:pPr>
            <a:r>
              <a:rPr lang="he-IL" altLang="he-IL" sz="1400" dirty="0" smtClean="0"/>
              <a:t>הערה(*): מדד בין 0 ל-6, כאשר 6 מציין נטל רגולטורי מכביד ביותר. </a:t>
            </a:r>
          </a:p>
          <a:p>
            <a:pPr algn="r" rtl="1">
              <a:lnSpc>
                <a:spcPct val="80000"/>
              </a:lnSpc>
              <a:spcBef>
                <a:spcPct val="50000"/>
              </a:spcBef>
            </a:pPr>
            <a:r>
              <a:rPr lang="he-IL" altLang="he-IL" sz="1400" dirty="0" smtClean="0"/>
              <a:t>מקור</a:t>
            </a:r>
            <a:r>
              <a:rPr lang="he-IL" altLang="he-IL" sz="1400" dirty="0"/>
              <a:t>: </a:t>
            </a:r>
            <a:r>
              <a:rPr lang="en-US" altLang="he-IL" sz="1400" dirty="0" smtClean="0"/>
              <a:t>OECD</a:t>
            </a:r>
            <a:endParaRPr lang="en-US" altLang="he-IL" sz="1400" dirty="0"/>
          </a:p>
        </p:txBody>
      </p:sp>
      <p:sp>
        <p:nvSpPr>
          <p:cNvPr id="7" name="חץ למעלה 6">
            <a:hlinkClick r:id="rId4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1835696" y="1340768"/>
            <a:ext cx="5329238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en-US" sz="2200" b="1" dirty="0" smtClean="0">
                <a:latin typeface="David" pitchFamily="34" charset="-79"/>
                <a:cs typeface="David" pitchFamily="34" charset="-79"/>
              </a:rPr>
              <a:t>Product Market Regulation Index*, 2013</a:t>
            </a:r>
            <a:endParaRPr lang="he-IL" sz="2200" b="1" dirty="0"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64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כותרת 2"/>
          <p:cNvSpPr>
            <a:spLocks noGrp="1"/>
          </p:cNvSpPr>
          <p:nvPr>
            <p:ph type="title"/>
          </p:nvPr>
        </p:nvSpPr>
        <p:spPr>
          <a:xfrm>
            <a:off x="-36512" y="84336"/>
            <a:ext cx="9144000" cy="968400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dirty="0"/>
              <a:t/>
            </a:r>
            <a:br>
              <a:rPr lang="he-IL" dirty="0"/>
            </a:br>
            <a:r>
              <a:rPr lang="he-IL" dirty="0" smtClean="0"/>
              <a:t>ענפים </a:t>
            </a:r>
            <a:r>
              <a:rPr lang="he-IL" dirty="0"/>
              <a:t>החשופים לסחר </a:t>
            </a:r>
            <a:r>
              <a:rPr lang="he-IL" dirty="0" smtClean="0"/>
              <a:t>חוץ מאופיינים ברמת </a:t>
            </a:r>
            <a:r>
              <a:rPr lang="he-IL" dirty="0" err="1" smtClean="0"/>
              <a:t>פיריון</a:t>
            </a:r>
            <a:r>
              <a:rPr lang="he-IL" dirty="0" smtClean="0"/>
              <a:t> גבוהה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20" y="1844824"/>
            <a:ext cx="8962856" cy="4352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8387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59832" y="6536377"/>
            <a:ext cx="6048672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200" b="1" dirty="0" smtClean="0">
                <a:solidFill>
                  <a:schemeClr val="bg1">
                    <a:lumMod val="50000"/>
                  </a:schemeClr>
                </a:solidFill>
              </a:rPr>
              <a:t>מקור: בנק ישראל</a:t>
            </a:r>
            <a:endParaRPr lang="he-IL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חץ למעלה 6">
            <a:hlinkClick r:id="rId5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2889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 smtClean="0"/>
              <a:t>בחינת הריכוזיות בשוק המזון, 2014</a:t>
            </a:r>
            <a:endParaRPr lang="he-IL" dirty="0"/>
          </a:p>
        </p:txBody>
      </p:sp>
      <p:graphicFrame>
        <p:nvGraphicFramePr>
          <p:cNvPr id="7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1817439"/>
              </p:ext>
            </p:extLst>
          </p:nvPr>
        </p:nvGraphicFramePr>
        <p:xfrm>
          <a:off x="3995936" y="1340768"/>
          <a:ext cx="4824536" cy="4493488"/>
        </p:xfrm>
        <a:graphic>
          <a:graphicData uri="http://schemas.openxmlformats.org/drawingml/2006/table">
            <a:tbl>
              <a:tblPr rtl="1" firstRow="1" bandRow="1">
                <a:tableStyleId>{BC89EF96-8CEA-46FF-86C4-4CE0E7609802}</a:tableStyleId>
              </a:tblPr>
              <a:tblGrid>
                <a:gridCol w="2952548"/>
                <a:gridCol w="1871988"/>
              </a:tblGrid>
              <a:tr h="432048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/>
                        <a:t>שם המוצר</a:t>
                      </a:r>
                      <a:endParaRPr lang="he-IL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300" dirty="0" smtClean="0"/>
                        <a:t>CR3</a:t>
                      </a:r>
                      <a:r>
                        <a:rPr lang="he-IL" sz="2300" dirty="0" smtClean="0"/>
                        <a:t>*</a:t>
                      </a:r>
                      <a:r>
                        <a:rPr lang="he-IL" sz="2300" baseline="0" dirty="0" smtClean="0"/>
                        <a:t> </a:t>
                      </a:r>
                      <a:r>
                        <a:rPr lang="he-IL" sz="2300" dirty="0" smtClean="0"/>
                        <a:t> </a:t>
                      </a:r>
                      <a:endParaRPr lang="he-IL" sz="2300" dirty="0"/>
                    </a:p>
                  </a:txBody>
                  <a:tcPr anchor="ctr"/>
                </a:tc>
              </a:tr>
              <a:tr h="478904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משקאות מוגזים</a:t>
                      </a:r>
                      <a:r>
                        <a:rPr lang="he-IL" sz="2300" baseline="0" dirty="0" smtClean="0">
                          <a:solidFill>
                            <a:schemeClr val="tx1"/>
                          </a:solidFill>
                        </a:rPr>
                        <a:t> שחורים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99%</a:t>
                      </a:r>
                    </a:p>
                  </a:txBody>
                  <a:tcPr anchor="ctr"/>
                </a:tc>
              </a:tr>
              <a:tr h="478904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תה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קפה נמס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97%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קטשופ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דגני בוקר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90%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לחם ולחמניות</a:t>
                      </a:r>
                      <a:r>
                        <a:rPr lang="he-IL" sz="2300" baseline="0" dirty="0" smtClean="0">
                          <a:solidFill>
                            <a:schemeClr val="tx1"/>
                          </a:solidFill>
                        </a:rPr>
                        <a:t> ארוזות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90%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אורז ארוז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78%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פסטה יבשה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78%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6413">
                <a:tc>
                  <a:txBody>
                    <a:bodyPr/>
                    <a:lstStyle/>
                    <a:p>
                      <a:pPr algn="ctr" rtl="1"/>
                      <a:r>
                        <a:rPr lang="he-IL" sz="2300" dirty="0" smtClean="0">
                          <a:solidFill>
                            <a:schemeClr val="tx1"/>
                          </a:solidFill>
                        </a:rPr>
                        <a:t>שמן </a:t>
                      </a:r>
                      <a:endParaRPr lang="he-IL" sz="23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70%</a:t>
                      </a:r>
                      <a:endParaRPr lang="he-IL" sz="2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מלבן 27"/>
          <p:cNvSpPr/>
          <p:nvPr/>
        </p:nvSpPr>
        <p:spPr>
          <a:xfrm>
            <a:off x="6014060" y="6453336"/>
            <a:ext cx="3101340" cy="40466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sz="1200" dirty="0" smtClean="0">
                <a:solidFill>
                  <a:srgbClr val="404040"/>
                </a:solidFill>
                <a:latin typeface="Arial" pitchFamily="34" charset="0"/>
              </a:rPr>
              <a:t>הערה</a:t>
            </a:r>
            <a:r>
              <a:rPr lang="he-IL" sz="1200" dirty="0">
                <a:solidFill>
                  <a:srgbClr val="404040"/>
                </a:solidFill>
                <a:latin typeface="Arial" pitchFamily="34" charset="0"/>
              </a:rPr>
              <a:t>(*): </a:t>
            </a:r>
            <a:r>
              <a:rPr lang="he-IL" sz="1200" dirty="0" smtClean="0">
                <a:solidFill>
                  <a:srgbClr val="404040"/>
                </a:solidFill>
                <a:latin typeface="Arial" pitchFamily="34" charset="0"/>
              </a:rPr>
              <a:t>נתח השוק של שלוש החברות הגדולות.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sz="1200" dirty="0" smtClean="0">
                <a:solidFill>
                  <a:srgbClr val="404040"/>
                </a:solidFill>
                <a:latin typeface="Arial" pitchFamily="34" charset="0"/>
              </a:rPr>
              <a:t>מקור: </a:t>
            </a:r>
            <a:r>
              <a:rPr lang="he-IL" sz="1200" dirty="0" err="1" smtClean="0">
                <a:solidFill>
                  <a:srgbClr val="404040"/>
                </a:solidFill>
                <a:latin typeface="Arial" pitchFamily="34" charset="0"/>
              </a:rPr>
              <a:t>נילסן</a:t>
            </a:r>
            <a:r>
              <a:rPr lang="he-IL" sz="1200" dirty="0" smtClean="0">
                <a:solidFill>
                  <a:srgbClr val="404040"/>
                </a:solidFill>
                <a:latin typeface="Arial" pitchFamily="34" charset="0"/>
              </a:rPr>
              <a:t> </a:t>
            </a:r>
            <a:endParaRPr lang="he-IL" sz="1200" dirty="0">
              <a:solidFill>
                <a:srgbClr val="404040"/>
              </a:solidFill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988840"/>
            <a:ext cx="2931510" cy="1938992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</a:rPr>
              <a:t>לפי דוח מוניטור (2010), מדד ה-</a:t>
            </a:r>
            <a:r>
              <a:rPr lang="en-US" sz="2400" dirty="0" smtClean="0">
                <a:solidFill>
                  <a:schemeClr val="bg1"/>
                </a:solidFill>
              </a:rPr>
              <a:t>CR3</a:t>
            </a:r>
            <a:r>
              <a:rPr lang="he-IL" sz="2400" dirty="0" smtClean="0">
                <a:solidFill>
                  <a:schemeClr val="bg1"/>
                </a:solidFill>
              </a:rPr>
              <a:t> בשוק המזון במדינות כמו ארה"ב, בריטניה וצרפת נע סביב 40%-60% </a:t>
            </a:r>
            <a:endParaRPr lang="he-IL" sz="2400" dirty="0">
              <a:solidFill>
                <a:schemeClr val="bg1"/>
              </a:solidFill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0" y="1988840"/>
            <a:ext cx="986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OECD=100 </a:t>
            </a:r>
            <a:endParaRPr lang="he-IL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תרשים 9"/>
          <p:cNvGraphicFramePr/>
          <p:nvPr>
            <p:extLst>
              <p:ext uri="{D42A27DB-BD31-4B8C-83A1-F6EECF244321}">
                <p14:modId xmlns:p14="http://schemas.microsoft.com/office/powerpoint/2010/main" val="2979662447"/>
              </p:ext>
            </p:extLst>
          </p:nvPr>
        </p:nvGraphicFramePr>
        <p:xfrm>
          <a:off x="107504" y="1791717"/>
          <a:ext cx="6264696" cy="48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חץ למעלה 14">
            <a:hlinkClick r:id="rId4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322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7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06441 1.85185E-6 C 0.09341 1.85185E-6 0.13004 -0.04051 0.13004 -0.07361 L 0.13004 -0.14676 " pathEditMode="relative" rAng="0" ptsTypes="FfFF">
                                      <p:cBhvr>
                                        <p:cTn id="8" dur="1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93" y="-733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/>
      <p:bldGraphic spid="10" grpId="0">
        <p:bldAsOne/>
      </p:bldGraphic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 smtClean="0"/>
              <a:t>צעדים להפחתת הריכוזיות והורדת יוקר המחייה</a:t>
            </a:r>
            <a:endParaRPr lang="he-IL" dirty="0"/>
          </a:p>
        </p:txBody>
      </p:sp>
      <p:grpSp>
        <p:nvGrpSpPr>
          <p:cNvPr id="7" name="קבוצה 6"/>
          <p:cNvGrpSpPr/>
          <p:nvPr/>
        </p:nvGrpSpPr>
        <p:grpSpPr>
          <a:xfrm>
            <a:off x="6871297" y="1340768"/>
            <a:ext cx="2165199" cy="1907775"/>
            <a:chOff x="5724128" y="1412776"/>
            <a:chExt cx="2439001" cy="2267815"/>
          </a:xfrm>
        </p:grpSpPr>
        <p:sp>
          <p:nvSpPr>
            <p:cNvPr id="19" name="TextBox 18"/>
            <p:cNvSpPr txBox="1"/>
            <p:nvPr/>
          </p:nvSpPr>
          <p:spPr>
            <a:xfrm>
              <a:off x="5724128" y="3280481"/>
              <a:ext cx="2439001" cy="4001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רפורמת הקורנפלקס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pic>
          <p:nvPicPr>
            <p:cNvPr id="26" name="Picture 3" descr="C:\Users\Kmido\Desktop\קורנפלקס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3613" y="1412776"/>
              <a:ext cx="1835714" cy="1894836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קבוצה 10"/>
          <p:cNvGrpSpPr/>
          <p:nvPr/>
        </p:nvGrpSpPr>
        <p:grpSpPr>
          <a:xfrm>
            <a:off x="3779912" y="1421995"/>
            <a:ext cx="2887239" cy="1646965"/>
            <a:chOff x="1059577" y="1931245"/>
            <a:chExt cx="2887239" cy="1646965"/>
          </a:xfrm>
        </p:grpSpPr>
        <p:sp>
          <p:nvSpPr>
            <p:cNvPr id="15" name="TextBox 14"/>
            <p:cNvSpPr txBox="1"/>
            <p:nvPr/>
          </p:nvSpPr>
          <p:spPr>
            <a:xfrm>
              <a:off x="1059577" y="2870324"/>
              <a:ext cx="2887239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הפחתת מכסים ו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פתיחת מכסות פטורות ממכס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grpSp>
          <p:nvGrpSpPr>
            <p:cNvPr id="2" name="קבוצה 1"/>
            <p:cNvGrpSpPr/>
            <p:nvPr/>
          </p:nvGrpSpPr>
          <p:grpSpPr>
            <a:xfrm>
              <a:off x="1324031" y="1931245"/>
              <a:ext cx="2249589" cy="819039"/>
              <a:chOff x="1308062" y="2286091"/>
              <a:chExt cx="2249589" cy="819039"/>
            </a:xfrm>
          </p:grpSpPr>
          <p:pic>
            <p:nvPicPr>
              <p:cNvPr id="17" name="תמונה 1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08062" y="2286091"/>
                <a:ext cx="1110617" cy="819038"/>
              </a:xfrm>
              <a:prstGeom prst="rect">
                <a:avLst/>
              </a:prstGeom>
            </p:spPr>
          </p:pic>
          <p:pic>
            <p:nvPicPr>
              <p:cNvPr id="2050" name="Picture 2" descr="C:\Users\Tkido\Desktop\img479593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6358" y="2286092"/>
                <a:ext cx="1131293" cy="8190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8" name="קבוצה 17"/>
          <p:cNvGrpSpPr/>
          <p:nvPr/>
        </p:nvGrpSpPr>
        <p:grpSpPr>
          <a:xfrm>
            <a:off x="-108520" y="5013176"/>
            <a:ext cx="3528392" cy="1913399"/>
            <a:chOff x="120315" y="4865466"/>
            <a:chExt cx="4156154" cy="2423028"/>
          </a:xfrm>
        </p:grpSpPr>
        <p:sp>
          <p:nvSpPr>
            <p:cNvPr id="24" name="TextBox 23"/>
            <p:cNvSpPr txBox="1"/>
            <p:nvPr/>
          </p:nvSpPr>
          <p:spPr>
            <a:xfrm>
              <a:off x="120315" y="6392064"/>
              <a:ext cx="4156154" cy="8964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עידוד יצרני מזון קטנים ובינוניים בענפים ריכוזיים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grpSp>
          <p:nvGrpSpPr>
            <p:cNvPr id="5" name="קבוצה 4"/>
            <p:cNvGrpSpPr/>
            <p:nvPr/>
          </p:nvGrpSpPr>
          <p:grpSpPr>
            <a:xfrm>
              <a:off x="765138" y="4865466"/>
              <a:ext cx="2630535" cy="1620379"/>
              <a:chOff x="1453669" y="4277208"/>
              <a:chExt cx="2630535" cy="1620379"/>
            </a:xfrm>
          </p:grpSpPr>
          <p:pic>
            <p:nvPicPr>
              <p:cNvPr id="2052" name="Picture 4" descr="C:\Users\Tkido\Desktop\הורד (1)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53669" y="4423884"/>
                <a:ext cx="1467074" cy="14737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3" name="Picture 5" descr="C:\Users\Tkido\Desktop\images.jp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25377" y="4277208"/>
                <a:ext cx="1158827" cy="162037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2" name="קבוצה 11"/>
          <p:cNvGrpSpPr/>
          <p:nvPr/>
        </p:nvGrpSpPr>
        <p:grpSpPr>
          <a:xfrm>
            <a:off x="3563888" y="5262141"/>
            <a:ext cx="2799041" cy="1671693"/>
            <a:chOff x="3275856" y="4645759"/>
            <a:chExt cx="2799041" cy="1671693"/>
          </a:xfrm>
        </p:grpSpPr>
        <p:pic>
          <p:nvPicPr>
            <p:cNvPr id="28" name="Picture 3" descr="C:\Users\Kmido\Desktop\images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4645759"/>
              <a:ext cx="2376264" cy="1296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3275856" y="5917342"/>
              <a:ext cx="2799041" cy="4001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lvl="0" algn="ctr">
                <a:defRPr sz="2000" b="1"/>
              </a:lvl1pPr>
            </a:lstStyle>
            <a:p>
              <a:r>
                <a:rPr lang="he-IL" dirty="0"/>
                <a:t> חוק המזון</a:t>
              </a:r>
            </a:p>
          </p:txBody>
        </p:sp>
      </p:grpSp>
      <p:grpSp>
        <p:nvGrpSpPr>
          <p:cNvPr id="22" name="קבוצה 21"/>
          <p:cNvGrpSpPr/>
          <p:nvPr/>
        </p:nvGrpSpPr>
        <p:grpSpPr>
          <a:xfrm>
            <a:off x="6694531" y="3662088"/>
            <a:ext cx="2439001" cy="1877674"/>
            <a:chOff x="3347864" y="4635476"/>
            <a:chExt cx="2439001" cy="1877674"/>
          </a:xfrm>
        </p:grpSpPr>
        <p:pic>
          <p:nvPicPr>
            <p:cNvPr id="23" name="Picture 2" descr="C:\Users\Kmido\Desktop\הורד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4635476"/>
              <a:ext cx="1800200" cy="1169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3347864" y="5805264"/>
              <a:ext cx="2439001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שקיפות מחירים במוצרי </a:t>
              </a:r>
              <a:r>
                <a:rPr lang="he-IL" sz="2000" b="1" kern="0" dirty="0" err="1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הפארמה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grpSp>
        <p:nvGrpSpPr>
          <p:cNvPr id="27" name="קבוצה 26"/>
          <p:cNvGrpSpPr/>
          <p:nvPr/>
        </p:nvGrpSpPr>
        <p:grpSpPr>
          <a:xfrm>
            <a:off x="683568" y="1279691"/>
            <a:ext cx="2871049" cy="1717261"/>
            <a:chOff x="35496" y="1613676"/>
            <a:chExt cx="2871049" cy="1717261"/>
          </a:xfrm>
        </p:grpSpPr>
        <p:sp>
          <p:nvSpPr>
            <p:cNvPr id="30" name="TextBox 29"/>
            <p:cNvSpPr txBox="1"/>
            <p:nvPr/>
          </p:nvSpPr>
          <p:spPr>
            <a:xfrm>
              <a:off x="35496" y="2930827"/>
              <a:ext cx="2871049" cy="4001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רפורמה בענף התמרוקים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grpSp>
          <p:nvGrpSpPr>
            <p:cNvPr id="31" name="קבוצה 30"/>
            <p:cNvGrpSpPr/>
            <p:nvPr/>
          </p:nvGrpSpPr>
          <p:grpSpPr>
            <a:xfrm>
              <a:off x="440855" y="1613676"/>
              <a:ext cx="2355554" cy="1327694"/>
              <a:chOff x="440855" y="1613676"/>
              <a:chExt cx="2355554" cy="1327694"/>
            </a:xfrm>
          </p:grpSpPr>
          <p:pic>
            <p:nvPicPr>
              <p:cNvPr id="32" name="Picture 3" descr="C:\Users\Kmido\Desktop\הורד.jp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9592" y="1613676"/>
                <a:ext cx="1080121" cy="12503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4" descr="C:\Users\Kmido\Desktop\משחת שיניים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63688" y="2442195"/>
                <a:ext cx="1032721" cy="4940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" descr="C:\Users\Kmido\Desktop\604.jpg"/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665" r="16018"/>
              <a:stretch/>
            </p:blipFill>
            <p:spPr bwMode="auto">
              <a:xfrm>
                <a:off x="440855" y="1844824"/>
                <a:ext cx="746769" cy="10965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" name="קבוצה 3"/>
          <p:cNvGrpSpPr/>
          <p:nvPr/>
        </p:nvGrpSpPr>
        <p:grpSpPr>
          <a:xfrm>
            <a:off x="2915816" y="3140968"/>
            <a:ext cx="3024336" cy="1772832"/>
            <a:chOff x="2980546" y="2452657"/>
            <a:chExt cx="3504691" cy="2175858"/>
          </a:xfrm>
        </p:grpSpPr>
        <p:pic>
          <p:nvPicPr>
            <p:cNvPr id="3" name="Picture 2" descr="C:\Users\Tkido\Desktop\809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59"/>
            <a:stretch/>
          </p:blipFill>
          <p:spPr bwMode="auto">
            <a:xfrm>
              <a:off x="3648106" y="2452657"/>
              <a:ext cx="2113159" cy="16596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Box 38"/>
            <p:cNvSpPr txBox="1"/>
            <p:nvPr/>
          </p:nvSpPr>
          <p:spPr>
            <a:xfrm>
              <a:off x="2980546" y="4099672"/>
              <a:ext cx="3504691" cy="52884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200" b="1" dirty="0" smtClean="0"/>
                <a:t> </a:t>
              </a:r>
              <a:r>
                <a:rPr lang="he-IL" sz="22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שינוי מבני בענף התקינה</a:t>
              </a:r>
              <a:endParaRPr lang="he-IL" sz="22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-180528" y="2996952"/>
            <a:ext cx="2692934" cy="2004030"/>
            <a:chOff x="-180528" y="2996952"/>
            <a:chExt cx="2692934" cy="2004030"/>
          </a:xfrm>
        </p:grpSpPr>
        <p:grpSp>
          <p:nvGrpSpPr>
            <p:cNvPr id="6" name="קבוצה 5"/>
            <p:cNvGrpSpPr/>
            <p:nvPr/>
          </p:nvGrpSpPr>
          <p:grpSpPr>
            <a:xfrm>
              <a:off x="204596" y="2996952"/>
              <a:ext cx="1844689" cy="1355957"/>
              <a:chOff x="2411760" y="4135808"/>
              <a:chExt cx="3197892" cy="2605560"/>
            </a:xfrm>
          </p:grpSpPr>
          <p:pic>
            <p:nvPicPr>
              <p:cNvPr id="35" name="Picture 12" descr="C:\Users\Tkido\Desktop\מכונת כביסה.jpg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9452" y="4941168"/>
                <a:ext cx="1800200" cy="1800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10" descr="C:\Users\Tkido\Desktop\מקרר.jpg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713" r="22889"/>
              <a:stretch/>
            </p:blipFill>
            <p:spPr bwMode="auto">
              <a:xfrm>
                <a:off x="2411760" y="4135808"/>
                <a:ext cx="1375077" cy="252779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8" name="TextBox 37"/>
            <p:cNvSpPr txBox="1"/>
            <p:nvPr/>
          </p:nvSpPr>
          <p:spPr>
            <a:xfrm>
              <a:off x="-180528" y="4293096"/>
              <a:ext cx="2692934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/>
              <a:r>
                <a:rPr lang="he-IL" sz="2000" b="1" dirty="0" smtClean="0"/>
                <a:t> </a:t>
              </a:r>
              <a:r>
                <a:rPr lang="he-IL" sz="2000" b="1" kern="0" dirty="0" smtClean="0">
                  <a:solidFill>
                    <a:sysClr val="windowText" lastClr="00000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הסרת חסמים לייבוא מוצרי חשמל</a:t>
              </a:r>
              <a:endParaRPr lang="he-IL" sz="2000" b="1" kern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249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Tkido\Desktop\הורד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868" y="4663274"/>
            <a:ext cx="504057" cy="43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kido\Desktop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0597">
            <a:off x="8384153" y="2472349"/>
            <a:ext cx="508327" cy="74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kido\Desktop\הורד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625" y="5100403"/>
            <a:ext cx="666905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Tkido\Desktop\Canned-Tuna-Solid-in-Oi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644" y="5517232"/>
            <a:ext cx="540784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507364"/>
              </p:ext>
            </p:extLst>
          </p:nvPr>
        </p:nvGraphicFramePr>
        <p:xfrm>
          <a:off x="242888" y="1340767"/>
          <a:ext cx="8832850" cy="5217668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748463"/>
                <a:gridCol w="1803920"/>
                <a:gridCol w="2280467"/>
              </a:tblGrid>
              <a:tr h="66795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שם הוועדה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תפקיד 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נתח השוק</a:t>
                      </a:r>
                      <a:r>
                        <a:rPr lang="he-IL" sz="2000" baseline="0" dirty="0" smtClean="0"/>
                        <a:t> של החברה אותה מייצג* 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</a:t>
                      </a:r>
                      <a:r>
                        <a:rPr lang="he-IL" sz="2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 טכנית </a:t>
                      </a:r>
                      <a:r>
                        <a:rPr lang="he-IL" sz="2000" b="1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חלב ומוצריו</a:t>
                      </a:r>
                      <a:endParaRPr lang="he-IL" sz="2000" b="1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כ-55%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גלידה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כ-45%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סלטים וטחינה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כ-35%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244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dirty="0" smtClean="0"/>
                        <a:t>ועדה טכנית חומרי ניקוי</a:t>
                      </a:r>
                      <a:endParaRPr lang="he-IL" sz="20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כ-35%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244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תה וצמחים לחליטה </a:t>
                      </a:r>
                      <a:endParaRPr lang="he-IL" sz="20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כ-80%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פירות וירקות (לרבות קפואים)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כ-70%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קפה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כ-55%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607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שימורי דגים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כ-45%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0258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קמח ומוצריו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סגן</a:t>
                      </a:r>
                      <a:r>
                        <a:rPr lang="he-IL" sz="2000" baseline="0" dirty="0" smtClean="0"/>
                        <a:t> יו"ר</a:t>
                      </a:r>
                      <a:endParaRPr lang="he-IL" sz="2000" dirty="0" smtClean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/>
                        <a:t>כ-40%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3" name="Picture 5" descr="C:\Users\Tkido\Desktop\הורד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019" y="4016237"/>
            <a:ext cx="814045" cy="54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kido\Desktop\הורד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416" y="2996952"/>
            <a:ext cx="531625" cy="4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kido\Desktop\הורד (4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07" y="6119414"/>
            <a:ext cx="643174" cy="42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‫שטראוס‬‎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1" name="AutoShape 6" descr="http://www.economist.co.il/_Uploads/dbsArticles/_cut/F0_0244_0000_Strauss_244.jpg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536" y="6525344"/>
            <a:ext cx="878497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prstClr val="black"/>
                </a:solidFill>
                <a:latin typeface="David" panose="020E0502060401010101" pitchFamily="34" charset="-79"/>
              </a:rPr>
              <a:t>הערה (*): </a:t>
            </a:r>
            <a:r>
              <a:rPr lang="he-IL" sz="1400" dirty="0">
                <a:solidFill>
                  <a:prstClr val="black"/>
                </a:solidFill>
              </a:rPr>
              <a:t>נתח השוק </a:t>
            </a:r>
            <a:r>
              <a:rPr lang="he-IL" sz="1400" dirty="0" smtClean="0">
                <a:solidFill>
                  <a:prstClr val="black"/>
                </a:solidFill>
              </a:rPr>
              <a:t>הינו בשוק הרלבנטי לתחום העיסוק של הוועדה</a:t>
            </a:r>
            <a:r>
              <a:rPr lang="he-IL" sz="1400" dirty="0">
                <a:solidFill>
                  <a:prstClr val="black"/>
                </a:solidFill>
              </a:rPr>
              <a:t>;</a:t>
            </a:r>
            <a:r>
              <a:rPr lang="he-IL" sz="1400" dirty="0" smtClean="0">
                <a:solidFill>
                  <a:prstClr val="black"/>
                </a:solidFill>
              </a:rPr>
              <a:t> נתוני 2013.</a:t>
            </a:r>
          </a:p>
        </p:txBody>
      </p:sp>
      <p:pic>
        <p:nvPicPr>
          <p:cNvPr id="2050" name="Picture 2" descr="C:\Users\Tkido\Desktop\milk-435295_640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988840"/>
            <a:ext cx="936103" cy="62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9"/>
          <p:cNvSpPr txBox="1"/>
          <p:nvPr/>
        </p:nvSpPr>
        <p:spPr>
          <a:xfrm rot="21292750">
            <a:off x="594164" y="3131858"/>
            <a:ext cx="7736572" cy="156966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prstClr val="white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3200" dirty="0" smtClean="0"/>
              <a:t>ועדה </a:t>
            </a:r>
            <a:r>
              <a:rPr lang="he-IL" sz="3200" dirty="0" err="1" smtClean="0"/>
              <a:t>בינמשרדית</a:t>
            </a:r>
            <a:r>
              <a:rPr lang="he-IL" sz="3200" dirty="0" smtClean="0"/>
              <a:t> (2014): התקינה משמשת גם כפרקטיקה להגבלת תחרות מצד מתחרים מקומיים קטנים ובינוניים והן מצד מוצרים מיובאים</a:t>
            </a:r>
            <a:endParaRPr lang="he-IL" sz="3200" dirty="0"/>
          </a:p>
        </p:txBody>
      </p:sp>
      <p:sp>
        <p:nvSpPr>
          <p:cNvPr id="18" name="כותרת 1"/>
          <p:cNvSpPr txBox="1">
            <a:spLocks/>
          </p:cNvSpPr>
          <p:nvPr/>
        </p:nvSpPr>
        <p:spPr>
          <a:xfrm>
            <a:off x="539552" y="197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/>
              <a:t>ועדות התקינה במכון התקנים </a:t>
            </a:r>
            <a:endParaRPr lang="he-IL" dirty="0"/>
          </a:p>
        </p:txBody>
      </p:sp>
      <p:pic>
        <p:nvPicPr>
          <p:cNvPr id="2" name="Picture 2" descr="C:\Users\Tkido\Desktop\הורד (1)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4"/>
          <a:stretch/>
        </p:blipFill>
        <p:spPr bwMode="auto">
          <a:xfrm>
            <a:off x="8294848" y="3462123"/>
            <a:ext cx="581354" cy="64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40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כותרת 1"/>
          <p:cNvSpPr txBox="1">
            <a:spLocks/>
          </p:cNvSpPr>
          <p:nvPr/>
        </p:nvSpPr>
        <p:spPr>
          <a:xfrm>
            <a:off x="457200" y="188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>
              <a:spcBef>
                <a:spcPct val="0"/>
              </a:spcBef>
              <a:buNone/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/>
              <a:t>ענף התקינה – מצב קיים </a:t>
            </a:r>
            <a:endParaRPr lang="he-IL" dirty="0"/>
          </a:p>
        </p:txBody>
      </p:sp>
      <p:grpSp>
        <p:nvGrpSpPr>
          <p:cNvPr id="2" name="קבוצה 1"/>
          <p:cNvGrpSpPr/>
          <p:nvPr/>
        </p:nvGrpSpPr>
        <p:grpSpPr>
          <a:xfrm>
            <a:off x="107504" y="1417638"/>
            <a:ext cx="8828254" cy="461665"/>
            <a:chOff x="107504" y="1417638"/>
            <a:chExt cx="8828254" cy="461665"/>
          </a:xfrm>
        </p:grpSpPr>
        <p:sp>
          <p:nvSpPr>
            <p:cNvPr id="8" name="TextBox 7"/>
            <p:cNvSpPr txBox="1"/>
            <p:nvPr/>
          </p:nvSpPr>
          <p:spPr>
            <a:xfrm>
              <a:off x="654838" y="1417638"/>
              <a:ext cx="8280920" cy="461665"/>
            </a:xfrm>
            <a:prstGeom prst="rect">
              <a:avLst/>
            </a:prstGeom>
            <a:solidFill>
              <a:schemeClr val="accent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he-IL" sz="2400" dirty="0" smtClean="0"/>
                <a:t>לתקינה השפעה רבה על מגוון תחומים בחיי האזרח  </a:t>
              </a:r>
              <a:endParaRPr lang="he-IL" sz="2400" dirty="0"/>
            </a:p>
          </p:txBody>
        </p:sp>
        <p:sp>
          <p:nvSpPr>
            <p:cNvPr id="14" name="לחצן פעולה: אחורה או הקודם 13">
              <a:hlinkClick r:id="rId3" action="ppaction://hlinksldjump" highlightClick="1"/>
            </p:cNvPr>
            <p:cNvSpPr/>
            <p:nvPr/>
          </p:nvSpPr>
          <p:spPr>
            <a:xfrm>
              <a:off x="107504" y="1484784"/>
              <a:ext cx="432048" cy="360040"/>
            </a:xfrm>
            <a:prstGeom prst="actionButtonBackPrevious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54838" y="2103239"/>
            <a:ext cx="8280920" cy="461665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מכון התקנים הינו הגוף האמון מכוח חוק על התקינה בישראל </a:t>
            </a:r>
            <a:endParaRPr lang="he-IL" sz="2400" dirty="0"/>
          </a:p>
        </p:txBody>
      </p:sp>
      <p:pic>
        <p:nvPicPr>
          <p:cNvPr id="17" name="Picture 2" descr="C:\Users\Tkido\Desktop\הורד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2" y="5877272"/>
            <a:ext cx="98510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921554" y="3284984"/>
            <a:ext cx="3178838" cy="830997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בדיקת התאמת טובין לתקן החל עליו </a:t>
            </a:r>
            <a:endParaRPr lang="he-IL" sz="2400" dirty="0"/>
          </a:p>
        </p:txBody>
      </p:sp>
      <p:sp>
        <p:nvSpPr>
          <p:cNvPr id="20" name="חץ למטה 19"/>
          <p:cNvSpPr/>
          <p:nvPr/>
        </p:nvSpPr>
        <p:spPr>
          <a:xfrm rot="18885242">
            <a:off x="4840660" y="2772788"/>
            <a:ext cx="380618" cy="3580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21" name="חץ למטה 20"/>
          <p:cNvSpPr/>
          <p:nvPr/>
        </p:nvSpPr>
        <p:spPr>
          <a:xfrm rot="2978375">
            <a:off x="4100930" y="2775198"/>
            <a:ext cx="380618" cy="322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9552" y="4581128"/>
            <a:ext cx="8375481" cy="461665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תקינה וולונטרית, רשמית ומחייבת 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539552" y="5267201"/>
            <a:ext cx="8375481" cy="461665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הרגולטור – הממונה על התקינה במשרד הכלכלה והתעשייה </a:t>
            </a:r>
            <a:endParaRPr lang="he-IL" sz="2400" dirty="0"/>
          </a:p>
        </p:txBody>
      </p:sp>
      <p:grpSp>
        <p:nvGrpSpPr>
          <p:cNvPr id="3" name="קבוצה 2"/>
          <p:cNvGrpSpPr/>
          <p:nvPr/>
        </p:nvGrpSpPr>
        <p:grpSpPr>
          <a:xfrm>
            <a:off x="685404" y="3284984"/>
            <a:ext cx="3804102" cy="830997"/>
            <a:chOff x="685404" y="3284984"/>
            <a:chExt cx="3804102" cy="830997"/>
          </a:xfrm>
        </p:grpSpPr>
        <p:sp>
          <p:nvSpPr>
            <p:cNvPr id="22" name="TextBox 21"/>
            <p:cNvSpPr txBox="1"/>
            <p:nvPr/>
          </p:nvSpPr>
          <p:spPr>
            <a:xfrm>
              <a:off x="1310668" y="3284984"/>
              <a:ext cx="3178838" cy="830997"/>
            </a:xfrm>
            <a:prstGeom prst="rect">
              <a:avLst/>
            </a:prstGeom>
            <a:solidFill>
              <a:schemeClr val="accent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he-IL" sz="2400" dirty="0" smtClean="0"/>
                <a:t>כתיבת ועדכון תקנים בוועדות התקינה במכון </a:t>
              </a:r>
              <a:endParaRPr lang="he-IL" sz="2400" dirty="0"/>
            </a:p>
          </p:txBody>
        </p:sp>
        <p:sp>
          <p:nvSpPr>
            <p:cNvPr id="26" name="לחצן פעולה: אחורה או הקודם 25">
              <a:hlinkClick r:id="rId5" action="ppaction://hlinksldjump" highlightClick="1"/>
            </p:cNvPr>
            <p:cNvSpPr/>
            <p:nvPr/>
          </p:nvSpPr>
          <p:spPr>
            <a:xfrm>
              <a:off x="685404" y="3520462"/>
              <a:ext cx="432048" cy="360040"/>
            </a:xfrm>
            <a:prstGeom prst="actionButtonBackPrevious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  <p:extLst>
      <p:ext uri="{BB962C8B-B14F-4D97-AF65-F5344CB8AC3E}">
        <p14:creationId xmlns:p14="http://schemas.microsoft.com/office/powerpoint/2010/main" val="296704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20" grpId="0" animBg="1"/>
      <p:bldP spid="21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מוצרים הדורשים עמידה בתקן</a:t>
            </a:r>
            <a:endParaRPr lang="he-IL" dirty="0"/>
          </a:p>
        </p:txBody>
      </p:sp>
      <p:pic>
        <p:nvPicPr>
          <p:cNvPr id="1026" name="Picture 2" descr="C:\Users\Tkido\Desktop\הורד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208833"/>
            <a:ext cx="1832619" cy="15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kido\Desktop\1271937164_elect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1" y="3212976"/>
            <a:ext cx="2815015" cy="120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kido\Desktop\W31639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9" r="14262"/>
          <a:stretch/>
        </p:blipFill>
        <p:spPr bwMode="auto">
          <a:xfrm>
            <a:off x="3368420" y="3424875"/>
            <a:ext cx="1370253" cy="147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kido\Desktop\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096" y="3445553"/>
            <a:ext cx="1741364" cy="174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kido\Desktop\הורד (3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09" y="1233371"/>
            <a:ext cx="2041043" cy="14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Tkido\Desktop\138031208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73" y="3325717"/>
            <a:ext cx="1029059" cy="102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Tkido\Desktop\הורד (5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460" y="5435606"/>
            <a:ext cx="1757300" cy="134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Tkido\Desktop\הורד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4450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Tkido\Desktop\הורד (1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50157"/>
            <a:ext cx="1567052" cy="135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Tkido\Desktop\תקע כח הספקה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50" y="4621866"/>
            <a:ext cx="1130102" cy="113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חץ למעלה 18">
            <a:hlinkClick r:id="rId13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Picture 2" descr="C:\Users\Tkido\Desktop\B866967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575" y="1242643"/>
            <a:ext cx="1392039" cy="15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Tkido\Desktop\ketchup-osem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852" y="5111446"/>
            <a:ext cx="650068" cy="141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86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he-IL" dirty="0" smtClean="0"/>
              <a:t>הרכב ועדות התקינה</a:t>
            </a:r>
            <a:endParaRPr lang="he-IL" dirty="0"/>
          </a:p>
        </p:txBody>
      </p:sp>
      <p:sp>
        <p:nvSpPr>
          <p:cNvPr id="7" name="מציין מיקום תוכן 2"/>
          <p:cNvSpPr>
            <a:spLocks noGrp="1"/>
          </p:cNvSpPr>
          <p:nvPr>
            <p:ph idx="1"/>
          </p:nvPr>
        </p:nvSpPr>
        <p:spPr>
          <a:xfrm>
            <a:off x="35496" y="1818984"/>
            <a:ext cx="8229600" cy="4525963"/>
          </a:xfrm>
        </p:spPr>
        <p:txBody>
          <a:bodyPr>
            <a:normAutofit/>
          </a:bodyPr>
          <a:lstStyle/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  <a:p>
            <a:pPr marL="0" indent="0">
              <a:buNone/>
            </a:pPr>
            <a:endParaRPr lang="he-IL" dirty="0" smtClean="0"/>
          </a:p>
        </p:txBody>
      </p:sp>
      <p:sp>
        <p:nvSpPr>
          <p:cNvPr id="3" name="משולש שווה שוקיים 2"/>
          <p:cNvSpPr/>
          <p:nvPr/>
        </p:nvSpPr>
        <p:spPr>
          <a:xfrm>
            <a:off x="611560" y="1556792"/>
            <a:ext cx="7848872" cy="5328592"/>
          </a:xfrm>
          <a:prstGeom prst="triangl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/>
          <p:cNvSpPr txBox="1"/>
          <p:nvPr/>
        </p:nvSpPr>
        <p:spPr>
          <a:xfrm>
            <a:off x="3254082" y="2535287"/>
            <a:ext cx="2686070" cy="461665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schemeClr val="tx1"/>
                </a:solidFill>
              </a:rPr>
              <a:t>הוועד הפועל</a:t>
            </a:r>
            <a:endParaRPr lang="he-IL" sz="2400" b="1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59931" y="4089266"/>
            <a:ext cx="1296144" cy="707886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מרכזית 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07904" y="3336984"/>
            <a:ext cx="1800200" cy="415588"/>
          </a:xfrm>
          <a:prstGeom prst="trapezoid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ועדת תיאום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00532" y="4089266"/>
            <a:ext cx="1296144" cy="707886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מרכזית 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07603" y="4081718"/>
            <a:ext cx="1296144" cy="707886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מרכזית 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04248" y="5229200"/>
            <a:ext cx="1296144" cy="400110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טכנית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95435" y="4089266"/>
            <a:ext cx="1296144" cy="707886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מרכזית 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23928" y="5229200"/>
            <a:ext cx="1296144" cy="400110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טכנית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64088" y="5229200"/>
            <a:ext cx="1296144" cy="400110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טכנית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43608" y="5229200"/>
            <a:ext cx="1296144" cy="400110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טכנית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83768" y="5229200"/>
            <a:ext cx="1296144" cy="400110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000" b="1" dirty="0" smtClean="0">
                <a:solidFill>
                  <a:schemeClr val="tx1"/>
                </a:solidFill>
              </a:rPr>
              <a:t>ועדה טכנית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596336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56176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9215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9055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16016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75856" y="6021288"/>
            <a:ext cx="1296144" cy="646331"/>
          </a:xfrm>
          <a:prstGeom prst="rect">
            <a:avLst/>
          </a:prstGeom>
          <a:solidFill>
            <a:schemeClr val="accent1">
              <a:lumMod val="40000"/>
              <a:lumOff val="6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1800" b="1" dirty="0" smtClean="0">
                <a:solidFill>
                  <a:schemeClr val="tx1"/>
                </a:solidFill>
              </a:rPr>
              <a:t>ועדת מומחים</a:t>
            </a:r>
            <a:endParaRPr lang="he-IL" sz="1800" b="1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3888" y="1772816"/>
            <a:ext cx="2160240" cy="461665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schemeClr val="tx1"/>
                </a:solidFill>
              </a:rPr>
              <a:t>המועצה הכללית</a:t>
            </a:r>
            <a:endParaRPr lang="he-IL" sz="2400" b="1" dirty="0">
              <a:solidFill>
                <a:schemeClr val="tx1"/>
              </a:solidFill>
            </a:endParaRPr>
          </a:p>
        </p:txBody>
      </p:sp>
      <p:sp>
        <p:nvSpPr>
          <p:cNvPr id="44" name="חץ למעלה 43">
            <a:hlinkClick r:id="rId3" action="ppaction://hlinksldjump"/>
          </p:cNvPr>
          <p:cNvSpPr/>
          <p:nvPr/>
        </p:nvSpPr>
        <p:spPr>
          <a:xfrm>
            <a:off x="72008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769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5" grpId="0" animBg="1"/>
      <p:bldP spid="18" grpId="0" animBg="1"/>
      <p:bldP spid="26" grpId="0" animBg="1"/>
      <p:bldP spid="27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19" grpId="0" animBg="1"/>
      <p:bldP spid="22" grpId="0" animBg="1"/>
      <p:bldP spid="29" grpId="0" animBg="1"/>
      <p:bldP spid="31" grpId="0" animBg="1"/>
      <p:bldP spid="36" grpId="0" animBg="1"/>
      <p:bldP spid="37" grpId="0" animBg="1"/>
      <p:bldP spid="38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ענף התקינה - מצב קיים</a:t>
            </a:r>
            <a:endParaRPr lang="he-IL" dirty="0">
              <a:solidFill>
                <a:srgbClr val="FF0000"/>
              </a:solidFill>
            </a:endParaRPr>
          </a:p>
        </p:txBody>
      </p:sp>
      <p:graphicFrame>
        <p:nvGraphicFramePr>
          <p:cNvPr id="17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43543"/>
              </p:ext>
            </p:extLst>
          </p:nvPr>
        </p:nvGraphicFramePr>
        <p:xfrm>
          <a:off x="395536" y="1600200"/>
          <a:ext cx="82912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1206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מונופול בבדיקות מוצרים מיובאים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485765" y="1412776"/>
            <a:ext cx="8280920" cy="830997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יש כיום מעל 30מעבדות "מאושרות" על ידי הממונה על התקינה במגוון תחומים כגון: </a:t>
            </a:r>
            <a:endParaRPr lang="he-IL" sz="2400" b="1" dirty="0"/>
          </a:p>
        </p:txBody>
      </p:sp>
      <p:sp>
        <p:nvSpPr>
          <p:cNvPr id="9" name="אליפסה 8"/>
          <p:cNvSpPr/>
          <p:nvPr/>
        </p:nvSpPr>
        <p:spPr>
          <a:xfrm>
            <a:off x="7020272" y="2419772"/>
            <a:ext cx="1728192" cy="649188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/>
              <a:t>בניין</a:t>
            </a:r>
          </a:p>
        </p:txBody>
      </p:sp>
      <p:sp>
        <p:nvSpPr>
          <p:cNvPr id="10" name="אליפסה 9"/>
          <p:cNvSpPr/>
          <p:nvPr/>
        </p:nvSpPr>
        <p:spPr>
          <a:xfrm>
            <a:off x="5148064" y="2419772"/>
            <a:ext cx="1728192" cy="649188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חשמל</a:t>
            </a:r>
            <a:endParaRPr lang="he-IL" sz="2400" b="1" dirty="0"/>
          </a:p>
        </p:txBody>
      </p:sp>
      <p:sp>
        <p:nvSpPr>
          <p:cNvPr id="11" name="אליפסה 10"/>
          <p:cNvSpPr/>
          <p:nvPr/>
        </p:nvSpPr>
        <p:spPr>
          <a:xfrm>
            <a:off x="2483768" y="2418656"/>
            <a:ext cx="2448272" cy="649188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אלקטרוניקה</a:t>
            </a:r>
            <a:endParaRPr lang="he-IL" sz="2400" b="1" dirty="0"/>
          </a:p>
        </p:txBody>
      </p:sp>
      <p:sp>
        <p:nvSpPr>
          <p:cNvPr id="12" name="אליפסה 11"/>
          <p:cNvSpPr/>
          <p:nvPr/>
        </p:nvSpPr>
        <p:spPr>
          <a:xfrm>
            <a:off x="611560" y="2418656"/>
            <a:ext cx="1728192" cy="649188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כימיה</a:t>
            </a:r>
            <a:endParaRPr lang="he-IL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66418" y="3327375"/>
            <a:ext cx="8280920" cy="830997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המעבדות בודקות מוצרים בייצור מקומי ועבור ייצוא </a:t>
            </a:r>
            <a:r>
              <a:rPr lang="he-IL" sz="2400" b="1" u="sng" dirty="0" smtClean="0"/>
              <a:t>אלא אם המוצרים מיובאים</a:t>
            </a:r>
            <a:endParaRPr lang="he-IL" sz="2400" b="1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466418" y="5775647"/>
            <a:ext cx="8280920" cy="461665"/>
          </a:xfrm>
          <a:prstGeom prst="rect">
            <a:avLst/>
          </a:prstGeom>
          <a:solidFill>
            <a:srgbClr val="7030A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האם מוצר מיובא הוא כה שונה?</a:t>
            </a:r>
            <a:endParaRPr lang="he-IL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66418" y="4336648"/>
            <a:ext cx="8280920" cy="1261884"/>
          </a:xfrm>
          <a:prstGeom prst="rect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 b="1"/>
            </a:lvl1pPr>
          </a:lstStyle>
          <a:p>
            <a:r>
              <a:rPr lang="he-IL" dirty="0" smtClean="0"/>
              <a:t>שחרור </a:t>
            </a:r>
            <a:r>
              <a:rPr lang="he-IL" dirty="0"/>
              <a:t>מהמכס </a:t>
            </a:r>
            <a:r>
              <a:rPr lang="he-IL" dirty="0" smtClean="0"/>
              <a:t>של מוצרים מיובאים - רק </a:t>
            </a:r>
            <a:r>
              <a:rPr lang="he-IL" dirty="0"/>
              <a:t>לאחר קבלת אישור ממכון התקנים </a:t>
            </a:r>
          </a:p>
          <a:p>
            <a:r>
              <a:rPr lang="he-IL" sz="2800" dirty="0"/>
              <a:t>מונופול מכוח חוק</a:t>
            </a:r>
          </a:p>
        </p:txBody>
      </p:sp>
      <p:sp>
        <p:nvSpPr>
          <p:cNvPr id="6" name="TextBox 9"/>
          <p:cNvSpPr txBox="1"/>
          <p:nvPr/>
        </p:nvSpPr>
        <p:spPr>
          <a:xfrm rot="21292750">
            <a:off x="788719" y="3964228"/>
            <a:ext cx="7482247" cy="107721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prstClr val="white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3200" dirty="0" smtClean="0"/>
              <a:t>צוות </a:t>
            </a:r>
            <a:r>
              <a:rPr lang="he-IL" sz="3200" dirty="0" err="1" smtClean="0"/>
              <a:t>בינמשרדי</a:t>
            </a:r>
            <a:r>
              <a:rPr lang="he-IL" sz="3200" dirty="0" smtClean="0"/>
              <a:t>: עלות </a:t>
            </a:r>
            <a:r>
              <a:rPr lang="he-IL" sz="3200" dirty="0"/>
              <a:t>משקית מוערכת – כחצי מיליארד ש"ח בשנה</a:t>
            </a:r>
          </a:p>
        </p:txBody>
      </p:sp>
    </p:spTree>
    <p:extLst>
      <p:ext uri="{BB962C8B-B14F-4D97-AF65-F5344CB8AC3E}">
        <p14:creationId xmlns:p14="http://schemas.microsoft.com/office/powerpoint/2010/main" val="52181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496944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he-IL" dirty="0" smtClean="0"/>
              <a:t>מונופול בבדיקת מוצרים מיובאים - כשלים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1413937"/>
            <a:ext cx="8425792" cy="4308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200" b="1" dirty="0" smtClean="0">
                <a:solidFill>
                  <a:prstClr val="white"/>
                </a:solidFill>
                <a:latin typeface="David" pitchFamily="34" charset="-79"/>
              </a:rPr>
              <a:t>היבואן הוא לקוח שבוי בידי המכון – סחורה לא יוצאת מהנמל בלי אישור המכון</a:t>
            </a:r>
            <a:endParaRPr lang="he-IL" sz="2200" b="1" dirty="0">
              <a:solidFill>
                <a:prstClr val="white"/>
              </a:solidFill>
              <a:latin typeface="David" pitchFamily="34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95936" y="3225666"/>
            <a:ext cx="1676762" cy="995422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000" b="1" dirty="0" smtClean="0">
                <a:solidFill>
                  <a:prstClr val="white"/>
                </a:solidFill>
              </a:rPr>
              <a:t>משך זמן רב ליבוא </a:t>
            </a:r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03848" y="4387751"/>
            <a:ext cx="2853111" cy="769441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bg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>
                <a:solidFill>
                  <a:prstClr val="white"/>
                </a:solidFill>
              </a:rPr>
              <a:t>יבואנים קטנים ובינוניים נדחקים מהשוק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33164" y="2319263"/>
            <a:ext cx="3439036" cy="461665"/>
          </a:xfrm>
          <a:prstGeom prst="rect">
            <a:avLst/>
          </a:prstGeom>
          <a:solidFill>
            <a:schemeClr val="accent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prstClr val="white"/>
                </a:solidFill>
              </a:rPr>
              <a:t>עלויות עודפות</a:t>
            </a:r>
            <a:endParaRPr lang="he-IL" sz="2400" b="1" dirty="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95736" y="3133877"/>
            <a:ext cx="1676762" cy="995422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000" b="1" dirty="0" smtClean="0">
                <a:solidFill>
                  <a:prstClr val="white"/>
                </a:solidFill>
              </a:rPr>
              <a:t>עלויות אחסון</a:t>
            </a:r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87726" y="2175352"/>
            <a:ext cx="1676762" cy="1428214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000" b="1" dirty="0" smtClean="0">
                <a:solidFill>
                  <a:prstClr val="white"/>
                </a:solidFill>
              </a:rPr>
              <a:t>עלויות מימון    (הון חוזר)</a:t>
            </a:r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9552" y="2126759"/>
            <a:ext cx="1829146" cy="1428214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000" b="1" dirty="0" smtClean="0">
                <a:solidFill>
                  <a:prstClr val="white"/>
                </a:solidFill>
              </a:rPr>
              <a:t>כ"א להתנהלות מול המכון</a:t>
            </a:r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75558" y="3068960"/>
            <a:ext cx="1676762" cy="995422"/>
          </a:xfrm>
          <a:prstGeom prst="ellipse">
            <a:avLst/>
          </a:prstGeom>
          <a:solidFill>
            <a:schemeClr val="accent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2000" b="1" dirty="0" smtClean="0">
                <a:solidFill>
                  <a:prstClr val="white"/>
                </a:solidFill>
              </a:rPr>
              <a:t>עלויות ביטוח</a:t>
            </a:r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31257" y="5590401"/>
            <a:ext cx="2853111" cy="4308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bg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>
                <a:solidFill>
                  <a:prstClr val="white"/>
                </a:solidFill>
              </a:rPr>
              <a:t>מגוון מוצרים דל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31640" y="5517232"/>
            <a:ext cx="2853111" cy="4308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bg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>
                <a:solidFill>
                  <a:prstClr val="white"/>
                </a:solidFill>
              </a:rPr>
              <a:t>ריכוזיות ביבוא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75856" y="6310481"/>
            <a:ext cx="2853111" cy="430887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bg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>
                <a:solidFill>
                  <a:prstClr val="white"/>
                </a:solidFill>
              </a:rPr>
              <a:t>יוקר מחייה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חץ למטה 1"/>
          <p:cNvSpPr/>
          <p:nvPr/>
        </p:nvSpPr>
        <p:spPr>
          <a:xfrm rot="18885242">
            <a:off x="4799409" y="5198500"/>
            <a:ext cx="380618" cy="3580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5" name="חץ למטה 14"/>
          <p:cNvSpPr/>
          <p:nvPr/>
        </p:nvSpPr>
        <p:spPr>
          <a:xfrm rot="2978375">
            <a:off x="4059679" y="5200910"/>
            <a:ext cx="380618" cy="322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21" name="חץ למטה 20"/>
          <p:cNvSpPr/>
          <p:nvPr/>
        </p:nvSpPr>
        <p:spPr>
          <a:xfrm rot="2212467">
            <a:off x="6136652" y="6074110"/>
            <a:ext cx="380618" cy="3147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23" name="חץ למטה 22"/>
          <p:cNvSpPr/>
          <p:nvPr/>
        </p:nvSpPr>
        <p:spPr>
          <a:xfrm rot="19089717">
            <a:off x="2915816" y="6028740"/>
            <a:ext cx="380618" cy="322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6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 animBg="1"/>
      <p:bldP spid="25" grpId="0" animBg="1"/>
      <p:bldP spid="26" grpId="0" animBg="1"/>
      <p:bldP spid="2" grpId="0" animBg="1"/>
      <p:bldP spid="15" grpId="0" animBg="1"/>
      <p:bldP spid="21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2785382"/>
              </p:ext>
            </p:extLst>
          </p:nvPr>
        </p:nvGraphicFramePr>
        <p:xfrm>
          <a:off x="179512" y="1556792"/>
          <a:ext cx="8712968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1187450" y="6538913"/>
            <a:ext cx="7993062" cy="28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>
              <a:defRPr sz="28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2pPr>
            <a:lvl3pPr>
              <a:defRPr sz="24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3pPr>
            <a:lvl4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4pPr>
            <a:lvl5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9pPr>
          </a:lstStyle>
          <a:p>
            <a:pPr algn="r" rtl="1">
              <a:lnSpc>
                <a:spcPct val="80000"/>
              </a:lnSpc>
              <a:spcBef>
                <a:spcPct val="50000"/>
              </a:spcBef>
            </a:pPr>
            <a:r>
              <a:rPr lang="he-IL" altLang="he-IL" sz="1600" dirty="0"/>
              <a:t>מקור: </a:t>
            </a:r>
            <a:r>
              <a:rPr lang="en-US" altLang="he-IL" sz="1600" dirty="0"/>
              <a:t>Doing </a:t>
            </a:r>
            <a:r>
              <a:rPr lang="en-US" altLang="he-IL" sz="1600" dirty="0" smtClean="0"/>
              <a:t>Business 2015</a:t>
            </a:r>
            <a:endParaRPr lang="en-US" altLang="he-IL" sz="1600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מדד </a:t>
            </a:r>
            <a:r>
              <a:rPr lang="en-US" dirty="0" smtClean="0"/>
              <a:t>Doing Business</a:t>
            </a:r>
            <a:r>
              <a:rPr lang="he-IL" dirty="0" smtClean="0"/>
              <a:t>, 2015</a:t>
            </a:r>
            <a:endParaRPr lang="he-IL" dirty="0"/>
          </a:p>
        </p:txBody>
      </p:sp>
      <p:sp>
        <p:nvSpPr>
          <p:cNvPr id="5" name="חץ למעלה 4">
            <a:hlinkClick r:id="rId4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952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פוטנציאל השפעה על השוק</a:t>
            </a:r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1340768"/>
            <a:ext cx="8352928" cy="461665"/>
          </a:xfrm>
          <a:prstGeom prst="rect">
            <a:avLst/>
          </a:prstGeom>
          <a:solidFill>
            <a:schemeClr val="tx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prstClr val="black"/>
                </a:solidFill>
              </a:rPr>
              <a:t>בשנת 2014  - ערך מוצרי הצריכה המיובאים עמד על 12.5 מיליארד דולר</a:t>
            </a:r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2103239"/>
            <a:ext cx="8352928" cy="461665"/>
          </a:xfrm>
          <a:prstGeom prst="rect">
            <a:avLst/>
          </a:prstGeom>
          <a:solidFill>
            <a:schemeClr val="tx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prstClr val="black"/>
                </a:solidFill>
              </a:rPr>
              <a:t>מתוך זה: היקף היבוא העובר במכון התקנים מוערך ב  2-3 מיליארד דולר</a:t>
            </a:r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852936"/>
            <a:ext cx="8352928" cy="523220"/>
          </a:xfrm>
          <a:prstGeom prst="rect">
            <a:avLst/>
          </a:prstGeom>
          <a:solidFill>
            <a:schemeClr val="tx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800" b="1" dirty="0" smtClean="0">
                <a:solidFill>
                  <a:prstClr val="black"/>
                </a:solidFill>
              </a:rPr>
              <a:t>שווי מוערך במחירי צרכן: כ-16 מיליארד ש"ח</a:t>
            </a:r>
            <a:endParaRPr lang="he-IL" sz="2800" b="1" dirty="0">
              <a:solidFill>
                <a:prstClr val="black"/>
              </a:solidFill>
            </a:endParaRPr>
          </a:p>
        </p:txBody>
      </p:sp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27293343"/>
              </p:ext>
            </p:extLst>
          </p:nvPr>
        </p:nvGraphicFramePr>
        <p:xfrm>
          <a:off x="143508" y="3127900"/>
          <a:ext cx="8856984" cy="238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67544" y="5262299"/>
            <a:ext cx="8352928" cy="830997"/>
          </a:xfrm>
          <a:prstGeom prst="rect">
            <a:avLst/>
          </a:prstGeom>
          <a:solidFill>
            <a:schemeClr val="accent4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prstClr val="black"/>
                </a:solidFill>
              </a:rPr>
              <a:t>צפויה הפחתה של לפחות 3%* - חיסכון צפוי של  </a:t>
            </a:r>
            <a:r>
              <a:rPr lang="he-IL" sz="2400" b="1" u="sng" dirty="0" smtClean="0">
                <a:solidFill>
                  <a:prstClr val="black"/>
                </a:solidFill>
              </a:rPr>
              <a:t>כחצי מיליארד ₪ בשנה לצרכן</a:t>
            </a:r>
            <a:r>
              <a:rPr lang="he-IL" sz="2400" b="1" dirty="0" smtClean="0">
                <a:solidFill>
                  <a:prstClr val="black"/>
                </a:solidFill>
              </a:rPr>
              <a:t> (אומדן שמרני)</a:t>
            </a:r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187450" y="6538913"/>
            <a:ext cx="7993062" cy="28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>
              <a:defRPr sz="28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2pPr>
            <a:lvl3pPr>
              <a:defRPr sz="24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3pPr>
            <a:lvl4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4pPr>
            <a:lvl5pPr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he-IL" altLang="he-IL" sz="1600" dirty="0" smtClean="0">
                <a:solidFill>
                  <a:prstClr val="black"/>
                </a:solidFill>
              </a:rPr>
              <a:t>הערה(*): ללא שקלול של הגברת התחרות על ידי כניסת יבואנים קטנים ובינוניים. </a:t>
            </a:r>
            <a:endParaRPr lang="en-US" altLang="he-IL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1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Graphic spid="14" grpId="0">
        <p:bldAsOne/>
      </p:bldGraphic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פעילות המכון - כשלים</a:t>
            </a:r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467544" y="1599183"/>
            <a:ext cx="8280920" cy="461665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/>
            </a:lvl1pPr>
          </a:lstStyle>
          <a:p>
            <a:r>
              <a:rPr lang="he-IL" b="1" dirty="0" smtClean="0"/>
              <a:t>אגף בניין הפסדי מזה מספר שנים </a:t>
            </a:r>
            <a:endParaRPr lang="he-IL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2492896"/>
            <a:ext cx="8280920" cy="461665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/>
            </a:lvl1pPr>
          </a:lstStyle>
          <a:p>
            <a:r>
              <a:rPr lang="he-IL" b="1" dirty="0" smtClean="0"/>
              <a:t>"סבסוד צולב" של אגף תעשיה (בדיקות יבוא)  </a:t>
            </a:r>
            <a:endParaRPr lang="he-IL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67544" y="5199583"/>
            <a:ext cx="8280920" cy="461665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/>
            </a:lvl1pPr>
          </a:lstStyle>
          <a:p>
            <a:r>
              <a:rPr lang="he-IL" b="1" dirty="0" smtClean="0"/>
              <a:t>מבנה ועד פועל לא יעיל לקבלת החלטות והובלת תכנית הבראה</a:t>
            </a:r>
            <a:endParaRPr lang="he-IL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67544" y="3399383"/>
            <a:ext cx="8280920" cy="461665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/>
            </a:lvl1pPr>
          </a:lstStyle>
          <a:p>
            <a:r>
              <a:rPr lang="he-IL" b="1" dirty="0" smtClean="0"/>
              <a:t>פיתוח תלות בהכנסות מבדיקות הייבוא </a:t>
            </a:r>
            <a:endParaRPr lang="he-IL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67544" y="4335487"/>
            <a:ext cx="8280920" cy="461665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/>
            </a:lvl1pPr>
          </a:lstStyle>
          <a:p>
            <a:r>
              <a:rPr lang="he-IL" b="1" dirty="0" smtClean="0"/>
              <a:t>עלות העסקה גבוהה </a:t>
            </a:r>
            <a:endParaRPr lang="he-IL" b="1" dirty="0"/>
          </a:p>
        </p:txBody>
      </p:sp>
      <p:sp>
        <p:nvSpPr>
          <p:cNvPr id="12" name="חץ למעלה 11">
            <a:hlinkClick r:id="rId3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226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Tkido\Desktop\הורד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868" y="4663274"/>
            <a:ext cx="504057" cy="43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kido\Desktop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0597">
            <a:off x="8384153" y="2472349"/>
            <a:ext cx="508327" cy="74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kido\Desktop\הורד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625" y="5100403"/>
            <a:ext cx="666905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Tkido\Desktop\Canned-Tuna-Solid-in-Oi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644" y="5517232"/>
            <a:ext cx="540784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668979"/>
              </p:ext>
            </p:extLst>
          </p:nvPr>
        </p:nvGraphicFramePr>
        <p:xfrm>
          <a:off x="242888" y="1340767"/>
          <a:ext cx="8832850" cy="5217668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748463"/>
                <a:gridCol w="1803920"/>
                <a:gridCol w="2280467"/>
              </a:tblGrid>
              <a:tr h="66795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שם הוועדה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תפקיד 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נתח השוק</a:t>
                      </a:r>
                      <a:r>
                        <a:rPr lang="he-IL" sz="2000" baseline="0" dirty="0" smtClean="0"/>
                        <a:t> של החברה אותה מייצג* 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</a:t>
                      </a:r>
                      <a:r>
                        <a:rPr lang="he-IL" sz="2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 טכנית </a:t>
                      </a:r>
                      <a:r>
                        <a:rPr lang="he-IL" sz="2000" b="1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חלב ומוצריו</a:t>
                      </a:r>
                      <a:endParaRPr lang="he-IL" sz="2000" b="1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כ-55%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גלידה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כ-45%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סלטים וטחינה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כ-35%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244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dirty="0" smtClean="0"/>
                        <a:t>ועדה טכנית חומרי ניקוי</a:t>
                      </a:r>
                      <a:endParaRPr lang="he-IL" sz="20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כ-35%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244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תה וצמחים לחליטה </a:t>
                      </a:r>
                      <a:endParaRPr lang="he-IL" sz="20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כ-80%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פירות וירקות (לרבות קפואים)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כ-70%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308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קפה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כ-55%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607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שימורי דגים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סגן יו"ר</a:t>
                      </a:r>
                      <a:endParaRPr lang="he-IL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כ-45%</a:t>
                      </a:r>
                      <a:endParaRPr lang="he-IL" sz="24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0258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ועדה טכנית </a:t>
                      </a:r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קמח ומוצריו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סגן</a:t>
                      </a:r>
                      <a:r>
                        <a:rPr lang="he-IL" sz="2000" baseline="0" dirty="0" smtClean="0"/>
                        <a:t> יו"ר</a:t>
                      </a:r>
                      <a:endParaRPr lang="he-IL" sz="2000" dirty="0" smtClean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/>
                        <a:t>כ-40%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3" name="Picture 5" descr="C:\Users\Tkido\Desktop\הורד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019" y="4016237"/>
            <a:ext cx="814045" cy="54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kido\Desktop\הורד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416" y="2996952"/>
            <a:ext cx="531625" cy="4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kido\Desktop\הורד (4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07" y="6119414"/>
            <a:ext cx="643174" cy="42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‫שטראוס‬‎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1" name="AutoShape 6" descr="http://www.economist.co.il/_Uploads/dbsArticles/_cut/F0_0244_0000_Strauss_244.jpg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536" y="6525344"/>
            <a:ext cx="878497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prstClr val="black"/>
                </a:solidFill>
                <a:latin typeface="David" panose="020E0502060401010101" pitchFamily="34" charset="-79"/>
              </a:rPr>
              <a:t>הערה (*): </a:t>
            </a:r>
            <a:r>
              <a:rPr lang="he-IL" sz="1400" dirty="0">
                <a:solidFill>
                  <a:prstClr val="black"/>
                </a:solidFill>
              </a:rPr>
              <a:t>נתח השוק </a:t>
            </a:r>
            <a:r>
              <a:rPr lang="he-IL" sz="1400" dirty="0" smtClean="0">
                <a:solidFill>
                  <a:prstClr val="black"/>
                </a:solidFill>
              </a:rPr>
              <a:t>הינו בשוק הרלבנטי לתחום העיסוק של הוועדה</a:t>
            </a:r>
            <a:r>
              <a:rPr lang="he-IL" sz="1400" dirty="0">
                <a:solidFill>
                  <a:prstClr val="black"/>
                </a:solidFill>
              </a:rPr>
              <a:t>;</a:t>
            </a:r>
            <a:r>
              <a:rPr lang="he-IL" sz="1400" dirty="0" smtClean="0">
                <a:solidFill>
                  <a:prstClr val="black"/>
                </a:solidFill>
              </a:rPr>
              <a:t> נתוני 2013.</a:t>
            </a:r>
          </a:p>
        </p:txBody>
      </p:sp>
      <p:pic>
        <p:nvPicPr>
          <p:cNvPr id="2050" name="Picture 2" descr="C:\Users\Tkido\Desktop\milk-435295_640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988840"/>
            <a:ext cx="936103" cy="62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כותרת 1"/>
          <p:cNvSpPr txBox="1">
            <a:spLocks/>
          </p:cNvSpPr>
          <p:nvPr/>
        </p:nvSpPr>
        <p:spPr>
          <a:xfrm>
            <a:off x="539552" y="197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/>
              <a:t>דוגמאות לחוסר איזון בוועדות מכון התקנים</a:t>
            </a:r>
          </a:p>
        </p:txBody>
      </p:sp>
      <p:pic>
        <p:nvPicPr>
          <p:cNvPr id="2" name="Picture 2" descr="C:\Users\Tkido\Desktop\הורד (1)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4"/>
          <a:stretch/>
        </p:blipFill>
        <p:spPr bwMode="auto">
          <a:xfrm>
            <a:off x="8294848" y="3462123"/>
            <a:ext cx="581354" cy="64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חץ למעלה 16">
            <a:hlinkClick r:id="rId12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260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496944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he-IL" dirty="0" smtClean="0"/>
              <a:t>דוגמאות לסטיות לאומיות ייחודיות </a:t>
            </a:r>
            <a:endParaRPr lang="en-US" dirty="0"/>
          </a:p>
        </p:txBody>
      </p:sp>
      <p:pic>
        <p:nvPicPr>
          <p:cNvPr id="2050" name="Picture 2" descr="C:\Users\Tkido\Desktop\מתבל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8" t="3570" r="14612" b="5528"/>
          <a:stretch/>
        </p:blipFill>
        <p:spPr bwMode="auto">
          <a:xfrm>
            <a:off x="7228780" y="1268760"/>
            <a:ext cx="1663700" cy="235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kido\Desktop\פאנטה 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8" r="11735"/>
          <a:stretch/>
        </p:blipFill>
        <p:spPr bwMode="auto">
          <a:xfrm>
            <a:off x="7366000" y="4714875"/>
            <a:ext cx="152648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kido\Desktop\פאנטה 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5" r="7872"/>
          <a:stretch/>
        </p:blipFill>
        <p:spPr bwMode="auto">
          <a:xfrm>
            <a:off x="6175648" y="4797152"/>
            <a:ext cx="134868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kido\Desktop\הורד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783" y="1169268"/>
            <a:ext cx="1285489" cy="247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Tkido\Desktop\cri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2567930" cy="221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kido\Desktop\1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71812"/>
            <a:ext cx="2808967" cy="168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Tkido\Desktop\image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" y="4260286"/>
            <a:ext cx="2895317" cy="216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חץ למעלה 9">
            <a:hlinkClick r:id="rId10" action="ppaction://hlinksldjump"/>
          </p:cNvPr>
          <p:cNvSpPr/>
          <p:nvPr/>
        </p:nvSpPr>
        <p:spPr>
          <a:xfrm>
            <a:off x="107504" y="6237312"/>
            <a:ext cx="251520" cy="5760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726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עיקרי הרפורמה</a:t>
            </a:r>
            <a:endParaRPr lang="he-IL" dirty="0"/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121426"/>
              </p:ext>
            </p:extLst>
          </p:nvPr>
        </p:nvGraphicFramePr>
        <p:xfrm>
          <a:off x="395536" y="1600200"/>
          <a:ext cx="82912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1261740"/>
            <a:ext cx="2304257" cy="908864"/>
          </a:xfrm>
          <a:prstGeom prst="ellipse">
            <a:avLst/>
          </a:prstGeom>
          <a:solidFill>
            <a:schemeClr val="accent2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>
              <a:defRPr sz="1100"/>
            </a:lvl1pPr>
            <a:lvl2pPr indent="0">
              <a:defRPr sz="1100"/>
            </a:lvl2pPr>
            <a:lvl3pPr marL="1588" lvl="2" indent="0" algn="ctr">
              <a:spcBef>
                <a:spcPts val="600"/>
              </a:spcBef>
              <a:buClr>
                <a:srgbClr val="727CA3"/>
              </a:buClr>
              <a:defRPr sz="2000" b="1">
                <a:solidFill>
                  <a:schemeClr val="tx1"/>
                </a:solidFill>
              </a:defRPr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pPr lvl="2"/>
            <a:r>
              <a:rPr lang="he-IL" sz="1800" dirty="0" smtClean="0">
                <a:solidFill>
                  <a:prstClr val="black"/>
                </a:solidFill>
              </a:rPr>
              <a:t>ועד פועל מסורבל ולא יעיל</a:t>
            </a:r>
            <a:endParaRPr lang="he-IL" sz="18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32240" y="5616480"/>
            <a:ext cx="2376264" cy="908864"/>
          </a:xfrm>
          <a:prstGeom prst="ellipse">
            <a:avLst/>
          </a:prstGeom>
          <a:solidFill>
            <a:schemeClr val="accent2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>
              <a:defRPr sz="1100"/>
            </a:lvl1pPr>
            <a:lvl2pPr indent="0">
              <a:defRPr sz="1100"/>
            </a:lvl2pPr>
            <a:lvl3pPr marL="1588" lvl="2" indent="0" algn="ctr">
              <a:spcBef>
                <a:spcPts val="600"/>
              </a:spcBef>
              <a:buClr>
                <a:srgbClr val="727CA3"/>
              </a:buClr>
              <a:defRPr b="1">
                <a:solidFill>
                  <a:prstClr val="black"/>
                </a:solidFill>
              </a:defRPr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pPr lvl="2"/>
            <a:r>
              <a:rPr lang="he-IL" dirty="0"/>
              <a:t>שליטה של בעלי </a:t>
            </a:r>
            <a:r>
              <a:rPr lang="he-IL" dirty="0" smtClean="0"/>
              <a:t>אינטרס עסקי </a:t>
            </a:r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733256"/>
            <a:ext cx="2376264" cy="908864"/>
          </a:xfrm>
          <a:prstGeom prst="ellipse">
            <a:avLst/>
          </a:prstGeom>
          <a:solidFill>
            <a:schemeClr val="accent2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>
              <a:defRPr sz="1100"/>
            </a:lvl1pPr>
            <a:lvl2pPr indent="0">
              <a:defRPr sz="1100"/>
            </a:lvl2pPr>
            <a:lvl3pPr marL="1588" lvl="2" indent="0" algn="ctr">
              <a:spcBef>
                <a:spcPts val="600"/>
              </a:spcBef>
              <a:buClr>
                <a:srgbClr val="727CA3"/>
              </a:buClr>
              <a:defRPr b="1">
                <a:solidFill>
                  <a:prstClr val="black"/>
                </a:solidFill>
              </a:defRPr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pPr lvl="2"/>
            <a:r>
              <a:rPr lang="he-IL" dirty="0" smtClean="0"/>
              <a:t>סטיות ייחודיות מתקינה בינ"ל</a:t>
            </a:r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6732240" y="1268760"/>
            <a:ext cx="2376264" cy="908864"/>
          </a:xfrm>
          <a:prstGeom prst="ellipse">
            <a:avLst/>
          </a:prstGeom>
          <a:solidFill>
            <a:schemeClr val="accent2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>
              <a:defRPr sz="1100"/>
            </a:lvl1pPr>
            <a:lvl2pPr indent="0">
              <a:defRPr sz="1100"/>
            </a:lvl2pPr>
            <a:lvl3pPr marL="1588" lvl="2" indent="0" algn="ctr">
              <a:spcBef>
                <a:spcPts val="600"/>
              </a:spcBef>
              <a:buClr>
                <a:srgbClr val="727CA3"/>
              </a:buClr>
              <a:defRPr b="1">
                <a:solidFill>
                  <a:prstClr val="black"/>
                </a:solidFill>
              </a:defRPr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pPr lvl="2"/>
            <a:r>
              <a:rPr lang="he-IL" dirty="0" smtClean="0"/>
              <a:t>עלויות עודפות ויוקר מחייה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0588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 txBox="1">
            <a:spLocks/>
          </p:cNvSpPr>
          <p:nvPr/>
        </p:nvSpPr>
        <p:spPr>
          <a:xfrm>
            <a:off x="511944" y="197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solidFill>
                  <a:prstClr val="black"/>
                </a:solidFill>
              </a:rPr>
              <a:t>פתיחת מקטע בדיקות מוצרים מיובאים לתחרות</a:t>
            </a:r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03648" y="4911551"/>
            <a:ext cx="6282829" cy="461665"/>
          </a:xfrm>
          <a:prstGeom prst="rect">
            <a:avLst/>
          </a:prstGeom>
          <a:solidFill>
            <a:schemeClr val="accent4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 smtClean="0"/>
              <a:t>הסדרים להבטחת בטיחות הציבור </a:t>
            </a:r>
            <a:endParaRPr lang="he-IL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403648" y="2348880"/>
            <a:ext cx="6264696" cy="461665"/>
          </a:xfrm>
          <a:prstGeom prst="rect">
            <a:avLst/>
          </a:prstGeom>
          <a:solidFill>
            <a:schemeClr val="accent4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 smtClean="0"/>
              <a:t>ריכוז </a:t>
            </a:r>
            <a:r>
              <a:rPr lang="he-IL" sz="2400" dirty="0"/>
              <a:t>סמכויות רגולטוריות </a:t>
            </a:r>
            <a:r>
              <a:rPr lang="he-IL" sz="2400" dirty="0" smtClean="0"/>
              <a:t>בידי הממונה על התקינה</a:t>
            </a:r>
            <a:endParaRPr lang="he-IL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1403648" y="4149080"/>
            <a:ext cx="6264697" cy="461665"/>
          </a:xfrm>
          <a:prstGeom prst="rect">
            <a:avLst/>
          </a:prstGeom>
          <a:solidFill>
            <a:schemeClr val="accent4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/>
              <a:t>כלים לפיקוח ואכיפה לממונה על התקינה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03648" y="1628800"/>
            <a:ext cx="6222484" cy="461665"/>
          </a:xfrm>
          <a:prstGeom prst="rect">
            <a:avLst/>
          </a:prstGeom>
          <a:solidFill>
            <a:schemeClr val="accent4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/>
              <a:t>הסרת המונופול הקבוע בחוק התקנים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1944" y="5733256"/>
            <a:ext cx="7876480" cy="461665"/>
          </a:xfrm>
          <a:prstGeom prst="rect">
            <a:avLst/>
          </a:prstGeom>
          <a:solidFill>
            <a:schemeClr val="accent5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2" algn="ctr">
              <a:spcBef>
                <a:spcPts val="600"/>
              </a:spcBef>
              <a:buClr>
                <a:srgbClr val="727CA3"/>
              </a:buClr>
            </a:pPr>
            <a:r>
              <a:rPr lang="he-IL" sz="2400" b="1" dirty="0" smtClean="0">
                <a:solidFill>
                  <a:prstClr val="black"/>
                </a:solidFill>
              </a:rPr>
              <a:t>חיסכון צפוי של  </a:t>
            </a:r>
            <a:r>
              <a:rPr lang="he-IL" sz="2400" b="1" u="sng" dirty="0" smtClean="0">
                <a:solidFill>
                  <a:prstClr val="black"/>
                </a:solidFill>
              </a:rPr>
              <a:t>כחצי מיליארד ₪ בשנה לצרכן</a:t>
            </a:r>
            <a:r>
              <a:rPr lang="he-IL" sz="2400" b="1" dirty="0" smtClean="0">
                <a:solidFill>
                  <a:prstClr val="black"/>
                </a:solidFill>
              </a:rPr>
              <a:t> </a:t>
            </a:r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3068960"/>
            <a:ext cx="6264697" cy="830997"/>
          </a:xfrm>
          <a:prstGeom prst="rect">
            <a:avLst/>
          </a:prstGeom>
          <a:solidFill>
            <a:schemeClr val="accent4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 smtClean="0"/>
              <a:t>יצירת פלטפורמה לאישור והסמכה של מעבדות פרטיות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91928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9" grpId="0" animBg="1"/>
      <p:bldP spid="9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pPr lvl="0"/>
            <a:r>
              <a:rPr lang="he-IL" dirty="0"/>
              <a:t>קידום אימוץ התקינה הבינ"ל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51621" y="3933056"/>
            <a:ext cx="6732747" cy="830997"/>
          </a:xfrm>
          <a:prstGeom prst="rect">
            <a:avLst/>
          </a:prstGeom>
          <a:solidFill>
            <a:schemeClr val="accent1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>
                <a:solidFill>
                  <a:prstClr val="black"/>
                </a:solidFill>
              </a:rPr>
              <a:t>חיזוק </a:t>
            </a:r>
            <a:r>
              <a:rPr lang="he-IL" sz="2400" dirty="0" smtClean="0">
                <a:solidFill>
                  <a:prstClr val="black"/>
                </a:solidFill>
              </a:rPr>
              <a:t>המנגנון </a:t>
            </a:r>
            <a:r>
              <a:rPr lang="he-IL" sz="2400" dirty="0">
                <a:solidFill>
                  <a:prstClr val="black"/>
                </a:solidFill>
              </a:rPr>
              <a:t>הממשלתי </a:t>
            </a:r>
            <a:r>
              <a:rPr lang="he-IL" sz="2400" dirty="0" smtClean="0">
                <a:solidFill>
                  <a:prstClr val="black"/>
                </a:solidFill>
              </a:rPr>
              <a:t>לבחינת נחיצות סטיות לאומיות ייחודיות</a:t>
            </a:r>
            <a:endParaRPr lang="he-IL" sz="2400" dirty="0">
              <a:solidFill>
                <a:prstClr val="black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51621" y="1599764"/>
            <a:ext cx="6732747" cy="830997"/>
          </a:xfrm>
          <a:prstGeom prst="rect">
            <a:avLst/>
          </a:prstGeom>
          <a:solidFill>
            <a:schemeClr val="accent1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>
                <a:solidFill>
                  <a:prstClr val="black"/>
                </a:solidFill>
              </a:rPr>
              <a:t>טיפול בסטיות לאומיות ייחודיות – </a:t>
            </a:r>
            <a:endParaRPr lang="he-IL" sz="2400" dirty="0" smtClean="0">
              <a:solidFill>
                <a:prstClr val="black"/>
              </a:solidFill>
            </a:endParaRPr>
          </a:p>
          <a:p>
            <a:r>
              <a:rPr lang="he-IL" sz="2400" dirty="0" smtClean="0">
                <a:solidFill>
                  <a:prstClr val="black"/>
                </a:solidFill>
              </a:rPr>
              <a:t>אישור </a:t>
            </a:r>
            <a:r>
              <a:rPr lang="he-IL" sz="2400" dirty="0">
                <a:solidFill>
                  <a:prstClr val="black"/>
                </a:solidFill>
              </a:rPr>
              <a:t>שרים ותכנית </a:t>
            </a:r>
            <a:r>
              <a:rPr lang="he-IL" sz="2400" dirty="0" smtClean="0">
                <a:solidFill>
                  <a:prstClr val="black"/>
                </a:solidFill>
              </a:rPr>
              <a:t>רב-שנתית</a:t>
            </a:r>
            <a:endParaRPr lang="he-IL" sz="2400" dirty="0">
              <a:solidFill>
                <a:prstClr val="black"/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5364088" y="2636912"/>
            <a:ext cx="2520280" cy="677108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900" b="1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טיפול במלאי באמצעות תכנית תלת שנתית</a:t>
            </a:r>
          </a:p>
        </p:txBody>
      </p:sp>
      <p:sp>
        <p:nvSpPr>
          <p:cNvPr id="18" name="מלבן 17"/>
          <p:cNvSpPr/>
          <p:nvPr/>
        </p:nvSpPr>
        <p:spPr>
          <a:xfrm>
            <a:off x="1151620" y="2636912"/>
            <a:ext cx="2340259" cy="677108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900" b="1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טיפול בזרם באמצעות אישורי שרים</a:t>
            </a:r>
          </a:p>
        </p:txBody>
      </p:sp>
      <p:sp>
        <p:nvSpPr>
          <p:cNvPr id="19" name="מלבן 18"/>
          <p:cNvSpPr/>
          <p:nvPr/>
        </p:nvSpPr>
        <p:spPr>
          <a:xfrm>
            <a:off x="5508104" y="4928974"/>
            <a:ext cx="2376264" cy="677108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900" b="1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עיגון הליכי ועדת האימוץ</a:t>
            </a:r>
          </a:p>
        </p:txBody>
      </p:sp>
      <p:sp>
        <p:nvSpPr>
          <p:cNvPr id="20" name="מלבן 19"/>
          <p:cNvSpPr/>
          <p:nvPr/>
        </p:nvSpPr>
        <p:spPr>
          <a:xfrm>
            <a:off x="1151621" y="4928974"/>
            <a:ext cx="2376264" cy="677108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900" b="1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התייעצות עם </a:t>
            </a:r>
            <a:r>
              <a:rPr lang="he-IL" sz="1900" b="1" dirty="0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רשות </a:t>
            </a:r>
            <a:r>
              <a:rPr lang="he-IL" sz="1900" b="1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ההגבלים עסקיים</a:t>
            </a:r>
          </a:p>
        </p:txBody>
      </p:sp>
    </p:spTree>
    <p:extLst>
      <p:ext uri="{BB962C8B-B14F-4D97-AF65-F5344CB8AC3E}">
        <p14:creationId xmlns:p14="http://schemas.microsoft.com/office/powerpoint/2010/main" val="332019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9" grpId="0" animBg="1"/>
      <p:bldP spid="6" grpId="0" animBg="1"/>
      <p:bldP spid="18" grpId="0" animBg="1"/>
      <p:bldP spid="19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טיפול בהרכב ועדות התקינה והוועד הפועל</a:t>
            </a:r>
            <a:endParaRPr lang="he-IL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760180" y="2132856"/>
            <a:ext cx="7340212" cy="461665"/>
            <a:chOff x="364135" y="1586989"/>
            <a:chExt cx="7340212" cy="461665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7" name="TextBox 9"/>
            <p:cNvSpPr txBox="1"/>
            <p:nvPr/>
          </p:nvSpPr>
          <p:spPr>
            <a:xfrm>
              <a:off x="971600" y="1586989"/>
              <a:ext cx="6732747" cy="461665"/>
            </a:xfrm>
            <a:prstGeom prst="rect">
              <a:avLst/>
            </a:prstGeom>
            <a:grpFill/>
            <a:ln w="28575">
              <a:solidFill>
                <a:schemeClr val="tx1"/>
              </a:solidFill>
              <a:prstDash val="dash"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>
              <a:defPPr>
                <a:defRPr lang="he-IL"/>
              </a:defPPr>
              <a:lvl1pPr indent="0" algn="ctr">
                <a:defRPr sz="2000" b="1">
                  <a:solidFill>
                    <a:prstClr val="black"/>
                  </a:solidFill>
                  <a:latin typeface="David" pitchFamily="34" charset="-79"/>
                  <a:cs typeface="David" pitchFamily="34" charset="-79"/>
                </a:defRPr>
              </a:lvl1pPr>
              <a:lvl2pPr indent="0">
                <a:defRPr sz="1100"/>
              </a:lvl2pPr>
              <a:lvl3pPr indent="0">
                <a:defRPr sz="1100"/>
              </a:lvl3pPr>
              <a:lvl4pPr indent="0">
                <a:defRPr sz="1100"/>
              </a:lvl4pPr>
              <a:lvl5pPr indent="0">
                <a:defRPr sz="1100"/>
              </a:lvl5pPr>
              <a:lvl6pPr indent="0">
                <a:defRPr sz="1100"/>
              </a:lvl6pPr>
              <a:lvl7pPr indent="0">
                <a:defRPr sz="1100"/>
              </a:lvl7pPr>
              <a:lvl8pPr indent="0">
                <a:defRPr sz="1100"/>
              </a:lvl8pPr>
              <a:lvl9pPr indent="0">
                <a:defRPr sz="1100"/>
              </a:lvl9pPr>
            </a:lstStyle>
            <a:p>
              <a:r>
                <a:rPr lang="he-IL" sz="2400" dirty="0"/>
                <a:t>שינוי הרכב הוועד הפועל והגדלת מעורבות </a:t>
              </a:r>
              <a:r>
                <a:rPr lang="he-IL" sz="2400" dirty="0" smtClean="0"/>
                <a:t>הממשלה </a:t>
              </a:r>
            </a:p>
          </p:txBody>
        </p:sp>
        <p:sp>
          <p:nvSpPr>
            <p:cNvPr id="12" name="לחצן פעולה: אחורה או הקודם 11">
              <a:hlinkClick r:id="rId3" action="ppaction://hlinksldjump" highlightClick="1"/>
            </p:cNvPr>
            <p:cNvSpPr/>
            <p:nvPr/>
          </p:nvSpPr>
          <p:spPr>
            <a:xfrm>
              <a:off x="364135" y="1628800"/>
              <a:ext cx="463449" cy="415499"/>
            </a:xfrm>
            <a:prstGeom prst="actionButtonBackPrevious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grpSp>
        <p:nvGrpSpPr>
          <p:cNvPr id="5" name="קבוצה 4"/>
          <p:cNvGrpSpPr/>
          <p:nvPr/>
        </p:nvGrpSpPr>
        <p:grpSpPr>
          <a:xfrm>
            <a:off x="760180" y="3390091"/>
            <a:ext cx="7340212" cy="830997"/>
            <a:chOff x="364135" y="2420888"/>
            <a:chExt cx="7340212" cy="830997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6" name="TextBox 35"/>
            <p:cNvSpPr txBox="1"/>
            <p:nvPr/>
          </p:nvSpPr>
          <p:spPr>
            <a:xfrm>
              <a:off x="971600" y="2420888"/>
              <a:ext cx="6732747" cy="830997"/>
            </a:xfrm>
            <a:prstGeom prst="rect">
              <a:avLst/>
            </a:prstGeom>
            <a:grpFill/>
            <a:ln w="28575">
              <a:solidFill>
                <a:schemeClr val="tx1"/>
              </a:solidFill>
              <a:prstDash val="dash"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>
              <a:defPPr>
                <a:defRPr lang="he-IL"/>
              </a:defPPr>
              <a:lvl1pPr indent="0" algn="ctr">
                <a:defRPr sz="2000" b="1">
                  <a:solidFill>
                    <a:schemeClr val="tx1"/>
                  </a:solidFill>
                  <a:latin typeface="David" pitchFamily="34" charset="-79"/>
                  <a:cs typeface="David" pitchFamily="34" charset="-79"/>
                </a:defRPr>
              </a:lvl1pPr>
              <a:lvl2pPr indent="0">
                <a:defRPr sz="1100"/>
              </a:lvl2pPr>
              <a:lvl3pPr indent="0">
                <a:defRPr sz="1100"/>
              </a:lvl3pPr>
              <a:lvl4pPr indent="0">
                <a:defRPr sz="1100"/>
              </a:lvl4pPr>
              <a:lvl5pPr indent="0">
                <a:defRPr sz="1100"/>
              </a:lvl5pPr>
              <a:lvl6pPr indent="0">
                <a:defRPr sz="1100"/>
              </a:lvl6pPr>
              <a:lvl7pPr indent="0">
                <a:defRPr sz="1100"/>
              </a:lvl7pPr>
              <a:lvl8pPr indent="0">
                <a:defRPr sz="1100"/>
              </a:lvl8pPr>
              <a:lvl9pPr indent="0">
                <a:defRPr sz="1100"/>
              </a:lvl9pPr>
            </a:lstStyle>
            <a:p>
              <a:r>
                <a:rPr lang="he-IL" sz="2400" dirty="0" smtClean="0">
                  <a:solidFill>
                    <a:prstClr val="black"/>
                  </a:solidFill>
                </a:rPr>
                <a:t>קביעת הרכב גנרי מאוזן של ועדות המכון העוסקות בתקינה לרבות יו"ר ניטרלי ובעל מומחיות</a:t>
              </a:r>
              <a:endParaRPr lang="he-IL" sz="2400" dirty="0">
                <a:solidFill>
                  <a:srgbClr val="FF0000"/>
                </a:solidFill>
              </a:endParaRPr>
            </a:p>
          </p:txBody>
        </p:sp>
        <p:sp>
          <p:nvSpPr>
            <p:cNvPr id="13" name="לחצן פעולה: אחורה או הקודם 12">
              <a:hlinkClick r:id="rId4" action="ppaction://hlinksldjump" highlightClick="1"/>
            </p:cNvPr>
            <p:cNvSpPr/>
            <p:nvPr/>
          </p:nvSpPr>
          <p:spPr>
            <a:xfrm>
              <a:off x="364135" y="2675821"/>
              <a:ext cx="463449" cy="415499"/>
            </a:xfrm>
            <a:prstGeom prst="actionButtonBackPrevious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sz="2000"/>
            </a:p>
          </p:txBody>
        </p:sp>
      </p:grpSp>
    </p:spTree>
    <p:extLst>
      <p:ext uri="{BB962C8B-B14F-4D97-AF65-F5344CB8AC3E}">
        <p14:creationId xmlns:p14="http://schemas.microsoft.com/office/powerpoint/2010/main" val="292030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איזון הרכב הוועד הפועל</a:t>
            </a:r>
            <a:endParaRPr lang="he-IL" dirty="0"/>
          </a:p>
        </p:txBody>
      </p:sp>
      <p:sp>
        <p:nvSpPr>
          <p:cNvPr id="7" name="TextBox 9"/>
          <p:cNvSpPr txBox="1"/>
          <p:nvPr/>
        </p:nvSpPr>
        <p:spPr>
          <a:xfrm>
            <a:off x="5004049" y="4653136"/>
            <a:ext cx="3816424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מינוי מנכ"ל בוועדת איתור</a:t>
            </a:r>
            <a:endParaRPr lang="he-IL" dirty="0"/>
          </a:p>
        </p:txBody>
      </p:sp>
      <p:sp>
        <p:nvSpPr>
          <p:cNvPr id="11" name="TextBox 9"/>
          <p:cNvSpPr txBox="1"/>
          <p:nvPr/>
        </p:nvSpPr>
        <p:spPr>
          <a:xfrm>
            <a:off x="5004050" y="1876762"/>
            <a:ext cx="3816423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000" dirty="0" smtClean="0"/>
              <a:t>קביעת ההרכב בחוק</a:t>
            </a:r>
            <a:endParaRPr lang="he-IL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467544" y="3421450"/>
            <a:ext cx="1834878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תעשייה וקבלנים</a:t>
            </a:r>
            <a:endParaRPr lang="he-IL" sz="1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57103" y="2834161"/>
            <a:ext cx="1654857" cy="369332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צרכנות</a:t>
            </a:r>
            <a:endParaRPr lang="he-IL" sz="1800" dirty="0"/>
          </a:p>
        </p:txBody>
      </p:sp>
      <p:sp>
        <p:nvSpPr>
          <p:cNvPr id="18" name="TextBox 17"/>
          <p:cNvSpPr txBox="1"/>
          <p:nvPr/>
        </p:nvSpPr>
        <p:spPr>
          <a:xfrm>
            <a:off x="1440979" y="5261138"/>
            <a:ext cx="1834878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1 נציג מוסדות האקדמיה</a:t>
            </a:r>
            <a:endParaRPr lang="he-IL" sz="1800" dirty="0"/>
          </a:p>
        </p:txBody>
      </p:sp>
      <p:sp>
        <p:nvSpPr>
          <p:cNvPr id="19" name="TextBox 18"/>
          <p:cNvSpPr txBox="1"/>
          <p:nvPr/>
        </p:nvSpPr>
        <p:spPr>
          <a:xfrm>
            <a:off x="2569652" y="3421450"/>
            <a:ext cx="1640981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/>
              <a:t> </a:t>
            </a:r>
            <a:r>
              <a:rPr lang="he-IL" sz="1800" dirty="0" smtClean="0"/>
              <a:t>2 נציגי יבואנים וקמעונאים</a:t>
            </a:r>
            <a:endParaRPr lang="he-IL" sz="1800" dirty="0"/>
          </a:p>
        </p:txBody>
      </p:sp>
      <p:sp>
        <p:nvSpPr>
          <p:cNvPr id="21" name="TextBox 9"/>
          <p:cNvSpPr txBox="1"/>
          <p:nvPr/>
        </p:nvSpPr>
        <p:spPr>
          <a:xfrm>
            <a:off x="467545" y="1844824"/>
            <a:ext cx="3759325" cy="707886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000" dirty="0" smtClean="0"/>
              <a:t>יו"ר שימונה ע"י שר האוצר ושר הכלכלה והתעשייה</a:t>
            </a:r>
            <a:endParaRPr lang="he-IL" sz="2000" dirty="0"/>
          </a:p>
        </p:txBody>
      </p:sp>
      <p:sp>
        <p:nvSpPr>
          <p:cNvPr id="27" name="TextBox 9"/>
          <p:cNvSpPr txBox="1"/>
          <p:nvPr/>
        </p:nvSpPr>
        <p:spPr>
          <a:xfrm>
            <a:off x="5004049" y="3964994"/>
            <a:ext cx="3816424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הגדלת מעורבות הממשלה</a:t>
            </a:r>
            <a:endParaRPr lang="he-IL" dirty="0"/>
          </a:p>
        </p:txBody>
      </p:sp>
      <p:sp>
        <p:nvSpPr>
          <p:cNvPr id="23" name="TextBox 22"/>
          <p:cNvSpPr txBox="1"/>
          <p:nvPr/>
        </p:nvSpPr>
        <p:spPr>
          <a:xfrm>
            <a:off x="467544" y="2834161"/>
            <a:ext cx="1834878" cy="369332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5 נציגי ממשלה</a:t>
            </a:r>
            <a:endParaRPr lang="he-IL" sz="1800" dirty="0"/>
          </a:p>
        </p:txBody>
      </p:sp>
      <p:sp>
        <p:nvSpPr>
          <p:cNvPr id="28" name="TextBox 9"/>
          <p:cNvSpPr txBox="1"/>
          <p:nvPr/>
        </p:nvSpPr>
        <p:spPr>
          <a:xfrm>
            <a:off x="5000344" y="3284984"/>
            <a:ext cx="3820129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הגדרת מניין חוקי לקבלת החלטות</a:t>
            </a:r>
            <a:endParaRPr lang="he-IL" dirty="0"/>
          </a:p>
        </p:txBody>
      </p:sp>
      <p:sp>
        <p:nvSpPr>
          <p:cNvPr id="24" name="TextBox 23"/>
          <p:cNvSpPr txBox="1"/>
          <p:nvPr/>
        </p:nvSpPr>
        <p:spPr>
          <a:xfrm>
            <a:off x="2569652" y="4345360"/>
            <a:ext cx="1640981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1 נציג ציבור בעל מומחיות</a:t>
            </a:r>
            <a:endParaRPr lang="he-IL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467545" y="4348011"/>
            <a:ext cx="1813920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1 נציג לשכת המהנדסים</a:t>
            </a:r>
            <a:endParaRPr lang="he-IL" sz="1800" dirty="0"/>
          </a:p>
        </p:txBody>
      </p:sp>
      <p:sp>
        <p:nvSpPr>
          <p:cNvPr id="20" name="חץ למעלה 19">
            <a:hlinkClick r:id="rId3" action="ppaction://hlinksldjump"/>
          </p:cNvPr>
          <p:cNvSpPr/>
          <p:nvPr/>
        </p:nvSpPr>
        <p:spPr>
          <a:xfrm>
            <a:off x="107504" y="6237312"/>
            <a:ext cx="360040" cy="52615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TextBox 9"/>
          <p:cNvSpPr txBox="1"/>
          <p:nvPr/>
        </p:nvSpPr>
        <p:spPr>
          <a:xfrm>
            <a:off x="5004048" y="2564904"/>
            <a:ext cx="3816423" cy="400110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000" dirty="0" smtClean="0"/>
              <a:t>הקטנת וייעול ההרכב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245126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7" grpId="0" animBg="1"/>
      <p:bldP spid="23" grpId="0" animBg="1"/>
      <p:bldP spid="28" grpId="0" animBg="1"/>
      <p:bldP spid="24" grpId="0" animBg="1"/>
      <p:bldP spid="17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איזון הרכב ועדות התקינה</a:t>
            </a:r>
            <a:endParaRPr lang="he-IL" dirty="0"/>
          </a:p>
        </p:txBody>
      </p:sp>
      <p:sp>
        <p:nvSpPr>
          <p:cNvPr id="9" name="TextBox 9"/>
          <p:cNvSpPr txBox="1"/>
          <p:nvPr/>
        </p:nvSpPr>
        <p:spPr>
          <a:xfrm>
            <a:off x="5058258" y="2557353"/>
            <a:ext cx="3600400" cy="707886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000" dirty="0" smtClean="0"/>
              <a:t>יו"ר  ניטרלי לוועדות המקצועיות בעל מומחיות בתחום</a:t>
            </a:r>
            <a:endParaRPr lang="he-IL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5058258" y="3501008"/>
            <a:ext cx="3600400" cy="707886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שקיפות – דיונים פומביים; זהות הנציגים; פרסום פרוטוקולים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5058258" y="1669804"/>
            <a:ext cx="3600400" cy="707886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קביעת הרכב גנרי של ועדות המכון בחוק  </a:t>
            </a:r>
            <a:endParaRPr lang="he-IL" dirty="0"/>
          </a:p>
        </p:txBody>
      </p:sp>
      <p:sp>
        <p:nvSpPr>
          <p:cNvPr id="22" name="TextBox 21"/>
          <p:cNvSpPr txBox="1"/>
          <p:nvPr/>
        </p:nvSpPr>
        <p:spPr>
          <a:xfrm>
            <a:off x="5058258" y="4437112"/>
            <a:ext cx="3600400" cy="707886"/>
          </a:xfrm>
          <a:prstGeom prst="rect">
            <a:avLst/>
          </a:prstGeom>
          <a:solidFill>
            <a:schemeClr val="bg1"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 smtClean="0"/>
              <a:t>אפשרות "להחרגת" ועדות מסוימות באישור הוועד הפועל </a:t>
            </a:r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287524" y="2324201"/>
            <a:ext cx="2052228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נשיאות הארגונים העסקיים*</a:t>
            </a:r>
            <a:endParaRPr lang="he-IL" sz="1800" dirty="0"/>
          </a:p>
        </p:txBody>
      </p:sp>
      <p:sp>
        <p:nvSpPr>
          <p:cNvPr id="16" name="TextBox 15"/>
          <p:cNvSpPr txBox="1"/>
          <p:nvPr/>
        </p:nvSpPr>
        <p:spPr>
          <a:xfrm>
            <a:off x="2627783" y="1669804"/>
            <a:ext cx="1872209" cy="369332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צרכנות</a:t>
            </a:r>
            <a:endParaRPr lang="he-IL" sz="1800" dirty="0"/>
          </a:p>
        </p:txBody>
      </p:sp>
      <p:sp>
        <p:nvSpPr>
          <p:cNvPr id="19" name="TextBox 18"/>
          <p:cNvSpPr txBox="1"/>
          <p:nvPr/>
        </p:nvSpPr>
        <p:spPr>
          <a:xfrm>
            <a:off x="2641659" y="2324201"/>
            <a:ext cx="1858333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/>
              <a:t> </a:t>
            </a:r>
            <a:r>
              <a:rPr lang="he-IL" sz="1800" dirty="0" smtClean="0"/>
              <a:t>2 נציגי איגוד לשכות המסחר*</a:t>
            </a:r>
            <a:endParaRPr lang="he-IL" sz="1800" dirty="0"/>
          </a:p>
        </p:txBody>
      </p:sp>
      <p:sp>
        <p:nvSpPr>
          <p:cNvPr id="21" name="TextBox 9"/>
          <p:cNvSpPr txBox="1"/>
          <p:nvPr/>
        </p:nvSpPr>
        <p:spPr>
          <a:xfrm>
            <a:off x="287525" y="4293096"/>
            <a:ext cx="4212468" cy="707886"/>
          </a:xfrm>
          <a:prstGeom prst="rect">
            <a:avLst/>
          </a:prstGeom>
          <a:solidFill>
            <a:schemeClr val="accent2">
              <a:lumMod val="60000"/>
              <a:lumOff val="4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2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000" dirty="0" smtClean="0"/>
              <a:t>היו"ר  ימונה מנציגי האקדמיה או המהנדסים</a:t>
            </a:r>
            <a:endParaRPr lang="he-IL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287524" y="1669804"/>
            <a:ext cx="2052228" cy="369332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ממשלה</a:t>
            </a:r>
            <a:endParaRPr lang="he-IL" sz="1800" dirty="0"/>
          </a:p>
        </p:txBody>
      </p:sp>
      <p:sp>
        <p:nvSpPr>
          <p:cNvPr id="25" name="TextBox 24"/>
          <p:cNvSpPr txBox="1"/>
          <p:nvPr/>
        </p:nvSpPr>
        <p:spPr>
          <a:xfrm>
            <a:off x="2669866" y="3316344"/>
            <a:ext cx="1830126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לשכת המהנדסים</a:t>
            </a:r>
            <a:endParaRPr lang="he-IL" sz="1800" dirty="0"/>
          </a:p>
        </p:txBody>
      </p:sp>
      <p:sp>
        <p:nvSpPr>
          <p:cNvPr id="27" name="TextBox 26"/>
          <p:cNvSpPr txBox="1"/>
          <p:nvPr/>
        </p:nvSpPr>
        <p:spPr>
          <a:xfrm>
            <a:off x="287524" y="3316344"/>
            <a:ext cx="2052228" cy="646331"/>
          </a:xfrm>
          <a:prstGeom prst="rect">
            <a:avLst/>
          </a:prstGeom>
          <a:solidFill>
            <a:schemeClr val="accent2">
              <a:lumMod val="20000"/>
              <a:lumOff val="8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1800" dirty="0" smtClean="0"/>
              <a:t>2 נציגי מוסדות האקדמיה</a:t>
            </a:r>
            <a:endParaRPr lang="he-IL" sz="1800" dirty="0"/>
          </a:p>
        </p:txBody>
      </p:sp>
      <p:sp>
        <p:nvSpPr>
          <p:cNvPr id="18" name="TextBox 17"/>
          <p:cNvSpPr txBox="1"/>
          <p:nvPr/>
        </p:nvSpPr>
        <p:spPr>
          <a:xfrm>
            <a:off x="3508695" y="6525344"/>
            <a:ext cx="559980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 smtClean="0">
                <a:solidFill>
                  <a:prstClr val="black"/>
                </a:solidFill>
                <a:latin typeface="David" panose="020E0502060401010101" pitchFamily="34" charset="-79"/>
              </a:rPr>
              <a:t>הערה(*): אחד מהנציגים לפחות הינו נציג של עסק קטן </a:t>
            </a:r>
            <a:r>
              <a:rPr lang="he-IL" sz="1600" smtClean="0">
                <a:solidFill>
                  <a:prstClr val="black"/>
                </a:solidFill>
                <a:latin typeface="David" panose="020E0502060401010101" pitchFamily="34" charset="-79"/>
              </a:rPr>
              <a:t>או </a:t>
            </a:r>
            <a:r>
              <a:rPr lang="he-IL" sz="1600" smtClean="0">
                <a:solidFill>
                  <a:prstClr val="black"/>
                </a:solidFill>
                <a:latin typeface="David" panose="020E0502060401010101" pitchFamily="34" charset="-79"/>
              </a:rPr>
              <a:t>בינוני.</a:t>
            </a:r>
            <a:endParaRPr lang="he-IL" sz="1600" u="sng" dirty="0">
              <a:solidFill>
                <a:prstClr val="black"/>
              </a:solidFill>
              <a:latin typeface="David" pitchFamily="34" charset="-79"/>
            </a:endParaRPr>
          </a:p>
        </p:txBody>
      </p:sp>
      <p:sp>
        <p:nvSpPr>
          <p:cNvPr id="24" name="חץ למעלה 23">
            <a:hlinkClick r:id="rId3" action="ppaction://hlinksldjump"/>
          </p:cNvPr>
          <p:cNvSpPr/>
          <p:nvPr/>
        </p:nvSpPr>
        <p:spPr>
          <a:xfrm>
            <a:off x="107504" y="6237312"/>
            <a:ext cx="360040" cy="52615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911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 animBg="1"/>
      <p:bldP spid="17" grpId="0" animBg="1"/>
      <p:bldP spid="22" grpId="0" animBg="1"/>
      <p:bldP spid="15" grpId="0" animBg="1"/>
      <p:bldP spid="16" grpId="0" animBg="1"/>
      <p:bldP spid="19" grpId="0" animBg="1"/>
      <p:bldP spid="21" grpId="0" animBg="1"/>
      <p:bldP spid="23" grpId="0" animBg="1"/>
      <p:bldP spid="25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שיפור וייעול התנהלות מכון התקנים  </a:t>
            </a:r>
            <a:endParaRPr lang="he-IL" dirty="0"/>
          </a:p>
        </p:txBody>
      </p:sp>
      <p:sp>
        <p:nvSpPr>
          <p:cNvPr id="35" name="TextBox 34"/>
          <p:cNvSpPr txBox="1"/>
          <p:nvPr/>
        </p:nvSpPr>
        <p:spPr>
          <a:xfrm>
            <a:off x="1187624" y="4293096"/>
            <a:ext cx="6732747" cy="461665"/>
          </a:xfrm>
          <a:prstGeom prst="rect">
            <a:avLst/>
          </a:prstGeom>
          <a:solidFill>
            <a:schemeClr val="bg2">
              <a:lumMod val="9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4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dirty="0"/>
              <a:t>תכנית התייעלות למכון בשיתוף עם הגורמים הרלבנטיים</a:t>
            </a:r>
          </a:p>
        </p:txBody>
      </p:sp>
      <p:sp>
        <p:nvSpPr>
          <p:cNvPr id="17" name="TextBox 9"/>
          <p:cNvSpPr txBox="1"/>
          <p:nvPr/>
        </p:nvSpPr>
        <p:spPr>
          <a:xfrm>
            <a:off x="1187624" y="2636912"/>
            <a:ext cx="6732747" cy="461665"/>
          </a:xfrm>
          <a:prstGeom prst="rect">
            <a:avLst/>
          </a:prstGeom>
          <a:solidFill>
            <a:schemeClr val="bg2">
              <a:lumMod val="9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/>
              <a:t>שינוי הרכב הוועד </a:t>
            </a:r>
            <a:r>
              <a:rPr lang="he-IL" sz="2400" dirty="0" smtClean="0"/>
              <a:t>הפועל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87624" y="3429000"/>
            <a:ext cx="6732747" cy="461665"/>
          </a:xfrm>
          <a:prstGeom prst="rect">
            <a:avLst/>
          </a:prstGeom>
          <a:solidFill>
            <a:schemeClr val="bg2">
              <a:lumMod val="9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schemeClr val="tx1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 smtClean="0">
                <a:solidFill>
                  <a:prstClr val="black"/>
                </a:solidFill>
              </a:rPr>
              <a:t>הסכם תקינה רב-שנתי </a:t>
            </a:r>
            <a:endParaRPr lang="he-IL" sz="2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7624" y="1815207"/>
            <a:ext cx="6732747" cy="461665"/>
          </a:xfrm>
          <a:prstGeom prst="rect">
            <a:avLst/>
          </a:prstGeom>
          <a:solidFill>
            <a:schemeClr val="bg2">
              <a:lumMod val="90000"/>
              <a:alpha val="83000"/>
            </a:schemeClr>
          </a:solidFill>
          <a:ln w="28575">
            <a:solidFill>
              <a:schemeClr val="tx1"/>
            </a:solidFill>
            <a:prstDash val="dash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indent="0" algn="ctr">
              <a:defRPr sz="2000" b="1">
                <a:solidFill>
                  <a:prstClr val="black"/>
                </a:solidFill>
                <a:latin typeface="David" pitchFamily="34" charset="-79"/>
                <a:cs typeface="David" pitchFamily="34" charset="-79"/>
              </a:defRPr>
            </a:lvl1pPr>
            <a:lvl2pPr indent="0">
              <a:defRPr sz="1100"/>
            </a:lvl2pPr>
            <a:lvl3pPr indent="0">
              <a:defRPr sz="1100"/>
            </a:lvl3pPr>
            <a:lvl4pPr indent="0">
              <a:defRPr sz="1100"/>
            </a:lvl4pPr>
            <a:lvl5pPr indent="0">
              <a:defRPr sz="1100"/>
            </a:lvl5pPr>
            <a:lvl6pPr indent="0">
              <a:defRPr sz="1100"/>
            </a:lvl6pPr>
            <a:lvl7pPr indent="0">
              <a:defRPr sz="1100"/>
            </a:lvl7pPr>
            <a:lvl8pPr indent="0">
              <a:defRPr sz="1100"/>
            </a:lvl8pPr>
            <a:lvl9pPr indent="0">
              <a:defRPr sz="1100"/>
            </a:lvl9pPr>
          </a:lstStyle>
          <a:p>
            <a:r>
              <a:rPr lang="he-IL" sz="2400" dirty="0" smtClean="0"/>
              <a:t>ריכוז סמכויות בידי הוועד הפועל</a:t>
            </a:r>
          </a:p>
        </p:txBody>
      </p:sp>
    </p:spTree>
    <p:extLst>
      <p:ext uri="{BB962C8B-B14F-4D97-AF65-F5344CB8AC3E}">
        <p14:creationId xmlns:p14="http://schemas.microsoft.com/office/powerpoint/2010/main" val="411139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7" grpId="0" animBg="1"/>
      <p:bldP spid="36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452596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he-IL" sz="6600" dirty="0" smtClean="0"/>
              <a:t>תודה</a:t>
            </a:r>
            <a:endParaRPr lang="he-IL" sz="6600" dirty="0"/>
          </a:p>
        </p:txBody>
      </p:sp>
    </p:spTree>
    <p:extLst>
      <p:ext uri="{BB962C8B-B14F-4D97-AF65-F5344CB8AC3E}">
        <p14:creationId xmlns:p14="http://schemas.microsoft.com/office/powerpoint/2010/main" val="99752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db2004c031gl">
  <a:themeElements>
    <a:clrScheme name="sample 1">
      <a:dk1>
        <a:srgbClr val="1D528D"/>
      </a:dk1>
      <a:lt1>
        <a:srgbClr val="FFFFFF"/>
      </a:lt1>
      <a:dk2>
        <a:srgbClr val="000000"/>
      </a:dk2>
      <a:lt2>
        <a:srgbClr val="C0C0C0"/>
      </a:lt2>
      <a:accent1>
        <a:srgbClr val="1B9AD9"/>
      </a:accent1>
      <a:accent2>
        <a:srgbClr val="1DB3AC"/>
      </a:accent2>
      <a:accent3>
        <a:srgbClr val="FFFFFF"/>
      </a:accent3>
      <a:accent4>
        <a:srgbClr val="174578"/>
      </a:accent4>
      <a:accent5>
        <a:srgbClr val="ABCAE9"/>
      </a:accent5>
      <a:accent6>
        <a:srgbClr val="19A29B"/>
      </a:accent6>
      <a:hlink>
        <a:srgbClr val="99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1B9AD9"/>
        </a:accent1>
        <a:accent2>
          <a:srgbClr val="1DB3AC"/>
        </a:accent2>
        <a:accent3>
          <a:srgbClr val="FFFFFF"/>
        </a:accent3>
        <a:accent4>
          <a:srgbClr val="174578"/>
        </a:accent4>
        <a:accent5>
          <a:srgbClr val="ABCAE9"/>
        </a:accent5>
        <a:accent6>
          <a:srgbClr val="19A29B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000000"/>
        </a:dk2>
        <a:lt2>
          <a:srgbClr val="C0C0C0"/>
        </a:lt2>
        <a:accent1>
          <a:srgbClr val="3556A7"/>
        </a:accent1>
        <a:accent2>
          <a:srgbClr val="C78DD7"/>
        </a:accent2>
        <a:accent3>
          <a:srgbClr val="FFFFFF"/>
        </a:accent3>
        <a:accent4>
          <a:srgbClr val="002A56"/>
        </a:accent4>
        <a:accent5>
          <a:srgbClr val="AEB4D0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399D72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ECCBC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בית יציקה">
    <a:maj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微軟正黑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ajorFont>
    <a:min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標楷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31709A-7BA7-4E6B-B0AD-4AD162D7E547}"/>
</file>

<file path=customXml/itemProps2.xml><?xml version="1.0" encoding="utf-8"?>
<ds:datastoreItem xmlns:ds="http://schemas.openxmlformats.org/officeDocument/2006/customXml" ds:itemID="{2DE6AA51-B5C7-45E2-B62A-F0455578F550}"/>
</file>

<file path=customXml/itemProps3.xml><?xml version="1.0" encoding="utf-8"?>
<ds:datastoreItem xmlns:ds="http://schemas.openxmlformats.org/officeDocument/2006/customXml" ds:itemID="{24CDDA0F-E466-4E2E-AB14-E4BF153AAF5E}"/>
</file>

<file path=docProps/app.xml><?xml version="1.0" encoding="utf-8"?>
<Properties xmlns="http://schemas.openxmlformats.org/officeDocument/2006/extended-properties" xmlns:vt="http://schemas.openxmlformats.org/officeDocument/2006/docPropsVTypes">
  <TotalTime>1751</TotalTime>
  <Words>1179</Words>
  <Application>Microsoft Office PowerPoint</Application>
  <PresentationFormat>‫הצגה על המסך (4:3)</PresentationFormat>
  <Paragraphs>291</Paragraphs>
  <Slides>26</Slides>
  <Notes>26</Notes>
  <HiddenSlides>14</HiddenSlides>
  <MMClips>0</MMClips>
  <ScaleCrop>false</ScaleCrop>
  <HeadingPairs>
    <vt:vector size="6" baseType="variant">
      <vt:variant>
        <vt:lpstr>ערכת נושא</vt:lpstr>
      </vt:variant>
      <vt:variant>
        <vt:i4>3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30" baseType="lpstr">
      <vt:lpstr>ערכת נושא של Office</vt:lpstr>
      <vt:lpstr>cdb2004c031gl</vt:lpstr>
      <vt:lpstr>1_ערכת נושא Office</vt:lpstr>
      <vt:lpstr>Image</vt:lpstr>
      <vt:lpstr>שינוי מבני בענף התקינה</vt:lpstr>
      <vt:lpstr>רמת מחירי מוצרי הצריכה הפרטית - השוואה בינ"ל</vt:lpstr>
      <vt:lpstr>הרגולציה במשק הישראלי הינה המכבידה ביותר מבין מדינות ה-OECD</vt:lpstr>
      <vt:lpstr> ענפים החשופים לסחר חוץ מאופיינים ברמת פיריון גבוהה</vt:lpstr>
      <vt:lpstr>בחינת הריכוזיות בשוק המזון, 2014</vt:lpstr>
      <vt:lpstr>צעדים להפחתת הריכוזיות והורדת יוקר המחייה</vt:lpstr>
      <vt:lpstr>מצגת של PowerPoint</vt:lpstr>
      <vt:lpstr>מצגת של PowerPoint</vt:lpstr>
      <vt:lpstr>מוצרים הדורשים עמידה בתקן</vt:lpstr>
      <vt:lpstr>הרכב ועדות התקינה</vt:lpstr>
      <vt:lpstr>ענף התקינה - מצב קיים</vt:lpstr>
      <vt:lpstr>מונופול בבדיקות מוצרים מיובאים</vt:lpstr>
      <vt:lpstr>מונופול בבדיקת מוצרים מיובאים - כשלים</vt:lpstr>
      <vt:lpstr>מדד Doing Business, 2015</vt:lpstr>
      <vt:lpstr>פוטנציאל השפעה על השוק</vt:lpstr>
      <vt:lpstr>פעילות המכון - כשלים</vt:lpstr>
      <vt:lpstr>מצגת של PowerPoint</vt:lpstr>
      <vt:lpstr>דוגמאות לסטיות לאומיות ייחודיות </vt:lpstr>
      <vt:lpstr>עיקרי הרפורמה</vt:lpstr>
      <vt:lpstr>מצגת של PowerPoint</vt:lpstr>
      <vt:lpstr>קידום אימוץ התקינה הבינ"ל</vt:lpstr>
      <vt:lpstr>טיפול בהרכב ועדות התקינה והוועד הפועל</vt:lpstr>
      <vt:lpstr>איזון הרכב הוועד הפועל</vt:lpstr>
      <vt:lpstr>איזון הרכב ועדות התקינה</vt:lpstr>
      <vt:lpstr>שיפור וייעול התנהלות מכון התקנים  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תכנית תקציב רב שנתית  - ישיבת הנהלה</dc:title>
  <dc:creator>איתי טמקין</dc:creator>
  <cp:lastModifiedBy>עידו סופר</cp:lastModifiedBy>
  <cp:revision>232</cp:revision>
  <cp:lastPrinted>2016-11-07T06:47:13Z</cp:lastPrinted>
  <dcterms:created xsi:type="dcterms:W3CDTF">2015-12-23T07:16:06Z</dcterms:created>
  <dcterms:modified xsi:type="dcterms:W3CDTF">2016-11-14T16:34:13Z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2008682</vt:r8>
  </property>
</Properties>
</file>