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4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notesSlides/notesSlide11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notesMasterIdLst>
    <p:notesMasterId r:id="rId16"/>
  </p:notesMasterIdLst>
  <p:handoutMasterIdLst>
    <p:handoutMasterId r:id="rId17"/>
  </p:handoutMasterIdLst>
  <p:sldIdLst>
    <p:sldId id="278" r:id="rId2"/>
    <p:sldId id="308" r:id="rId3"/>
    <p:sldId id="359" r:id="rId4"/>
    <p:sldId id="360" r:id="rId5"/>
    <p:sldId id="361" r:id="rId6"/>
    <p:sldId id="362" r:id="rId7"/>
    <p:sldId id="363" r:id="rId8"/>
    <p:sldId id="364" r:id="rId9"/>
    <p:sldId id="365" r:id="rId10"/>
    <p:sldId id="366" r:id="rId11"/>
    <p:sldId id="367" r:id="rId12"/>
    <p:sldId id="368" r:id="rId13"/>
    <p:sldId id="369" r:id="rId14"/>
    <p:sldId id="370" r:id="rId15"/>
  </p:sldIdLst>
  <p:sldSz cx="9144000" cy="6858000" type="screen4x3"/>
  <p:notesSz cx="6858000" cy="9947275"/>
  <p:defaultTextStyle>
    <a:defPPr>
      <a:defRPr lang="he-I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99FF"/>
    <a:srgbClr val="00B0F0"/>
    <a:srgbClr val="0091C4"/>
    <a:srgbClr val="F7923F"/>
    <a:srgbClr val="F68222"/>
    <a:srgbClr val="F4740A"/>
    <a:srgbClr val="FF6600"/>
    <a:srgbClr val="E1E537"/>
    <a:srgbClr val="99FF66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5413" autoAdjust="0"/>
    <p:restoredTop sz="86434" autoAdjust="0"/>
  </p:normalViewPr>
  <p:slideViewPr>
    <p:cSldViewPr>
      <p:cViewPr varScale="1">
        <p:scale>
          <a:sx n="94" d="100"/>
          <a:sy n="94" d="100"/>
        </p:scale>
        <p:origin x="99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pPr>
              <a:defRPr/>
            </a:pPr>
            <a:fld id="{507E3E0A-C378-4D66-8EA8-5C17A6C11437}" type="datetimeFigureOut">
              <a:rPr lang="he-IL"/>
              <a:pPr>
                <a:defRPr/>
              </a:pPr>
              <a:t>כ'/חשון/תשע"ז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886200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88" y="9448800"/>
            <a:ext cx="29718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fld id="{79B5E381-75AD-43BF-97EA-3D9EB5B13E78}" type="slidenum">
              <a:rPr lang="he-IL" altLang="en-US"/>
              <a:pPr/>
              <a:t>‹#›</a:t>
            </a:fld>
            <a:endParaRPr lang="he-IL" altLang="en-US"/>
          </a:p>
        </p:txBody>
      </p:sp>
    </p:spTree>
    <p:extLst>
      <p:ext uri="{BB962C8B-B14F-4D97-AF65-F5344CB8AC3E}">
        <p14:creationId xmlns:p14="http://schemas.microsoft.com/office/powerpoint/2010/main" val="20615200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rtl="1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 rtl="1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3D77DF8-584D-4519-9EF8-983CC8BF4C9E}" type="datetimeFigureOut">
              <a:rPr lang="he-IL"/>
              <a:pPr>
                <a:defRPr/>
              </a:pPr>
              <a:t>כ'/חשון/תשע"ז</a:t>
            </a:fld>
            <a:endParaRPr lang="he-I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pPr lvl="0"/>
            <a:endParaRPr lang="he-IL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4400"/>
            <a:ext cx="5486400" cy="44767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he-IL" noProof="0" smtClean="0"/>
              <a:t>Click to edit Master text styles</a:t>
            </a:r>
          </a:p>
          <a:p>
            <a:pPr lvl="1"/>
            <a:r>
              <a:rPr lang="en-US" altLang="he-IL" noProof="0" smtClean="0"/>
              <a:t>Second level</a:t>
            </a:r>
          </a:p>
          <a:p>
            <a:pPr lvl="2"/>
            <a:r>
              <a:rPr lang="en-US" altLang="he-IL" noProof="0" smtClean="0"/>
              <a:t>Third level</a:t>
            </a:r>
          </a:p>
          <a:p>
            <a:pPr lvl="3"/>
            <a:r>
              <a:rPr lang="en-US" altLang="he-IL" noProof="0" smtClean="0"/>
              <a:t>Fourth level</a:t>
            </a:r>
          </a:p>
          <a:p>
            <a:pPr lvl="4"/>
            <a:r>
              <a:rPr lang="en-US" altLang="he-IL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rtl="1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9448800"/>
            <a:ext cx="29718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1" eaLnBrk="1" hangingPunct="1">
              <a:defRPr sz="1200">
                <a:latin typeface="Calibri" pitchFamily="34" charset="0"/>
              </a:defRPr>
            </a:lvl1pPr>
          </a:lstStyle>
          <a:p>
            <a:fld id="{ED1BF523-D8BE-4C3B-92F2-BA942BE55F54}" type="slidenum">
              <a:rPr lang="he-IL" altLang="en-US"/>
              <a:pPr/>
              <a:t>‹#›</a:t>
            </a:fld>
            <a:endParaRPr lang="he-IL" altLang="en-US"/>
          </a:p>
        </p:txBody>
      </p:sp>
    </p:spTree>
    <p:extLst>
      <p:ext uri="{BB962C8B-B14F-4D97-AF65-F5344CB8AC3E}">
        <p14:creationId xmlns:p14="http://schemas.microsoft.com/office/powerpoint/2010/main" val="40739545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rtl="0" eaLnBrk="1" hangingPunct="1">
              <a:spcBef>
                <a:spcPct val="0"/>
              </a:spcBef>
            </a:pPr>
            <a:r>
              <a:rPr lang="en-US" altLang="he-IL" b="1" i="1" smtClean="0">
                <a:solidFill>
                  <a:srgbClr val="000000"/>
                </a:solidFill>
                <a:latin typeface="Arial" pitchFamily="34" charset="0"/>
                <a:sym typeface="Lucida Grande"/>
              </a:rPr>
              <a:t>Please right click to open hyperlink to video.</a:t>
            </a:r>
          </a:p>
          <a:p>
            <a:pPr eaLnBrk="1" hangingPunct="1"/>
            <a:endParaRPr lang="en-US" altLang="he-IL" smtClean="0">
              <a:solidFill>
                <a:srgbClr val="000000"/>
              </a:solidFill>
              <a:latin typeface="Arial" pitchFamily="34" charset="0"/>
              <a:sym typeface="Lucida Grande"/>
            </a:endParaRPr>
          </a:p>
          <a:p>
            <a:pPr eaLnBrk="1" hangingPunct="1"/>
            <a:r>
              <a:rPr lang="en-US" altLang="he-IL" b="1" smtClean="0">
                <a:solidFill>
                  <a:srgbClr val="FF0000"/>
                </a:solidFill>
                <a:latin typeface="Arial" pitchFamily="34" charset="0"/>
                <a:sym typeface="Lucida Grande"/>
              </a:rPr>
              <a:t>Optional video introduction</a:t>
            </a:r>
          </a:p>
          <a:p>
            <a:pPr algn="l" rtl="0" eaLnBrk="1" hangingPunct="1">
              <a:spcBef>
                <a:spcPct val="0"/>
              </a:spcBef>
            </a:pPr>
            <a:r>
              <a:rPr lang="en-US" altLang="he-IL" smtClean="0"/>
              <a:t>This video can help set the stage for our vision and what we stand for. Partners respond to the passion and beliefs behind what we do.</a:t>
            </a:r>
            <a:endParaRPr lang="en-US" altLang="he-IL" b="1" smtClean="0">
              <a:solidFill>
                <a:srgbClr val="FF0000"/>
              </a:solidFill>
              <a:latin typeface="Arial" pitchFamily="34" charset="0"/>
              <a:sym typeface="Lucida Grande"/>
            </a:endParaRPr>
          </a:p>
          <a:p>
            <a:pPr eaLnBrk="1" hangingPunct="1"/>
            <a:endParaRPr lang="en-US" altLang="he-IL" b="1" smtClean="0">
              <a:solidFill>
                <a:srgbClr val="FF0000"/>
              </a:solidFill>
              <a:latin typeface="Arial" pitchFamily="34" charset="0"/>
              <a:sym typeface="Lucida Grande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altLang="he-IL" smtClean="0">
                <a:solidFill>
                  <a:srgbClr val="000000"/>
                </a:solidFill>
                <a:latin typeface="Arial" pitchFamily="34" charset="0"/>
                <a:sym typeface="Lucida Grande"/>
              </a:rPr>
              <a:t>This can also be sent to the corporate partner prior to a meeting as a way of introducing the organization or as an opening video to set the tone for the meeting. </a:t>
            </a:r>
            <a:endParaRPr lang="en-US" altLang="he-IL" i="1" smtClean="0">
              <a:solidFill>
                <a:srgbClr val="000000"/>
              </a:solidFill>
              <a:latin typeface="Arial" pitchFamily="34" charset="0"/>
              <a:sym typeface="Lucida Grande"/>
            </a:endParaRPr>
          </a:p>
        </p:txBody>
      </p:sp>
    </p:spTree>
    <p:extLst>
      <p:ext uri="{BB962C8B-B14F-4D97-AF65-F5344CB8AC3E}">
        <p14:creationId xmlns:p14="http://schemas.microsoft.com/office/powerpoint/2010/main" val="37572884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i="1" dirty="0" smtClean="0">
              <a:solidFill>
                <a:srgbClr val="000000"/>
              </a:solidFill>
              <a:latin typeface="Arial" pitchFamily="34" charset="0"/>
              <a:sym typeface="Lucida Grande"/>
            </a:endParaRPr>
          </a:p>
        </p:txBody>
      </p:sp>
    </p:spTree>
    <p:extLst>
      <p:ext uri="{BB962C8B-B14F-4D97-AF65-F5344CB8AC3E}">
        <p14:creationId xmlns:p14="http://schemas.microsoft.com/office/powerpoint/2010/main" val="41619679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i="1" dirty="0" smtClean="0">
              <a:solidFill>
                <a:srgbClr val="000000"/>
              </a:solidFill>
              <a:latin typeface="Arial" pitchFamily="34" charset="0"/>
              <a:sym typeface="Lucida Grande"/>
            </a:endParaRPr>
          </a:p>
        </p:txBody>
      </p:sp>
    </p:spTree>
    <p:extLst>
      <p:ext uri="{BB962C8B-B14F-4D97-AF65-F5344CB8AC3E}">
        <p14:creationId xmlns:p14="http://schemas.microsoft.com/office/powerpoint/2010/main" val="11419555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i="1" dirty="0" smtClean="0">
              <a:solidFill>
                <a:srgbClr val="000000"/>
              </a:solidFill>
              <a:latin typeface="Arial" pitchFamily="34" charset="0"/>
              <a:sym typeface="Lucida Grande"/>
            </a:endParaRPr>
          </a:p>
        </p:txBody>
      </p:sp>
    </p:spTree>
    <p:extLst>
      <p:ext uri="{BB962C8B-B14F-4D97-AF65-F5344CB8AC3E}">
        <p14:creationId xmlns:p14="http://schemas.microsoft.com/office/powerpoint/2010/main" val="24370799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i="1" dirty="0" smtClean="0">
              <a:solidFill>
                <a:srgbClr val="000000"/>
              </a:solidFill>
              <a:latin typeface="Arial" pitchFamily="34" charset="0"/>
              <a:sym typeface="Lucida Grande"/>
            </a:endParaRPr>
          </a:p>
        </p:txBody>
      </p:sp>
    </p:spTree>
    <p:extLst>
      <p:ext uri="{BB962C8B-B14F-4D97-AF65-F5344CB8AC3E}">
        <p14:creationId xmlns:p14="http://schemas.microsoft.com/office/powerpoint/2010/main" val="28443253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i="1" dirty="0" smtClean="0">
              <a:solidFill>
                <a:srgbClr val="000000"/>
              </a:solidFill>
              <a:latin typeface="Arial" pitchFamily="34" charset="0"/>
              <a:sym typeface="Lucida Grande"/>
            </a:endParaRPr>
          </a:p>
        </p:txBody>
      </p:sp>
    </p:spTree>
    <p:extLst>
      <p:ext uri="{BB962C8B-B14F-4D97-AF65-F5344CB8AC3E}">
        <p14:creationId xmlns:p14="http://schemas.microsoft.com/office/powerpoint/2010/main" val="42384340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i="1" dirty="0" smtClean="0">
              <a:solidFill>
                <a:srgbClr val="000000"/>
              </a:solidFill>
              <a:latin typeface="Arial" pitchFamily="34" charset="0"/>
              <a:sym typeface="Lucida Grande"/>
            </a:endParaRPr>
          </a:p>
        </p:txBody>
      </p:sp>
    </p:spTree>
    <p:extLst>
      <p:ext uri="{BB962C8B-B14F-4D97-AF65-F5344CB8AC3E}">
        <p14:creationId xmlns:p14="http://schemas.microsoft.com/office/powerpoint/2010/main" val="32559107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i="1" dirty="0" smtClean="0">
              <a:solidFill>
                <a:srgbClr val="000000"/>
              </a:solidFill>
              <a:latin typeface="Arial" pitchFamily="34" charset="0"/>
              <a:sym typeface="Lucida Grande"/>
            </a:endParaRPr>
          </a:p>
        </p:txBody>
      </p:sp>
    </p:spTree>
    <p:extLst>
      <p:ext uri="{BB962C8B-B14F-4D97-AF65-F5344CB8AC3E}">
        <p14:creationId xmlns:p14="http://schemas.microsoft.com/office/powerpoint/2010/main" val="37324653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i="1" dirty="0" smtClean="0">
              <a:solidFill>
                <a:srgbClr val="000000"/>
              </a:solidFill>
              <a:latin typeface="Arial" pitchFamily="34" charset="0"/>
              <a:sym typeface="Lucida Grande"/>
            </a:endParaRPr>
          </a:p>
        </p:txBody>
      </p:sp>
    </p:spTree>
    <p:extLst>
      <p:ext uri="{BB962C8B-B14F-4D97-AF65-F5344CB8AC3E}">
        <p14:creationId xmlns:p14="http://schemas.microsoft.com/office/powerpoint/2010/main" val="1411383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i="1" dirty="0" smtClean="0">
              <a:solidFill>
                <a:srgbClr val="000000"/>
              </a:solidFill>
              <a:latin typeface="Arial" pitchFamily="34" charset="0"/>
              <a:sym typeface="Lucida Grande"/>
            </a:endParaRPr>
          </a:p>
        </p:txBody>
      </p:sp>
    </p:spTree>
    <p:extLst>
      <p:ext uri="{BB962C8B-B14F-4D97-AF65-F5344CB8AC3E}">
        <p14:creationId xmlns:p14="http://schemas.microsoft.com/office/powerpoint/2010/main" val="23734148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i="1" dirty="0" smtClean="0">
              <a:solidFill>
                <a:srgbClr val="000000"/>
              </a:solidFill>
              <a:latin typeface="Arial" pitchFamily="34" charset="0"/>
              <a:sym typeface="Lucida Grande"/>
            </a:endParaRPr>
          </a:p>
        </p:txBody>
      </p:sp>
    </p:spTree>
    <p:extLst>
      <p:ext uri="{BB962C8B-B14F-4D97-AF65-F5344CB8AC3E}">
        <p14:creationId xmlns:p14="http://schemas.microsoft.com/office/powerpoint/2010/main" val="4374895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i="1" dirty="0" smtClean="0">
              <a:solidFill>
                <a:srgbClr val="000000"/>
              </a:solidFill>
              <a:latin typeface="Arial" pitchFamily="34" charset="0"/>
              <a:sym typeface="Lucida Grande"/>
            </a:endParaRPr>
          </a:p>
        </p:txBody>
      </p:sp>
    </p:spTree>
    <p:extLst>
      <p:ext uri="{BB962C8B-B14F-4D97-AF65-F5344CB8AC3E}">
        <p14:creationId xmlns:p14="http://schemas.microsoft.com/office/powerpoint/2010/main" val="7099850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i="1" dirty="0" smtClean="0">
              <a:solidFill>
                <a:srgbClr val="000000"/>
              </a:solidFill>
              <a:latin typeface="Arial" pitchFamily="34" charset="0"/>
              <a:sym typeface="Lucida Grande"/>
            </a:endParaRPr>
          </a:p>
        </p:txBody>
      </p:sp>
    </p:spTree>
    <p:extLst>
      <p:ext uri="{BB962C8B-B14F-4D97-AF65-F5344CB8AC3E}">
        <p14:creationId xmlns:p14="http://schemas.microsoft.com/office/powerpoint/2010/main" val="39989161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25074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8953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96881201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230739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019157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095110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5422127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1895458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>
              <a:sym typeface="Lucida Grande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8724464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332922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382260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47583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94552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6" Type="http://schemas.openxmlformats.org/officeDocument/2006/relationships/image" Target="https://fbcdn-sphotos-g-a.akamaihd.net/hphotos-ak-prn1/v/t1.0-9/1009954_218989994973879_893257228_n.jpg?oh=bf4b3b9fa50c6b703a9a501a808442f0&amp;oe=5562827B&amp;__gda__=1432741247_6f194e0332516949676ae95b0dfe5945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קבוצה 4"/>
          <p:cNvGrpSpPr/>
          <p:nvPr userDrawn="1"/>
        </p:nvGrpSpPr>
        <p:grpSpPr>
          <a:xfrm>
            <a:off x="-21754" y="5948635"/>
            <a:ext cx="9165754" cy="792733"/>
            <a:chOff x="-21754" y="5948635"/>
            <a:chExt cx="9165754" cy="792733"/>
          </a:xfrm>
        </p:grpSpPr>
        <p:sp>
          <p:nvSpPr>
            <p:cNvPr id="2" name="Rectangle 4"/>
            <p:cNvSpPr>
              <a:spLocks/>
            </p:cNvSpPr>
            <p:nvPr userDrawn="1"/>
          </p:nvSpPr>
          <p:spPr bwMode="auto">
            <a:xfrm>
              <a:off x="-21754" y="5948635"/>
              <a:ext cx="9165754" cy="79273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endParaRPr lang="en-GB" altLang="he-IL" sz="4200">
                <a:solidFill>
                  <a:srgbClr val="000000"/>
                </a:solidFill>
                <a:latin typeface="Gill Sans"/>
                <a:cs typeface="ヒラギノ角ゴ ProN W3"/>
                <a:sym typeface="Gill Sans"/>
              </a:endParaRPr>
            </a:p>
          </p:txBody>
        </p:sp>
        <p:pic>
          <p:nvPicPr>
            <p:cNvPr id="3" name="Picture 2" descr="https://fbcdn-sphotos-g-a.akamaihd.net/hphotos-ak-prn1/v/t1.0-9/1009954_218989994973879_893257228_n.jpg?oh=bf4b3b9fa50c6b703a9a501a808442f0&amp;oe=5562827B&amp;__gda__=1432741247_6f194e0332516949676ae95b0dfe5945"/>
            <p:cNvPicPr>
              <a:picLocks noChangeAspect="1" noChangeArrowheads="1"/>
            </p:cNvPicPr>
            <p:nvPr userDrawn="1"/>
          </p:nvPicPr>
          <p:blipFill>
            <a:blip r:embed="rId15" r:link="rId16" cstate="print">
              <a:clrChange>
                <a:clrFrom>
                  <a:srgbClr val="DDDDDD"/>
                </a:clrFrom>
                <a:clrTo>
                  <a:srgbClr val="DDDDD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5498"/>
            <a:stretch>
              <a:fillRect/>
            </a:stretch>
          </p:blipFill>
          <p:spPr bwMode="auto">
            <a:xfrm>
              <a:off x="395536" y="6042799"/>
              <a:ext cx="2021208" cy="6985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1"/>
            <p:cNvPicPr>
              <a:picLocks noChangeAspect="1"/>
            </p:cNvPicPr>
            <p:nvPr userDrawn="1"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92280" y="5949280"/>
              <a:ext cx="1841302" cy="787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  <p:sldLayoutId id="2147483766" r:id="rId12"/>
    <p:sldLayoutId id="2147483778" r:id="rId13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Lucida Grande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Grande" charset="0"/>
          <a:ea typeface="ヒラギノ角ゴ ProN W3" charset="0"/>
          <a:cs typeface="ヒラギノ角ゴ ProN W3" charset="0"/>
          <a:sym typeface="Lucida Grande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Grande" charset="0"/>
          <a:ea typeface="ヒラギノ角ゴ ProN W3" charset="0"/>
          <a:cs typeface="ヒラギノ角ゴ ProN W3" charset="0"/>
          <a:sym typeface="Lucida Grande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Grande" charset="0"/>
          <a:ea typeface="ヒラギノ角ゴ ProN W3" charset="0"/>
          <a:cs typeface="ヒラギノ角ゴ ProN W3" charset="0"/>
          <a:sym typeface="Lucida Grande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Grande" charset="0"/>
          <a:ea typeface="ヒラギノ角ゴ ProN W3" charset="0"/>
          <a:cs typeface="ヒラギノ角ゴ ProN W3" charset="0"/>
          <a:sym typeface="Lucida Grande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Grande" charset="0"/>
          <a:ea typeface="ヒラギノ角ゴ ProN W3" charset="0"/>
          <a:cs typeface="ヒラギノ角ゴ ProN W3" charset="0"/>
          <a:sym typeface="Lucida Grande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Grande" charset="0"/>
          <a:ea typeface="ヒラギノ角ゴ ProN W3" charset="0"/>
          <a:cs typeface="ヒラギノ角ゴ ProN W3" charset="0"/>
          <a:sym typeface="Lucida Grande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Grande" charset="0"/>
          <a:ea typeface="ヒラギノ角ゴ ProN W3" charset="0"/>
          <a:cs typeface="ヒラギノ角ゴ ProN W3" charset="0"/>
          <a:sym typeface="Lucida Grande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Grande" charset="0"/>
          <a:ea typeface="ヒラギノ角ゴ ProN W3" charset="0"/>
          <a:cs typeface="ヒラギノ角ゴ ProN W3" charset="0"/>
          <a:sym typeface="Lucida Grande" charset="0"/>
        </a:defRPr>
      </a:lvl9pPr>
    </p:titleStyle>
    <p:bodyStyle>
      <a:lvl1pPr marL="342900" indent="-342900" algn="l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Lucida Grande"/>
        </a:defRPr>
      </a:lvl1pPr>
      <a:lvl2pPr marL="742950" indent="-285750" algn="l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  <a:cs typeface="+mn-cs"/>
          <a:sym typeface="Lucida Grande"/>
        </a:defRPr>
      </a:lvl2pPr>
      <a:lvl3pPr marL="1143000" indent="-228600" algn="l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Lucida Grande"/>
        </a:defRPr>
      </a:lvl3pPr>
      <a:lvl4pPr marL="1600200" indent="-228600" algn="l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  <a:cs typeface="+mn-cs"/>
          <a:sym typeface="Lucida Grande"/>
        </a:defRPr>
      </a:lvl4pPr>
      <a:lvl5pPr marL="2057400" indent="-228600" algn="l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cs typeface="+mn-cs"/>
          <a:sym typeface="Lucida Grande"/>
        </a:defRPr>
      </a:lvl5pPr>
      <a:lvl6pPr marL="2514600" indent="-228600" algn="l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cs typeface="+mn-cs"/>
          <a:sym typeface="Lucida Grande" charset="0"/>
        </a:defRPr>
      </a:lvl6pPr>
      <a:lvl7pPr marL="2971800" indent="-228600" algn="l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cs typeface="+mn-cs"/>
          <a:sym typeface="Lucida Grande" charset="0"/>
        </a:defRPr>
      </a:lvl7pPr>
      <a:lvl8pPr marL="3429000" indent="-228600" algn="l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cs typeface="+mn-cs"/>
          <a:sym typeface="Lucida Grande" charset="0"/>
        </a:defRPr>
      </a:lvl8pPr>
      <a:lvl9pPr marL="3886200" indent="-228600" algn="l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cs typeface="+mn-cs"/>
          <a:sym typeface="Lucida Grande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DYYU3wEEYI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hyperlink" Target="file:///C:\Users\user\Desktop\&#1495;&#1493;&#1502;&#1512;&#1497;&#1501;%20&#1500;&#1502;&#1510;&#1490;&#1514;%20&#1512;&#1488;&#1513;&#1493;&#1503;%20&#1500;&#1510;&#1497;&#1493;&#1503;\&#1505;&#1512;&#1496;&#1493;&#1503;-%20&#1500;&#1502;&#1492;%20&#1497;&#1493;&#1504;&#1497;&#1505;&#1507;.mp4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DYYU3wEEYI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hyperlink" Target="file:///C:\Users\user\Desktop\&#1495;&#1493;&#1502;&#1512;&#1497;&#1501;%20&#1500;&#1502;&#1510;&#1490;&#1514;%20&#1512;&#1488;&#1513;&#1493;&#1503;%20&#1500;&#1510;&#1497;&#1493;&#1503;\&#1505;&#1512;&#1496;&#1493;&#1503;-%20&#1500;&#1502;&#1492;%20&#1497;&#1493;&#1504;&#1497;&#1505;&#1507;.mp4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DYYU3wEEYI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DYYU3wEEYI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DYYU3wEEYI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DYYU3wEEYI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DYYU3wEEYI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DYYU3wEEYI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DYYU3wEEYI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DYYU3wEEYI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DYYU3wEEYI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DYYU3wEEYI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DYYU3wEEYI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 bwMode="auto">
          <a:xfrm>
            <a:off x="0" y="5445224"/>
            <a:ext cx="9144000" cy="1412776"/>
          </a:xfrm>
          <a:prstGeom prst="rect">
            <a:avLst/>
          </a:prstGeom>
          <a:solidFill>
            <a:schemeClr val="accent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נשיאות הנוער למען </a:t>
            </a:r>
            <a:r>
              <a:rPr lang="he-IL" sz="4200" dirty="0" err="1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יוניסף</a:t>
            </a:r>
            <a:endParaRPr lang="he-IL" sz="4200" dirty="0" smtClean="0">
              <a:solidFill>
                <a:schemeClr val="bg1"/>
              </a:solidFill>
              <a:latin typeface="Gisha" panose="020B0502040204020203" pitchFamily="34" charset="-79"/>
              <a:ea typeface="ヒラギノ角ゴ ProN W3" charset="0"/>
              <a:cs typeface="Gisha" panose="020B0502040204020203" pitchFamily="34" charset="-79"/>
              <a:sym typeface="Gill Sans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4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פועלים</a:t>
            </a:r>
            <a:r>
              <a:rPr kumimoji="0" lang="he-IL" sz="42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 נגד בדידות ילדים בישראל</a:t>
            </a:r>
            <a:endParaRPr kumimoji="0" lang="he-IL" sz="42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Gisha" panose="020B0502040204020203" pitchFamily="34" charset="-79"/>
              <a:ea typeface="ヒラギノ角ゴ ProN W3" charset="0"/>
              <a:cs typeface="Gisha" panose="020B0502040204020203" pitchFamily="34" charset="-79"/>
              <a:sym typeface="Gill Sans" charset="0"/>
            </a:endParaRP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61" b="14750"/>
          <a:stretch/>
        </p:blipFill>
        <p:spPr>
          <a:xfrm>
            <a:off x="3241964" y="141288"/>
            <a:ext cx="2767335" cy="1296145"/>
          </a:xfrm>
          <a:prstGeom prst="rect">
            <a:avLst/>
          </a:prstGeom>
        </p:spPr>
      </p:pic>
      <p:sp>
        <p:nvSpPr>
          <p:cNvPr id="8" name="מלבן 7"/>
          <p:cNvSpPr/>
          <p:nvPr/>
        </p:nvSpPr>
        <p:spPr>
          <a:xfrm>
            <a:off x="1101436" y="1437433"/>
            <a:ext cx="6941127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he-IL" b="1" dirty="0" smtClean="0">
                <a:solidFill>
                  <a:srgbClr val="656565"/>
                </a:solidFill>
                <a:effectLst/>
                <a:latin typeface="Gisha" panose="020B0502040204020203" pitchFamily="34" charset="-79"/>
                <a:ea typeface="Arial" panose="020B0604020202020204" pitchFamily="34" charset="0"/>
                <a:cs typeface="Gisha" panose="020B0502040204020203" pitchFamily="34" charset="-79"/>
              </a:rPr>
              <a:t>פעם חשבתי שאפשר לפתור כך:</a:t>
            </a:r>
          </a:p>
          <a:p>
            <a:pPr algn="ctr" rtl="1"/>
            <a:r>
              <a:rPr lang="he-IL" b="1" dirty="0" smtClean="0">
                <a:solidFill>
                  <a:srgbClr val="656565"/>
                </a:solidFill>
                <a:effectLst/>
                <a:latin typeface="Gisha" panose="020B0502040204020203" pitchFamily="34" charset="-79"/>
                <a:ea typeface="Arial" panose="020B0604020202020204" pitchFamily="34" charset="0"/>
                <a:cs typeface="Gisha" panose="020B0502040204020203" pitchFamily="34" charset="-79"/>
              </a:rPr>
              <a:t>כמו אנשים שמתאספים בחצות בתחנה</a:t>
            </a:r>
          </a:p>
          <a:p>
            <a:pPr algn="ctr" rtl="1"/>
            <a:r>
              <a:rPr lang="he-IL" b="1" dirty="0" smtClean="0">
                <a:solidFill>
                  <a:srgbClr val="656565"/>
                </a:solidFill>
                <a:effectLst/>
                <a:latin typeface="Gisha" panose="020B0502040204020203" pitchFamily="34" charset="-79"/>
                <a:ea typeface="Arial" panose="020B0604020202020204" pitchFamily="34" charset="0"/>
                <a:cs typeface="Gisha" panose="020B0502040204020203" pitchFamily="34" charset="-79"/>
              </a:rPr>
              <a:t>לאוטובוס האחרון שלא יבוא,</a:t>
            </a:r>
          </a:p>
          <a:p>
            <a:pPr algn="ctr" rtl="1"/>
            <a:r>
              <a:rPr lang="he-IL" b="1" dirty="0" smtClean="0">
                <a:solidFill>
                  <a:srgbClr val="656565"/>
                </a:solidFill>
                <a:effectLst/>
                <a:latin typeface="Gisha" panose="020B0502040204020203" pitchFamily="34" charset="-79"/>
                <a:ea typeface="Arial" panose="020B0604020202020204" pitchFamily="34" charset="0"/>
                <a:cs typeface="Gisha" panose="020B0502040204020203" pitchFamily="34" charset="-79"/>
              </a:rPr>
              <a:t>בתחילה מעטים, אחר כך עוד ועוד.</a:t>
            </a:r>
          </a:p>
          <a:p>
            <a:pPr algn="ctr" rtl="1"/>
            <a:r>
              <a:rPr lang="he-IL" b="1" dirty="0" smtClean="0">
                <a:solidFill>
                  <a:srgbClr val="656565"/>
                </a:solidFill>
                <a:effectLst/>
                <a:latin typeface="Gisha" panose="020B0502040204020203" pitchFamily="34" charset="-79"/>
                <a:ea typeface="Arial" panose="020B0604020202020204" pitchFamily="34" charset="0"/>
                <a:cs typeface="Gisha" panose="020B0502040204020203" pitchFamily="34" charset="-79"/>
              </a:rPr>
              <a:t>זו הייתה הזדמנות להיות קרובים זה לזה ולשנות הכל ולהתחיל יחדו עולם חדש.</a:t>
            </a:r>
          </a:p>
          <a:p>
            <a:pPr algn="ctr" rtl="1"/>
            <a:r>
              <a:rPr lang="he-IL" b="1" dirty="0" smtClean="0">
                <a:solidFill>
                  <a:srgbClr val="656565"/>
                </a:solidFill>
                <a:effectLst/>
                <a:latin typeface="Gisha" panose="020B0502040204020203" pitchFamily="34" charset="-79"/>
                <a:ea typeface="Arial" panose="020B0604020202020204" pitchFamily="34" charset="0"/>
                <a:cs typeface="Gisha" panose="020B0502040204020203" pitchFamily="34" charset="-79"/>
              </a:rPr>
              <a:t>אך הם מתפזרים.</a:t>
            </a:r>
          </a:p>
          <a:p>
            <a:pPr algn="ctr" rtl="1"/>
            <a:r>
              <a:rPr lang="he-IL" b="1" dirty="0" smtClean="0">
                <a:solidFill>
                  <a:srgbClr val="656565"/>
                </a:solidFill>
                <a:effectLst/>
                <a:latin typeface="Gisha" panose="020B0502040204020203" pitchFamily="34" charset="-79"/>
                <a:ea typeface="Arial" panose="020B0604020202020204" pitchFamily="34" charset="0"/>
                <a:cs typeface="Gisha" panose="020B0502040204020203" pitchFamily="34" charset="-79"/>
              </a:rPr>
              <a:t>(שעת החסד עברה ולא תשוב)</a:t>
            </a:r>
          </a:p>
          <a:p>
            <a:pPr algn="ctr" rtl="1"/>
            <a:r>
              <a:rPr lang="he-IL" b="1" dirty="0" smtClean="0">
                <a:solidFill>
                  <a:srgbClr val="656565"/>
                </a:solidFill>
                <a:effectLst/>
                <a:latin typeface="Gisha" panose="020B0502040204020203" pitchFamily="34" charset="-79"/>
                <a:ea typeface="Arial" panose="020B0604020202020204" pitchFamily="34" charset="0"/>
                <a:cs typeface="Gisha" panose="020B0502040204020203" pitchFamily="34" charset="-79"/>
              </a:rPr>
              <a:t>כל אחד ילך לדרכו</a:t>
            </a:r>
          </a:p>
          <a:p>
            <a:pPr algn="ctr" rtl="1"/>
            <a:r>
              <a:rPr lang="he-IL" b="1" dirty="0" smtClean="0">
                <a:solidFill>
                  <a:srgbClr val="656565"/>
                </a:solidFill>
                <a:effectLst/>
                <a:latin typeface="Gisha" panose="020B0502040204020203" pitchFamily="34" charset="-79"/>
                <a:ea typeface="Arial" panose="020B0604020202020204" pitchFamily="34" charset="0"/>
                <a:cs typeface="Gisha" panose="020B0502040204020203" pitchFamily="34" charset="-79"/>
              </a:rPr>
              <a:t>כל אחד יהיה שוב אבן דומינו</a:t>
            </a:r>
          </a:p>
          <a:p>
            <a:pPr algn="ctr" rtl="1"/>
            <a:r>
              <a:rPr lang="he-IL" b="1" dirty="0" smtClean="0">
                <a:solidFill>
                  <a:srgbClr val="656565"/>
                </a:solidFill>
                <a:effectLst/>
                <a:latin typeface="Gisha" panose="020B0502040204020203" pitchFamily="34" charset="-79"/>
                <a:ea typeface="Arial" panose="020B0604020202020204" pitchFamily="34" charset="0"/>
                <a:cs typeface="Gisha" panose="020B0502040204020203" pitchFamily="34" charset="-79"/>
              </a:rPr>
              <a:t>עם צד אחד פתוח</a:t>
            </a:r>
          </a:p>
          <a:p>
            <a:pPr algn="ctr" rtl="1"/>
            <a:r>
              <a:rPr lang="he-IL" b="1" dirty="0" smtClean="0">
                <a:solidFill>
                  <a:srgbClr val="656565"/>
                </a:solidFill>
                <a:effectLst/>
                <a:latin typeface="Gisha" panose="020B0502040204020203" pitchFamily="34" charset="-79"/>
                <a:ea typeface="Arial" panose="020B0604020202020204" pitchFamily="34" charset="0"/>
                <a:cs typeface="Gisha" panose="020B0502040204020203" pitchFamily="34" charset="-79"/>
              </a:rPr>
              <a:t>למצוא לו תואם חדש</a:t>
            </a:r>
          </a:p>
          <a:p>
            <a:pPr algn="ctr" rtl="1"/>
            <a:r>
              <a:rPr lang="he-IL" b="1" dirty="0" smtClean="0">
                <a:solidFill>
                  <a:srgbClr val="656565"/>
                </a:solidFill>
                <a:effectLst/>
                <a:latin typeface="Gisha" panose="020B0502040204020203" pitchFamily="34" charset="-79"/>
                <a:ea typeface="Arial" panose="020B0604020202020204" pitchFamily="34" charset="0"/>
                <a:cs typeface="Gisha" panose="020B0502040204020203" pitchFamily="34" charset="-79"/>
              </a:rPr>
              <a:t>במשחקים שאין להם סוף</a:t>
            </a:r>
          </a:p>
        </p:txBody>
      </p:sp>
      <p:sp>
        <p:nvSpPr>
          <p:cNvPr id="9" name="מלבן 8"/>
          <p:cNvSpPr/>
          <p:nvPr/>
        </p:nvSpPr>
        <p:spPr>
          <a:xfrm>
            <a:off x="1403648" y="4730642"/>
            <a:ext cx="15985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2000" dirty="0">
                <a:solidFill>
                  <a:srgbClr val="656565"/>
                </a:solidFill>
                <a:latin typeface="Gisha" panose="020B0502040204020203" pitchFamily="34" charset="-79"/>
                <a:ea typeface="Arial" panose="020B0604020202020204" pitchFamily="34" charset="0"/>
                <a:cs typeface="Gisha" panose="020B0502040204020203" pitchFamily="34" charset="-79"/>
              </a:rPr>
              <a:t>(יהודה עמיחי)</a:t>
            </a:r>
            <a:endParaRPr lang="en-US" sz="2000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466725" y="6313488"/>
            <a:ext cx="23336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195" tIns="45599" rIns="91195" bIns="45599"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5pPr>
            <a:lvl6pPr marL="25146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6pPr>
            <a:lvl7pPr marL="29718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7pPr>
            <a:lvl8pPr marL="34290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8pPr>
            <a:lvl9pPr marL="38862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he-IL" sz="900">
              <a:solidFill>
                <a:srgbClr val="FFFFFF"/>
              </a:solidFill>
            </a:endParaRPr>
          </a:p>
        </p:txBody>
      </p:sp>
      <p:sp>
        <p:nvSpPr>
          <p:cNvPr id="29701" name="Rectangle 4"/>
          <p:cNvSpPr>
            <a:spLocks/>
          </p:cNvSpPr>
          <p:nvPr/>
        </p:nvSpPr>
        <p:spPr bwMode="auto">
          <a:xfrm>
            <a:off x="2627313" y="6238875"/>
            <a:ext cx="29083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00" tIns="38000" rIns="38000" bIns="3800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en-US" altLang="he-IL" sz="900">
              <a:solidFill>
                <a:srgbClr val="FFFFFF"/>
              </a:solidFill>
              <a:latin typeface="Lucida Grande"/>
              <a:cs typeface="ヒラギノ角ゴ ProN W3"/>
              <a:sym typeface="Lucida Grande"/>
            </a:endParaRPr>
          </a:p>
        </p:txBody>
      </p:sp>
      <p:sp>
        <p:nvSpPr>
          <p:cNvPr id="29707" name="Rectangle 1"/>
          <p:cNvSpPr>
            <a:spLocks noChangeArrowheads="1"/>
          </p:cNvSpPr>
          <p:nvPr/>
        </p:nvSpPr>
        <p:spPr bwMode="auto">
          <a:xfrm>
            <a:off x="2987824" y="6092909"/>
            <a:ext cx="23749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en-US" altLang="he-IL" sz="900" dirty="0">
                <a:cs typeface="ヒラギノ角ゴ ProN W3"/>
                <a:hlinkClick r:id="rId3"/>
              </a:rPr>
              <a:t>https://www.youtube.com/watch?v=hDYYU3wEEYI</a:t>
            </a:r>
            <a:endParaRPr lang="he-IL" altLang="he-IL" sz="900" dirty="0">
              <a:cs typeface="ヒラギノ角ゴ ProN W3"/>
            </a:endParaRPr>
          </a:p>
          <a:p>
            <a:endParaRPr lang="en-US" altLang="he-IL" sz="900" dirty="0">
              <a:cs typeface="ヒラギノ角ゴ ProN W3"/>
            </a:endParaRPr>
          </a:p>
        </p:txBody>
      </p:sp>
      <p:sp>
        <p:nvSpPr>
          <p:cNvPr id="3" name="Action Button: Movie 2">
            <a:hlinkClick r:id="rId4" action="ppaction://hlinkfile" highlightClick="1"/>
          </p:cNvPr>
          <p:cNvSpPr/>
          <p:nvPr/>
        </p:nvSpPr>
        <p:spPr bwMode="auto">
          <a:xfrm>
            <a:off x="1247637" y="3564233"/>
            <a:ext cx="6444208" cy="2813423"/>
          </a:xfrm>
          <a:prstGeom prst="actionButtonMovie">
            <a:avLst/>
          </a:prstGeom>
          <a:noFill/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81542" y="762455"/>
            <a:ext cx="8922328" cy="1117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he-IL" sz="3600" b="1" dirty="0" smtClean="0">
                <a:solidFill>
                  <a:srgbClr val="00B0F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זכויות הילד/ה </a:t>
            </a:r>
            <a:r>
              <a:rPr lang="he-IL" sz="3600" b="1" dirty="0">
                <a:solidFill>
                  <a:srgbClr val="00B0F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במדינות מפותחות </a:t>
            </a:r>
          </a:p>
          <a:p>
            <a:pPr algn="r" rtl="1">
              <a:lnSpc>
                <a:spcPct val="107000"/>
              </a:lnSpc>
              <a:spcAft>
                <a:spcPts val="800"/>
              </a:spcAft>
            </a:pPr>
            <a:endParaRPr lang="he-IL" sz="2000" b="1" dirty="0" smtClean="0">
              <a:solidFill>
                <a:srgbClr val="00B0F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מלבן 8"/>
          <p:cNvSpPr/>
          <p:nvPr/>
        </p:nvSpPr>
        <p:spPr>
          <a:xfrm>
            <a:off x="-29294" y="1879492"/>
            <a:ext cx="9033164" cy="3978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lnSpc>
                <a:spcPct val="107000"/>
              </a:lnSpc>
              <a:buFont typeface="+mj-cs"/>
              <a:buAutoNum type="hebrew2Minus"/>
            </a:pPr>
            <a:r>
              <a:rPr lang="he-IL" sz="2400" b="1" dirty="0"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היבטים חומריים המשפיעים על </a:t>
            </a:r>
            <a:r>
              <a:rPr lang="he-IL" sz="2400" b="1" dirty="0" smtClean="0"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רווחת הילד</a:t>
            </a:r>
            <a:r>
              <a:rPr lang="en-US" sz="2400" b="1" dirty="0" smtClean="0"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 </a:t>
            </a:r>
            <a:r>
              <a:rPr lang="he-IL" sz="2400" b="1" dirty="0" smtClean="0"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 - </a:t>
            </a:r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הכנסה של ההורים ביחס למדד עוני, פערים בין שכבות </a:t>
            </a:r>
            <a:r>
              <a:rPr lang="he-IL" sz="2400" dirty="0" err="1" smtClean="0">
                <a:latin typeface="Gisha" panose="020B0502040204020203" pitchFamily="34" charset="-79"/>
                <a:cs typeface="Gisha" panose="020B0502040204020203" pitchFamily="34" charset="-79"/>
              </a:rPr>
              <a:t>אוכ</a:t>
            </a:r>
            <a:r>
              <a:rPr lang="he-IL" sz="2400" dirty="0" smtClean="0">
                <a:latin typeface="Gisha" panose="020B0502040204020203" pitchFamily="34" charset="-79"/>
                <a:cs typeface="Gisha" panose="020B0502040204020203" pitchFamily="34" charset="-79"/>
              </a:rPr>
              <a:t>', </a:t>
            </a:r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אפשרויות חינוך ביתיות </a:t>
            </a:r>
            <a:r>
              <a:rPr lang="he-IL" sz="2400" dirty="0" smtClean="0">
                <a:latin typeface="Gisha" panose="020B0502040204020203" pitchFamily="34" charset="-79"/>
                <a:cs typeface="Gisha" panose="020B0502040204020203" pitchFamily="34" charset="-79"/>
              </a:rPr>
              <a:t>וכד'.</a:t>
            </a:r>
            <a:endParaRPr lang="en-US" sz="2400" dirty="0">
              <a:latin typeface="Gisha" panose="020B0502040204020203" pitchFamily="34" charset="-79"/>
              <a:ea typeface="Calibri" panose="020F0502020204030204" pitchFamily="34" charset="0"/>
              <a:cs typeface="Gisha" panose="020B0502040204020203" pitchFamily="34" charset="-79"/>
            </a:endParaRPr>
          </a:p>
          <a:p>
            <a:pPr marL="342900" indent="-342900" algn="r" rtl="1">
              <a:lnSpc>
                <a:spcPct val="107000"/>
              </a:lnSpc>
              <a:buFont typeface="+mj-cs"/>
              <a:buAutoNum type="hebrew2Minus"/>
            </a:pPr>
            <a:r>
              <a:rPr lang="he-IL" sz="2400" b="1" dirty="0"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בריאות </a:t>
            </a:r>
            <a:r>
              <a:rPr lang="he-IL" sz="2400" b="1" dirty="0" smtClean="0"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ובטיחות - </a:t>
            </a:r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בריאות בלידה, שיעורי תמותה מינקות עד בגרות (מליקויים בריאותיים או בטיחותיים) וכד</a:t>
            </a:r>
            <a:r>
              <a:rPr lang="he-IL" sz="2400" dirty="0" smtClean="0">
                <a:latin typeface="Gisha" panose="020B0502040204020203" pitchFamily="34" charset="-79"/>
                <a:cs typeface="Gisha" panose="020B0502040204020203" pitchFamily="34" charset="-79"/>
              </a:rPr>
              <a:t>'.</a:t>
            </a:r>
            <a:endParaRPr lang="en-US" sz="2400" dirty="0">
              <a:latin typeface="Gisha" panose="020B0502040204020203" pitchFamily="34" charset="-79"/>
              <a:ea typeface="Calibri" panose="020F0502020204030204" pitchFamily="34" charset="0"/>
              <a:cs typeface="Gisha" panose="020B0502040204020203" pitchFamily="34" charset="-79"/>
            </a:endParaRPr>
          </a:p>
          <a:p>
            <a:pPr marL="342900" indent="-342900" algn="r" rtl="1">
              <a:lnSpc>
                <a:spcPct val="107000"/>
              </a:lnSpc>
              <a:buFont typeface="+mj-cs"/>
              <a:buAutoNum type="hebrew2Minus"/>
            </a:pPr>
            <a:r>
              <a:rPr lang="he-IL" sz="2400" b="1" dirty="0"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חינוך </a:t>
            </a:r>
            <a:r>
              <a:rPr lang="he-IL" sz="2400" b="1" dirty="0" smtClean="0"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- </a:t>
            </a:r>
            <a:r>
              <a:rPr lang="he-IL" sz="2400" dirty="0" smtClean="0">
                <a:latin typeface="Gisha" panose="020B0502040204020203" pitchFamily="34" charset="-79"/>
                <a:cs typeface="Gisha" panose="020B0502040204020203" pitchFamily="34" charset="-79"/>
              </a:rPr>
              <a:t>נגישות </a:t>
            </a:r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לחינוך, שיוויון. אחוזי השתתפות במסגרות חינוכיות, הישגים במבחני פיזה</a:t>
            </a:r>
            <a:r>
              <a:rPr lang="he-IL" sz="2400" dirty="0" smtClean="0">
                <a:latin typeface="Gisha" panose="020B0502040204020203" pitchFamily="34" charset="-79"/>
                <a:cs typeface="Gisha" panose="020B0502040204020203" pitchFamily="34" charset="-79"/>
              </a:rPr>
              <a:t>.</a:t>
            </a:r>
            <a:endParaRPr lang="en-US" sz="2400" dirty="0">
              <a:latin typeface="Gisha" panose="020B0502040204020203" pitchFamily="34" charset="-79"/>
              <a:ea typeface="Calibri" panose="020F0502020204030204" pitchFamily="34" charset="0"/>
              <a:cs typeface="Gisha" panose="020B0502040204020203" pitchFamily="34" charset="-79"/>
            </a:endParaRPr>
          </a:p>
          <a:p>
            <a:pPr marL="342900" lvl="0" indent="-342900" algn="r" rtl="1">
              <a:lnSpc>
                <a:spcPct val="107000"/>
              </a:lnSpc>
              <a:spcAft>
                <a:spcPts val="0"/>
              </a:spcAft>
              <a:buFont typeface="+mj-cs"/>
              <a:buAutoNum type="hebrew2Minus"/>
            </a:pPr>
            <a:r>
              <a:rPr lang="he-IL" sz="2400" b="1" dirty="0" smtClean="0"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מערכות יחסים – </a:t>
            </a:r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איכות מערכות היחסים עם משפחה ובני הגיל.</a:t>
            </a:r>
          </a:p>
          <a:p>
            <a:pPr marL="342900" indent="-342900" algn="r" rtl="1">
              <a:lnSpc>
                <a:spcPct val="107000"/>
              </a:lnSpc>
              <a:buFont typeface="+mj-cs"/>
              <a:buAutoNum type="hebrew2Minus"/>
            </a:pPr>
            <a:r>
              <a:rPr lang="he-IL" sz="2400" b="1" dirty="0" smtClean="0"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סיכונים </a:t>
            </a:r>
            <a:r>
              <a:rPr lang="he-IL" sz="2400" b="1" dirty="0"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התנהגותיים </a:t>
            </a:r>
            <a:r>
              <a:rPr lang="he-IL" sz="2400" b="1" dirty="0" smtClean="0"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- </a:t>
            </a:r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הרגלי אכילה, ספורט, שימוש בסמים ואלכוהול, מעורבות בקטטות, חשיפה </a:t>
            </a:r>
            <a:r>
              <a:rPr lang="he-IL" sz="2400" dirty="0" smtClean="0">
                <a:latin typeface="Gisha" panose="020B0502040204020203" pitchFamily="34" charset="-79"/>
                <a:cs typeface="Gisha" panose="020B0502040204020203" pitchFamily="34" charset="-79"/>
              </a:rPr>
              <a:t>לאלימות וכד'. </a:t>
            </a:r>
            <a:endParaRPr lang="en-US" sz="2400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marL="342900" lvl="0" indent="-342900" algn="r" rtl="1">
              <a:lnSpc>
                <a:spcPct val="107000"/>
              </a:lnSpc>
              <a:spcAft>
                <a:spcPts val="0"/>
              </a:spcAft>
              <a:buFont typeface="+mj-cs"/>
              <a:buAutoNum type="hebrew2Minus"/>
            </a:pPr>
            <a:endParaRPr lang="en-US" sz="2000" dirty="0">
              <a:latin typeface="Gisha" panose="020B0502040204020203" pitchFamily="34" charset="-79"/>
              <a:ea typeface="Calibri" panose="020F0502020204030204" pitchFamily="34" charset="0"/>
              <a:cs typeface="Gisha" panose="020B0502040204020203" pitchFamily="34" charset="-79"/>
            </a:endParaRPr>
          </a:p>
        </p:txBody>
      </p:sp>
      <p:sp>
        <p:nvSpPr>
          <p:cNvPr id="10" name="מלבן 9"/>
          <p:cNvSpPr/>
          <p:nvPr/>
        </p:nvSpPr>
        <p:spPr bwMode="auto">
          <a:xfrm>
            <a:off x="0" y="5954623"/>
            <a:ext cx="9144000" cy="1000303"/>
          </a:xfrm>
          <a:prstGeom prst="rect">
            <a:avLst/>
          </a:prstGeom>
          <a:solidFill>
            <a:schemeClr val="accent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נשיאות הנוער למען </a:t>
            </a:r>
            <a:r>
              <a:rPr lang="he-IL" sz="4200" dirty="0" err="1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יוניסף</a:t>
            </a: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 </a:t>
            </a: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44" b="24056"/>
          <a:stretch/>
        </p:blipFill>
        <p:spPr>
          <a:xfrm>
            <a:off x="7069205" y="6093296"/>
            <a:ext cx="1787200" cy="64807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466725" y="6313488"/>
            <a:ext cx="23336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195" tIns="45599" rIns="91195" bIns="45599"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5pPr>
            <a:lvl6pPr marL="25146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6pPr>
            <a:lvl7pPr marL="29718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7pPr>
            <a:lvl8pPr marL="34290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8pPr>
            <a:lvl9pPr marL="38862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he-IL" sz="900">
              <a:solidFill>
                <a:srgbClr val="FFFFFF"/>
              </a:solidFill>
            </a:endParaRPr>
          </a:p>
        </p:txBody>
      </p:sp>
      <p:sp>
        <p:nvSpPr>
          <p:cNvPr id="29701" name="Rectangle 4"/>
          <p:cNvSpPr>
            <a:spLocks/>
          </p:cNvSpPr>
          <p:nvPr/>
        </p:nvSpPr>
        <p:spPr bwMode="auto">
          <a:xfrm>
            <a:off x="2627313" y="6238875"/>
            <a:ext cx="29083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00" tIns="38000" rIns="38000" bIns="3800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en-US" altLang="he-IL" sz="900">
              <a:solidFill>
                <a:srgbClr val="FFFFFF"/>
              </a:solidFill>
              <a:latin typeface="Lucida Grande"/>
              <a:cs typeface="ヒラギノ角ゴ ProN W3"/>
              <a:sym typeface="Lucida Grande"/>
            </a:endParaRPr>
          </a:p>
        </p:txBody>
      </p:sp>
      <p:sp>
        <p:nvSpPr>
          <p:cNvPr id="29707" name="Rectangle 1"/>
          <p:cNvSpPr>
            <a:spLocks noChangeArrowheads="1"/>
          </p:cNvSpPr>
          <p:nvPr/>
        </p:nvSpPr>
        <p:spPr bwMode="auto">
          <a:xfrm>
            <a:off x="2987824" y="6092909"/>
            <a:ext cx="23749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en-US" altLang="he-IL" sz="900" dirty="0">
                <a:cs typeface="ヒラギノ角ゴ ProN W3"/>
                <a:hlinkClick r:id="rId3"/>
              </a:rPr>
              <a:t>https://www.youtube.com/watch?v=hDYYU3wEEYI</a:t>
            </a:r>
            <a:endParaRPr lang="he-IL" altLang="he-IL" sz="900" dirty="0">
              <a:cs typeface="ヒラギノ角ゴ ProN W3"/>
            </a:endParaRPr>
          </a:p>
          <a:p>
            <a:endParaRPr lang="en-US" altLang="he-IL" sz="900" dirty="0">
              <a:cs typeface="ヒラギノ角ゴ ProN W3"/>
            </a:endParaRPr>
          </a:p>
        </p:txBody>
      </p:sp>
      <p:sp>
        <p:nvSpPr>
          <p:cNvPr id="3" name="Action Button: Movie 2">
            <a:hlinkClick r:id="rId4" action="ppaction://hlinkfile" highlightClick="1"/>
          </p:cNvPr>
          <p:cNvSpPr/>
          <p:nvPr/>
        </p:nvSpPr>
        <p:spPr bwMode="auto">
          <a:xfrm>
            <a:off x="1247637" y="3564233"/>
            <a:ext cx="6444208" cy="2813423"/>
          </a:xfrm>
          <a:prstGeom prst="actionButtonMovie">
            <a:avLst/>
          </a:prstGeom>
          <a:noFill/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0" name="מלבן 9"/>
          <p:cNvSpPr/>
          <p:nvPr/>
        </p:nvSpPr>
        <p:spPr bwMode="auto">
          <a:xfrm>
            <a:off x="0" y="5954623"/>
            <a:ext cx="9144000" cy="1000303"/>
          </a:xfrm>
          <a:prstGeom prst="rect">
            <a:avLst/>
          </a:prstGeom>
          <a:solidFill>
            <a:schemeClr val="accent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נשיאות הנוער למען </a:t>
            </a:r>
            <a:r>
              <a:rPr lang="he-IL" sz="4200" dirty="0" err="1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יוניסף</a:t>
            </a: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 </a:t>
            </a: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44" b="24056"/>
          <a:stretch/>
        </p:blipFill>
        <p:spPr>
          <a:xfrm>
            <a:off x="7069205" y="6093296"/>
            <a:ext cx="1787200" cy="648072"/>
          </a:xfrm>
          <a:prstGeom prst="rect">
            <a:avLst/>
          </a:prstGeom>
        </p:spPr>
      </p:pic>
      <p:pic>
        <p:nvPicPr>
          <p:cNvPr id="11" name="תמונה 10"/>
          <p:cNvPicPr>
            <a:picLocks noChangeAspect="1"/>
          </p:cNvPicPr>
          <p:nvPr/>
        </p:nvPicPr>
        <p:blipFill rotWithShape="1">
          <a:blip r:embed="rId6"/>
          <a:srcRect l="42014" t="23202" r="25935" b="14488"/>
          <a:stretch/>
        </p:blipFill>
        <p:spPr>
          <a:xfrm>
            <a:off x="336636" y="583385"/>
            <a:ext cx="4581354" cy="5007526"/>
          </a:xfrm>
          <a:prstGeom prst="rect">
            <a:avLst/>
          </a:prstGeom>
        </p:spPr>
      </p:pic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4913698" y="997433"/>
            <a:ext cx="3942707" cy="3662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he-IL" altLang="en-US" sz="32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אחוז הילדים שהוריהם מבלים זמן בשיחה עמם מספר פעמים בשבוע</a:t>
            </a:r>
            <a:endParaRPr kumimoji="0" lang="he-IL" altLang="en-US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he-IL" altLang="en-US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en-US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ישראל בתחתית רשימת </a:t>
            </a:r>
            <a:r>
              <a:rPr kumimoji="0" lang="he-IL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המדינות המפותחות בסעיף</a:t>
            </a:r>
            <a:r>
              <a:rPr kumimoji="0" lang="he-IL" altLang="en-US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זה</a:t>
            </a:r>
            <a:endParaRPr kumimoji="0" lang="en-US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אליפסה 12"/>
          <p:cNvSpPr/>
          <p:nvPr/>
        </p:nvSpPr>
        <p:spPr>
          <a:xfrm>
            <a:off x="4283968" y="4941168"/>
            <a:ext cx="576064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מחבר ישר 13"/>
          <p:cNvCxnSpPr/>
          <p:nvPr/>
        </p:nvCxnSpPr>
        <p:spPr>
          <a:xfrm flipV="1">
            <a:off x="1331640" y="980728"/>
            <a:ext cx="0" cy="417646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15794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466725" y="6313488"/>
            <a:ext cx="23336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195" tIns="45599" rIns="91195" bIns="45599"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5pPr>
            <a:lvl6pPr marL="25146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6pPr>
            <a:lvl7pPr marL="29718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7pPr>
            <a:lvl8pPr marL="34290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8pPr>
            <a:lvl9pPr marL="38862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he-IL" sz="900">
              <a:solidFill>
                <a:srgbClr val="FFFFFF"/>
              </a:solidFill>
            </a:endParaRPr>
          </a:p>
        </p:txBody>
      </p:sp>
      <p:sp>
        <p:nvSpPr>
          <p:cNvPr id="29701" name="Rectangle 4"/>
          <p:cNvSpPr>
            <a:spLocks/>
          </p:cNvSpPr>
          <p:nvPr/>
        </p:nvSpPr>
        <p:spPr bwMode="auto">
          <a:xfrm>
            <a:off x="2627313" y="6238875"/>
            <a:ext cx="29083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00" tIns="38000" rIns="38000" bIns="3800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en-US" altLang="he-IL" sz="900">
              <a:solidFill>
                <a:srgbClr val="FFFFFF"/>
              </a:solidFill>
              <a:latin typeface="Lucida Grande"/>
              <a:cs typeface="ヒラギノ角ゴ ProN W3"/>
              <a:sym typeface="Lucida Grande"/>
            </a:endParaRPr>
          </a:p>
        </p:txBody>
      </p:sp>
      <p:sp>
        <p:nvSpPr>
          <p:cNvPr id="29707" name="Rectangle 1"/>
          <p:cNvSpPr>
            <a:spLocks noChangeArrowheads="1"/>
          </p:cNvSpPr>
          <p:nvPr/>
        </p:nvSpPr>
        <p:spPr bwMode="auto">
          <a:xfrm>
            <a:off x="2987824" y="6092909"/>
            <a:ext cx="23749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en-US" altLang="he-IL" sz="900" dirty="0">
                <a:cs typeface="ヒラギノ角ゴ ProN W3"/>
                <a:hlinkClick r:id="rId3"/>
              </a:rPr>
              <a:t>https://www.youtube.com/watch?v=hDYYU3wEEYI</a:t>
            </a:r>
            <a:endParaRPr lang="he-IL" altLang="he-IL" sz="900" dirty="0">
              <a:cs typeface="ヒラギノ角ゴ ProN W3"/>
            </a:endParaRPr>
          </a:p>
          <a:p>
            <a:endParaRPr lang="en-US" altLang="he-IL" sz="900" dirty="0">
              <a:cs typeface="ヒラギノ角ゴ ProN W3"/>
            </a:endParaRPr>
          </a:p>
        </p:txBody>
      </p:sp>
      <p:sp>
        <p:nvSpPr>
          <p:cNvPr id="10" name="מלבן 9"/>
          <p:cNvSpPr/>
          <p:nvPr/>
        </p:nvSpPr>
        <p:spPr bwMode="auto">
          <a:xfrm>
            <a:off x="0" y="5954623"/>
            <a:ext cx="9144000" cy="1000303"/>
          </a:xfrm>
          <a:prstGeom prst="rect">
            <a:avLst/>
          </a:prstGeom>
          <a:solidFill>
            <a:schemeClr val="accent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נשיאות הנוער למען </a:t>
            </a:r>
            <a:r>
              <a:rPr lang="he-IL" sz="4200" dirty="0" err="1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יוניסף</a:t>
            </a: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 </a:t>
            </a: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44" b="24056"/>
          <a:stretch/>
        </p:blipFill>
        <p:spPr>
          <a:xfrm>
            <a:off x="7069205" y="6093296"/>
            <a:ext cx="1787200" cy="648072"/>
          </a:xfrm>
          <a:prstGeom prst="rect">
            <a:avLst/>
          </a:prstGeom>
        </p:spPr>
      </p:pic>
      <p:grpSp>
        <p:nvGrpSpPr>
          <p:cNvPr id="15" name="קבוצה 14"/>
          <p:cNvGrpSpPr/>
          <p:nvPr/>
        </p:nvGrpSpPr>
        <p:grpSpPr>
          <a:xfrm>
            <a:off x="269305" y="192763"/>
            <a:ext cx="4716016" cy="5667371"/>
            <a:chOff x="0" y="0"/>
            <a:chExt cx="5613088" cy="6609611"/>
          </a:xfrm>
        </p:grpSpPr>
        <p:pic>
          <p:nvPicPr>
            <p:cNvPr id="16" name="תמונה 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541" t="12386" r="29858" b="13075"/>
            <a:stretch>
              <a:fillRect/>
            </a:stretch>
          </p:blipFill>
          <p:spPr bwMode="auto">
            <a:xfrm>
              <a:off x="0" y="0"/>
              <a:ext cx="5613088" cy="66096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אליפסה 16"/>
            <p:cNvSpPr/>
            <p:nvPr/>
          </p:nvSpPr>
          <p:spPr>
            <a:xfrm>
              <a:off x="4932218" y="5070764"/>
              <a:ext cx="680870" cy="415636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8" name="מחבר ישר 17"/>
            <p:cNvCxnSpPr/>
            <p:nvPr/>
          </p:nvCxnSpPr>
          <p:spPr>
            <a:xfrm flipH="1" flipV="1">
              <a:off x="3172691" y="512618"/>
              <a:ext cx="13854" cy="5735782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Rectangle 3"/>
          <p:cNvSpPr>
            <a:spLocks noChangeArrowheads="1"/>
          </p:cNvSpPr>
          <p:nvPr/>
        </p:nvSpPr>
        <p:spPr bwMode="auto">
          <a:xfrm>
            <a:off x="5424163" y="192763"/>
            <a:ext cx="3411569" cy="5139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"האם הנך מוצא את בני גילך הסובבים אותך כאדיבים ומסייעים?" 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he-IL" altLang="en-US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המדינות הציגו תוצאות בהן ניכר כי לפחות חצי מהילדים בהן יכלו לענות על שאלה זו "כן".</a:t>
            </a:r>
          </a:p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he-IL" altLang="en-US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שימו לב לנתון הישראלי –מקום לשיפור</a:t>
            </a: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!!!</a:t>
            </a:r>
            <a:endParaRPr kumimoji="0" lang="en-US" altLang="en-US" sz="3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75495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466725" y="6313488"/>
            <a:ext cx="23336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195" tIns="45599" rIns="91195" bIns="45599"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5pPr>
            <a:lvl6pPr marL="25146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6pPr>
            <a:lvl7pPr marL="29718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7pPr>
            <a:lvl8pPr marL="34290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8pPr>
            <a:lvl9pPr marL="38862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he-IL" sz="900">
              <a:solidFill>
                <a:srgbClr val="FFFFFF"/>
              </a:solidFill>
            </a:endParaRPr>
          </a:p>
        </p:txBody>
      </p:sp>
      <p:sp>
        <p:nvSpPr>
          <p:cNvPr id="29701" name="Rectangle 4"/>
          <p:cNvSpPr>
            <a:spLocks/>
          </p:cNvSpPr>
          <p:nvPr/>
        </p:nvSpPr>
        <p:spPr bwMode="auto">
          <a:xfrm>
            <a:off x="2627313" y="6238875"/>
            <a:ext cx="29083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00" tIns="38000" rIns="38000" bIns="3800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en-US" altLang="he-IL" sz="900">
              <a:solidFill>
                <a:srgbClr val="FFFFFF"/>
              </a:solidFill>
              <a:latin typeface="Lucida Grande"/>
              <a:cs typeface="ヒラギノ角ゴ ProN W3"/>
              <a:sym typeface="Lucida Grande"/>
            </a:endParaRPr>
          </a:p>
        </p:txBody>
      </p:sp>
      <p:sp>
        <p:nvSpPr>
          <p:cNvPr id="29707" name="Rectangle 1"/>
          <p:cNvSpPr>
            <a:spLocks noChangeArrowheads="1"/>
          </p:cNvSpPr>
          <p:nvPr/>
        </p:nvSpPr>
        <p:spPr bwMode="auto">
          <a:xfrm>
            <a:off x="2987824" y="6092909"/>
            <a:ext cx="23749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en-US" altLang="he-IL" sz="900" dirty="0">
                <a:cs typeface="ヒラギノ角ゴ ProN W3"/>
                <a:hlinkClick r:id="rId3"/>
              </a:rPr>
              <a:t>https://www.youtube.com/watch?v=hDYYU3wEEYI</a:t>
            </a:r>
            <a:endParaRPr lang="he-IL" altLang="he-IL" sz="900" dirty="0">
              <a:cs typeface="ヒラギノ角ゴ ProN W3"/>
            </a:endParaRPr>
          </a:p>
          <a:p>
            <a:endParaRPr lang="en-US" altLang="he-IL" sz="900" dirty="0">
              <a:cs typeface="ヒラギノ角ゴ ProN W3"/>
            </a:endParaRPr>
          </a:p>
        </p:txBody>
      </p:sp>
      <p:sp>
        <p:nvSpPr>
          <p:cNvPr id="10" name="מלבן 9"/>
          <p:cNvSpPr/>
          <p:nvPr/>
        </p:nvSpPr>
        <p:spPr bwMode="auto">
          <a:xfrm>
            <a:off x="0" y="5954623"/>
            <a:ext cx="9144000" cy="1000303"/>
          </a:xfrm>
          <a:prstGeom prst="rect">
            <a:avLst/>
          </a:prstGeom>
          <a:solidFill>
            <a:schemeClr val="accent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נשיאות הנוער למען </a:t>
            </a:r>
            <a:r>
              <a:rPr lang="he-IL" sz="4200" dirty="0" err="1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יוניסף</a:t>
            </a: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 </a:t>
            </a: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44" b="24056"/>
          <a:stretch/>
        </p:blipFill>
        <p:spPr>
          <a:xfrm>
            <a:off x="7069205" y="6093296"/>
            <a:ext cx="1787200" cy="648072"/>
          </a:xfrm>
          <a:prstGeom prst="rect">
            <a:avLst/>
          </a:prstGeom>
        </p:spPr>
      </p:pic>
      <p:sp>
        <p:nvSpPr>
          <p:cNvPr id="21" name="מלבן 20"/>
          <p:cNvSpPr/>
          <p:nvPr/>
        </p:nvSpPr>
        <p:spPr>
          <a:xfrm>
            <a:off x="824345" y="679337"/>
            <a:ext cx="7495310" cy="441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  <a:spcAft>
                <a:spcPts val="0"/>
              </a:spcAft>
            </a:pPr>
            <a:r>
              <a:rPr lang="en-US" sz="2800" b="1" dirty="0">
                <a:solidFill>
                  <a:srgbClr val="000000"/>
                </a:solidFill>
                <a:latin typeface="David" panose="020E0502060401010101" pitchFamily="34" charset="-79"/>
                <a:ea typeface="Arial" panose="020B0604020202020204" pitchFamily="34" charset="0"/>
              </a:rPr>
              <a:t>“</a:t>
            </a:r>
            <a:r>
              <a:rPr lang="he-IL" sz="2800" b="1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David" panose="020E0502060401010101" pitchFamily="34" charset="-79"/>
              </a:rPr>
              <a:t>הסיפור שלי התחיל בתחילת החטיבה, שם הייתי במצב מאוד רע, בלי חברים ובלי אף אחד לדבר איתו (...)</a:t>
            </a:r>
            <a:endParaRPr lang="en-US" sz="2400" dirty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ctr" rtl="1">
              <a:lnSpc>
                <a:spcPct val="115000"/>
              </a:lnSpc>
              <a:spcAft>
                <a:spcPts val="0"/>
              </a:spcAft>
            </a:pPr>
            <a:r>
              <a:rPr lang="he-IL" sz="2800" b="1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David" panose="020E0502060401010101" pitchFamily="34" charset="-79"/>
              </a:rPr>
              <a:t>עד היום תלמידים בכיתתי חושבים שאם ילד לא רוצה אז לא צריך להזמין אותו ולדבר איתו כי זה בעיה שלו,</a:t>
            </a:r>
            <a:endParaRPr lang="en-US" sz="2400" dirty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ctr" rtl="1">
              <a:lnSpc>
                <a:spcPct val="115000"/>
              </a:lnSpc>
              <a:spcAft>
                <a:spcPts val="0"/>
              </a:spcAft>
            </a:pPr>
            <a:r>
              <a:rPr lang="he-IL" sz="2800" b="1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David" panose="020E0502060401010101" pitchFamily="34" charset="-79"/>
              </a:rPr>
              <a:t>אבל עמוק בפנים הוא יודע שלא משנה כמה הוא רוצה, הוא לעולם לא יוכל להיות חלק מקבוצה.</a:t>
            </a:r>
            <a:endParaRPr lang="en-US" sz="2400" dirty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ctr" rtl="1">
              <a:lnSpc>
                <a:spcPct val="115000"/>
              </a:lnSpc>
              <a:spcAft>
                <a:spcPts val="0"/>
              </a:spcAft>
            </a:pPr>
            <a:r>
              <a:rPr lang="he-IL" sz="2800" b="1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David" panose="020E0502060401010101" pitchFamily="34" charset="-79"/>
              </a:rPr>
              <a:t>ככה תמיד הרגשתי ומרגישה עדיין</a:t>
            </a:r>
            <a:r>
              <a:rPr lang="en-US" sz="2800" b="1" dirty="0">
                <a:solidFill>
                  <a:srgbClr val="000000"/>
                </a:solidFill>
                <a:latin typeface="David" panose="020E0502060401010101" pitchFamily="34" charset="-79"/>
                <a:ea typeface="Arial" panose="020B0604020202020204" pitchFamily="34" charset="0"/>
              </a:rPr>
              <a:t>.</a:t>
            </a:r>
            <a:r>
              <a:rPr lang="he-IL" sz="2800" b="1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David" panose="020E0502060401010101" pitchFamily="34" charset="-79"/>
              </a:rPr>
              <a:t>" </a:t>
            </a:r>
            <a:endParaRPr lang="he-IL" sz="2800" b="1" dirty="0" smtClean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David" panose="020E0502060401010101" pitchFamily="34" charset="-79"/>
            </a:endParaRPr>
          </a:p>
          <a:p>
            <a:pPr algn="ctr" rtl="1">
              <a:lnSpc>
                <a:spcPct val="115000"/>
              </a:lnSpc>
              <a:spcAft>
                <a:spcPts val="0"/>
              </a:spcAft>
            </a:pPr>
            <a:endParaRPr lang="he-IL" sz="2400" b="1" dirty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David" panose="020E0502060401010101" pitchFamily="34" charset="-79"/>
            </a:endParaRPr>
          </a:p>
          <a:p>
            <a:pPr rtl="1">
              <a:lnSpc>
                <a:spcPct val="115000"/>
              </a:lnSpc>
              <a:spcAft>
                <a:spcPts val="0"/>
              </a:spcAft>
            </a:pPr>
            <a:r>
              <a:rPr lang="he-IL" sz="2400" dirty="0" smtClean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David" panose="020E0502060401010101" pitchFamily="34" charset="-79"/>
              </a:rPr>
              <a:t>(</a:t>
            </a:r>
            <a:r>
              <a:rPr lang="he-IL" sz="2400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David" panose="020E0502060401010101" pitchFamily="34" charset="-79"/>
              </a:rPr>
              <a:t>תלמידה בכיתה ט')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6770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466725" y="6313488"/>
            <a:ext cx="23336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195" tIns="45599" rIns="91195" bIns="45599"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5pPr>
            <a:lvl6pPr marL="25146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6pPr>
            <a:lvl7pPr marL="29718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7pPr>
            <a:lvl8pPr marL="34290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8pPr>
            <a:lvl9pPr marL="38862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he-IL" sz="900">
              <a:solidFill>
                <a:srgbClr val="FFFFFF"/>
              </a:solidFill>
            </a:endParaRPr>
          </a:p>
        </p:txBody>
      </p:sp>
      <p:sp>
        <p:nvSpPr>
          <p:cNvPr id="29701" name="Rectangle 4"/>
          <p:cNvSpPr>
            <a:spLocks/>
          </p:cNvSpPr>
          <p:nvPr/>
        </p:nvSpPr>
        <p:spPr bwMode="auto">
          <a:xfrm>
            <a:off x="2627313" y="6238875"/>
            <a:ext cx="29083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00" tIns="38000" rIns="38000" bIns="3800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en-US" altLang="he-IL" sz="900">
              <a:solidFill>
                <a:srgbClr val="FFFFFF"/>
              </a:solidFill>
              <a:latin typeface="Lucida Grande"/>
              <a:cs typeface="ヒラギノ角ゴ ProN W3"/>
              <a:sym typeface="Lucida Grande"/>
            </a:endParaRPr>
          </a:p>
        </p:txBody>
      </p:sp>
      <p:sp>
        <p:nvSpPr>
          <p:cNvPr id="29707" name="Rectangle 1"/>
          <p:cNvSpPr>
            <a:spLocks noChangeArrowheads="1"/>
          </p:cNvSpPr>
          <p:nvPr/>
        </p:nvSpPr>
        <p:spPr bwMode="auto">
          <a:xfrm>
            <a:off x="2987824" y="6092909"/>
            <a:ext cx="23749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en-US" altLang="he-IL" sz="900" dirty="0">
                <a:cs typeface="ヒラギノ角ゴ ProN W3"/>
                <a:hlinkClick r:id="rId3"/>
              </a:rPr>
              <a:t>https://www.youtube.com/watch?v=hDYYU3wEEYI</a:t>
            </a:r>
            <a:endParaRPr lang="he-IL" altLang="he-IL" sz="900" dirty="0">
              <a:cs typeface="ヒラギノ角ゴ ProN W3"/>
            </a:endParaRPr>
          </a:p>
          <a:p>
            <a:endParaRPr lang="en-US" altLang="he-IL" sz="900" dirty="0">
              <a:cs typeface="ヒラギノ角ゴ ProN W3"/>
            </a:endParaRPr>
          </a:p>
        </p:txBody>
      </p:sp>
      <p:sp>
        <p:nvSpPr>
          <p:cNvPr id="10" name="מלבן 9"/>
          <p:cNvSpPr/>
          <p:nvPr/>
        </p:nvSpPr>
        <p:spPr bwMode="auto">
          <a:xfrm>
            <a:off x="0" y="5954623"/>
            <a:ext cx="9144000" cy="1000303"/>
          </a:xfrm>
          <a:prstGeom prst="rect">
            <a:avLst/>
          </a:prstGeom>
          <a:solidFill>
            <a:schemeClr val="accent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נשיאות הנוער למען </a:t>
            </a:r>
            <a:r>
              <a:rPr lang="he-IL" sz="4200" dirty="0" err="1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יוניסף</a:t>
            </a: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 </a:t>
            </a: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44" b="24056"/>
          <a:stretch/>
        </p:blipFill>
        <p:spPr>
          <a:xfrm>
            <a:off x="7069205" y="6093296"/>
            <a:ext cx="1787200" cy="648072"/>
          </a:xfrm>
          <a:prstGeom prst="rect">
            <a:avLst/>
          </a:prstGeom>
        </p:spPr>
      </p:pic>
      <p:sp>
        <p:nvSpPr>
          <p:cNvPr id="8" name="כותרת 1"/>
          <p:cNvSpPr txBox="1">
            <a:spLocks/>
          </p:cNvSpPr>
          <p:nvPr/>
        </p:nvSpPr>
        <p:spPr>
          <a:xfrm>
            <a:off x="161741" y="1124744"/>
            <a:ext cx="8820517" cy="2793906"/>
          </a:xfrm>
          <a:prstGeom prst="rect">
            <a:avLst/>
          </a:prstGeom>
        </p:spPr>
        <p:txBody>
          <a:bodyPr vert="horz" lIns="91440" tIns="45720" rIns="91440" bIns="45720" rtlCol="1" anchor="b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he-IL" sz="52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 rtl="1"/>
            <a:r>
              <a:rPr lang="he-I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שאלון נשיאות הנוער </a:t>
            </a: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/>
            </a:r>
            <a:b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</a:br>
            <a:r>
              <a:rPr lang="he-IL" sz="4000" b="1" dirty="0">
                <a:solidFill>
                  <a:srgbClr val="00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תחושות בדידות בקרב </a:t>
            </a:r>
            <a:r>
              <a:rPr lang="he-IL" sz="4000" b="1" dirty="0" smtClean="0">
                <a:solidFill>
                  <a:srgbClr val="00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ילדים בישראל</a:t>
            </a:r>
            <a:endParaRPr lang="he-IL" sz="4000" b="1" dirty="0">
              <a:solidFill>
                <a:srgbClr val="009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851194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466725" y="6313488"/>
            <a:ext cx="23336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195" tIns="45599" rIns="91195" bIns="45599"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5pPr>
            <a:lvl6pPr marL="25146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6pPr>
            <a:lvl7pPr marL="29718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7pPr>
            <a:lvl8pPr marL="34290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8pPr>
            <a:lvl9pPr marL="38862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he-IL" sz="900">
              <a:solidFill>
                <a:srgbClr val="FFFFFF"/>
              </a:solidFill>
            </a:endParaRPr>
          </a:p>
        </p:txBody>
      </p:sp>
      <p:sp>
        <p:nvSpPr>
          <p:cNvPr id="29701" name="Rectangle 4"/>
          <p:cNvSpPr>
            <a:spLocks/>
          </p:cNvSpPr>
          <p:nvPr/>
        </p:nvSpPr>
        <p:spPr bwMode="auto">
          <a:xfrm>
            <a:off x="2627313" y="6238875"/>
            <a:ext cx="29083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00" tIns="38000" rIns="38000" bIns="3800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en-US" altLang="he-IL" sz="900">
              <a:solidFill>
                <a:srgbClr val="FFFFFF"/>
              </a:solidFill>
              <a:latin typeface="Lucida Grande"/>
              <a:cs typeface="ヒラギノ角ゴ ProN W3"/>
              <a:sym typeface="Lucida Grande"/>
            </a:endParaRPr>
          </a:p>
        </p:txBody>
      </p:sp>
      <p:sp>
        <p:nvSpPr>
          <p:cNvPr id="29707" name="Rectangle 1"/>
          <p:cNvSpPr>
            <a:spLocks noChangeArrowheads="1"/>
          </p:cNvSpPr>
          <p:nvPr/>
        </p:nvSpPr>
        <p:spPr bwMode="auto">
          <a:xfrm>
            <a:off x="2987824" y="6092909"/>
            <a:ext cx="23749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en-US" altLang="he-IL" sz="900" dirty="0">
                <a:cs typeface="ヒラギノ角ゴ ProN W3"/>
                <a:hlinkClick r:id="rId3"/>
              </a:rPr>
              <a:t>https://www.youtube.com/watch?v=hDYYU3wEEYI</a:t>
            </a:r>
            <a:endParaRPr lang="he-IL" altLang="he-IL" sz="900" dirty="0">
              <a:cs typeface="ヒラギノ角ゴ ProN W3"/>
            </a:endParaRPr>
          </a:p>
          <a:p>
            <a:endParaRPr lang="en-US" altLang="he-IL" sz="900" dirty="0">
              <a:cs typeface="ヒラギノ角ゴ ProN W3"/>
            </a:endParaRPr>
          </a:p>
        </p:txBody>
      </p:sp>
      <p:sp>
        <p:nvSpPr>
          <p:cNvPr id="10" name="מלבן 9"/>
          <p:cNvSpPr/>
          <p:nvPr/>
        </p:nvSpPr>
        <p:spPr bwMode="auto">
          <a:xfrm>
            <a:off x="0" y="5954623"/>
            <a:ext cx="9144000" cy="1000303"/>
          </a:xfrm>
          <a:prstGeom prst="rect">
            <a:avLst/>
          </a:prstGeom>
          <a:solidFill>
            <a:schemeClr val="accent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נשיאות הנוער למען </a:t>
            </a:r>
            <a:r>
              <a:rPr lang="he-IL" sz="4200" dirty="0" err="1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יוניסף</a:t>
            </a: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 </a:t>
            </a: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44" b="24056"/>
          <a:stretch/>
        </p:blipFill>
        <p:spPr>
          <a:xfrm>
            <a:off x="7069205" y="6093296"/>
            <a:ext cx="1787200" cy="648072"/>
          </a:xfrm>
          <a:prstGeom prst="rect">
            <a:avLst/>
          </a:prstGeom>
        </p:spPr>
      </p:pic>
      <p:pic>
        <p:nvPicPr>
          <p:cNvPr id="9" name="תמונה 8"/>
          <p:cNvPicPr/>
          <p:nvPr/>
        </p:nvPicPr>
        <p:blipFill rotWithShape="1">
          <a:blip r:embed="rId5"/>
          <a:srcRect l="22727" t="25086" r="17709" b="28671"/>
          <a:stretch/>
        </p:blipFill>
        <p:spPr bwMode="auto">
          <a:xfrm>
            <a:off x="1026651" y="1124744"/>
            <a:ext cx="7090698" cy="324036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449001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466725" y="6313488"/>
            <a:ext cx="23336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195" tIns="45599" rIns="91195" bIns="45599"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5pPr>
            <a:lvl6pPr marL="25146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6pPr>
            <a:lvl7pPr marL="29718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7pPr>
            <a:lvl8pPr marL="34290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8pPr>
            <a:lvl9pPr marL="38862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he-IL" sz="900">
              <a:solidFill>
                <a:srgbClr val="FFFFFF"/>
              </a:solidFill>
            </a:endParaRPr>
          </a:p>
        </p:txBody>
      </p:sp>
      <p:sp>
        <p:nvSpPr>
          <p:cNvPr id="29701" name="Rectangle 4"/>
          <p:cNvSpPr>
            <a:spLocks/>
          </p:cNvSpPr>
          <p:nvPr/>
        </p:nvSpPr>
        <p:spPr bwMode="auto">
          <a:xfrm>
            <a:off x="2627313" y="6238875"/>
            <a:ext cx="29083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00" tIns="38000" rIns="38000" bIns="3800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en-US" altLang="he-IL" sz="900">
              <a:solidFill>
                <a:srgbClr val="FFFFFF"/>
              </a:solidFill>
              <a:latin typeface="Lucida Grande"/>
              <a:cs typeface="ヒラギノ角ゴ ProN W3"/>
              <a:sym typeface="Lucida Grande"/>
            </a:endParaRPr>
          </a:p>
        </p:txBody>
      </p:sp>
      <p:sp>
        <p:nvSpPr>
          <p:cNvPr id="29707" name="Rectangle 1"/>
          <p:cNvSpPr>
            <a:spLocks noChangeArrowheads="1"/>
          </p:cNvSpPr>
          <p:nvPr/>
        </p:nvSpPr>
        <p:spPr bwMode="auto">
          <a:xfrm>
            <a:off x="2987824" y="6092909"/>
            <a:ext cx="23749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en-US" altLang="he-IL" sz="900" dirty="0">
                <a:cs typeface="ヒラギノ角ゴ ProN W3"/>
                <a:hlinkClick r:id="rId3"/>
              </a:rPr>
              <a:t>https://www.youtube.com/watch?v=hDYYU3wEEYI</a:t>
            </a:r>
            <a:endParaRPr lang="he-IL" altLang="he-IL" sz="900" dirty="0">
              <a:cs typeface="ヒラギノ角ゴ ProN W3"/>
            </a:endParaRPr>
          </a:p>
          <a:p>
            <a:endParaRPr lang="en-US" altLang="he-IL" sz="900" dirty="0">
              <a:cs typeface="ヒラギノ角ゴ ProN W3"/>
            </a:endParaRPr>
          </a:p>
        </p:txBody>
      </p:sp>
      <p:sp>
        <p:nvSpPr>
          <p:cNvPr id="10" name="מלבן 9"/>
          <p:cNvSpPr/>
          <p:nvPr/>
        </p:nvSpPr>
        <p:spPr bwMode="auto">
          <a:xfrm>
            <a:off x="0" y="5954623"/>
            <a:ext cx="9144000" cy="1000303"/>
          </a:xfrm>
          <a:prstGeom prst="rect">
            <a:avLst/>
          </a:prstGeom>
          <a:solidFill>
            <a:schemeClr val="accent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נשיאות הנוער למען </a:t>
            </a:r>
            <a:r>
              <a:rPr lang="he-IL" sz="4200" dirty="0" err="1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יוניסף</a:t>
            </a: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 </a:t>
            </a: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44" b="24056"/>
          <a:stretch/>
        </p:blipFill>
        <p:spPr>
          <a:xfrm>
            <a:off x="7069205" y="6093296"/>
            <a:ext cx="1787200" cy="648072"/>
          </a:xfrm>
          <a:prstGeom prst="rect">
            <a:avLst/>
          </a:prstGeom>
        </p:spPr>
      </p:pic>
      <p:pic>
        <p:nvPicPr>
          <p:cNvPr id="8" name="תמונה 7"/>
          <p:cNvPicPr/>
          <p:nvPr/>
        </p:nvPicPr>
        <p:blipFill rotWithShape="1">
          <a:blip r:embed="rId5"/>
          <a:srcRect l="28205" t="26226" r="18076" b="27024"/>
          <a:stretch/>
        </p:blipFill>
        <p:spPr bwMode="auto">
          <a:xfrm>
            <a:off x="767916" y="980096"/>
            <a:ext cx="7608167" cy="3722052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553304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466725" y="6313488"/>
            <a:ext cx="23336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195" tIns="45599" rIns="91195" bIns="45599"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5pPr>
            <a:lvl6pPr marL="25146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6pPr>
            <a:lvl7pPr marL="29718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7pPr>
            <a:lvl8pPr marL="34290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8pPr>
            <a:lvl9pPr marL="38862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he-IL" sz="900">
              <a:solidFill>
                <a:srgbClr val="FFFFFF"/>
              </a:solidFill>
            </a:endParaRPr>
          </a:p>
        </p:txBody>
      </p:sp>
      <p:sp>
        <p:nvSpPr>
          <p:cNvPr id="29701" name="Rectangle 4"/>
          <p:cNvSpPr>
            <a:spLocks/>
          </p:cNvSpPr>
          <p:nvPr/>
        </p:nvSpPr>
        <p:spPr bwMode="auto">
          <a:xfrm>
            <a:off x="2627313" y="6238875"/>
            <a:ext cx="29083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00" tIns="38000" rIns="38000" bIns="3800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en-US" altLang="he-IL" sz="900">
              <a:solidFill>
                <a:srgbClr val="FFFFFF"/>
              </a:solidFill>
              <a:latin typeface="Lucida Grande"/>
              <a:cs typeface="ヒラギノ角ゴ ProN W3"/>
              <a:sym typeface="Lucida Grande"/>
            </a:endParaRPr>
          </a:p>
        </p:txBody>
      </p:sp>
      <p:sp>
        <p:nvSpPr>
          <p:cNvPr id="29707" name="Rectangle 1"/>
          <p:cNvSpPr>
            <a:spLocks noChangeArrowheads="1"/>
          </p:cNvSpPr>
          <p:nvPr/>
        </p:nvSpPr>
        <p:spPr bwMode="auto">
          <a:xfrm>
            <a:off x="2987824" y="6092909"/>
            <a:ext cx="23749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en-US" altLang="he-IL" sz="900" dirty="0">
                <a:cs typeface="ヒラギノ角ゴ ProN W3"/>
                <a:hlinkClick r:id="rId3"/>
              </a:rPr>
              <a:t>https://www.youtube.com/watch?v=hDYYU3wEEYI</a:t>
            </a:r>
            <a:endParaRPr lang="he-IL" altLang="he-IL" sz="900" dirty="0">
              <a:cs typeface="ヒラギノ角ゴ ProN W3"/>
            </a:endParaRPr>
          </a:p>
          <a:p>
            <a:endParaRPr lang="en-US" altLang="he-IL" sz="900" dirty="0">
              <a:cs typeface="ヒラギノ角ゴ ProN W3"/>
            </a:endParaRPr>
          </a:p>
        </p:txBody>
      </p:sp>
      <p:sp>
        <p:nvSpPr>
          <p:cNvPr id="10" name="מלבן 9"/>
          <p:cNvSpPr/>
          <p:nvPr/>
        </p:nvSpPr>
        <p:spPr bwMode="auto">
          <a:xfrm>
            <a:off x="0" y="5954623"/>
            <a:ext cx="9144000" cy="1000303"/>
          </a:xfrm>
          <a:prstGeom prst="rect">
            <a:avLst/>
          </a:prstGeom>
          <a:solidFill>
            <a:schemeClr val="accent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נשיאות הנוער למען </a:t>
            </a:r>
            <a:r>
              <a:rPr lang="he-IL" sz="4200" dirty="0" err="1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יוניסף</a:t>
            </a: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 </a:t>
            </a: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44" b="24056"/>
          <a:stretch/>
        </p:blipFill>
        <p:spPr>
          <a:xfrm>
            <a:off x="7069205" y="6093296"/>
            <a:ext cx="1787200" cy="648072"/>
          </a:xfrm>
          <a:prstGeom prst="rect">
            <a:avLst/>
          </a:prstGeom>
        </p:spPr>
      </p:pic>
      <p:pic>
        <p:nvPicPr>
          <p:cNvPr id="9" name="תמונה 8"/>
          <p:cNvPicPr/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909" t="29418" r="17392" b="23147"/>
          <a:stretch/>
        </p:blipFill>
        <p:spPr bwMode="auto">
          <a:xfrm>
            <a:off x="827584" y="549268"/>
            <a:ext cx="7632029" cy="3744416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354250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466725" y="6313488"/>
            <a:ext cx="23336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195" tIns="45599" rIns="91195" bIns="45599"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5pPr>
            <a:lvl6pPr marL="25146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6pPr>
            <a:lvl7pPr marL="29718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7pPr>
            <a:lvl8pPr marL="34290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8pPr>
            <a:lvl9pPr marL="38862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he-IL" sz="900">
              <a:solidFill>
                <a:srgbClr val="FFFFFF"/>
              </a:solidFill>
            </a:endParaRPr>
          </a:p>
        </p:txBody>
      </p:sp>
      <p:sp>
        <p:nvSpPr>
          <p:cNvPr id="29701" name="Rectangle 4"/>
          <p:cNvSpPr>
            <a:spLocks/>
          </p:cNvSpPr>
          <p:nvPr/>
        </p:nvSpPr>
        <p:spPr bwMode="auto">
          <a:xfrm>
            <a:off x="2627313" y="6238875"/>
            <a:ext cx="29083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00" tIns="38000" rIns="38000" bIns="3800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en-US" altLang="he-IL" sz="900">
              <a:solidFill>
                <a:srgbClr val="FFFFFF"/>
              </a:solidFill>
              <a:latin typeface="Lucida Grande"/>
              <a:cs typeface="ヒラギノ角ゴ ProN W3"/>
              <a:sym typeface="Lucida Grande"/>
            </a:endParaRPr>
          </a:p>
        </p:txBody>
      </p:sp>
      <p:sp>
        <p:nvSpPr>
          <p:cNvPr id="29707" name="Rectangle 1"/>
          <p:cNvSpPr>
            <a:spLocks noChangeArrowheads="1"/>
          </p:cNvSpPr>
          <p:nvPr/>
        </p:nvSpPr>
        <p:spPr bwMode="auto">
          <a:xfrm>
            <a:off x="2987824" y="6092909"/>
            <a:ext cx="23749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en-US" altLang="he-IL" sz="900" dirty="0">
                <a:cs typeface="ヒラギノ角ゴ ProN W3"/>
                <a:hlinkClick r:id="rId3"/>
              </a:rPr>
              <a:t>https://www.youtube.com/watch?v=hDYYU3wEEYI</a:t>
            </a:r>
            <a:endParaRPr lang="he-IL" altLang="he-IL" sz="900" dirty="0">
              <a:cs typeface="ヒラギノ角ゴ ProN W3"/>
            </a:endParaRPr>
          </a:p>
          <a:p>
            <a:endParaRPr lang="en-US" altLang="he-IL" sz="900" dirty="0">
              <a:cs typeface="ヒラギノ角ゴ ProN W3"/>
            </a:endParaRPr>
          </a:p>
        </p:txBody>
      </p:sp>
      <p:sp>
        <p:nvSpPr>
          <p:cNvPr id="10" name="מלבן 9"/>
          <p:cNvSpPr/>
          <p:nvPr/>
        </p:nvSpPr>
        <p:spPr bwMode="auto">
          <a:xfrm>
            <a:off x="0" y="5954623"/>
            <a:ext cx="9144000" cy="1000303"/>
          </a:xfrm>
          <a:prstGeom prst="rect">
            <a:avLst/>
          </a:prstGeom>
          <a:solidFill>
            <a:schemeClr val="accent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נשיאות הנוער למען </a:t>
            </a:r>
            <a:r>
              <a:rPr lang="he-IL" sz="4200" dirty="0" err="1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יוניסף</a:t>
            </a: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 </a:t>
            </a: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44" b="24056"/>
          <a:stretch/>
        </p:blipFill>
        <p:spPr>
          <a:xfrm>
            <a:off x="7069205" y="6093296"/>
            <a:ext cx="1787200" cy="648072"/>
          </a:xfrm>
          <a:prstGeom prst="rect">
            <a:avLst/>
          </a:prstGeom>
        </p:spPr>
      </p:pic>
      <p:pic>
        <p:nvPicPr>
          <p:cNvPr id="8" name="תמונה 7"/>
          <p:cNvPicPr/>
          <p:nvPr/>
        </p:nvPicPr>
        <p:blipFill rotWithShape="1">
          <a:blip r:embed="rId5"/>
          <a:srcRect l="26572" t="35659" r="17477" b="17890"/>
          <a:stretch/>
        </p:blipFill>
        <p:spPr bwMode="auto">
          <a:xfrm>
            <a:off x="700088" y="544673"/>
            <a:ext cx="7771939" cy="3557978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283851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466725" y="6313488"/>
            <a:ext cx="23336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195" tIns="45599" rIns="91195" bIns="45599"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5pPr>
            <a:lvl6pPr marL="25146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6pPr>
            <a:lvl7pPr marL="29718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7pPr>
            <a:lvl8pPr marL="34290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8pPr>
            <a:lvl9pPr marL="38862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he-IL" sz="900">
              <a:solidFill>
                <a:srgbClr val="FFFFFF"/>
              </a:solidFill>
            </a:endParaRPr>
          </a:p>
        </p:txBody>
      </p:sp>
      <p:sp>
        <p:nvSpPr>
          <p:cNvPr id="29701" name="Rectangle 4"/>
          <p:cNvSpPr>
            <a:spLocks/>
          </p:cNvSpPr>
          <p:nvPr/>
        </p:nvSpPr>
        <p:spPr bwMode="auto">
          <a:xfrm>
            <a:off x="2627313" y="6238875"/>
            <a:ext cx="29083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00" tIns="38000" rIns="38000" bIns="3800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en-US" altLang="he-IL" sz="900">
              <a:solidFill>
                <a:srgbClr val="FFFFFF"/>
              </a:solidFill>
              <a:latin typeface="Lucida Grande"/>
              <a:cs typeface="ヒラギノ角ゴ ProN W3"/>
              <a:sym typeface="Lucida Grande"/>
            </a:endParaRPr>
          </a:p>
        </p:txBody>
      </p:sp>
      <p:sp>
        <p:nvSpPr>
          <p:cNvPr id="29707" name="Rectangle 1"/>
          <p:cNvSpPr>
            <a:spLocks noChangeArrowheads="1"/>
          </p:cNvSpPr>
          <p:nvPr/>
        </p:nvSpPr>
        <p:spPr bwMode="auto">
          <a:xfrm>
            <a:off x="2987824" y="6092909"/>
            <a:ext cx="23749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en-US" altLang="he-IL" sz="900" dirty="0">
                <a:cs typeface="ヒラギノ角ゴ ProN W3"/>
                <a:hlinkClick r:id="rId3"/>
              </a:rPr>
              <a:t>https://www.youtube.com/watch?v=hDYYU3wEEYI</a:t>
            </a:r>
            <a:endParaRPr lang="he-IL" altLang="he-IL" sz="900" dirty="0">
              <a:cs typeface="ヒラギノ角ゴ ProN W3"/>
            </a:endParaRPr>
          </a:p>
          <a:p>
            <a:endParaRPr lang="en-US" altLang="he-IL" sz="900" dirty="0">
              <a:cs typeface="ヒラギノ角ゴ ProN W3"/>
            </a:endParaRPr>
          </a:p>
        </p:txBody>
      </p:sp>
      <p:sp>
        <p:nvSpPr>
          <p:cNvPr id="10" name="מלבן 9"/>
          <p:cNvSpPr/>
          <p:nvPr/>
        </p:nvSpPr>
        <p:spPr bwMode="auto">
          <a:xfrm>
            <a:off x="0" y="5954623"/>
            <a:ext cx="9144000" cy="1000303"/>
          </a:xfrm>
          <a:prstGeom prst="rect">
            <a:avLst/>
          </a:prstGeom>
          <a:solidFill>
            <a:schemeClr val="accent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נשיאות הנוער למען </a:t>
            </a:r>
            <a:r>
              <a:rPr lang="he-IL" sz="4200" dirty="0" err="1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יוניסף</a:t>
            </a: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 </a:t>
            </a: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44" b="24056"/>
          <a:stretch/>
        </p:blipFill>
        <p:spPr>
          <a:xfrm>
            <a:off x="7069205" y="6093296"/>
            <a:ext cx="1787200" cy="648072"/>
          </a:xfrm>
          <a:prstGeom prst="rect">
            <a:avLst/>
          </a:prstGeom>
        </p:spPr>
      </p:pic>
      <p:sp>
        <p:nvSpPr>
          <p:cNvPr id="9" name="מלבן 8"/>
          <p:cNvSpPr/>
          <p:nvPr/>
        </p:nvSpPr>
        <p:spPr>
          <a:xfrm>
            <a:off x="1028328" y="1608298"/>
            <a:ext cx="7087344" cy="30383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he-IL" sz="2800" b="1" dirty="0" smtClean="0">
                <a:solidFill>
                  <a:srgbClr val="000000"/>
                </a:solidFill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ציר </a:t>
            </a:r>
            <a:r>
              <a:rPr lang="he-IL" sz="2800" b="1" dirty="0">
                <a:solidFill>
                  <a:srgbClr val="000000"/>
                </a:solidFill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הערכה </a:t>
            </a:r>
            <a:r>
              <a:rPr lang="he-IL" sz="2800" dirty="0">
                <a:solidFill>
                  <a:srgbClr val="000000"/>
                </a:solidFill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– כיצד </a:t>
            </a:r>
            <a:r>
              <a:rPr lang="he-IL" sz="2800" dirty="0" smtClean="0">
                <a:solidFill>
                  <a:srgbClr val="000000"/>
                </a:solidFill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האדם  </a:t>
            </a:r>
            <a:r>
              <a:rPr lang="he-IL" sz="2800" dirty="0">
                <a:solidFill>
                  <a:srgbClr val="000000"/>
                </a:solidFill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עצמו מעריך את מצבו החברתי</a:t>
            </a:r>
            <a:endParaRPr lang="en-US" sz="2800" dirty="0">
              <a:solidFill>
                <a:srgbClr val="000000"/>
              </a:solidFill>
              <a:latin typeface="Gisha" panose="020B0502040204020203" pitchFamily="34" charset="-79"/>
              <a:ea typeface="Calibri" panose="020F0502020204030204" pitchFamily="34" charset="0"/>
              <a:cs typeface="Gisha" panose="020B0502040204020203" pitchFamily="34" charset="-79"/>
            </a:endParaRPr>
          </a:p>
          <a:p>
            <a:pPr marL="342900" lvl="0" indent="-342900" algn="r" rtl="1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he-IL" sz="2800" b="1" dirty="0">
                <a:solidFill>
                  <a:srgbClr val="000000"/>
                </a:solidFill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ציר חסר </a:t>
            </a:r>
            <a:r>
              <a:rPr lang="he-IL" sz="2800" dirty="0">
                <a:solidFill>
                  <a:srgbClr val="000000"/>
                </a:solidFill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– עד כמה משמעותי החסך באינטראקציות חברתיות</a:t>
            </a:r>
            <a:endParaRPr lang="en-US" sz="2800" dirty="0">
              <a:solidFill>
                <a:srgbClr val="000000"/>
              </a:solidFill>
              <a:latin typeface="Gisha" panose="020B0502040204020203" pitchFamily="34" charset="-79"/>
              <a:ea typeface="Calibri" panose="020F0502020204030204" pitchFamily="34" charset="0"/>
              <a:cs typeface="Gisha" panose="020B0502040204020203" pitchFamily="34" charset="-79"/>
            </a:endParaRPr>
          </a:p>
          <a:p>
            <a:pPr marL="342900" lvl="0" indent="-342900" algn="r" rtl="1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he-IL" sz="2800" b="1" dirty="0">
                <a:solidFill>
                  <a:srgbClr val="000000"/>
                </a:solidFill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ציר הזמן </a:t>
            </a:r>
            <a:r>
              <a:rPr lang="he-IL" sz="2800" dirty="0">
                <a:solidFill>
                  <a:srgbClr val="000000"/>
                </a:solidFill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– מהו משך הבדידות (קצר מועד, בדידות כרונית ועוד)</a:t>
            </a:r>
            <a:endParaRPr lang="en-US" sz="2800" dirty="0">
              <a:solidFill>
                <a:srgbClr val="000000"/>
              </a:solidFill>
              <a:effectLst/>
              <a:latin typeface="Gisha" panose="020B0502040204020203" pitchFamily="34" charset="-79"/>
              <a:ea typeface="Calibri" panose="020F0502020204030204" pitchFamily="34" charset="0"/>
              <a:cs typeface="Gisha" panose="020B0502040204020203" pitchFamily="34" charset="-79"/>
            </a:endParaRPr>
          </a:p>
        </p:txBody>
      </p:sp>
      <p:sp>
        <p:nvSpPr>
          <p:cNvPr id="11" name="Rectangle 7"/>
          <p:cNvSpPr>
            <a:spLocks/>
          </p:cNvSpPr>
          <p:nvPr/>
        </p:nvSpPr>
        <p:spPr bwMode="auto">
          <a:xfrm>
            <a:off x="1046584" y="228600"/>
            <a:ext cx="7458075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38000" tIns="38000" rIns="38000" bIns="38000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4000" b="1" dirty="0" smtClean="0">
                <a:solidFill>
                  <a:schemeClr val="accent5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  <a:sym typeface="Arial" pitchFamily="34" charset="0"/>
              </a:rPr>
              <a:t>תחושת הבדידות</a:t>
            </a:r>
            <a:endParaRPr lang="en-US" altLang="he-IL" sz="4000" b="1" dirty="0">
              <a:solidFill>
                <a:schemeClr val="accent5">
                  <a:lumMod val="75000"/>
                </a:schemeClr>
              </a:solidFill>
              <a:latin typeface="Gisha" panose="020B0502040204020203" pitchFamily="34" charset="-79"/>
              <a:cs typeface="Gisha" panose="020B0502040204020203" pitchFamily="34" charset="-79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42611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466725" y="6313488"/>
            <a:ext cx="23336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195" tIns="45599" rIns="91195" bIns="45599"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5pPr>
            <a:lvl6pPr marL="25146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6pPr>
            <a:lvl7pPr marL="29718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7pPr>
            <a:lvl8pPr marL="34290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8pPr>
            <a:lvl9pPr marL="38862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he-IL" sz="900">
              <a:solidFill>
                <a:srgbClr val="FFFFFF"/>
              </a:solidFill>
            </a:endParaRPr>
          </a:p>
        </p:txBody>
      </p:sp>
      <p:sp>
        <p:nvSpPr>
          <p:cNvPr id="29701" name="Rectangle 4"/>
          <p:cNvSpPr>
            <a:spLocks/>
          </p:cNvSpPr>
          <p:nvPr/>
        </p:nvSpPr>
        <p:spPr bwMode="auto">
          <a:xfrm>
            <a:off x="2627313" y="6238875"/>
            <a:ext cx="29083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00" tIns="38000" rIns="38000" bIns="3800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en-US" altLang="he-IL" sz="900">
              <a:solidFill>
                <a:srgbClr val="FFFFFF"/>
              </a:solidFill>
              <a:latin typeface="Lucida Grande"/>
              <a:cs typeface="ヒラギノ角ゴ ProN W3"/>
              <a:sym typeface="Lucida Grande"/>
            </a:endParaRPr>
          </a:p>
        </p:txBody>
      </p:sp>
      <p:sp>
        <p:nvSpPr>
          <p:cNvPr id="29707" name="Rectangle 1"/>
          <p:cNvSpPr>
            <a:spLocks noChangeArrowheads="1"/>
          </p:cNvSpPr>
          <p:nvPr/>
        </p:nvSpPr>
        <p:spPr bwMode="auto">
          <a:xfrm>
            <a:off x="2987824" y="6092909"/>
            <a:ext cx="23749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en-US" altLang="he-IL" sz="900" dirty="0">
                <a:cs typeface="ヒラギノ角ゴ ProN W3"/>
                <a:hlinkClick r:id="rId3"/>
              </a:rPr>
              <a:t>https://www.youtube.com/watch?v=hDYYU3wEEYI</a:t>
            </a:r>
            <a:endParaRPr lang="he-IL" altLang="he-IL" sz="900" dirty="0">
              <a:cs typeface="ヒラギノ角ゴ ProN W3"/>
            </a:endParaRPr>
          </a:p>
          <a:p>
            <a:endParaRPr lang="en-US" altLang="he-IL" sz="900" dirty="0">
              <a:cs typeface="ヒラギノ角ゴ ProN W3"/>
            </a:endParaRPr>
          </a:p>
        </p:txBody>
      </p:sp>
      <p:sp>
        <p:nvSpPr>
          <p:cNvPr id="10" name="מלבן 9"/>
          <p:cNvSpPr/>
          <p:nvPr/>
        </p:nvSpPr>
        <p:spPr bwMode="auto">
          <a:xfrm>
            <a:off x="0" y="5954623"/>
            <a:ext cx="9144000" cy="1000303"/>
          </a:xfrm>
          <a:prstGeom prst="rect">
            <a:avLst/>
          </a:prstGeom>
          <a:solidFill>
            <a:schemeClr val="accent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נשיאות הנוער למען </a:t>
            </a:r>
            <a:r>
              <a:rPr lang="he-IL" sz="4200" dirty="0" err="1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יוניסף</a:t>
            </a: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 </a:t>
            </a: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44" b="24056"/>
          <a:stretch/>
        </p:blipFill>
        <p:spPr>
          <a:xfrm>
            <a:off x="7069205" y="6093296"/>
            <a:ext cx="1787200" cy="648072"/>
          </a:xfrm>
          <a:prstGeom prst="rect">
            <a:avLst/>
          </a:prstGeom>
        </p:spPr>
      </p:pic>
      <p:sp>
        <p:nvSpPr>
          <p:cNvPr id="11" name="Rectangle 7"/>
          <p:cNvSpPr>
            <a:spLocks/>
          </p:cNvSpPr>
          <p:nvPr/>
        </p:nvSpPr>
        <p:spPr bwMode="auto">
          <a:xfrm>
            <a:off x="1046584" y="228600"/>
            <a:ext cx="7458075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38000" tIns="38000" rIns="38000" bIns="38000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4000" b="1" dirty="0" smtClean="0">
                <a:solidFill>
                  <a:schemeClr val="accent5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  <a:sym typeface="Arial" pitchFamily="34" charset="0"/>
              </a:rPr>
              <a:t>תחושת הבדידות בקרב ילדים</a:t>
            </a:r>
            <a:endParaRPr lang="en-US" altLang="he-IL" sz="4000" b="1" dirty="0">
              <a:solidFill>
                <a:schemeClr val="accent5">
                  <a:lumMod val="75000"/>
                </a:schemeClr>
              </a:solidFill>
              <a:latin typeface="Gisha" panose="020B0502040204020203" pitchFamily="34" charset="-79"/>
              <a:cs typeface="Gisha" panose="020B0502040204020203" pitchFamily="34" charset="-79"/>
              <a:sym typeface="Arial" pitchFamily="34" charset="0"/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1544782" y="1239852"/>
            <a:ext cx="6054436" cy="3993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he-IL" sz="2800" b="1" dirty="0" smtClean="0">
                <a:solidFill>
                  <a:srgbClr val="002060"/>
                </a:solidFill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ילדים מתארים תחושות בדידות בדומה למבוגרים: מחסור בחברים, חוסר שייכות וחוסר תמיכה רגשית.</a:t>
            </a:r>
          </a:p>
          <a:p>
            <a:pPr lvl="0" algn="r" rtl="1">
              <a:lnSpc>
                <a:spcPct val="107000"/>
              </a:lnSpc>
              <a:spcAft>
                <a:spcPts val="800"/>
              </a:spcAft>
            </a:pPr>
            <a:endParaRPr lang="he-IL" sz="800" b="1" dirty="0" smtClean="0">
              <a:solidFill>
                <a:srgbClr val="002060"/>
              </a:solidFill>
              <a:latin typeface="Gisha" panose="020B0502040204020203" pitchFamily="34" charset="-79"/>
              <a:ea typeface="Calibri" panose="020F0502020204030204" pitchFamily="34" charset="0"/>
              <a:cs typeface="Gisha" panose="020B0502040204020203" pitchFamily="34" charset="-79"/>
            </a:endParaRPr>
          </a:p>
          <a:p>
            <a:pPr marL="342900" lvl="0" indent="-342900" algn="r" rtl="1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he-IL" sz="2800" b="1" dirty="0" smtClean="0">
                <a:solidFill>
                  <a:srgbClr val="002060"/>
                </a:solidFill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ילדים יודעים לזהות את התחושה ולהבין את מקורה.</a:t>
            </a:r>
          </a:p>
          <a:p>
            <a:pPr lvl="0" algn="r" rtl="1">
              <a:lnSpc>
                <a:spcPct val="107000"/>
              </a:lnSpc>
              <a:spcAft>
                <a:spcPts val="800"/>
              </a:spcAft>
            </a:pPr>
            <a:endParaRPr lang="en-US" sz="800" b="1" dirty="0">
              <a:solidFill>
                <a:srgbClr val="002060"/>
              </a:solidFill>
              <a:latin typeface="Gisha" panose="020B0502040204020203" pitchFamily="34" charset="-79"/>
              <a:ea typeface="Calibri" panose="020F0502020204030204" pitchFamily="34" charset="0"/>
              <a:cs typeface="Gisha" panose="020B0502040204020203" pitchFamily="34" charset="-79"/>
            </a:endParaRPr>
          </a:p>
          <a:p>
            <a:pPr marL="342900" lvl="0" indent="-342900" algn="r" rtl="1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he-IL" sz="2800" b="1" dirty="0" smtClean="0">
                <a:solidFill>
                  <a:srgbClr val="002060"/>
                </a:solidFill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בדידות בגיל צעיר עלולה לפגוע בהתפתחות בריאה: פיזית ומנטלית</a:t>
            </a:r>
            <a:endParaRPr lang="en-US" sz="2800" b="1" dirty="0">
              <a:solidFill>
                <a:srgbClr val="002060"/>
              </a:solidFill>
              <a:effectLst/>
              <a:latin typeface="Gisha" panose="020B0502040204020203" pitchFamily="34" charset="-79"/>
              <a:ea typeface="Calibri" panose="020F0502020204030204" pitchFamily="34" charset="0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32669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466725" y="6313488"/>
            <a:ext cx="23336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195" tIns="45599" rIns="91195" bIns="45599"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5pPr>
            <a:lvl6pPr marL="25146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6pPr>
            <a:lvl7pPr marL="29718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7pPr>
            <a:lvl8pPr marL="34290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8pPr>
            <a:lvl9pPr marL="38862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he-IL" sz="900">
              <a:solidFill>
                <a:srgbClr val="FFFFFF"/>
              </a:solidFill>
            </a:endParaRPr>
          </a:p>
        </p:txBody>
      </p:sp>
      <p:sp>
        <p:nvSpPr>
          <p:cNvPr id="29701" name="Rectangle 4"/>
          <p:cNvSpPr>
            <a:spLocks/>
          </p:cNvSpPr>
          <p:nvPr/>
        </p:nvSpPr>
        <p:spPr bwMode="auto">
          <a:xfrm>
            <a:off x="2627313" y="6238875"/>
            <a:ext cx="29083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00" tIns="38000" rIns="38000" bIns="3800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en-US" altLang="he-IL" sz="900">
              <a:solidFill>
                <a:srgbClr val="FFFFFF"/>
              </a:solidFill>
              <a:latin typeface="Lucida Grande"/>
              <a:cs typeface="ヒラギノ角ゴ ProN W3"/>
              <a:sym typeface="Lucida Grande"/>
            </a:endParaRPr>
          </a:p>
        </p:txBody>
      </p:sp>
      <p:sp>
        <p:nvSpPr>
          <p:cNvPr id="29707" name="Rectangle 1"/>
          <p:cNvSpPr>
            <a:spLocks noChangeArrowheads="1"/>
          </p:cNvSpPr>
          <p:nvPr/>
        </p:nvSpPr>
        <p:spPr bwMode="auto">
          <a:xfrm>
            <a:off x="2987824" y="6092909"/>
            <a:ext cx="23749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en-US" altLang="he-IL" sz="900" dirty="0">
                <a:cs typeface="ヒラギノ角ゴ ProN W3"/>
                <a:hlinkClick r:id="rId3"/>
              </a:rPr>
              <a:t>https://www.youtube.com/watch?v=hDYYU3wEEYI</a:t>
            </a:r>
            <a:endParaRPr lang="he-IL" altLang="he-IL" sz="900" dirty="0">
              <a:cs typeface="ヒラギノ角ゴ ProN W3"/>
            </a:endParaRPr>
          </a:p>
          <a:p>
            <a:endParaRPr lang="en-US" altLang="he-IL" sz="900" dirty="0">
              <a:cs typeface="ヒラギノ角ゴ ProN W3"/>
            </a:endParaRPr>
          </a:p>
        </p:txBody>
      </p:sp>
      <p:sp>
        <p:nvSpPr>
          <p:cNvPr id="10" name="מלבן 9"/>
          <p:cNvSpPr/>
          <p:nvPr/>
        </p:nvSpPr>
        <p:spPr bwMode="auto">
          <a:xfrm>
            <a:off x="0" y="5954623"/>
            <a:ext cx="9144000" cy="1000303"/>
          </a:xfrm>
          <a:prstGeom prst="rect">
            <a:avLst/>
          </a:prstGeom>
          <a:solidFill>
            <a:schemeClr val="accent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נשיאות הנוער למען </a:t>
            </a:r>
            <a:r>
              <a:rPr lang="he-IL" sz="4200" dirty="0" err="1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יוניסף</a:t>
            </a: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 </a:t>
            </a: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44" b="24056"/>
          <a:stretch/>
        </p:blipFill>
        <p:spPr>
          <a:xfrm>
            <a:off x="7069205" y="6093296"/>
            <a:ext cx="1787200" cy="648072"/>
          </a:xfrm>
          <a:prstGeom prst="rect">
            <a:avLst/>
          </a:prstGeom>
        </p:spPr>
      </p:pic>
      <p:sp>
        <p:nvSpPr>
          <p:cNvPr id="11" name="Rectangle 7"/>
          <p:cNvSpPr>
            <a:spLocks/>
          </p:cNvSpPr>
          <p:nvPr/>
        </p:nvSpPr>
        <p:spPr bwMode="auto">
          <a:xfrm>
            <a:off x="583406" y="188640"/>
            <a:ext cx="8037934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38000" tIns="38000" rIns="38000" bIns="38000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rtl="1">
              <a:lnSpc>
                <a:spcPct val="125000"/>
              </a:lnSpc>
              <a:spcAft>
                <a:spcPts val="600"/>
              </a:spcAft>
            </a:pPr>
            <a:r>
              <a:rPr lang="he-IL" sz="4000" b="1" dirty="0" smtClean="0">
                <a:solidFill>
                  <a:schemeClr val="accent5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פעולות </a:t>
            </a:r>
            <a:r>
              <a:rPr lang="he-IL" sz="4000" b="1" dirty="0">
                <a:solidFill>
                  <a:schemeClr val="accent5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ראשוניות לתחילת תהליך השינוי </a:t>
            </a:r>
            <a:r>
              <a:rPr lang="he-IL" sz="4000" b="1" dirty="0" smtClean="0">
                <a:solidFill>
                  <a:schemeClr val="accent5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ולהעלאת </a:t>
            </a:r>
            <a:r>
              <a:rPr lang="he-IL" sz="4000" b="1" dirty="0">
                <a:solidFill>
                  <a:schemeClr val="accent5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המודעות בציבור:</a:t>
            </a:r>
          </a:p>
          <a:p>
            <a:pPr algn="ctr" eaLnBrk="1" hangingPunct="1"/>
            <a:endParaRPr lang="en-US" altLang="he-IL" sz="4000" b="1" dirty="0">
              <a:solidFill>
                <a:schemeClr val="accent5">
                  <a:lumMod val="75000"/>
                </a:schemeClr>
              </a:solidFill>
              <a:latin typeface="Gisha" panose="020B0502040204020203" pitchFamily="34" charset="-79"/>
              <a:cs typeface="Gisha" panose="020B0502040204020203" pitchFamily="34" charset="-79"/>
              <a:sym typeface="Arial" pitchFamily="34" charset="0"/>
            </a:endParaRPr>
          </a:p>
        </p:txBody>
      </p:sp>
      <p:sp>
        <p:nvSpPr>
          <p:cNvPr id="9" name="מלבן 8"/>
          <p:cNvSpPr/>
          <p:nvPr/>
        </p:nvSpPr>
        <p:spPr>
          <a:xfrm>
            <a:off x="159887" y="2208225"/>
            <a:ext cx="8708901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r" rtl="1">
              <a:lnSpc>
                <a:spcPct val="125000"/>
              </a:lnSpc>
              <a:spcAft>
                <a:spcPts val="600"/>
              </a:spcAft>
              <a:buAutoNum type="arabicPeriod"/>
            </a:pPr>
            <a:r>
              <a:rPr lang="he-IL" sz="2800" u="sng" dirty="0" smtClean="0">
                <a:solidFill>
                  <a:srgbClr val="000000"/>
                </a:solidFill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הקמת </a:t>
            </a:r>
            <a:r>
              <a:rPr lang="he-IL" sz="2800" u="sng" dirty="0">
                <a:solidFill>
                  <a:srgbClr val="000000"/>
                </a:solidFill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מרכזים עירוניים לבני נוער</a:t>
            </a:r>
            <a:r>
              <a:rPr lang="he-IL" sz="2800" dirty="0">
                <a:solidFill>
                  <a:srgbClr val="000000"/>
                </a:solidFill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 - שיהיו חינמיים ויכילו פעילויות שונות להיכרות וגיבוש ילדים ובני </a:t>
            </a:r>
            <a:r>
              <a:rPr lang="he-IL" sz="2800" dirty="0" smtClean="0">
                <a:solidFill>
                  <a:srgbClr val="000000"/>
                </a:solidFill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נוער</a:t>
            </a:r>
          </a:p>
          <a:p>
            <a:pPr marL="514350" indent="-514350" algn="r" rtl="1">
              <a:lnSpc>
                <a:spcPct val="125000"/>
              </a:lnSpc>
              <a:spcAft>
                <a:spcPts val="600"/>
              </a:spcAft>
              <a:buAutoNum type="arabicPeriod"/>
            </a:pPr>
            <a:r>
              <a:rPr lang="he-IL" sz="2800" u="sng" dirty="0" smtClean="0">
                <a:solidFill>
                  <a:srgbClr val="000000"/>
                </a:solidFill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הכשרה </a:t>
            </a:r>
            <a:r>
              <a:rPr lang="he-IL" sz="2800" u="sng" dirty="0">
                <a:solidFill>
                  <a:srgbClr val="000000"/>
                </a:solidFill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פסיכולוגית למורים </a:t>
            </a:r>
            <a:r>
              <a:rPr lang="he-IL" sz="2800" u="sng" dirty="0" smtClean="0">
                <a:solidFill>
                  <a:srgbClr val="000000"/>
                </a:solidFill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ויועצים</a:t>
            </a:r>
            <a:r>
              <a:rPr lang="he-IL" sz="2800" dirty="0" smtClean="0">
                <a:solidFill>
                  <a:srgbClr val="000000"/>
                </a:solidFill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 -כדי </a:t>
            </a:r>
            <a:r>
              <a:rPr lang="he-IL" sz="2800" dirty="0">
                <a:solidFill>
                  <a:srgbClr val="000000"/>
                </a:solidFill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לזהות בעיות חברתיות אצל התלמידים ולידע את הוריהם על </a:t>
            </a:r>
            <a:r>
              <a:rPr lang="he-IL" sz="2800" dirty="0" smtClean="0">
                <a:solidFill>
                  <a:srgbClr val="000000"/>
                </a:solidFill>
                <a:latin typeface="Gisha" panose="020B0502040204020203" pitchFamily="34" charset="-79"/>
                <a:ea typeface="Calibri" panose="020F0502020204030204" pitchFamily="34" charset="0"/>
                <a:cs typeface="Gisha" panose="020B0502040204020203" pitchFamily="34" charset="-79"/>
              </a:rPr>
              <a:t>כך</a:t>
            </a:r>
          </a:p>
          <a:p>
            <a:pPr marL="514350" indent="-514350" algn="r" rtl="1">
              <a:lnSpc>
                <a:spcPct val="125000"/>
              </a:lnSpc>
              <a:spcAft>
                <a:spcPts val="600"/>
              </a:spcAft>
              <a:buAutoNum type="arabicPeriod"/>
            </a:pPr>
            <a:r>
              <a:rPr lang="he-IL" sz="2800" u="sng" dirty="0" smtClean="0">
                <a:solidFill>
                  <a:srgbClr val="000000"/>
                </a:solidFill>
                <a:latin typeface="Gisha" panose="020B0502040204020203" pitchFamily="34" charset="-79"/>
                <a:ea typeface="Arial" panose="020B0604020202020204" pitchFamily="34" charset="0"/>
                <a:cs typeface="Gisha" panose="020B0502040204020203" pitchFamily="34" charset="-79"/>
              </a:rPr>
              <a:t>מבני שיח קבועים</a:t>
            </a:r>
            <a:r>
              <a:rPr lang="he-IL" sz="2800" dirty="0" smtClean="0">
                <a:solidFill>
                  <a:srgbClr val="000000"/>
                </a:solidFill>
                <a:latin typeface="Gisha" panose="020B0502040204020203" pitchFamily="34" charset="-79"/>
                <a:ea typeface="Arial" panose="020B0604020202020204" pitchFamily="34" charset="0"/>
                <a:cs typeface="Gisha" panose="020B0502040204020203" pitchFamily="34" charset="-79"/>
              </a:rPr>
              <a:t> של מבוגרים וילדים אודות יישום זכויות הילדים בקהילה</a:t>
            </a:r>
            <a:endParaRPr lang="en-US" sz="2800" u="none" strike="noStrike" dirty="0">
              <a:solidFill>
                <a:srgbClr val="000000"/>
              </a:solidFill>
              <a:effectLst/>
              <a:latin typeface="Gisha" panose="020B0502040204020203" pitchFamily="34" charset="-79"/>
              <a:ea typeface="Arial" panose="020B0604020202020204" pitchFamily="34" charset="0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5750043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466725" y="6313488"/>
            <a:ext cx="23336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195" tIns="45599" rIns="91195" bIns="45599"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5pPr>
            <a:lvl6pPr marL="25146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6pPr>
            <a:lvl7pPr marL="29718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7pPr>
            <a:lvl8pPr marL="34290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8pPr>
            <a:lvl9pPr marL="38862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Lucida Grande"/>
                <a:ea typeface="ヒラギノ角ゴ ProN W3"/>
                <a:cs typeface="ヒラギノ角ゴ ProN W3"/>
                <a:sym typeface="Lucida Grande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he-IL" sz="900">
              <a:solidFill>
                <a:srgbClr val="FFFFFF"/>
              </a:solidFill>
            </a:endParaRPr>
          </a:p>
        </p:txBody>
      </p:sp>
      <p:sp>
        <p:nvSpPr>
          <p:cNvPr id="29701" name="Rectangle 4"/>
          <p:cNvSpPr>
            <a:spLocks/>
          </p:cNvSpPr>
          <p:nvPr/>
        </p:nvSpPr>
        <p:spPr bwMode="auto">
          <a:xfrm>
            <a:off x="2627313" y="6238875"/>
            <a:ext cx="29083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00" tIns="38000" rIns="38000" bIns="3800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en-US" altLang="he-IL" sz="900">
              <a:solidFill>
                <a:srgbClr val="FFFFFF"/>
              </a:solidFill>
              <a:latin typeface="Lucida Grande"/>
              <a:cs typeface="ヒラギノ角ゴ ProN W3"/>
              <a:sym typeface="Lucida Grande"/>
            </a:endParaRPr>
          </a:p>
        </p:txBody>
      </p:sp>
      <p:sp>
        <p:nvSpPr>
          <p:cNvPr id="29707" name="Rectangle 1"/>
          <p:cNvSpPr>
            <a:spLocks noChangeArrowheads="1"/>
          </p:cNvSpPr>
          <p:nvPr/>
        </p:nvSpPr>
        <p:spPr bwMode="auto">
          <a:xfrm>
            <a:off x="2987824" y="6092909"/>
            <a:ext cx="23749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en-US" altLang="he-IL" sz="900" dirty="0">
                <a:cs typeface="ヒラギノ角ゴ ProN W3"/>
                <a:hlinkClick r:id="rId3"/>
              </a:rPr>
              <a:t>https://www.youtube.com/watch?v=hDYYU3wEEYI</a:t>
            </a:r>
            <a:endParaRPr lang="he-IL" altLang="he-IL" sz="900" dirty="0">
              <a:cs typeface="ヒラギノ角ゴ ProN W3"/>
            </a:endParaRPr>
          </a:p>
          <a:p>
            <a:endParaRPr lang="en-US" altLang="he-IL" sz="900" dirty="0">
              <a:cs typeface="ヒラギノ角ゴ ProN W3"/>
            </a:endParaRPr>
          </a:p>
        </p:txBody>
      </p:sp>
      <p:sp>
        <p:nvSpPr>
          <p:cNvPr id="10" name="מלבן 9"/>
          <p:cNvSpPr/>
          <p:nvPr/>
        </p:nvSpPr>
        <p:spPr bwMode="auto">
          <a:xfrm>
            <a:off x="0" y="5954623"/>
            <a:ext cx="9144000" cy="1000303"/>
          </a:xfrm>
          <a:prstGeom prst="rect">
            <a:avLst/>
          </a:prstGeom>
          <a:solidFill>
            <a:schemeClr val="accent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נשיאות הנוער למען </a:t>
            </a:r>
            <a:r>
              <a:rPr lang="he-IL" sz="4200" dirty="0" err="1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יוניסף</a:t>
            </a:r>
            <a:r>
              <a:rPr lang="he-IL" sz="4200" dirty="0" smtClean="0">
                <a:solidFill>
                  <a:schemeClr val="bg1"/>
                </a:solidFill>
                <a:latin typeface="Gisha" panose="020B0502040204020203" pitchFamily="34" charset="-79"/>
                <a:ea typeface="ヒラギノ角ゴ ProN W3" charset="0"/>
                <a:cs typeface="Gisha" panose="020B0502040204020203" pitchFamily="34" charset="-79"/>
                <a:sym typeface="Gill Sans" charset="0"/>
              </a:rPr>
              <a:t> </a:t>
            </a: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44" b="24056"/>
          <a:stretch/>
        </p:blipFill>
        <p:spPr>
          <a:xfrm>
            <a:off x="7069205" y="6093296"/>
            <a:ext cx="1787200" cy="648072"/>
          </a:xfrm>
          <a:prstGeom prst="rect">
            <a:avLst/>
          </a:prstGeom>
        </p:spPr>
      </p:pic>
      <p:sp>
        <p:nvSpPr>
          <p:cNvPr id="12" name="מלבן 11"/>
          <p:cNvSpPr/>
          <p:nvPr/>
        </p:nvSpPr>
        <p:spPr>
          <a:xfrm>
            <a:off x="733976" y="-77490"/>
            <a:ext cx="784221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96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הצטרפו אלינו!</a:t>
            </a:r>
          </a:p>
        </p:txBody>
      </p:sp>
      <p:pic>
        <p:nvPicPr>
          <p:cNvPr id="13" name="תמונה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13" r="22626"/>
          <a:stretch/>
        </p:blipFill>
        <p:spPr>
          <a:xfrm rot="5400000">
            <a:off x="3005236" y="1820116"/>
            <a:ext cx="3302678" cy="3310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4612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Default - Custom Layout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0099FF"/>
      </a:accent1>
      <a:accent2>
        <a:srgbClr val="333399"/>
      </a:accent2>
      <a:accent3>
        <a:srgbClr val="FFFFFF"/>
      </a:accent3>
      <a:accent4>
        <a:srgbClr val="000000"/>
      </a:accent4>
      <a:accent5>
        <a:srgbClr val="AACAF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- Custom Layout">
      <a:majorFont>
        <a:latin typeface="Lucida Grande"/>
        <a:ea typeface="ヒラギノ角ゴ ProN W3"/>
        <a:cs typeface="ヒラギノ角ゴ ProN W3"/>
      </a:majorFont>
      <a:minorFont>
        <a:latin typeface="Lucida Grande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Default - Custom Layo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59F5078-77BF-425C-91B8-3C8ADF203019}"/>
</file>

<file path=customXml/itemProps2.xml><?xml version="1.0" encoding="utf-8"?>
<ds:datastoreItem xmlns:ds="http://schemas.openxmlformats.org/officeDocument/2006/customXml" ds:itemID="{A0A1B8E0-B135-44F4-BC00-C84A75A0131D}"/>
</file>

<file path=customXml/itemProps3.xml><?xml version="1.0" encoding="utf-8"?>
<ds:datastoreItem xmlns:ds="http://schemas.openxmlformats.org/officeDocument/2006/customXml" ds:itemID="{AB7D5F79-AD2B-4297-9EC7-EED354CE662E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12785</TotalTime>
  <Words>602</Words>
  <Application>Microsoft Office PowerPoint</Application>
  <PresentationFormat>‫הצגה על המסך (4:3)</PresentationFormat>
  <Paragraphs>84</Paragraphs>
  <Slides>14</Slides>
  <Notes>13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10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14</vt:i4>
      </vt:variant>
    </vt:vector>
  </HeadingPairs>
  <TitlesOfParts>
    <vt:vector size="25" baseType="lpstr">
      <vt:lpstr>Arial</vt:lpstr>
      <vt:lpstr>Calibri</vt:lpstr>
      <vt:lpstr>David</vt:lpstr>
      <vt:lpstr>Gill Sans</vt:lpstr>
      <vt:lpstr>Gisha</vt:lpstr>
      <vt:lpstr>Lucida Grande</vt:lpstr>
      <vt:lpstr>Symbol</vt:lpstr>
      <vt:lpstr>Tahoma</vt:lpstr>
      <vt:lpstr>Wingdings</vt:lpstr>
      <vt:lpstr>ヒラギノ角ゴ ProN W3</vt:lpstr>
      <vt:lpstr>2_Default - Custom Layout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פרויקט עיר ידידותית לילדים</dc:title>
  <dc:creator>pc</dc:creator>
  <cp:lastModifiedBy>תמי ברנע</cp:lastModifiedBy>
  <cp:revision>245</cp:revision>
  <dcterms:created xsi:type="dcterms:W3CDTF">2013-11-03T11:54:53Z</dcterms:created>
  <dcterms:modified xsi:type="dcterms:W3CDTF">2016-11-21T06:23:57Z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2009125</vt:r8>
  </property>
</Properties>
</file>