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1.xml" ContentType="application/vnd.openxmlformats-officedocument.presentationml.slide+xml"/>
  <Override PartName="/ppt/slides/slide4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65" r:id="rId2"/>
    <p:sldId id="256" r:id="rId3"/>
    <p:sldId id="266" r:id="rId4"/>
    <p:sldId id="269" r:id="rId5"/>
    <p:sldId id="268" r:id="rId6"/>
    <p:sldId id="270" r:id="rId7"/>
    <p:sldId id="267" r:id="rId8"/>
    <p:sldId id="271" r:id="rId9"/>
  </p:sldIdLst>
  <p:sldSz cx="12192000" cy="6858000"/>
  <p:notesSz cx="6858000" cy="9144000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B446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5003" autoAdjust="0"/>
    <p:restoredTop sz="94660"/>
  </p:normalViewPr>
  <p:slideViewPr>
    <p:cSldViewPr snapToGrid="0">
      <p:cViewPr varScale="1">
        <p:scale>
          <a:sx n="70" d="100"/>
          <a:sy n="70" d="100"/>
        </p:scale>
        <p:origin x="518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customXml" Target="../customXml/item2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customXml" Target="../customXml/item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A4B00-E60E-41C6-8309-678CB7DD7F63}" type="datetimeFigureOut">
              <a:rPr lang="he-IL" smtClean="0"/>
              <a:t>כ"ז/חשון/תשע"ז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EC2CD-EED6-43CA-BA72-F3187C06C144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827690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A4B00-E60E-41C6-8309-678CB7DD7F63}" type="datetimeFigureOut">
              <a:rPr lang="he-IL" smtClean="0"/>
              <a:t>כ"ז/חשון/תשע"ז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EC2CD-EED6-43CA-BA72-F3187C06C144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7906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A4B00-E60E-41C6-8309-678CB7DD7F63}" type="datetimeFigureOut">
              <a:rPr lang="he-IL" smtClean="0"/>
              <a:t>כ"ז/חשון/תשע"ז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EC2CD-EED6-43CA-BA72-F3187C06C144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1726302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A4B00-E60E-41C6-8309-678CB7DD7F63}" type="datetimeFigureOut">
              <a:rPr lang="he-IL" smtClean="0"/>
              <a:t>כ"ז/חשון/תשע"ז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EC2CD-EED6-43CA-BA72-F3187C06C144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8043585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A4B00-E60E-41C6-8309-678CB7DD7F63}" type="datetimeFigureOut">
              <a:rPr lang="he-IL" smtClean="0"/>
              <a:t>כ"ז/חשון/תשע"ז</a:t>
            </a:fld>
            <a:endParaRPr lang="he-IL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EC2CD-EED6-43CA-BA72-F3187C06C144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458309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A4B00-E60E-41C6-8309-678CB7DD7F63}" type="datetimeFigureOut">
              <a:rPr lang="he-IL" smtClean="0"/>
              <a:t>כ"ז/חשון/תשע"ז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EC2CD-EED6-43CA-BA72-F3187C06C144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8646016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A4B00-E60E-41C6-8309-678CB7DD7F63}" type="datetimeFigureOut">
              <a:rPr lang="he-IL" smtClean="0"/>
              <a:t>כ"ז/חשון/תשע"ז</a:t>
            </a:fld>
            <a:endParaRPr lang="he-IL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EC2CD-EED6-43CA-BA72-F3187C06C144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3957780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e-IL" smtClean="0"/>
              <a:t>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A4B00-E60E-41C6-8309-678CB7DD7F63}" type="datetimeFigureOut">
              <a:rPr lang="he-IL" smtClean="0"/>
              <a:t>כ"ז/חשון/תשע"ז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EC2CD-EED6-43CA-BA72-F3187C06C144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8568913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e-IL" smtClean="0"/>
              <a:t>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A4B00-E60E-41C6-8309-678CB7DD7F63}" type="datetimeFigureOut">
              <a:rPr lang="he-IL" smtClean="0"/>
              <a:t>כ"ז/חשון/תשע"ז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EC2CD-EED6-43CA-BA72-F3187C06C144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4310816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A4B00-E60E-41C6-8309-678CB7DD7F63}" type="datetimeFigureOut">
              <a:rPr lang="he-IL" smtClean="0"/>
              <a:t>כ"ז/חשון/תשע"ז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EC2CD-EED6-43CA-BA72-F3187C06C144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6694592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A4B00-E60E-41C6-8309-678CB7DD7F63}" type="datetimeFigureOut">
              <a:rPr lang="he-IL" smtClean="0"/>
              <a:t>כ"ז/חשון/תשע"ז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EC2CD-EED6-43CA-BA72-F3187C06C144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0183372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2A4B00-E60E-41C6-8309-678CB7DD7F63}" type="datetimeFigureOut">
              <a:rPr lang="he-IL" smtClean="0"/>
              <a:t>כ"ז/חשון/תשע"ז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1EC2CD-EED6-43CA-BA72-F3187C06C144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9494563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g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1453585" y="3339283"/>
            <a:ext cx="9546430" cy="2769282"/>
          </a:xfrm>
        </p:spPr>
        <p:txBody>
          <a:bodyPr>
            <a:normAutofit/>
          </a:bodyPr>
          <a:lstStyle/>
          <a:p>
            <a:r>
              <a:rPr lang="he-IL" sz="8000" b="1" dirty="0">
                <a:latin typeface="Narkisim" panose="020E0502050101010101" pitchFamily="34" charset="-79"/>
                <a:ea typeface="+mn-ea"/>
                <a:cs typeface="Narkisim" panose="020E0502050101010101" pitchFamily="34" charset="-79"/>
              </a:rPr>
              <a:t>משבר האבטחה </a:t>
            </a:r>
            <a:r>
              <a:rPr lang="he-IL" sz="8000" b="1" dirty="0" smtClean="0">
                <a:latin typeface="Narkisim" panose="020E0502050101010101" pitchFamily="34" charset="-79"/>
                <a:ea typeface="+mn-ea"/>
                <a:cs typeface="Narkisim" panose="020E0502050101010101" pitchFamily="34" charset="-79"/>
              </a:rPr>
              <a:t/>
            </a:r>
            <a:br>
              <a:rPr lang="he-IL" sz="8000" b="1" dirty="0" smtClean="0">
                <a:latin typeface="Narkisim" panose="020E0502050101010101" pitchFamily="34" charset="-79"/>
                <a:ea typeface="+mn-ea"/>
                <a:cs typeface="Narkisim" panose="020E0502050101010101" pitchFamily="34" charset="-79"/>
              </a:rPr>
            </a:br>
            <a:r>
              <a:rPr lang="he-IL" sz="8000" b="1" dirty="0" smtClean="0">
                <a:latin typeface="Narkisim" panose="020E0502050101010101" pitchFamily="34" charset="-79"/>
                <a:ea typeface="+mn-ea"/>
                <a:cs typeface="Narkisim" panose="020E0502050101010101" pitchFamily="34" charset="-79"/>
              </a:rPr>
              <a:t>במוסדות החינוך</a:t>
            </a:r>
            <a:endParaRPr lang="he-IL" sz="8000" b="1" dirty="0">
              <a:latin typeface="Narkisim" panose="020E0502050101010101" pitchFamily="34" charset="-79"/>
              <a:ea typeface="+mn-ea"/>
              <a:cs typeface="Narkisim" panose="020E0502050101010101" pitchFamily="34" charset="-79"/>
            </a:endParaRPr>
          </a:p>
        </p:txBody>
      </p:sp>
      <p:pic>
        <p:nvPicPr>
          <p:cNvPr id="4" name="תמונה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6756" y="745671"/>
            <a:ext cx="2710595" cy="2122713"/>
          </a:xfrm>
          <a:prstGeom prst="rect">
            <a:avLst/>
          </a:prstGeom>
        </p:spPr>
      </p:pic>
      <p:pic>
        <p:nvPicPr>
          <p:cNvPr id="6" name="תמונה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5815" y="499312"/>
            <a:ext cx="3565071" cy="28399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7338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תמונה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4486" y="0"/>
            <a:ext cx="2383971" cy="1899095"/>
          </a:xfrm>
          <a:prstGeom prst="rect">
            <a:avLst/>
          </a:prstGeom>
        </p:spPr>
      </p:pic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1492308" y="887218"/>
            <a:ext cx="9144000" cy="654351"/>
          </a:xfrm>
        </p:spPr>
        <p:txBody>
          <a:bodyPr>
            <a:noAutofit/>
          </a:bodyPr>
          <a:lstStyle/>
          <a:p>
            <a:pPr>
              <a:spcBef>
                <a:spcPts val="1000"/>
              </a:spcBef>
            </a:pPr>
            <a:r>
              <a:rPr lang="he-IL" sz="6600" b="1" dirty="0" smtClean="0">
                <a:latin typeface="Narkisim" panose="020E0502050101010101" pitchFamily="34" charset="-79"/>
                <a:ea typeface="+mn-ea"/>
                <a:cs typeface="Narkisim" panose="020E0502050101010101" pitchFamily="34" charset="-79"/>
              </a:rPr>
              <a:t>תשע"ה - 2014</a:t>
            </a:r>
            <a:endParaRPr lang="he-IL" sz="6600" b="1" dirty="0">
              <a:latin typeface="Narkisim" panose="020E0502050101010101" pitchFamily="34" charset="-79"/>
              <a:ea typeface="+mn-ea"/>
              <a:cs typeface="Narkisim" panose="020E0502050101010101" pitchFamily="34" charset="-79"/>
            </a:endParaRPr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850050" y="1802827"/>
            <a:ext cx="10781336" cy="3295891"/>
          </a:xfrm>
        </p:spPr>
        <p:txBody>
          <a:bodyPr>
            <a:noAutofit/>
          </a:bodyPr>
          <a:lstStyle/>
          <a:p>
            <a:pPr marL="342900" indent="-342900" algn="r">
              <a:buFont typeface="Arial" panose="020B0604020202020204" pitchFamily="34" charset="0"/>
              <a:buChar char="•"/>
            </a:pPr>
            <a:r>
              <a:rPr lang="he-IL" sz="36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תשע"ה (2014) גל טרור ברחבי הארץ ובעוצמה גבוהה בירושלים. חלק מהאירועים בסמוך למוסדות חינוך. חששות </a:t>
            </a:r>
            <a:r>
              <a:rPr lang="he-IL" sz="36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בקרב ההורים שילדיהם לומדים בגנים ובבתיה"ס ללא מאבטח</a:t>
            </a:r>
            <a:r>
              <a:rPr lang="he-IL" sz="36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. </a:t>
            </a:r>
          </a:p>
          <a:p>
            <a:pPr marL="342900" indent="-342900" algn="r">
              <a:buFont typeface="Arial" panose="020B0604020202020204" pitchFamily="34" charset="0"/>
              <a:buChar char="•"/>
            </a:pPr>
            <a:r>
              <a:rPr lang="he-IL" sz="3600" b="1" dirty="0" smtClean="0">
                <a:solidFill>
                  <a:srgbClr val="2B446C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  <a:t>הסתבר כי על אף התקנים ודרישות </a:t>
            </a:r>
            <a:r>
              <a:rPr lang="he-IL" sz="3600" b="1" dirty="0" smtClean="0">
                <a:solidFill>
                  <a:srgbClr val="2B446C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  <a:t>המשטרה</a:t>
            </a:r>
            <a:r>
              <a:rPr lang="en-US" sz="3600" b="1" dirty="0" smtClean="0">
                <a:solidFill>
                  <a:srgbClr val="2B446C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  <a:t> </a:t>
            </a:r>
            <a:r>
              <a:rPr lang="he-IL" sz="3600" b="1" dirty="0" smtClean="0">
                <a:solidFill>
                  <a:srgbClr val="2B446C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  <a:t>קיים מחסור משמעותי במאבטחים בגנים ובחלק מבתי הספר. </a:t>
            </a:r>
          </a:p>
          <a:p>
            <a:pPr marL="342900" indent="-342900" algn="r">
              <a:buFont typeface="Arial" panose="020B0604020202020204" pitchFamily="34" charset="0"/>
              <a:buChar char="•"/>
            </a:pPr>
            <a:r>
              <a:rPr lang="he-IL" sz="36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בתי ספר וגנים בקו </a:t>
            </a:r>
            <a:r>
              <a:rPr lang="he-IL" sz="36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התפר בירושלים </a:t>
            </a:r>
            <a:r>
              <a:rPr lang="he-IL" sz="36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פרוצים, </a:t>
            </a:r>
            <a:r>
              <a:rPr lang="he-IL" sz="36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ללא </a:t>
            </a:r>
            <a:r>
              <a:rPr lang="he-IL" sz="36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מאבטח עם אירועים נשנים של גורמים זרים שנכנסים למוסדות.</a:t>
            </a:r>
          </a:p>
          <a:p>
            <a:pPr marL="342900" indent="-342900" algn="r">
              <a:buFont typeface="Arial" panose="020B0604020202020204" pitchFamily="34" charset="0"/>
              <a:buChar char="•"/>
            </a:pPr>
            <a:r>
              <a:rPr lang="he-IL" sz="36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פניות חוזרות ונשנות לעירייה ולמשרדי הממשלה.</a:t>
            </a:r>
            <a:endParaRPr lang="he-IL" sz="3600" dirty="0" smtClean="0">
              <a:latin typeface="Narkisim" panose="020E0502050101010101" pitchFamily="34" charset="-79"/>
              <a:cs typeface="Narkisim" panose="020E0502050101010101" pitchFamily="34" charset="-79"/>
            </a:endParaRPr>
          </a:p>
          <a:p>
            <a:pPr marL="342900" indent="-342900" algn="r">
              <a:buFont typeface="Arial" panose="020B0604020202020204" pitchFamily="34" charset="0"/>
              <a:buChar char="•"/>
            </a:pPr>
            <a:endParaRPr lang="he-IL" sz="3600" dirty="0"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pic>
        <p:nvPicPr>
          <p:cNvPr id="8" name="תמונה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614" y="156290"/>
            <a:ext cx="1768929" cy="13852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2470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תמונה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4486" y="0"/>
            <a:ext cx="2383971" cy="1899095"/>
          </a:xfrm>
          <a:prstGeom prst="rect">
            <a:avLst/>
          </a:prstGeom>
        </p:spPr>
      </p:pic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1492308" y="887218"/>
            <a:ext cx="9144000" cy="654351"/>
          </a:xfrm>
        </p:spPr>
        <p:txBody>
          <a:bodyPr>
            <a:noAutofit/>
          </a:bodyPr>
          <a:lstStyle/>
          <a:p>
            <a:pPr>
              <a:spcBef>
                <a:spcPts val="1000"/>
              </a:spcBef>
            </a:pPr>
            <a:r>
              <a:rPr lang="he-IL" sz="6600" b="1" dirty="0" smtClean="0">
                <a:latin typeface="Narkisim" panose="020E0502050101010101" pitchFamily="34" charset="-79"/>
                <a:ea typeface="+mn-ea"/>
                <a:cs typeface="Narkisim" panose="020E0502050101010101" pitchFamily="34" charset="-79"/>
              </a:rPr>
              <a:t>תשע"ו – המשבר מחריף</a:t>
            </a:r>
            <a:endParaRPr lang="he-IL" sz="6600" b="1" dirty="0">
              <a:latin typeface="Narkisim" panose="020E0502050101010101" pitchFamily="34" charset="-79"/>
              <a:ea typeface="+mn-ea"/>
              <a:cs typeface="Narkisim" panose="020E0502050101010101" pitchFamily="34" charset="-79"/>
            </a:endParaRPr>
          </a:p>
        </p:txBody>
      </p:sp>
      <p:pic>
        <p:nvPicPr>
          <p:cNvPr id="8" name="תמונה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614" y="156290"/>
            <a:ext cx="1768929" cy="1385279"/>
          </a:xfrm>
          <a:prstGeom prst="rect">
            <a:avLst/>
          </a:prstGeom>
        </p:spPr>
      </p:pic>
      <p:sp>
        <p:nvSpPr>
          <p:cNvPr id="6" name="מציין מיקום תוכן 2"/>
          <p:cNvSpPr>
            <a:spLocks noGrp="1"/>
          </p:cNvSpPr>
          <p:nvPr>
            <p:ph type="subTitle" idx="1"/>
          </p:nvPr>
        </p:nvSpPr>
        <p:spPr>
          <a:xfrm>
            <a:off x="849313" y="1803400"/>
            <a:ext cx="10782300" cy="3295650"/>
          </a:xfrm>
        </p:spPr>
        <p:txBody>
          <a:bodyPr>
            <a:noAutofit/>
          </a:bodyPr>
          <a:lstStyle/>
          <a:p>
            <a:pPr marL="571500" indent="-571500" algn="r">
              <a:buFont typeface="Arial" panose="020B0604020202020204" pitchFamily="34" charset="0"/>
              <a:buChar char="•"/>
            </a:pPr>
            <a:r>
              <a:rPr lang="he-IL" sz="3600" dirty="0">
                <a:latin typeface="Narkisim" panose="020E0502050101010101" pitchFamily="34" charset="-79"/>
                <a:cs typeface="Narkisim" panose="020E0502050101010101" pitchFamily="34" charset="-79"/>
              </a:rPr>
              <a:t>שעות האבטחה במוסדות חינוך התקצרו ומאבטחים בבתי הספר עוזבים לפני סיום הלימודים. </a:t>
            </a:r>
          </a:p>
          <a:p>
            <a:pPr marL="571500" indent="-571500" algn="r">
              <a:buFont typeface="Arial" panose="020B0604020202020204" pitchFamily="34" charset="0"/>
              <a:buChar char="•"/>
            </a:pPr>
            <a:r>
              <a:rPr lang="he-IL" sz="36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למעלה </a:t>
            </a:r>
            <a:r>
              <a:rPr lang="he-IL" sz="3600" dirty="0">
                <a:latin typeface="Narkisim" panose="020E0502050101010101" pitchFamily="34" charset="-79"/>
                <a:cs typeface="Narkisim" panose="020E0502050101010101" pitchFamily="34" charset="-79"/>
              </a:rPr>
              <a:t>מ-200 ליקויים מועברים לטיפול העיריה והמשטרה. </a:t>
            </a:r>
          </a:p>
          <a:p>
            <a:pPr marL="342900" indent="-342900"/>
            <a:endParaRPr lang="he-IL" sz="3600" dirty="0"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pic>
        <p:nvPicPr>
          <p:cNvPr id="7" name="תמונה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92286" y="3461281"/>
            <a:ext cx="5878286" cy="32755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8671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תמונה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4486" y="0"/>
            <a:ext cx="2383971" cy="1899095"/>
          </a:xfrm>
          <a:prstGeom prst="rect">
            <a:avLst/>
          </a:prstGeom>
        </p:spPr>
      </p:pic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1492308" y="887218"/>
            <a:ext cx="9144000" cy="654351"/>
          </a:xfrm>
        </p:spPr>
        <p:txBody>
          <a:bodyPr>
            <a:noAutofit/>
          </a:bodyPr>
          <a:lstStyle/>
          <a:p>
            <a:pPr>
              <a:spcBef>
                <a:spcPts val="1000"/>
              </a:spcBef>
            </a:pPr>
            <a:r>
              <a:rPr lang="he-IL" sz="5400" b="1" dirty="0" smtClean="0">
                <a:latin typeface="Narkisim" panose="020E0502050101010101" pitchFamily="34" charset="-79"/>
                <a:ea typeface="+mn-ea"/>
                <a:cs typeface="Narkisim" panose="020E0502050101010101" pitchFamily="34" charset="-79"/>
              </a:rPr>
              <a:t>תגובת הרשויות- אין אחראי</a:t>
            </a:r>
            <a:endParaRPr lang="he-IL" sz="5400" b="1" dirty="0">
              <a:latin typeface="Narkisim" panose="020E0502050101010101" pitchFamily="34" charset="-79"/>
              <a:ea typeface="+mn-ea"/>
              <a:cs typeface="Narkisim" panose="020E0502050101010101" pitchFamily="34" charset="-79"/>
            </a:endParaRPr>
          </a:p>
        </p:txBody>
      </p:sp>
      <p:pic>
        <p:nvPicPr>
          <p:cNvPr id="8" name="תמונה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614" y="156290"/>
            <a:ext cx="1768929" cy="1385279"/>
          </a:xfrm>
          <a:prstGeom prst="rect">
            <a:avLst/>
          </a:prstGeom>
        </p:spPr>
      </p:pic>
      <p:sp>
        <p:nvSpPr>
          <p:cNvPr id="6" name="מציין מיקום תוכן 2"/>
          <p:cNvSpPr>
            <a:spLocks noGrp="1"/>
          </p:cNvSpPr>
          <p:nvPr>
            <p:ph type="subTitle" idx="1"/>
          </p:nvPr>
        </p:nvSpPr>
        <p:spPr>
          <a:xfrm>
            <a:off x="849313" y="1803400"/>
            <a:ext cx="10782300" cy="3295650"/>
          </a:xfrm>
        </p:spPr>
        <p:txBody>
          <a:bodyPr>
            <a:noAutofit/>
          </a:bodyPr>
          <a:lstStyle/>
          <a:p>
            <a:pPr marL="571500" indent="-571500" algn="r">
              <a:buFont typeface="Arial" panose="020B0604020202020204" pitchFamily="34" charset="0"/>
              <a:buChar char="•"/>
            </a:pPr>
            <a:r>
              <a:rPr lang="he-IL" sz="36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משרד רוה"מ ומשרד </a:t>
            </a:r>
            <a:r>
              <a:rPr lang="he-IL" sz="3600" dirty="0">
                <a:latin typeface="Narkisim" panose="020E0502050101010101" pitchFamily="34" charset="-79"/>
                <a:cs typeface="Narkisim" panose="020E0502050101010101" pitchFamily="34" charset="-79"/>
              </a:rPr>
              <a:t>החינוך מפנים את האחריות </a:t>
            </a:r>
            <a:r>
              <a:rPr lang="he-IL" sz="36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לעירייה ולמשרד לביטחון פנים. </a:t>
            </a:r>
          </a:p>
          <a:p>
            <a:pPr marL="571500" indent="-571500" algn="r">
              <a:buFont typeface="Arial" panose="020B0604020202020204" pitchFamily="34" charset="0"/>
              <a:buChar char="•"/>
            </a:pPr>
            <a:r>
              <a:rPr lang="he-IL" sz="36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בתחום עבודה מועדפת מפנים למשרד הרווחה </a:t>
            </a:r>
            <a:r>
              <a:rPr lang="he-IL" sz="3600" dirty="0">
                <a:latin typeface="Narkisim" panose="020E0502050101010101" pitchFamily="34" charset="-79"/>
                <a:cs typeface="Narkisim" panose="020E0502050101010101" pitchFamily="34" charset="-79"/>
              </a:rPr>
              <a:t>ולמשרד האוצר.</a:t>
            </a:r>
          </a:p>
          <a:p>
            <a:pPr marL="571500" indent="-571500" algn="r">
              <a:buFont typeface="Arial" panose="020B0604020202020204" pitchFamily="34" charset="0"/>
              <a:buChar char="•"/>
            </a:pPr>
            <a:r>
              <a:rPr lang="he-IL" sz="3600" dirty="0">
                <a:latin typeface="Narkisim" panose="020E0502050101010101" pitchFamily="34" charset="-79"/>
                <a:cs typeface="Narkisim" panose="020E0502050101010101" pitchFamily="34" charset="-79"/>
              </a:rPr>
              <a:t>המשרד לביטחון פנים משיב כי השר מקדם עבודה מועדפת למקצוע אבטחת מוסדות חינוך. </a:t>
            </a:r>
            <a:r>
              <a:rPr lang="he-IL" sz="36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בתחום המחסור הביטחוני מפנה לעירייה – שתוסיף תקציבים.</a:t>
            </a:r>
            <a:endParaRPr lang="he-IL" sz="3600" dirty="0">
              <a:latin typeface="Narkisim" panose="020E0502050101010101" pitchFamily="34" charset="-79"/>
              <a:cs typeface="Narkisim" panose="020E0502050101010101" pitchFamily="34" charset="-79"/>
            </a:endParaRPr>
          </a:p>
          <a:p>
            <a:pPr marL="571500" indent="-571500" algn="r">
              <a:buFont typeface="Arial" panose="020B0604020202020204" pitchFamily="34" charset="0"/>
              <a:buChar char="•"/>
            </a:pPr>
            <a:r>
              <a:rPr lang="he-IL" sz="36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הוראות </a:t>
            </a:r>
            <a:r>
              <a:rPr lang="he-IL" sz="3600" dirty="0">
                <a:latin typeface="Narkisim" panose="020E0502050101010101" pitchFamily="34" charset="-79"/>
                <a:cs typeface="Narkisim" panose="020E0502050101010101" pitchFamily="34" charset="-79"/>
              </a:rPr>
              <a:t>שעה של שר האוצר להארכת שעות התעסוקה של המאבטחים.</a:t>
            </a:r>
          </a:p>
          <a:p>
            <a:pPr marL="342900" indent="-342900"/>
            <a:endParaRPr lang="he-IL" sz="3600" dirty="0"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076224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תמונה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4486" y="0"/>
            <a:ext cx="2383971" cy="1899095"/>
          </a:xfrm>
          <a:prstGeom prst="rect">
            <a:avLst/>
          </a:prstGeom>
        </p:spPr>
      </p:pic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1492308" y="887218"/>
            <a:ext cx="9144000" cy="654351"/>
          </a:xfrm>
        </p:spPr>
        <p:txBody>
          <a:bodyPr>
            <a:noAutofit/>
          </a:bodyPr>
          <a:lstStyle/>
          <a:p>
            <a:pPr>
              <a:spcBef>
                <a:spcPts val="1000"/>
              </a:spcBef>
            </a:pPr>
            <a:r>
              <a:rPr lang="he-IL" sz="6600" b="1" dirty="0" smtClean="0">
                <a:latin typeface="Narkisim" panose="020E0502050101010101" pitchFamily="34" charset="-79"/>
                <a:ea typeface="+mn-ea"/>
                <a:cs typeface="Narkisim" panose="020E0502050101010101" pitchFamily="34" charset="-79"/>
              </a:rPr>
              <a:t>תשע"ז</a:t>
            </a:r>
            <a:endParaRPr lang="he-IL" sz="6600" b="1" dirty="0">
              <a:latin typeface="Narkisim" panose="020E0502050101010101" pitchFamily="34" charset="-79"/>
              <a:ea typeface="+mn-ea"/>
              <a:cs typeface="Narkisim" panose="020E0502050101010101" pitchFamily="34" charset="-79"/>
            </a:endParaRPr>
          </a:p>
        </p:txBody>
      </p:sp>
      <p:pic>
        <p:nvPicPr>
          <p:cNvPr id="8" name="תמונה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614" y="156290"/>
            <a:ext cx="1768929" cy="1385279"/>
          </a:xfrm>
          <a:prstGeom prst="rect">
            <a:avLst/>
          </a:prstGeom>
        </p:spPr>
      </p:pic>
      <p:sp>
        <p:nvSpPr>
          <p:cNvPr id="11" name="מציין מיקום תוכן 2"/>
          <p:cNvSpPr txBox="1">
            <a:spLocks/>
          </p:cNvSpPr>
          <p:nvPr/>
        </p:nvSpPr>
        <p:spPr>
          <a:xfrm>
            <a:off x="1015320" y="2077584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>
            <a:lvl1pPr marL="0" indent="0" algn="ctr" defTabSz="914400" rtl="1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71500" indent="-571500" algn="r">
              <a:buFont typeface="Arial" panose="020B0604020202020204" pitchFamily="34" charset="0"/>
              <a:buChar char="•"/>
            </a:pPr>
            <a:r>
              <a:rPr lang="he-IL" sz="36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ב' אלול </a:t>
            </a:r>
            <a:r>
              <a:rPr lang="he-IL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(5 בספטמבר) </a:t>
            </a:r>
            <a:r>
              <a:rPr lang="he-IL" sz="36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מחלקת הביטחון בעירייה מתריעה – מתוך 473 תקנים – חסרים 90 מאבטחים מידי יום.</a:t>
            </a:r>
          </a:p>
          <a:p>
            <a:pPr marL="571500" indent="-571500" algn="r">
              <a:buFont typeface="Arial" panose="020B0604020202020204" pitchFamily="34" charset="0"/>
              <a:buChar char="•"/>
            </a:pPr>
            <a:r>
              <a:rPr lang="he-IL" sz="36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י"ב חשוון </a:t>
            </a:r>
            <a:r>
              <a:rPr lang="he-IL" dirty="0">
                <a:latin typeface="Narkisim" panose="020E0502050101010101" pitchFamily="34" charset="-79"/>
                <a:cs typeface="Narkisim" panose="020E0502050101010101" pitchFamily="34" charset="-79"/>
              </a:rPr>
              <a:t>(13 בנובמבר) </a:t>
            </a:r>
            <a:r>
              <a:rPr lang="he-IL" sz="36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– 68 מאבטחים מגישים מכתבי פיטורים.</a:t>
            </a:r>
            <a:endParaRPr lang="he-IL" sz="3600" dirty="0"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pic>
        <p:nvPicPr>
          <p:cNvPr id="4" name="תמונה 3"/>
          <p:cNvPicPr>
            <a:picLocks noChangeAspect="1"/>
          </p:cNvPicPr>
          <p:nvPr/>
        </p:nvPicPr>
        <p:blipFill rotWithShape="1">
          <a:blip r:embed="rId4"/>
          <a:srcRect l="34010" t="51403" r="10988" b="18374"/>
          <a:stretch/>
        </p:blipFill>
        <p:spPr>
          <a:xfrm>
            <a:off x="1273629" y="4002809"/>
            <a:ext cx="8125285" cy="25113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6676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כותרת 1"/>
          <p:cNvSpPr txBox="1">
            <a:spLocks/>
          </p:cNvSpPr>
          <p:nvPr/>
        </p:nvSpPr>
        <p:spPr>
          <a:xfrm>
            <a:off x="1492308" y="887218"/>
            <a:ext cx="9144000" cy="654351"/>
          </a:xfrm>
          <a:prstGeom prst="rect">
            <a:avLst/>
          </a:prstGeom>
        </p:spPr>
        <p:txBody>
          <a:bodyPr vert="horz" lIns="91440" tIns="45720" rIns="91440" bIns="45720" rtlCol="1" anchor="ctr">
            <a:noAutofit/>
          </a:bodyPr>
          <a:lstStyle>
            <a:lvl1pPr algn="r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spcBef>
                <a:spcPts val="1000"/>
              </a:spcBef>
            </a:pPr>
            <a:r>
              <a:rPr lang="he-IL" sz="6000" b="1" dirty="0" smtClean="0">
                <a:latin typeface="Narkisim" panose="020E0502050101010101" pitchFamily="34" charset="-79"/>
                <a:ea typeface="+mn-ea"/>
                <a:cs typeface="Narkisim" panose="020E0502050101010101" pitchFamily="34" charset="-79"/>
              </a:rPr>
              <a:t>פערי השכר</a:t>
            </a:r>
            <a:endParaRPr lang="he-IL" sz="6000" b="1" dirty="0">
              <a:latin typeface="Narkisim" panose="020E0502050101010101" pitchFamily="34" charset="-79"/>
              <a:ea typeface="+mn-ea"/>
              <a:cs typeface="Narkisim" panose="020E0502050101010101" pitchFamily="34" charset="-79"/>
            </a:endParaRPr>
          </a:p>
        </p:txBody>
      </p:sp>
      <p:pic>
        <p:nvPicPr>
          <p:cNvPr id="5" name="תמונה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614" y="156290"/>
            <a:ext cx="1768929" cy="1385279"/>
          </a:xfrm>
          <a:prstGeom prst="rect">
            <a:avLst/>
          </a:prstGeom>
        </p:spPr>
      </p:pic>
      <p:pic>
        <p:nvPicPr>
          <p:cNvPr id="6" name="תמונה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4486" y="0"/>
            <a:ext cx="2383971" cy="1899095"/>
          </a:xfrm>
          <a:prstGeom prst="rect">
            <a:avLst/>
          </a:prstGeom>
        </p:spPr>
      </p:pic>
      <p:pic>
        <p:nvPicPr>
          <p:cNvPr id="7" name="מציין מיקום תוכן 5"/>
          <p:cNvPicPr>
            <a:picLocks noGrp="1" noChangeAspect="1"/>
          </p:cNvPicPr>
          <p:nvPr>
            <p:ph idx="1"/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588" b="13243"/>
          <a:stretch/>
        </p:blipFill>
        <p:spPr>
          <a:xfrm rot="508537">
            <a:off x="2219379" y="2316454"/>
            <a:ext cx="10080718" cy="3305072"/>
          </a:xfrm>
        </p:spPr>
      </p:pic>
      <p:pic>
        <p:nvPicPr>
          <p:cNvPr id="8" name="תמונה 7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08" t="19207" b="15238"/>
          <a:stretch/>
        </p:blipFill>
        <p:spPr>
          <a:xfrm>
            <a:off x="52466" y="3076407"/>
            <a:ext cx="2879684" cy="36128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0766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תמונה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4486" y="0"/>
            <a:ext cx="2383971" cy="1899095"/>
          </a:xfrm>
          <a:prstGeom prst="rect">
            <a:avLst/>
          </a:prstGeom>
        </p:spPr>
      </p:pic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1492308" y="887218"/>
            <a:ext cx="9144000" cy="654351"/>
          </a:xfrm>
        </p:spPr>
        <p:txBody>
          <a:bodyPr>
            <a:noAutofit/>
          </a:bodyPr>
          <a:lstStyle/>
          <a:p>
            <a:pPr>
              <a:spcBef>
                <a:spcPts val="1000"/>
              </a:spcBef>
            </a:pPr>
            <a:r>
              <a:rPr lang="he-IL" sz="4800" b="1" dirty="0" smtClean="0">
                <a:latin typeface="Narkisim" panose="020E0502050101010101" pitchFamily="34" charset="-79"/>
                <a:ea typeface="+mn-ea"/>
                <a:cs typeface="Narkisim" panose="020E0502050101010101" pitchFamily="34" charset="-79"/>
              </a:rPr>
              <a:t>בעיה ערכית, ניהולית וביטחונית</a:t>
            </a:r>
            <a:endParaRPr lang="he-IL" sz="4800" b="1" dirty="0">
              <a:latin typeface="Narkisim" panose="020E0502050101010101" pitchFamily="34" charset="-79"/>
              <a:ea typeface="+mn-ea"/>
              <a:cs typeface="Narkisim" panose="020E0502050101010101" pitchFamily="34" charset="-79"/>
            </a:endParaRPr>
          </a:p>
        </p:txBody>
      </p:sp>
      <p:pic>
        <p:nvPicPr>
          <p:cNvPr id="8" name="תמונה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614" y="156290"/>
            <a:ext cx="1768929" cy="1385279"/>
          </a:xfrm>
          <a:prstGeom prst="rect">
            <a:avLst/>
          </a:prstGeom>
        </p:spPr>
      </p:pic>
      <p:sp>
        <p:nvSpPr>
          <p:cNvPr id="6" name="מציין מיקום תוכן 2"/>
          <p:cNvSpPr>
            <a:spLocks noGrp="1"/>
          </p:cNvSpPr>
          <p:nvPr>
            <p:ph type="subTitle" idx="1"/>
          </p:nvPr>
        </p:nvSpPr>
        <p:spPr>
          <a:xfrm>
            <a:off x="849313" y="2135414"/>
            <a:ext cx="10782300" cy="3295650"/>
          </a:xfrm>
        </p:spPr>
        <p:txBody>
          <a:bodyPr>
            <a:noAutofit/>
          </a:bodyPr>
          <a:lstStyle/>
          <a:p>
            <a:pPr marL="571500" indent="-571500" algn="r">
              <a:buFont typeface="Arial" panose="020B0604020202020204" pitchFamily="34" charset="0"/>
              <a:buChar char="•"/>
            </a:pPr>
            <a:r>
              <a:rPr lang="he-IL" sz="4800" b="1" dirty="0" smtClean="0">
                <a:solidFill>
                  <a:srgbClr val="002060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  <a:t>ביטחונית</a:t>
            </a:r>
            <a:r>
              <a:rPr lang="he-IL" sz="48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:</a:t>
            </a:r>
            <a:r>
              <a:rPr lang="en-US" sz="48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 </a:t>
            </a:r>
            <a:r>
              <a:rPr lang="he-IL" sz="48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 לא עומדים בהגדרות המשטרה !</a:t>
            </a:r>
            <a:endParaRPr lang="he-IL" sz="4800" dirty="0">
              <a:latin typeface="Narkisim" panose="020E0502050101010101" pitchFamily="34" charset="-79"/>
              <a:cs typeface="Narkisim" panose="020E0502050101010101" pitchFamily="34" charset="-79"/>
            </a:endParaRPr>
          </a:p>
          <a:p>
            <a:pPr marL="571500" indent="-571500" algn="r">
              <a:buFont typeface="Arial" panose="020B0604020202020204" pitchFamily="34" charset="0"/>
              <a:buChar char="•"/>
            </a:pPr>
            <a:r>
              <a:rPr lang="he-IL" sz="4800" b="1" dirty="0">
                <a:solidFill>
                  <a:srgbClr val="002060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  <a:t>נ</a:t>
            </a:r>
            <a:r>
              <a:rPr lang="he-IL" sz="4800" b="1" dirty="0">
                <a:solidFill>
                  <a:srgbClr val="002060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  <a:t>י</a:t>
            </a:r>
            <a:r>
              <a:rPr lang="he-IL" sz="4800" b="1" dirty="0">
                <a:solidFill>
                  <a:srgbClr val="002060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  <a:t>הולית</a:t>
            </a:r>
            <a:r>
              <a:rPr lang="he-IL" sz="48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:</a:t>
            </a:r>
            <a:r>
              <a:rPr lang="en-US" sz="48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 </a:t>
            </a:r>
            <a:r>
              <a:rPr lang="he-IL" sz="48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כל גוף מטיח אחריות בגוף אחר. </a:t>
            </a:r>
            <a:endParaRPr lang="he-IL" sz="4800" dirty="0">
              <a:latin typeface="Narkisim" panose="020E0502050101010101" pitchFamily="34" charset="-79"/>
              <a:cs typeface="Narkisim" panose="020E0502050101010101" pitchFamily="34" charset="-79"/>
            </a:endParaRPr>
          </a:p>
          <a:p>
            <a:pPr marL="571500" indent="-571500" algn="r">
              <a:buFont typeface="Arial" panose="020B0604020202020204" pitchFamily="34" charset="0"/>
              <a:buChar char="•"/>
            </a:pPr>
            <a:r>
              <a:rPr lang="he-IL" sz="4800" b="1" dirty="0">
                <a:solidFill>
                  <a:srgbClr val="002060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  <a:t>ערכית</a:t>
            </a:r>
            <a:r>
              <a:rPr lang="he-IL" sz="48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:</a:t>
            </a:r>
            <a:r>
              <a:rPr lang="en-US" sz="48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 </a:t>
            </a:r>
            <a:r>
              <a:rPr lang="he-IL" sz="48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מאבטחי מוסדות חינוך – בתחתית הדירוג. יחס משפיל מצד כלל המערכות השלטוניות. </a:t>
            </a:r>
            <a:endParaRPr lang="he-IL" sz="4800" dirty="0">
              <a:latin typeface="Narkisim" panose="020E0502050101010101" pitchFamily="34" charset="-79"/>
              <a:cs typeface="Narkisim" panose="020E0502050101010101" pitchFamily="34" charset="-79"/>
            </a:endParaRPr>
          </a:p>
          <a:p>
            <a:pPr marL="342900" indent="-342900"/>
            <a:endParaRPr lang="he-IL" sz="4800" dirty="0"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669515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1453585" y="3339283"/>
            <a:ext cx="9546430" cy="2769282"/>
          </a:xfrm>
        </p:spPr>
        <p:txBody>
          <a:bodyPr>
            <a:normAutofit/>
          </a:bodyPr>
          <a:lstStyle/>
          <a:p>
            <a:r>
              <a:rPr lang="he-IL" sz="8000" b="1" dirty="0">
                <a:latin typeface="Narkisim" panose="020E0502050101010101" pitchFamily="34" charset="-79"/>
                <a:ea typeface="+mn-ea"/>
                <a:cs typeface="Narkisim" panose="020E0502050101010101" pitchFamily="34" charset="-79"/>
              </a:rPr>
              <a:t>משבר האבטחה </a:t>
            </a:r>
            <a:r>
              <a:rPr lang="he-IL" sz="8000" b="1" dirty="0" smtClean="0">
                <a:latin typeface="Narkisim" panose="020E0502050101010101" pitchFamily="34" charset="-79"/>
                <a:ea typeface="+mn-ea"/>
                <a:cs typeface="Narkisim" panose="020E0502050101010101" pitchFamily="34" charset="-79"/>
              </a:rPr>
              <a:t/>
            </a:r>
            <a:br>
              <a:rPr lang="he-IL" sz="8000" b="1" dirty="0" smtClean="0">
                <a:latin typeface="Narkisim" panose="020E0502050101010101" pitchFamily="34" charset="-79"/>
                <a:ea typeface="+mn-ea"/>
                <a:cs typeface="Narkisim" panose="020E0502050101010101" pitchFamily="34" charset="-79"/>
              </a:rPr>
            </a:br>
            <a:r>
              <a:rPr lang="he-IL" sz="8000" b="1" dirty="0" smtClean="0">
                <a:latin typeface="Narkisim" panose="020E0502050101010101" pitchFamily="34" charset="-79"/>
                <a:ea typeface="+mn-ea"/>
                <a:cs typeface="Narkisim" panose="020E0502050101010101" pitchFamily="34" charset="-79"/>
              </a:rPr>
              <a:t>במוסדות החינוך</a:t>
            </a:r>
            <a:endParaRPr lang="he-IL" sz="8000" b="1" dirty="0">
              <a:latin typeface="Narkisim" panose="020E0502050101010101" pitchFamily="34" charset="-79"/>
              <a:ea typeface="+mn-ea"/>
              <a:cs typeface="Narkisim" panose="020E0502050101010101" pitchFamily="34" charset="-79"/>
            </a:endParaRPr>
          </a:p>
        </p:txBody>
      </p:sp>
      <p:pic>
        <p:nvPicPr>
          <p:cNvPr id="4" name="תמונה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6756" y="745671"/>
            <a:ext cx="2710595" cy="2122713"/>
          </a:xfrm>
          <a:prstGeom prst="rect">
            <a:avLst/>
          </a:prstGeom>
        </p:spPr>
      </p:pic>
      <p:pic>
        <p:nvPicPr>
          <p:cNvPr id="6" name="תמונה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5815" y="499312"/>
            <a:ext cx="3565071" cy="28399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6628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D26EE8C4-2403-4079-864A-ECBF7CCB98D2}"/>
</file>

<file path=customXml/itemProps2.xml><?xml version="1.0" encoding="utf-8"?>
<ds:datastoreItem xmlns:ds="http://schemas.openxmlformats.org/officeDocument/2006/customXml" ds:itemID="{64CC978C-901A-4A7C-9EE8-90BE50713ABC}"/>
</file>

<file path=customXml/itemProps3.xml><?xml version="1.0" encoding="utf-8"?>
<ds:datastoreItem xmlns:ds="http://schemas.openxmlformats.org/officeDocument/2006/customXml" ds:itemID="{CB247218-C33D-4E79-A58F-E4A9299C3B0B}"/>
</file>

<file path=docProps/app.xml><?xml version="1.0" encoding="utf-8"?>
<Properties xmlns="http://schemas.openxmlformats.org/officeDocument/2006/extended-properties" xmlns:vt="http://schemas.openxmlformats.org/officeDocument/2006/docPropsVTypes">
  <TotalTime>173</TotalTime>
  <Words>236</Words>
  <Application>Microsoft Office PowerPoint</Application>
  <PresentationFormat>מסך רחב</PresentationFormat>
  <Paragraphs>23</Paragraphs>
  <Slides>8</Slides>
  <Notes>0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5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8</vt:i4>
      </vt:variant>
    </vt:vector>
  </HeadingPairs>
  <TitlesOfParts>
    <vt:vector size="14" baseType="lpstr">
      <vt:lpstr>Arial</vt:lpstr>
      <vt:lpstr>Calibri</vt:lpstr>
      <vt:lpstr>Calibri Light</vt:lpstr>
      <vt:lpstr>Narkisim</vt:lpstr>
      <vt:lpstr>Times New Roman</vt:lpstr>
      <vt:lpstr>ערכת נושא Office</vt:lpstr>
      <vt:lpstr>משבר האבטחה  במוסדות החינוך</vt:lpstr>
      <vt:lpstr>תשע"ה - 2014</vt:lpstr>
      <vt:lpstr>תשע"ו – המשבר מחריף</vt:lpstr>
      <vt:lpstr>תגובת הרשויות- אין אחראי</vt:lpstr>
      <vt:lpstr>תשע"ז</vt:lpstr>
      <vt:lpstr>מצגת של PowerPoint‏</vt:lpstr>
      <vt:lpstr>בעיה ערכית, ניהולית וביטחונית</vt:lpstr>
      <vt:lpstr>משבר האבטחה  במוסדות החינוך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מבט לתחילת המאבק</dc:title>
  <dc:creator>מיטל בסון</dc:creator>
  <cp:lastModifiedBy>Paz Cohen- Gat</cp:lastModifiedBy>
  <cp:revision>22</cp:revision>
  <dcterms:created xsi:type="dcterms:W3CDTF">2016-11-28T03:08:03Z</dcterms:created>
  <dcterms:modified xsi:type="dcterms:W3CDTF">2016-11-28T07:48:08Z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0x010100F931E205BBB08441AEFFEBF8ABB23DF1</vt:lpwstr>
  </property>
  <property fmtid="{D5CDD505-2E9C-101B-9397-08002B2CF9AE}" pid="3" name="SanhedrinDocumentType">
    <vt:r8>88</vt:r8>
  </property>
  <property fmtid="{D5CDD505-2E9C-101B-9397-08002B2CF9AE}" pid="4" name="SanhedrinItemID">
    <vt:r8>2009528</vt:r8>
  </property>
</Properties>
</file>