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6"/>
  </p:notesMasterIdLst>
  <p:sldIdLst>
    <p:sldId id="257" r:id="rId2"/>
    <p:sldId id="256" r:id="rId3"/>
    <p:sldId id="261" r:id="rId4"/>
    <p:sldId id="260" r:id="rId5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74803" autoAdjust="0"/>
    <p:restoredTop sz="94595" autoAdjust="0"/>
  </p:normalViewPr>
  <p:slideViewPr>
    <p:cSldViewPr>
      <p:cViewPr>
        <p:scale>
          <a:sx n="103" d="100"/>
          <a:sy n="103" d="100"/>
        </p:scale>
        <p:origin x="-192" y="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u="none" dirty="0" smtClean="0">
                <a:solidFill>
                  <a:schemeClr val="tx2"/>
                </a:solidFill>
              </a:rPr>
              <a:t>מממשי </a:t>
            </a:r>
            <a:r>
              <a:rPr lang="he-IL" u="none" dirty="0">
                <a:solidFill>
                  <a:schemeClr val="tx2"/>
                </a:solidFill>
              </a:rPr>
              <a:t>סיוע בשכר </a:t>
            </a:r>
            <a:r>
              <a:rPr lang="he-IL" u="none" dirty="0" smtClean="0">
                <a:solidFill>
                  <a:schemeClr val="tx2"/>
                </a:solidFill>
              </a:rPr>
              <a:t>דירה- התפלגות לפי שנים</a:t>
            </a:r>
            <a:endParaRPr lang="he-IL" u="none" dirty="0">
              <a:solidFill>
                <a:schemeClr val="tx2"/>
              </a:solidFill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17138836425599"/>
          <c:y val="0.106337965372269"/>
          <c:w val="0.80524227814843197"/>
          <c:h val="0.79474064285254897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מממשי סיוע בשכר דירה</c:v>
                </c:pt>
              </c:strCache>
            </c:strRef>
          </c:tx>
          <c:marker>
            <c:spPr>
              <a:pattFill prst="pct80">
                <a:fgClr>
                  <a:schemeClr val="accent1"/>
                </a:fgClr>
                <a:bgClr>
                  <a:schemeClr val="bg1"/>
                </a:bgClr>
              </a:pattFill>
              <a:ln cap="rnd"/>
            </c:spPr>
          </c:marker>
          <c:dLbls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156,335</a:t>
                    </a:r>
                    <a:endParaRPr lang="en-US" dirty="0"/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separator>. </c:separator>
            </c:dLbl>
            <c:spPr>
              <a:ln w="3175"/>
            </c:spPr>
            <c:txPr>
              <a:bodyPr/>
              <a:lstStyle/>
              <a:p>
                <a:pPr>
                  <a:defRPr sz="800"/>
                </a:pPr>
                <a:endParaRPr lang="he-IL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eparator>. </c:separator>
            <c:showLeaderLines val="0"/>
          </c:dLbls>
          <c:cat>
            <c:numRef>
              <c:f>גיליון1!$A$2:$A$11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גיליון1!$B$2:$B$11</c:f>
              <c:numCache>
                <c:formatCode>#,##0</c:formatCode>
                <c:ptCount val="10"/>
                <c:pt idx="0">
                  <c:v>136776</c:v>
                </c:pt>
                <c:pt idx="1">
                  <c:v>136500</c:v>
                </c:pt>
                <c:pt idx="2">
                  <c:v>137752</c:v>
                </c:pt>
                <c:pt idx="3">
                  <c:v>138476</c:v>
                </c:pt>
                <c:pt idx="4">
                  <c:v>138316</c:v>
                </c:pt>
                <c:pt idx="5">
                  <c:v>139027</c:v>
                </c:pt>
                <c:pt idx="6">
                  <c:v>142394</c:v>
                </c:pt>
                <c:pt idx="7">
                  <c:v>145061</c:v>
                </c:pt>
                <c:pt idx="8">
                  <c:v>148716</c:v>
                </c:pt>
                <c:pt idx="9" formatCode="General">
                  <c:v>156335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5047040"/>
        <c:axId val="115052928"/>
      </c:lineChart>
      <c:catAx>
        <c:axId val="115047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5052928"/>
        <c:crosses val="autoZero"/>
        <c:auto val="1"/>
        <c:lblAlgn val="ctr"/>
        <c:lblOffset val="100"/>
        <c:noMultiLvlLbl val="0"/>
      </c:catAx>
      <c:valAx>
        <c:axId val="11505292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150470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90311298257308703"/>
          <c:y val="0.10558238412106299"/>
          <c:w val="9.6887017426913594E-2"/>
          <c:h val="7.8186670779270107E-2"/>
        </c:manualLayout>
      </c:layout>
      <c:overlay val="0"/>
      <c:txPr>
        <a:bodyPr/>
        <a:lstStyle/>
        <a:p>
          <a:pPr>
            <a:defRPr sz="1050" b="1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/>
              <a:t>התפלגות מממשים לפי מחוזות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[חוברת1]גיליון1!$A$4:$A$8</c:f>
              <c:strCache>
                <c:ptCount val="5"/>
                <c:pt idx="0">
                  <c:v>גליל</c:v>
                </c:pt>
                <c:pt idx="1">
                  <c:v>חיפה</c:v>
                </c:pt>
                <c:pt idx="2">
                  <c:v>דרום</c:v>
                </c:pt>
                <c:pt idx="3">
                  <c:v>ירושלים</c:v>
                </c:pt>
                <c:pt idx="4">
                  <c:v>מרכז</c:v>
                </c:pt>
              </c:strCache>
            </c:strRef>
          </c:cat>
          <c:val>
            <c:numRef>
              <c:f>[חוברת1]גיליון1!$B$4:$B$8</c:f>
              <c:numCache>
                <c:formatCode>General</c:formatCode>
                <c:ptCount val="5"/>
                <c:pt idx="0">
                  <c:v>8323</c:v>
                </c:pt>
                <c:pt idx="1">
                  <c:v>23385</c:v>
                </c:pt>
                <c:pt idx="2">
                  <c:v>7791</c:v>
                </c:pt>
                <c:pt idx="3">
                  <c:v>15374</c:v>
                </c:pt>
                <c:pt idx="4">
                  <c:v>43868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legend>
      <c:legendPos val="l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0.32006</cdr:x>
      <cdr:y>0.60317</cdr:y>
    </cdr:from>
    <cdr:to>
      <cdr:x>0.47023</cdr:x>
      <cdr:y>0.6981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915816" y="4117396"/>
          <a:ext cx="1368152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  <cdr:relSizeAnchor xmlns:cdr="http://schemas.openxmlformats.org/drawingml/2006/chartDrawing">
    <cdr:from>
      <cdr:x>0.26473</cdr:x>
      <cdr:y>0.51878</cdr:y>
    </cdr:from>
    <cdr:to>
      <cdr:x>0.46233</cdr:x>
      <cdr:y>0.6981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11760" y="3541332"/>
          <a:ext cx="1800200" cy="1224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r>
            <a:rPr lang="he-IL" dirty="0" smtClean="0"/>
            <a:t>מרכז</a:t>
          </a:r>
          <a:endParaRPr lang="he-IL" sz="1100" dirty="0"/>
        </a:p>
      </cdr:txBody>
    </cdr:sp>
  </cdr:relSizeAnchor>
  <cdr:relSizeAnchor xmlns:cdr="http://schemas.openxmlformats.org/drawingml/2006/chartDrawing">
    <cdr:from>
      <cdr:x>0.56508</cdr:x>
      <cdr:y>0.86605</cdr:y>
    </cdr:from>
    <cdr:to>
      <cdr:x>0.66545</cdr:x>
      <cdr:y>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148064" y="606161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r>
            <a:rPr lang="he-IL" sz="1100" dirty="0" smtClean="0"/>
            <a:t>ירושלים</a:t>
          </a:r>
          <a:endParaRPr lang="he-IL" sz="1100" dirty="0"/>
        </a:p>
      </cdr:txBody>
    </cdr:sp>
  </cdr:relSizeAnchor>
  <cdr:relSizeAnchor xmlns:cdr="http://schemas.openxmlformats.org/drawingml/2006/chartDrawing">
    <cdr:from>
      <cdr:x>0.73106</cdr:x>
      <cdr:y>0.76139</cdr:y>
    </cdr:from>
    <cdr:to>
      <cdr:x>0.83143</cdr:x>
      <cdr:y>0.89535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660232" y="519751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r>
            <a:rPr lang="he-IL" sz="1100" dirty="0" smtClean="0"/>
            <a:t>דרום</a:t>
          </a:r>
          <a:endParaRPr lang="he-IL" sz="1100" dirty="0"/>
        </a:p>
      </cdr:txBody>
    </cdr:sp>
  </cdr:relSizeAnchor>
  <cdr:relSizeAnchor xmlns:cdr="http://schemas.openxmlformats.org/drawingml/2006/chartDrawing">
    <cdr:from>
      <cdr:x>0.75478</cdr:x>
      <cdr:y>0.56097</cdr:y>
    </cdr:from>
    <cdr:to>
      <cdr:x>0.85515</cdr:x>
      <cdr:y>0.69492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876256" y="38293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r>
            <a:rPr lang="he-IL" sz="1100" dirty="0" smtClean="0"/>
            <a:t>חיפה</a:t>
          </a:r>
          <a:endParaRPr lang="he-IL" sz="1100" dirty="0"/>
        </a:p>
      </cdr:txBody>
    </cdr:sp>
  </cdr:relSizeAnchor>
  <cdr:relSizeAnchor xmlns:cdr="http://schemas.openxmlformats.org/drawingml/2006/chartDrawing">
    <cdr:from>
      <cdr:x>0.62831</cdr:x>
      <cdr:y>0.19177</cdr:y>
    </cdr:from>
    <cdr:to>
      <cdr:x>0.72868</cdr:x>
      <cdr:y>0.32572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5724128" y="13090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r>
            <a:rPr lang="he-IL" sz="1100" dirty="0" smtClean="0"/>
            <a:t>גליל</a:t>
          </a:r>
          <a:endParaRPr lang="he-IL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A28DF24-6013-45A8-AB2E-049CF8F99E8D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6AA86A2-565C-40DA-860B-8DDB47C049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4923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A86A2-565C-40DA-860B-8DDB47C0491C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00574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9578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9745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4520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8577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848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601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6730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9041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38944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03498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5825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6D614-5630-4846-A2AD-07712A9D1C95}" type="datetimeFigureOut">
              <a:rPr lang="he-IL" smtClean="0"/>
              <a:t>כ"ח/חשון/תשע"ז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2B713-C333-40F2-90E3-80456F79C3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8634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19256" cy="720080"/>
          </a:xfrm>
        </p:spPr>
        <p:txBody>
          <a:bodyPr>
            <a:normAutofit/>
          </a:bodyPr>
          <a:lstStyle/>
          <a:p>
            <a:r>
              <a:rPr lang="he-IL" sz="2400" b="1" dirty="0" smtClean="0"/>
              <a:t>התפלגות מממשי סיוע לפי קבוצות</a:t>
            </a:r>
            <a:endParaRPr lang="he-IL" sz="2400" b="1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891175"/>
              </p:ext>
            </p:extLst>
          </p:nvPr>
        </p:nvGraphicFramePr>
        <p:xfrm>
          <a:off x="855318" y="514093"/>
          <a:ext cx="6597002" cy="539345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84312"/>
                <a:gridCol w="764559"/>
                <a:gridCol w="595279"/>
                <a:gridCol w="739266"/>
                <a:gridCol w="1404640"/>
                <a:gridCol w="2008946"/>
              </a:tblGrid>
              <a:tr h="761033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קבוצה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סה"כ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מ-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עד</a:t>
                      </a:r>
                      <a:r>
                        <a:rPr lang="en-US" sz="1600" dirty="0" smtClean="0"/>
                        <a:t>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סה״כ</a:t>
                      </a:r>
                      <a:r>
                        <a:rPr lang="he-IL" sz="1600" baseline="0" dirty="0" smtClean="0"/>
                        <a:t> הוצאה שנתית </a:t>
                      </a:r>
                      <a:r>
                        <a:rPr lang="he-IL" sz="1600" baseline="0" dirty="0" err="1" smtClean="0"/>
                        <a:t>במש"ח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/>
                        <a:t>השתתפות</a:t>
                      </a:r>
                      <a:r>
                        <a:rPr lang="he-IL" sz="1600" baseline="0" dirty="0" smtClean="0"/>
                        <a:t> חודשית - ממוצעת</a:t>
                      </a:r>
                      <a:endParaRPr lang="he-IL" sz="1600" dirty="0" smtClean="0"/>
                    </a:p>
                    <a:p>
                      <a:pPr rtl="1"/>
                      <a:endParaRPr lang="he-IL" sz="1600" dirty="0"/>
                    </a:p>
                  </a:txBody>
                  <a:tcPr/>
                </a:tc>
              </a:tr>
              <a:tr h="314635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הבטחת הכנסה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17,633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370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1,500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214.8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1,015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253678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מבחן הכנסות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14,686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340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1,470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177.4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1,007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253678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נכים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26,198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490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1,640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272.9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868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253678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קשישים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64,877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779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1,685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726.2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933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436290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ממתינים לדיור ציבורי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3,605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1,644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3,900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107.6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2,487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436290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err="1" smtClean="0"/>
                        <a:t>דרי</a:t>
                      </a:r>
                      <a:r>
                        <a:rPr lang="he-IL" sz="1000" b="1" dirty="0" smtClean="0"/>
                        <a:t> רחוב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1,267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+mn-lt"/>
                          <a:cs typeface="+mn-cs"/>
                        </a:rPr>
                        <a:t>1,170</a:t>
                      </a:r>
                      <a:endParaRPr lang="he-IL" sz="1200" dirty="0" smtClean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1,170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17.7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1,164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254300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נשים מוכות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1,051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960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1,370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1,262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666892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עולים לפי ותק  כולל חיילים בודדים</a:t>
                      </a:r>
                      <a:endParaRPr lang="he-IL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24,611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latin typeface="+mn-lt"/>
                          <a:cs typeface="+mn-cs"/>
                        </a:rPr>
                        <a:t>800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89</a:t>
                      </a:r>
                    </a:p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(ירידה</a:t>
                      </a:r>
                      <a:r>
                        <a:rPr lang="he-IL" sz="1200" baseline="0" dirty="0" smtClean="0">
                          <a:latin typeface="+mn-lt"/>
                          <a:cs typeface="+mn-cs"/>
                        </a:rPr>
                        <a:t> לפי </a:t>
                      </a:r>
                      <a:r>
                        <a:rPr lang="he-IL" sz="1200" baseline="0" smtClean="0">
                          <a:latin typeface="+mn-lt"/>
                          <a:cs typeface="+mn-cs"/>
                        </a:rPr>
                        <a:t>וותק מהעלייה)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124.9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423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930151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אחר (אסירים</a:t>
                      </a:r>
                      <a:r>
                        <a:rPr lang="he-IL" sz="1000" b="1" baseline="0" dirty="0" smtClean="0"/>
                        <a:t> משוחררים, נוער בסיכון, מעבר צה"ל לדרום, שכירות ארוכת טווח).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4,496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latin typeface="+mn-lt"/>
                          <a:cs typeface="+mn-cs"/>
                        </a:rPr>
                        <a:t>36.0</a:t>
                      </a:r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422796">
                <a:tc>
                  <a:txBody>
                    <a:bodyPr/>
                    <a:lstStyle/>
                    <a:p>
                      <a:pPr rtl="1"/>
                      <a:r>
                        <a:rPr lang="he-IL" sz="1000" b="1" dirty="0" smtClean="0"/>
                        <a:t>סה"כ מממשים</a:t>
                      </a:r>
                      <a:endParaRPr lang="he-I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1" dirty="0" smtClean="0">
                          <a:latin typeface="+mn-lt"/>
                          <a:cs typeface="+mn-cs"/>
                        </a:rPr>
                        <a:t>156,335</a:t>
                      </a:r>
                      <a:endParaRPr lang="he-IL" sz="1200" b="1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latin typeface="+mn-lt"/>
                          <a:cs typeface="+mn-cs"/>
                        </a:rPr>
                        <a:t>1,693</a:t>
                      </a:r>
                      <a:endParaRPr lang="he-IL" sz="1200" b="1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latin typeface="+mn-lt"/>
                          <a:cs typeface="+mn-cs"/>
                        </a:rPr>
                        <a:t>903</a:t>
                      </a:r>
                      <a:endParaRPr lang="he-IL" sz="1200" b="1" dirty="0" smtClean="0">
                        <a:latin typeface="+mn-lt"/>
                        <a:cs typeface="+mn-cs"/>
                      </a:endParaRPr>
                    </a:p>
                    <a:p>
                      <a:pPr algn="ctr" rtl="1"/>
                      <a:endParaRPr lang="he-IL" sz="12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974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תרשים 3"/>
          <p:cNvGraphicFramePr/>
          <p:nvPr>
            <p:extLst>
              <p:ext uri="{D42A27DB-BD31-4B8C-83A1-F6EECF244321}">
                <p14:modId xmlns:p14="http://schemas.microsoft.com/office/powerpoint/2010/main" val="2063708746"/>
              </p:ext>
            </p:extLst>
          </p:nvPr>
        </p:nvGraphicFramePr>
        <p:xfrm>
          <a:off x="611560" y="692696"/>
          <a:ext cx="8208912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2058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9592" y="2132856"/>
            <a:ext cx="7772400" cy="1470025"/>
          </a:xfrm>
        </p:spPr>
        <p:txBody>
          <a:bodyPr/>
          <a:lstStyle/>
          <a:p>
            <a:endParaRPr lang="he-IL" dirty="0"/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3568542"/>
              </p:ext>
            </p:extLst>
          </p:nvPr>
        </p:nvGraphicFramePr>
        <p:xfrm>
          <a:off x="0" y="31684"/>
          <a:ext cx="9110319" cy="6826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209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664" y="0"/>
            <a:ext cx="5472608" cy="548680"/>
          </a:xfrm>
        </p:spPr>
        <p:txBody>
          <a:bodyPr>
            <a:noAutofit/>
          </a:bodyPr>
          <a:lstStyle/>
          <a:p>
            <a:r>
              <a:rPr lang="he-IL" sz="3200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פריסת הדלפקים הקדמיים</a:t>
            </a:r>
            <a:endParaRPr lang="he-IL" sz="32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620688"/>
            <a:ext cx="7998288" cy="623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453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1E5885-46A0-4B2C-ADBB-1ABDD924F0C6}"/>
</file>

<file path=customXml/itemProps2.xml><?xml version="1.0" encoding="utf-8"?>
<ds:datastoreItem xmlns:ds="http://schemas.openxmlformats.org/officeDocument/2006/customXml" ds:itemID="{0D7A69C8-E7AE-4CA6-ACB5-92F09C3EAD57}"/>
</file>

<file path=customXml/itemProps3.xml><?xml version="1.0" encoding="utf-8"?>
<ds:datastoreItem xmlns:ds="http://schemas.openxmlformats.org/officeDocument/2006/customXml" ds:itemID="{8D24E23B-6065-4BCD-8271-921F91739EC5}"/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126</Words>
  <Application>Microsoft Office PowerPoint</Application>
  <PresentationFormat>‫הצגה על המסך (4:3)</PresentationFormat>
  <Paragraphs>73</Paragraphs>
  <Slides>4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5" baseType="lpstr">
      <vt:lpstr>ערכת נושא Office</vt:lpstr>
      <vt:lpstr>התפלגות מממשי סיוע לפי קבוצות</vt:lpstr>
      <vt:lpstr>מצגת של PowerPoint</vt:lpstr>
      <vt:lpstr>מצגת של PowerPoint</vt:lpstr>
      <vt:lpstr>פריסת הדלפקים הקדמיים</vt:lpstr>
    </vt:vector>
  </TitlesOfParts>
  <Company>משרד הבינוי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ממשי סיוע בשכר דירה</dc:title>
  <dc:creator>HilaG</dc:creator>
  <cp:lastModifiedBy>K48</cp:lastModifiedBy>
  <cp:revision>67</cp:revision>
  <cp:lastPrinted>2016-11-28T16:39:15Z</cp:lastPrinted>
  <dcterms:created xsi:type="dcterms:W3CDTF">2016-11-07T09:42:25Z</dcterms:created>
  <dcterms:modified xsi:type="dcterms:W3CDTF">2016-11-29T08:57:33Z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2007896</vt:r8>
  </property>
</Properties>
</file>