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charts/style3.xml" ContentType="application/vnd.ms-office.chartstyle+xml"/>
  <Override PartName="/ppt/charts/chart3.xml" ContentType="application/vnd.openxmlformats-officedocument.drawingml.chart+xml"/>
  <Override PartName="/ppt/charts/colors2.xml" ContentType="application/vnd.ms-office.chartcolorstyle+xml"/>
  <Override PartName="/ppt/charts/style2.xml" ContentType="application/vnd.ms-office.chartstyle+xml"/>
  <Override PartName="/ppt/charts/chart2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ommentAuthors.xml" ContentType="application/vnd.openxmlformats-officedocument.presentationml.commentAuthor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autoCompressPictures="0">
  <p:sldMasterIdLst>
    <p:sldMasterId id="2147483648" r:id="rId1"/>
  </p:sldMasterIdLst>
  <p:sldIdLst>
    <p:sldId id="256" r:id="rId2"/>
    <p:sldId id="270" r:id="rId3"/>
    <p:sldId id="275" r:id="rId4"/>
    <p:sldId id="260" r:id="rId5"/>
    <p:sldId id="257" r:id="rId6"/>
    <p:sldId id="261" r:id="rId7"/>
    <p:sldId id="263" r:id="rId8"/>
    <p:sldId id="264" r:id="rId9"/>
    <p:sldId id="265" r:id="rId10"/>
    <p:sldId id="266" r:id="rId11"/>
    <p:sldId id="269" r:id="rId12"/>
    <p:sldId id="27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ti" initials="e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sti\Desktop\&#1513;&#1497;&#1489;&#1493;&#1509;%20&#1506;&#1493;&#1489;&#1491;&#1497;%20&#1492;&#1493;&#1512;&#1488;&#1492;%20&#1506;&#1501;%20&#1502;&#1493;&#1490;&#1489;&#1500;&#1493;&#1497;&#1493;&#1514;\&#1514;&#1513;&#1506;&#1494;\&#1511;&#1493;&#1489;&#1509;%20&#1499;&#1500;&#1500;&#1497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sti\Desktop\&#1513;&#1497;&#1489;&#1493;&#1509;%20&#1506;&#1493;&#1489;&#1491;&#1497;%20&#1492;&#1493;&#1512;&#1488;&#1492;%20&#1506;&#1501;%20&#1502;&#1493;&#1490;&#1489;&#1500;&#1493;&#1497;&#1493;&#1514;\&#1514;&#1513;&#1506;&#1494;\&#1511;&#1493;&#1489;&#1509;%20&#1499;&#1500;&#1500;&#1497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sti\Desktop\&#1513;&#1497;&#1489;&#1493;&#1509;%20&#1506;&#1493;&#1489;&#1491;&#1497;%20&#1492;&#1493;&#1512;&#1488;&#1492;%20&#1506;&#1501;%20&#1502;&#1493;&#1490;&#1489;&#1500;&#1493;&#1497;&#1493;&#1514;\&#1514;&#1513;&#1506;&#1494;\&#1511;&#1493;&#1489;&#1509;%20&#1499;&#1500;&#1500;&#1497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sti\Desktop\&#1513;&#1497;&#1489;&#1493;&#1509;%20&#1506;&#1493;&#1489;&#1491;&#1497;%20&#1492;&#1493;&#1512;&#1488;&#1492;%20&#1506;&#1501;%20&#1502;&#1493;&#1490;&#1489;&#1500;&#1493;&#1497;&#1493;&#1514;\&#1514;&#1513;&#1506;&#1494;\&#1511;&#1493;&#1489;&#1509;%20&#1499;&#1500;&#1500;&#1497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גיליון3!$E$3:$E$5</c:f>
              <c:strCache>
                <c:ptCount val="3"/>
                <c:pt idx="0">
                  <c:v>יהודי</c:v>
                </c:pt>
                <c:pt idx="1">
                  <c:v>ערבי</c:v>
                </c:pt>
                <c:pt idx="2">
                  <c:v>דרוזי</c:v>
                </c:pt>
              </c:strCache>
            </c:strRef>
          </c:cat>
          <c:val>
            <c:numRef>
              <c:f>גיליון3!$F$3:$F$5</c:f>
              <c:numCache>
                <c:formatCode>General</c:formatCode>
                <c:ptCount val="3"/>
                <c:pt idx="0">
                  <c:v>19</c:v>
                </c:pt>
                <c:pt idx="1">
                  <c:v>16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3967312"/>
        <c:axId val="1463974384"/>
        <c:axId val="0"/>
      </c:bar3DChart>
      <c:catAx>
        <c:axId val="1463967312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463974384"/>
        <c:crosses val="autoZero"/>
        <c:auto val="1"/>
        <c:lblAlgn val="ctr"/>
        <c:lblOffset val="100"/>
        <c:noMultiLvlLbl val="0"/>
      </c:catAx>
      <c:valAx>
        <c:axId val="1463974384"/>
        <c:scaling>
          <c:orientation val="minMax"/>
        </c:scaling>
        <c:delete val="1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63967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652464002747307E-2"/>
          <c:y val="0.17083306129693615"/>
          <c:w val="0.80646454239948984"/>
          <c:h val="0.78333391841663991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e-IL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e-IL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3400544558098459E-3"/>
                  <c:y val="-5.362829843448111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גיליון3!$E$13:$E$15</c:f>
              <c:strCache>
                <c:ptCount val="3"/>
                <c:pt idx="0">
                  <c:v>יהודי</c:v>
                </c:pt>
                <c:pt idx="1">
                  <c:v>ערבי</c:v>
                </c:pt>
                <c:pt idx="2">
                  <c:v>דרוזי</c:v>
                </c:pt>
              </c:strCache>
            </c:strRef>
          </c:cat>
          <c:val>
            <c:numRef>
              <c:f>גיליון3!$F$13:$F$15</c:f>
              <c:numCache>
                <c:formatCode>0%</c:formatCode>
                <c:ptCount val="3"/>
                <c:pt idx="0">
                  <c:v>0.52777777777777779</c:v>
                </c:pt>
                <c:pt idx="1">
                  <c:v>0.44444444444444442</c:v>
                </c:pt>
                <c:pt idx="2">
                  <c:v>5.5555555555555552E-2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גיליון3!$B$40:$B$46</c:f>
              <c:strCache>
                <c:ptCount val="7"/>
                <c:pt idx="0">
                  <c:v>צפון</c:v>
                </c:pt>
                <c:pt idx="1">
                  <c:v>חיפה</c:v>
                </c:pt>
                <c:pt idx="2">
                  <c:v>מרכז</c:v>
                </c:pt>
                <c:pt idx="3">
                  <c:v>מנח"י</c:v>
                </c:pt>
                <c:pt idx="4">
                  <c:v>דרום</c:v>
                </c:pt>
                <c:pt idx="5">
                  <c:v>ירושלים</c:v>
                </c:pt>
                <c:pt idx="6">
                  <c:v>תל אביב</c:v>
                </c:pt>
              </c:strCache>
            </c:strRef>
          </c:cat>
          <c:val>
            <c:numRef>
              <c:f>גיליון3!$C$40:$C$46</c:f>
              <c:numCache>
                <c:formatCode>General</c:formatCode>
                <c:ptCount val="7"/>
                <c:pt idx="0">
                  <c:v>15</c:v>
                </c:pt>
                <c:pt idx="1">
                  <c:v>5</c:v>
                </c:pt>
                <c:pt idx="2">
                  <c:v>5</c:v>
                </c:pt>
                <c:pt idx="3">
                  <c:v>4</c:v>
                </c:pt>
                <c:pt idx="4">
                  <c:v>3</c:v>
                </c:pt>
                <c:pt idx="5">
                  <c:v>3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3973296"/>
        <c:axId val="1463970032"/>
        <c:axId val="0"/>
      </c:bar3DChart>
      <c:catAx>
        <c:axId val="1463973296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463970032"/>
        <c:crosses val="autoZero"/>
        <c:auto val="1"/>
        <c:lblAlgn val="ctr"/>
        <c:lblOffset val="100"/>
        <c:noMultiLvlLbl val="0"/>
      </c:catAx>
      <c:valAx>
        <c:axId val="1463970032"/>
        <c:scaling>
          <c:orientation val="minMax"/>
        </c:scaling>
        <c:delete val="1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63973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716563211391346E-2"/>
          <c:y val="0.22543274487926934"/>
          <c:w val="0.84811301581045018"/>
          <c:h val="0.75551608865427322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5.9093308754525765E-2"/>
                  <c:y val="3.016481018753525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2269328288749921"/>
                  <c:y val="-3.7378018964994856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7.059816921500503E-2"/>
                  <c:y val="6.6725482137900043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7.637037501799529E-2"/>
                  <c:y val="-7.323595281704867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4247640981068571"/>
                  <c:y val="-9.781828243143671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3651176988200482E-2"/>
                  <c:y val="-0.152364428984594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12827889581670132"/>
                  <c:y val="-0.100922986657041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גיליון3!$B$51:$B$57</c:f>
              <c:strCache>
                <c:ptCount val="7"/>
                <c:pt idx="0">
                  <c:v>צפון</c:v>
                </c:pt>
                <c:pt idx="1">
                  <c:v>חיפה</c:v>
                </c:pt>
                <c:pt idx="2">
                  <c:v>מרכז</c:v>
                </c:pt>
                <c:pt idx="3">
                  <c:v>מנח"י</c:v>
                </c:pt>
                <c:pt idx="4">
                  <c:v>דרום</c:v>
                </c:pt>
                <c:pt idx="5">
                  <c:v>ירושלים</c:v>
                </c:pt>
                <c:pt idx="6">
                  <c:v>תל אביב</c:v>
                </c:pt>
              </c:strCache>
            </c:strRef>
          </c:cat>
          <c:val>
            <c:numRef>
              <c:f>גיליון3!$C$51:$C$57</c:f>
              <c:numCache>
                <c:formatCode>0%</c:formatCode>
                <c:ptCount val="7"/>
                <c:pt idx="0">
                  <c:v>0.41666666666666669</c:v>
                </c:pt>
                <c:pt idx="1">
                  <c:v>0.1388888888888889</c:v>
                </c:pt>
                <c:pt idx="2">
                  <c:v>0.1388888888888889</c:v>
                </c:pt>
                <c:pt idx="3">
                  <c:v>0.1111111111111111</c:v>
                </c:pt>
                <c:pt idx="4">
                  <c:v>8.3333333333333329E-2</c:v>
                </c:pt>
                <c:pt idx="5">
                  <c:v>8.3333333333333329E-2</c:v>
                </c:pt>
                <c:pt idx="6">
                  <c:v>5.5555555555555552E-2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r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r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r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r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r">
              <a:defRPr/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457200" rtl="1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06000" indent="-3060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pon9AsrtMh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www.israelhayom.co.il/article/333415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e-IL" sz="5400" b="1" dirty="0" smtClean="0"/>
              <a:t>ללא גבולות</a:t>
            </a:r>
            <a:r>
              <a:rPr lang="he-IL" sz="4400" b="1" dirty="0" smtClean="0"/>
              <a:t/>
            </a:r>
            <a:br>
              <a:rPr lang="he-IL" sz="4400" b="1" dirty="0" smtClean="0"/>
            </a:br>
            <a:r>
              <a:rPr lang="he-IL" b="1" dirty="0" smtClean="0"/>
              <a:t>שילוב מורים עם מוגבלויות במערכת החינוך</a:t>
            </a:r>
            <a:endParaRPr lang="he-IL" b="1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he-IL" dirty="0" smtClean="0"/>
              <a:t>מנהלות התכנית: אסתי פיירסטיין מאגף התמחות וכניסה להוראה ושרית ארבל מאגף בכיר לכוח אדם בהוראה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44800" y="4305300"/>
            <a:ext cx="695960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2400" b="1" dirty="0" smtClean="0">
                <a:solidFill>
                  <a:schemeClr val="bg1"/>
                </a:solidFill>
              </a:rPr>
              <a:t>מוצג בוועדת החינוך, התרבות והספורט של הכנסת</a:t>
            </a:r>
          </a:p>
          <a:p>
            <a:pPr algn="ctr" rtl="1"/>
            <a:r>
              <a:rPr lang="he-IL" sz="2400" b="1" dirty="0" smtClean="0">
                <a:solidFill>
                  <a:schemeClr val="bg1"/>
                </a:solidFill>
              </a:rPr>
              <a:t>ו' כסלו תשע"ז, 6 בדצמבר 2016</a:t>
            </a:r>
          </a:p>
          <a:p>
            <a:pPr algn="ctr" rtl="1"/>
            <a:endParaRPr lang="he-I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138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מטרות התכנית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81192" y="2167520"/>
            <a:ext cx="11029615" cy="397928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he-IL" sz="2400" dirty="0" smtClean="0"/>
              <a:t>1. הגברת </a:t>
            </a:r>
            <a:r>
              <a:rPr lang="he-IL" sz="2400" dirty="0"/>
              <a:t>המודעות ומאבק בסטריאוטיפים וקידום ההבנה כי גם לאנשים עם מוגבלות יש את היכולת לתרום לחברה ולהיות שותפים מלאים </a:t>
            </a:r>
            <a:r>
              <a:rPr lang="he-IL" sz="2400" dirty="0" smtClean="0"/>
              <a:t>בה.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he-IL" sz="2400" dirty="0" smtClean="0"/>
              <a:t>2. פיתוח </a:t>
            </a:r>
            <a:r>
              <a:rPr lang="he-IL" sz="2400" dirty="0"/>
              <a:t>מלא של </a:t>
            </a:r>
            <a:r>
              <a:rPr lang="he-IL" sz="2400" dirty="0" smtClean="0"/>
              <a:t>מימוש הפוטנציאל </a:t>
            </a:r>
            <a:r>
              <a:rPr lang="he-IL" sz="2400" dirty="0"/>
              <a:t>האישי של אוכלוסייה זו עם ההתאמות </a:t>
            </a:r>
            <a:r>
              <a:rPr lang="he-IL" sz="2400" dirty="0" smtClean="0"/>
              <a:t>הרלוונטיות</a:t>
            </a:r>
            <a:r>
              <a:rPr lang="he-IL" sz="2400" dirty="0"/>
              <a:t> </a:t>
            </a:r>
            <a:r>
              <a:rPr lang="he-IL" sz="2400" dirty="0" smtClean="0"/>
              <a:t>- </a:t>
            </a:r>
            <a:r>
              <a:rPr lang="he-IL" sz="2400" dirty="0"/>
              <a:t>הנכונות של המנהלים לקליטת המורים, הליווי והתמיכה שמנהלים אלה נותנים ביחד עם אנשי הצוות </a:t>
            </a:r>
            <a:r>
              <a:rPr lang="he-IL" sz="2400" dirty="0" smtClean="0"/>
              <a:t>האחרים, </a:t>
            </a:r>
            <a:r>
              <a:rPr lang="he-IL" sz="2400" dirty="0"/>
              <a:t>מעצימים </a:t>
            </a:r>
            <a:r>
              <a:rPr lang="he-IL" sz="2400" dirty="0" smtClean="0"/>
              <a:t>את המורים בתכנית ותורמים </a:t>
            </a:r>
            <a:r>
              <a:rPr lang="he-IL" sz="2400" dirty="0"/>
              <a:t>להם להגברת האמונה בעצמם ובמסוגלותם ולגדילתה של המוטיבציה האוטונומית </a:t>
            </a:r>
            <a:r>
              <a:rPr lang="he-IL" sz="2400" dirty="0" smtClean="0"/>
              <a:t>שלהם.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he-IL" sz="2400" dirty="0" smtClean="0"/>
              <a:t>3. השאיפה שמורים אלה ייקלטו במערכת כמורים לכל דבר, על כל המשתמע מכך.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  <p:sp>
        <p:nvSpPr>
          <p:cNvPr id="4" name="מלבן 3"/>
          <p:cNvSpPr/>
          <p:nvPr/>
        </p:nvSpPr>
        <p:spPr>
          <a:xfrm>
            <a:off x="1833349" y="6297388"/>
            <a:ext cx="877551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  <a:spcAft>
                <a:spcPts val="1000"/>
              </a:spcAft>
            </a:pPr>
            <a:r>
              <a:rPr lang="he-IL" sz="1400" dirty="0">
                <a:solidFill>
                  <a:schemeClr val="tx2"/>
                </a:solidFill>
              </a:rPr>
              <a:t>האמנה בדבר זכויותיהם של אנשים עם מוגבלויות (2006). מדינת ישראל, משרד המשפטים. נציבות שוויון לאנשים עם מוגבלויות</a:t>
            </a:r>
            <a:endParaRPr lang="en-US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250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אז מה אנחנו עושים?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24726" y="1970338"/>
            <a:ext cx="11386082" cy="4777462"/>
          </a:xfrm>
        </p:spPr>
        <p:txBody>
          <a:bodyPr>
            <a:normAutofit lnSpcReduction="10000"/>
          </a:bodyPr>
          <a:lstStyle/>
          <a:p>
            <a:r>
              <a:rPr lang="he-IL" sz="2400" dirty="0" smtClean="0"/>
              <a:t>לנקלטים בשנת הסטאז' </a:t>
            </a:r>
            <a:r>
              <a:rPr lang="he-IL" sz="2400" b="1" dirty="0" smtClean="0"/>
              <a:t>ליווי שבועי ע"י חונך והשתתפות בסדנת תמיכה והעצמה שבועית </a:t>
            </a:r>
            <a:r>
              <a:rPr lang="he-IL" sz="2400" dirty="0" smtClean="0"/>
              <a:t>במסגרת המוסד האקדמי</a:t>
            </a:r>
          </a:p>
          <a:p>
            <a:r>
              <a:rPr lang="he-IL" sz="2400" b="1" dirty="0" smtClean="0"/>
              <a:t>סיוע בשיבוץ </a:t>
            </a:r>
            <a:r>
              <a:rPr lang="he-IL" sz="2400" dirty="0" smtClean="0"/>
              <a:t>- פניה אישית למפקחים ולמנהלים לסיוע בשיבוץ מותאם שיאפשר קליטה מיטבית</a:t>
            </a:r>
          </a:p>
          <a:p>
            <a:r>
              <a:rPr lang="he-IL" sz="2400" b="1" dirty="0" smtClean="0"/>
              <a:t>זמינות טלפונית </a:t>
            </a:r>
            <a:r>
              <a:rPr lang="he-IL" sz="2400" dirty="0"/>
              <a:t>– לתמיכה ולהיוועצות</a:t>
            </a:r>
          </a:p>
          <a:p>
            <a:r>
              <a:rPr lang="he-IL" sz="2400" b="1" dirty="0" smtClean="0"/>
              <a:t>קשר טלפוני</a:t>
            </a:r>
            <a:r>
              <a:rPr lang="he-IL" sz="2400" dirty="0" smtClean="0"/>
              <a:t> יזום - עם המורים הנקלטים, המנהלים/מפקחים לצורך תמיכה, סיוע, זיהוי מקומות בהם צריך לסייע ועוד... </a:t>
            </a:r>
          </a:p>
          <a:p>
            <a:r>
              <a:rPr lang="he-IL" sz="2400" b="1" dirty="0" smtClean="0"/>
              <a:t>גיוס רכז לתכנית המגיע </a:t>
            </a:r>
            <a:r>
              <a:rPr lang="he-IL" sz="2400" b="1" dirty="0"/>
              <a:t>לכל </a:t>
            </a:r>
            <a:r>
              <a:rPr lang="he-IL" sz="2400" b="1" dirty="0" smtClean="0"/>
              <a:t>המוסדות</a:t>
            </a:r>
            <a:r>
              <a:rPr lang="he-IL" sz="2400" dirty="0" smtClean="0"/>
              <a:t> - נפגש </a:t>
            </a:r>
            <a:r>
              <a:rPr lang="he-IL" sz="2400" dirty="0"/>
              <a:t>עם המורים והמנהלים, על מנת לטייב את התהליכים והקליטה </a:t>
            </a:r>
            <a:r>
              <a:rPr lang="he-IL" sz="2400" dirty="0" smtClean="0"/>
              <a:t>המיטבית</a:t>
            </a:r>
          </a:p>
          <a:p>
            <a:r>
              <a:rPr lang="he-IL" sz="2400" b="1" dirty="0" smtClean="0"/>
              <a:t>ליווי ובקרה </a:t>
            </a:r>
            <a:r>
              <a:rPr lang="he-IL" sz="2400" dirty="0" smtClean="0"/>
              <a:t>-</a:t>
            </a:r>
            <a:r>
              <a:rPr lang="he-IL" sz="2400" b="1" dirty="0" smtClean="0"/>
              <a:t> </a:t>
            </a:r>
            <a:r>
              <a:rPr lang="he-IL" sz="2400" dirty="0" smtClean="0"/>
              <a:t>ביקורים וסיורים של מנהלות התכנית בבתי ספר</a:t>
            </a:r>
          </a:p>
          <a:p>
            <a:r>
              <a:rPr lang="he-IL" sz="2400" dirty="0" smtClean="0"/>
              <a:t>קשר עם מורים שנשרו בשל גורם ספציפי, מתוך מטרה לסייע להם למצוא את ייעודם ואת ההתאמה הנכונה ביותר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806233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השתלבות המורים במערכת</a:t>
            </a:r>
            <a:endParaRPr lang="he-IL" b="1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607416"/>
              </p:ext>
            </p:extLst>
          </p:nvPr>
        </p:nvGraphicFramePr>
        <p:xfrm>
          <a:off x="2120900" y="2895601"/>
          <a:ext cx="9067800" cy="179069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73400"/>
                <a:gridCol w="1955800"/>
                <a:gridCol w="2019300"/>
                <a:gridCol w="2019300"/>
              </a:tblGrid>
              <a:tr h="4361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>
                          <a:effectLst/>
                        </a:rPr>
                        <a:t>תשע"ה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>
                          <a:effectLst/>
                        </a:rPr>
                        <a:t>תשע"ו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>
                          <a:effectLst/>
                        </a:rPr>
                        <a:t>תשע"ז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1354574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he-IL" sz="2400" dirty="0" smtClean="0">
                        <a:effectLst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</a:rPr>
                        <a:t>מספר </a:t>
                      </a:r>
                      <a:r>
                        <a:rPr lang="he-IL" sz="2400" dirty="0">
                          <a:effectLst/>
                        </a:rPr>
                        <a:t>המורים ששולבו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he-IL" sz="2400" dirty="0" smtClean="0">
                        <a:effectLst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</a:rPr>
                        <a:t>19</a:t>
                      </a: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he-IL" sz="2400" dirty="0" smtClean="0">
                        <a:effectLst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</a:rPr>
                        <a:t>33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he-IL" sz="2400" dirty="0" smtClean="0">
                        <a:effectLst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</a:rPr>
                        <a:t>37</a:t>
                      </a:r>
                      <a:endParaRPr lang="en-US" sz="2400" dirty="0" smtClean="0">
                        <a:effectLst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853538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תשע"ז – נתוני שיבוץ בעזרת שעות ייעודיות</a:t>
            </a:r>
            <a:endParaRPr lang="he-IL" b="1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340579"/>
              </p:ext>
            </p:extLst>
          </p:nvPr>
        </p:nvGraphicFramePr>
        <p:xfrm>
          <a:off x="495300" y="1970337"/>
          <a:ext cx="11115508" cy="417449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99981"/>
                <a:gridCol w="1545801"/>
                <a:gridCol w="7069726"/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effectLst/>
                        </a:rPr>
                        <a:t>מספר המורים ששובצו זו השנה הרביעית</a:t>
                      </a:r>
                      <a:endParaRPr lang="en-US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800" b="1" dirty="0">
                          <a:solidFill>
                            <a:srgbClr val="FF0000"/>
                          </a:solidFill>
                          <a:effectLst/>
                        </a:rPr>
                        <a:t>המורה קיבל 5 </a:t>
                      </a:r>
                      <a:r>
                        <a:rPr lang="he-IL" sz="2800" b="1" dirty="0" smtClean="0">
                          <a:solidFill>
                            <a:srgbClr val="FF0000"/>
                          </a:solidFill>
                          <a:effectLst/>
                        </a:rPr>
                        <a:t>שעות שבועיות ייעודיות</a:t>
                      </a:r>
                      <a:r>
                        <a:rPr lang="he-IL" sz="2800" b="1" baseline="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he-IL" sz="2000" b="0" dirty="0" smtClean="0">
                          <a:solidFill>
                            <a:schemeClr val="tx1"/>
                          </a:solidFill>
                          <a:effectLst/>
                        </a:rPr>
                        <a:t>+ </a:t>
                      </a:r>
                      <a:r>
                        <a:rPr lang="he-IL" sz="2000" b="0" dirty="0">
                          <a:solidFill>
                            <a:schemeClr val="tx1"/>
                          </a:solidFill>
                          <a:effectLst/>
                        </a:rPr>
                        <a:t>5 ש"ש מסל שעות התקן הבית </a:t>
                      </a:r>
                      <a:r>
                        <a:rPr lang="he-IL" sz="2000" b="0" dirty="0" smtClean="0">
                          <a:solidFill>
                            <a:schemeClr val="tx1"/>
                          </a:solidFill>
                          <a:effectLst/>
                        </a:rPr>
                        <a:t>ספרי</a:t>
                      </a: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effectLst/>
                        </a:rPr>
                        <a:t>מספר המורים ששובצו זו השנה השלישית</a:t>
                      </a:r>
                      <a:endParaRPr lang="en-US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</a:rPr>
                        <a:t>8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800" b="1" dirty="0">
                          <a:solidFill>
                            <a:srgbClr val="FF0000"/>
                          </a:solidFill>
                          <a:effectLst/>
                        </a:rPr>
                        <a:t>כל אחד מהמורים </a:t>
                      </a:r>
                      <a:r>
                        <a:rPr lang="he-IL" sz="2800" b="1" dirty="0" smtClean="0">
                          <a:solidFill>
                            <a:srgbClr val="FF0000"/>
                          </a:solidFill>
                          <a:effectLst/>
                        </a:rPr>
                        <a:t>קיבל </a:t>
                      </a:r>
                      <a:r>
                        <a:rPr lang="he-IL" sz="2800" b="1" dirty="0">
                          <a:solidFill>
                            <a:srgbClr val="FF0000"/>
                          </a:solidFill>
                          <a:effectLst/>
                        </a:rPr>
                        <a:t>5 </a:t>
                      </a:r>
                      <a:r>
                        <a:rPr lang="he-IL" sz="2800" b="1" dirty="0" smtClean="0">
                          <a:solidFill>
                            <a:srgbClr val="FF0000"/>
                          </a:solidFill>
                          <a:effectLst/>
                        </a:rPr>
                        <a:t>שעות שבועיות ייעודיות</a:t>
                      </a:r>
                      <a:r>
                        <a:rPr lang="he-IL" sz="2800" b="1" baseline="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he-IL" sz="2000" dirty="0" smtClean="0">
                          <a:effectLst/>
                        </a:rPr>
                        <a:t>במסגרת </a:t>
                      </a:r>
                      <a:r>
                        <a:rPr lang="he-IL" sz="2000" dirty="0">
                          <a:effectLst/>
                        </a:rPr>
                        <a:t>התכנית + לפחות 5 ש"ש מסל שעות התקן הבית </a:t>
                      </a:r>
                      <a:r>
                        <a:rPr lang="he-IL" sz="2000" dirty="0" smtClean="0">
                          <a:effectLst/>
                        </a:rPr>
                        <a:t>ספרי</a:t>
                      </a: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effectLst/>
                        </a:rPr>
                        <a:t>מספר המורים ששובצו זו השנה </a:t>
                      </a:r>
                      <a:r>
                        <a:rPr lang="he-IL" sz="2000" b="0" dirty="0" smtClean="0">
                          <a:effectLst/>
                        </a:rPr>
                        <a:t>השנייה</a:t>
                      </a: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</a:rPr>
                        <a:t>14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כל אחד מהמורים קיבל 10 </a:t>
                      </a:r>
                      <a:r>
                        <a:rPr lang="he-IL" sz="2800" b="1" dirty="0" smtClean="0">
                          <a:solidFill>
                            <a:srgbClr val="FF0000"/>
                          </a:solidFill>
                          <a:effectLst/>
                        </a:rPr>
                        <a:t>שעות שבועיות ייעודיות</a:t>
                      </a:r>
                      <a:r>
                        <a:rPr lang="he-IL" sz="2800" b="1" baseline="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en-US" sz="2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effectLst/>
                        </a:rPr>
                        <a:t>מספר המורים ששובצו זו השנה הראשונה </a:t>
                      </a:r>
                      <a:endParaRPr lang="he-IL" sz="2000" b="0" dirty="0" smtClean="0">
                        <a:effectLst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effectLst/>
                        </a:rPr>
                        <a:t>14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e-IL" sz="2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כל אחד מהמתמחים קיבל 10 </a:t>
                      </a:r>
                      <a:r>
                        <a:rPr lang="he-IL" sz="2800" b="1" dirty="0" smtClean="0">
                          <a:solidFill>
                            <a:srgbClr val="FF0000"/>
                          </a:solidFill>
                          <a:effectLst/>
                        </a:rPr>
                        <a:t>שעות שבועיות ייעודיות</a:t>
                      </a:r>
                      <a:r>
                        <a:rPr lang="he-IL" sz="2800" b="1" baseline="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en-US" sz="2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619500" y="6324600"/>
            <a:ext cx="67437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dirty="0" smtClean="0"/>
              <a:t>* חלק מהמורים בכל הקבוצות קיבלו שעות נוספות מסל התקן הבית ספרי</a:t>
            </a:r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264051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פילוח המורים המשתלבים עפ"י מגזר</a:t>
            </a:r>
            <a:endParaRPr lang="he-IL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9616833"/>
              </p:ext>
            </p:extLst>
          </p:nvPr>
        </p:nvGraphicFramePr>
        <p:xfrm>
          <a:off x="6489700" y="2848767"/>
          <a:ext cx="3768725" cy="2955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0338843"/>
              </p:ext>
            </p:extLst>
          </p:nvPr>
        </p:nvGraphicFramePr>
        <p:xfrm>
          <a:off x="2197100" y="2755900"/>
          <a:ext cx="4076700" cy="304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23551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פילוח עפ"י מחוז השיבוץ</a:t>
            </a:r>
            <a:endParaRPr lang="he-IL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3368870"/>
              </p:ext>
            </p:extLst>
          </p:nvPr>
        </p:nvGraphicFramePr>
        <p:xfrm>
          <a:off x="1536700" y="1812584"/>
          <a:ext cx="9436100" cy="222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2933440"/>
              </p:ext>
            </p:extLst>
          </p:nvPr>
        </p:nvGraphicFramePr>
        <p:xfrm>
          <a:off x="581192" y="4191192"/>
          <a:ext cx="10391608" cy="2666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9840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סיפור הצלחה בבית הספר מורשת זבולון בנתניה</a:t>
            </a:r>
            <a:br>
              <a:rPr lang="he-IL" b="1" dirty="0" smtClean="0"/>
            </a:br>
            <a:r>
              <a:rPr lang="he-IL" b="1" dirty="0" smtClean="0"/>
              <a:t>ספיר חיים, מורה לתיאטרון נמוכת קומה</a:t>
            </a:r>
            <a:endParaRPr lang="he-IL" b="1" dirty="0"/>
          </a:p>
        </p:txBody>
      </p:sp>
      <p:pic>
        <p:nvPicPr>
          <p:cNvPr id="7" name="תמונה 6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8136" t="22231" r="58646" b="44957"/>
          <a:stretch/>
        </p:blipFill>
        <p:spPr>
          <a:xfrm>
            <a:off x="3382618" y="2620879"/>
            <a:ext cx="5851620" cy="3200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74207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סיפור הצלחה בבית הספר רגבים במושב אמונים</a:t>
            </a:r>
            <a:r>
              <a:rPr lang="he-IL" b="1" dirty="0"/>
              <a:t/>
            </a:r>
            <a:br>
              <a:rPr lang="he-IL" b="1" dirty="0"/>
            </a:br>
            <a:r>
              <a:rPr lang="he-IL" b="1" dirty="0" smtClean="0"/>
              <a:t>מעיין לוי, מורת שילוב הנעזרת בקביים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  <p:pic>
        <p:nvPicPr>
          <p:cNvPr id="5" name="תמונה 4" descr="C:\Users\hku4200\Downloads\IMG-20160906-WA000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8" b="23171"/>
          <a:stretch/>
        </p:blipFill>
        <p:spPr bwMode="auto">
          <a:xfrm>
            <a:off x="3162300" y="1855387"/>
            <a:ext cx="5778500" cy="50915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446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/>
              <a:t>סיפור הצלחה בבית הספר </a:t>
            </a:r>
            <a:r>
              <a:rPr lang="he-IL" b="1" dirty="0" smtClean="0"/>
              <a:t>אבן סינא בכפר מנדא</a:t>
            </a:r>
            <a:r>
              <a:rPr lang="he-IL" b="1" dirty="0"/>
              <a:t/>
            </a:r>
            <a:br>
              <a:rPr lang="he-IL" b="1" dirty="0"/>
            </a:br>
            <a:r>
              <a:rPr lang="he-IL" b="1" dirty="0" smtClean="0"/>
              <a:t>הישאם חושאן, מורה שילוב עיוור</a:t>
            </a:r>
            <a:endParaRPr lang="he-IL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/>
          <a:srcRect l="1571" t="9159" r="49476" b="81466"/>
          <a:stretch/>
        </p:blipFill>
        <p:spPr>
          <a:xfrm>
            <a:off x="190499" y="1811711"/>
            <a:ext cx="11509209" cy="766390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3"/>
          <a:srcRect l="19702" t="57278" r="57001" b="30387"/>
          <a:stretch/>
        </p:blipFill>
        <p:spPr>
          <a:xfrm>
            <a:off x="2481079" y="2673856"/>
            <a:ext cx="9129729" cy="1870848"/>
          </a:xfrm>
          <a:prstGeom prst="rect">
            <a:avLst/>
          </a:prstGeom>
        </p:spPr>
      </p:pic>
      <p:pic>
        <p:nvPicPr>
          <p:cNvPr id="9" name="תמונה 8">
            <a:hlinkClick r:id="rId4"/>
          </p:cNvPr>
          <p:cNvPicPr>
            <a:picLocks noChangeAspect="1"/>
          </p:cNvPicPr>
          <p:nvPr/>
        </p:nvPicPr>
        <p:blipFill rotWithShape="1">
          <a:blip r:embed="rId5"/>
          <a:srcRect l="20084" t="16818" r="58147" b="48919"/>
          <a:stretch/>
        </p:blipFill>
        <p:spPr>
          <a:xfrm>
            <a:off x="3454893" y="4232077"/>
            <a:ext cx="3915893" cy="238528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68829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פעולות מתוכננות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2400" dirty="0" smtClean="0"/>
              <a:t>יום עיון והוקרה למנהלים ומפקחים הקולטים מורים מהתכנית </a:t>
            </a:r>
          </a:p>
          <a:p>
            <a:r>
              <a:rPr lang="he-IL" sz="2400" dirty="0" smtClean="0"/>
              <a:t>מפגש לכלל המורים המשתתפים בתכנית</a:t>
            </a:r>
          </a:p>
          <a:p>
            <a:r>
              <a:rPr lang="he-IL" sz="2400" smtClean="0"/>
              <a:t>ייתכנות </a:t>
            </a:r>
            <a:r>
              <a:rPr lang="he-IL" sz="2400" dirty="0" smtClean="0"/>
              <a:t>להקמת קבוצת תמיכה מקוונת למורים המשתתפים בתכנית</a:t>
            </a:r>
          </a:p>
          <a:p>
            <a:r>
              <a:rPr lang="he-IL" sz="2400" dirty="0" smtClean="0"/>
              <a:t>ביקורים של מנהלות התכנית בקרב מורים מהתכנית חדשים וותיקים כאחד</a:t>
            </a:r>
          </a:p>
          <a:p>
            <a:r>
              <a:rPr lang="he-IL" sz="2400" dirty="0" smtClean="0"/>
              <a:t>קשר עם פורום מרכזי התמיכה ללמידה ושיתופי פעולה</a:t>
            </a:r>
          </a:p>
          <a:p>
            <a:r>
              <a:rPr lang="he-IL" sz="2400" dirty="0" smtClean="0"/>
              <a:t>מתן התאמות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372181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</a:rPr>
              <a:t>תודה רבה על ההקשבה וההזדמנות</a:t>
            </a:r>
            <a:endParaRPr lang="he-IL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9575" y="78443"/>
            <a:ext cx="37528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משרד החינוך, מינהל עובדי הוראה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57116874"/>
      </p:ext>
    </p:extLst>
  </p:cSld>
  <p:clrMapOvr>
    <a:masterClrMapping/>
  </p:clrMapOvr>
</p:sld>
</file>

<file path=ppt/theme/theme1.xml><?xml version="1.0" encoding="utf-8"?>
<a:theme xmlns:a="http://schemas.openxmlformats.org/drawingml/2006/main" name="דיבידנד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F34AAA9-D2DD-4B62-8C9B-730483ACE34A}"/>
</file>

<file path=customXml/itemProps2.xml><?xml version="1.0" encoding="utf-8"?>
<ds:datastoreItem xmlns:ds="http://schemas.openxmlformats.org/officeDocument/2006/customXml" ds:itemID="{288E501E-6DE7-485B-8ACD-7801E273C9C0}"/>
</file>

<file path=customXml/itemProps3.xml><?xml version="1.0" encoding="utf-8"?>
<ds:datastoreItem xmlns:ds="http://schemas.openxmlformats.org/officeDocument/2006/customXml" ds:itemID="{A29E5B39-5837-4C57-98CB-E53D71AEF3D8}"/>
</file>

<file path=docProps/app.xml><?xml version="1.0" encoding="utf-8"?>
<Properties xmlns="http://schemas.openxmlformats.org/officeDocument/2006/extended-properties" xmlns:vt="http://schemas.openxmlformats.org/officeDocument/2006/docPropsVTypes">
  <Template>דיבידנד</Template>
  <TotalTime>382</TotalTime>
  <Words>541</Words>
  <Application>Microsoft Office PowerPoint</Application>
  <PresentationFormat>מסך רחב</PresentationFormat>
  <Paragraphs>80</Paragraphs>
  <Slides>12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7" baseType="lpstr">
      <vt:lpstr>Arial</vt:lpstr>
      <vt:lpstr>Calibri</vt:lpstr>
      <vt:lpstr>Gill Sans MT</vt:lpstr>
      <vt:lpstr>Wingdings 2</vt:lpstr>
      <vt:lpstr>דיבידנד</vt:lpstr>
      <vt:lpstr>ללא גבולות שילוב מורים עם מוגבלויות במערכת החינוך</vt:lpstr>
      <vt:lpstr>מטרות התכנית</vt:lpstr>
      <vt:lpstr>אז מה אנחנו עושים?</vt:lpstr>
      <vt:lpstr>השתלבות המורים במערכת</vt:lpstr>
      <vt:lpstr>תשע"ז – נתוני שיבוץ בעזרת שעות ייעודיות</vt:lpstr>
      <vt:lpstr>פילוח המורים המשתלבים עפ"י מגזר</vt:lpstr>
      <vt:lpstr>פילוח עפ"י מחוז השיבוץ</vt:lpstr>
      <vt:lpstr>סיפור הצלחה בבית הספר מורשת זבולון בנתניה ספיר חיים, מורה לתיאטרון נמוכת קומה</vt:lpstr>
      <vt:lpstr>סיפור הצלחה בבית הספר רגבים במושב אמונים מעיין לוי, מורת שילוב הנעזרת בקביים</vt:lpstr>
      <vt:lpstr>סיפור הצלחה בבית הספר אבן סינא בכפר מנדא הישאם חושאן, מורה שילוב עיוור</vt:lpstr>
      <vt:lpstr>פעולות מתוכננות</vt:lpstr>
      <vt:lpstr>מצגת של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ללא גבולות שילוב מורים עם מוגבלויות במערכת החינוך</dc:title>
  <dc:creator>esti</dc:creator>
  <cp:lastModifiedBy>esti</cp:lastModifiedBy>
  <cp:revision>33</cp:revision>
  <dcterms:created xsi:type="dcterms:W3CDTF">2016-11-27T06:33:22Z</dcterms:created>
  <dcterms:modified xsi:type="dcterms:W3CDTF">2016-12-04T09:31:05Z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2009744</vt:r8>
  </property>
</Properties>
</file>