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4.xml" ContentType="application/vnd.openxmlformats-officedocument.drawingml.chartshapes+xml"/>
  <Override PartName="/ppt/drawings/drawing3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7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5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53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4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4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48.xml" ContentType="application/vnd.openxmlformats-officedocument.presentationml.slide+xml"/>
  <Override PartName="/ppt/slides/slide40.xml" ContentType="application/vnd.openxmlformats-officedocument.presentationml.slide+xml"/>
  <Override PartName="/ppt/slides/slide42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1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52.xml" ContentType="application/vnd.openxmlformats-officedocument.drawingml.chart+xml"/>
  <Override PartName="/ppt/theme/theme4.xml" ContentType="application/vnd.openxmlformats-officedocument.theme+xml"/>
  <Override PartName="/ppt/theme/themeOverride14.xml" ContentType="application/vnd.openxmlformats-officedocument.themeOverride+xml"/>
  <Override PartName="/ppt/charts/chart19.xml" ContentType="application/vnd.openxmlformats-officedocument.drawingml.chart+xml"/>
  <Override PartName="/ppt/theme/themeOverride15.xml" ContentType="application/vnd.openxmlformats-officedocument.themeOverride+xml"/>
  <Override PartName="/ppt/charts/chart20.xml" ContentType="application/vnd.openxmlformats-officedocument.drawingml.chart+xml"/>
  <Override PartName="/ppt/theme/themeOverride16.xml" ContentType="application/vnd.openxmlformats-officedocument.themeOverride+xml"/>
  <Override PartName="/ppt/charts/chart21.xml" ContentType="application/vnd.openxmlformats-officedocument.drawingml.chart+xml"/>
  <Override PartName="/ppt/theme/themeOverride17.xml" ContentType="application/vnd.openxmlformats-officedocument.themeOverride+xml"/>
  <Override PartName="/ppt/charts/chart18.xml" ContentType="application/vnd.openxmlformats-officedocument.drawingml.chart+xml"/>
  <Override PartName="/ppt/theme/themeOverride13.xml" ContentType="application/vnd.openxmlformats-officedocument.themeOverride+xml"/>
  <Override PartName="/ppt/charts/chart17.xml" ContentType="application/vnd.openxmlformats-officedocument.drawingml.chart+xml"/>
  <Override PartName="/ppt/theme/themeOverride10.xml" ContentType="application/vnd.openxmlformats-officedocument.themeOverride+xml"/>
  <Override PartName="/ppt/charts/chart15.xml" ContentType="application/vnd.openxmlformats-officedocument.drawingml.chart+xml"/>
  <Override PartName="/ppt/theme/themeOverride11.xml" ContentType="application/vnd.openxmlformats-officedocument.themeOverride+xml"/>
  <Override PartName="/ppt/commentAuthors.xml" ContentType="application/vnd.openxmlformats-officedocument.presentationml.commentAuthors+xml"/>
  <Override PartName="/ppt/charts/chart16.xml" ContentType="application/vnd.openxmlformats-officedocument.drawingml.chart+xml"/>
  <Override PartName="/ppt/theme/themeOverride12.xml" ContentType="application/vnd.openxmlformats-officedocument.themeOverride+xml"/>
  <Override PartName="/ppt/handoutMasters/handoutMaster1.xml" ContentType="application/vnd.openxmlformats-officedocument.presentationml.handoutMaster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9.xml" ContentType="application/vnd.openxmlformats-officedocument.drawingml.chart+xml"/>
  <Override PartName="/ppt/theme/themeOverride22.xml" ContentType="application/vnd.openxmlformats-officedocument.themeOverride+xml"/>
  <Override PartName="/ppt/charts/chart30.xml" ContentType="application/vnd.openxmlformats-officedocument.drawingml.chart+xml"/>
  <Override PartName="/ppt/theme/themeOverride23.xml" ContentType="application/vnd.openxmlformats-officedocument.themeOverride+xml"/>
  <Override PartName="/ppt/charts/chart31.xml" ContentType="application/vnd.openxmlformats-officedocument.drawingml.chart+xml"/>
  <Override PartName="/ppt/theme/theme3.xml" ContentType="application/vnd.openxmlformats-officedocument.theme+xml"/>
  <Override PartName="/ppt/theme/themeOverride21.xml" ContentType="application/vnd.openxmlformats-officedocument.themeOverride+xml"/>
  <Override PartName="/ppt/charts/chart28.xml" ContentType="application/vnd.openxmlformats-officedocument.drawingml.chart+xml"/>
  <Override PartName="/ppt/theme/themeOverride20.xml" ContentType="application/vnd.openxmlformats-officedocument.themeOverride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theme/themeOverride18.xml" ContentType="application/vnd.openxmlformats-officedocument.themeOverride+xml"/>
  <Override PartName="/ppt/charts/chart26.xml" ContentType="application/vnd.openxmlformats-officedocument.drawingml.chart+xml"/>
  <Override PartName="/ppt/theme/themeOverride19.xml" ContentType="application/vnd.openxmlformats-officedocument.themeOverride+xml"/>
  <Override PartName="/ppt/charts/chart27.xml" ContentType="application/vnd.openxmlformats-officedocument.drawingml.chart+xml"/>
  <Override PartName="/ppt/charts/chart14.xml" ContentType="application/vnd.openxmlformats-officedocument.drawingml.chart+xml"/>
  <Override PartName="/ppt/theme/themeOverride9.xml" ContentType="application/vnd.openxmlformats-officedocument.themeOverride+xml"/>
  <Override PartName="/ppt/charts/chart13.xml" ContentType="application/vnd.openxmlformats-officedocument.drawingml.chart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theme/theme5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theme/theme1.xml" ContentType="application/vnd.openxmlformats-officedocument.them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heme/themeOverride8.xml" ContentType="application/vnd.openxmlformats-officedocument.themeOverride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charts/chart49.xml" ContentType="application/vnd.openxmlformats-officedocument.drawingml.chart+xml"/>
  <Override PartName="/ppt/theme/themeOverride42.xml" ContentType="application/vnd.openxmlformats-officedocument.themeOverride+xml"/>
  <Override PartName="/ppt/charts/chart50.xml" ContentType="application/vnd.openxmlformats-officedocument.drawingml.chart+xml"/>
  <Override PartName="/ppt/theme/themeOverride43.xml" ContentType="application/vnd.openxmlformats-officedocument.themeOverride+xml"/>
  <Override PartName="/ppt/charts/chart51.xml" ContentType="application/vnd.openxmlformats-officedocument.drawingml.chart+xml"/>
  <Override PartName="/ppt/theme/themeOverride44.xml" ContentType="application/vnd.openxmlformats-officedocument.themeOverride+xml"/>
  <Override PartName="/ppt/theme/themeOverride41.xml" ContentType="application/vnd.openxmlformats-officedocument.themeOverride+xml"/>
  <Override PartName="/ppt/charts/chart48.xml" ContentType="application/vnd.openxmlformats-officedocument.drawingml.chart+xml"/>
  <Override PartName="/ppt/charts/chart32.xml" ContentType="application/vnd.openxmlformats-officedocument.drawingml.chart+xml"/>
  <Override PartName="/ppt/charts/chart46.xml" ContentType="application/vnd.openxmlformats-officedocument.drawingml.chart+xml"/>
  <Override PartName="/ppt/theme/themeOverride39.xml" ContentType="application/vnd.openxmlformats-officedocument.themeOverride+xml"/>
  <Override PartName="/ppt/charts/chart47.xml" ContentType="application/vnd.openxmlformats-officedocument.drawingml.chart+xml"/>
  <Override PartName="/ppt/theme/themeOverride40.xml" ContentType="application/vnd.openxmlformats-officedocument.themeOverride+xml"/>
  <Override PartName="/ppt/theme/themeOverride45.xml" ContentType="application/vnd.openxmlformats-officedocument.themeOverride+xml"/>
  <Override PartName="/ppt/theme/themeOverride49.xml" ContentType="application/vnd.openxmlformats-officedocument.themeOverride+xml"/>
  <Override PartName="/ppt/charts/chart57.xml" ContentType="application/vnd.openxmlformats-officedocument.drawingml.chart+xml"/>
  <Override PartName="/ppt/theme/themeOverride50.xml" ContentType="application/vnd.openxmlformats-officedocument.themeOverride+xml"/>
  <Override PartName="/ppt/charts/chart58.xml" ContentType="application/vnd.openxmlformats-officedocument.drawingml.chart+xml"/>
  <Override PartName="/ppt/theme/themeOverride51.xml" ContentType="application/vnd.openxmlformats-officedocument.themeOverride+xml"/>
  <Override PartName="/ppt/charts/chart56.xml" ContentType="application/vnd.openxmlformats-officedocument.drawingml.chart+xml"/>
  <Override PartName="/ppt/theme/themeOverride48.xml" ContentType="application/vnd.openxmlformats-officedocument.themeOverride+xml"/>
  <Override PartName="/ppt/charts/chart53.xml" ContentType="application/vnd.openxmlformats-officedocument.drawingml.chart+xml"/>
  <Override PartName="/ppt/theme/themeOverride46.xml" ContentType="application/vnd.openxmlformats-officedocument.themeOverride+xml"/>
  <Override PartName="/ppt/charts/chart54.xml" ContentType="application/vnd.openxmlformats-officedocument.drawingml.chart+xml"/>
  <Override PartName="/ppt/theme/themeOverride47.xml" ContentType="application/vnd.openxmlformats-officedocument.themeOverride+xml"/>
  <Override PartName="/ppt/charts/chart55.xml" ContentType="application/vnd.openxmlformats-officedocument.drawingml.chart+xml"/>
  <Override PartName="/ppt/theme/themeOverride38.xml" ContentType="application/vnd.openxmlformats-officedocument.themeOverride+xml"/>
  <Override PartName="/ppt/charts/chart36.xml" ContentType="application/vnd.openxmlformats-officedocument.drawingml.chart+xml"/>
  <Override PartName="/ppt/theme/themeOverride29.xml" ContentType="application/vnd.openxmlformats-officedocument.themeOverride+xml"/>
  <Override PartName="/ppt/charts/chart37.xml" ContentType="application/vnd.openxmlformats-officedocument.drawingml.chart+xml"/>
  <Override PartName="/ppt/theme/themeOverride30.xml" ContentType="application/vnd.openxmlformats-officedocument.themeOverride+xml"/>
  <Override PartName="/ppt/charts/chart45.xml" ContentType="application/vnd.openxmlformats-officedocument.drawingml.chart+xml"/>
  <Override PartName="/ppt/theme/themeOverride28.xml" ContentType="application/vnd.openxmlformats-officedocument.themeOverride+xml"/>
  <Override PartName="/ppt/charts/chart35.xml" ContentType="application/vnd.openxmlformats-officedocument.drawingml.chart+xml"/>
  <Override PartName="/ppt/charts/chart33.xml" ContentType="application/vnd.openxmlformats-officedocument.drawingml.chart+xml"/>
  <Override PartName="/ppt/theme/themeOverride26.xml" ContentType="application/vnd.openxmlformats-officedocument.themeOverride+xml"/>
  <Override PartName="/ppt/charts/chart34.xml" ContentType="application/vnd.openxmlformats-officedocument.drawingml.chart+xml"/>
  <Override PartName="/ppt/theme/themeOverride27.xml" ContentType="application/vnd.openxmlformats-officedocument.themeOverride+xml"/>
  <Override PartName="/ppt/theme/themeOverride31.xml" ContentType="application/vnd.openxmlformats-officedocument.themeOverride+xml"/>
  <Override PartName="/ppt/charts/chart38.xml" ContentType="application/vnd.openxmlformats-officedocument.drawingml.chart+xml"/>
  <Override PartName="/ppt/notesMasters/notesMaster1.xml" ContentType="application/vnd.openxmlformats-officedocument.presentationml.notesMaster+xml"/>
  <Override PartName="/ppt/theme/themeOverride35.xml" ContentType="application/vnd.openxmlformats-officedocument.themeOverride+xml"/>
  <Override PartName="/ppt/charts/chart43.xml" ContentType="application/vnd.openxmlformats-officedocument.drawingml.chart+xml"/>
  <Override PartName="/ppt/theme/themeOverride36.xml" ContentType="application/vnd.openxmlformats-officedocument.themeOverride+xml"/>
  <Override PartName="/ppt/charts/chart44.xml" ContentType="application/vnd.openxmlformats-officedocument.drawingml.chart+xml"/>
  <Override PartName="/ppt/theme/themeOverride37.xml" ContentType="application/vnd.openxmlformats-officedocument.themeOverride+xml"/>
  <Override PartName="/ppt/charts/chart42.xml" ContentType="application/vnd.openxmlformats-officedocument.drawingml.chart+xml"/>
  <Override PartName="/ppt/charts/chart41.xml" ContentType="application/vnd.openxmlformats-officedocument.drawingml.chart+xml"/>
  <Override PartName="/ppt/charts/chart39.xml" ContentType="application/vnd.openxmlformats-officedocument.drawingml.chart+xml"/>
  <Override PartName="/ppt/theme/themeOverride32.xml" ContentType="application/vnd.openxmlformats-officedocument.themeOverride+xml"/>
  <Override PartName="/ppt/theme/themeOverride34.xml" ContentType="application/vnd.openxmlformats-officedocument.themeOverride+xml"/>
  <Override PartName="/ppt/charts/chart40.xml" ContentType="application/vnd.openxmlformats-officedocument.drawingml.chart+xml"/>
  <Override PartName="/ppt/theme/themeOverride33.xml" ContentType="application/vnd.openxmlformats-officedocument.themeOverr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1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87" r:id="rId2"/>
    <p:sldMasterId id="2147483696" r:id="rId3"/>
  </p:sldMasterIdLst>
  <p:notesMasterIdLst>
    <p:notesMasterId r:id="rId62"/>
  </p:notesMasterIdLst>
  <p:handoutMasterIdLst>
    <p:handoutMasterId r:id="rId63"/>
  </p:handoutMasterIdLst>
  <p:sldIdLst>
    <p:sldId id="557" r:id="rId4"/>
    <p:sldId id="558" r:id="rId5"/>
    <p:sldId id="408" r:id="rId6"/>
    <p:sldId id="510" r:id="rId7"/>
    <p:sldId id="410" r:id="rId8"/>
    <p:sldId id="411" r:id="rId9"/>
    <p:sldId id="542" r:id="rId10"/>
    <p:sldId id="554" r:id="rId11"/>
    <p:sldId id="560" r:id="rId12"/>
    <p:sldId id="562" r:id="rId13"/>
    <p:sldId id="561" r:id="rId14"/>
    <p:sldId id="563" r:id="rId15"/>
    <p:sldId id="564" r:id="rId16"/>
    <p:sldId id="565" r:id="rId17"/>
    <p:sldId id="569" r:id="rId18"/>
    <p:sldId id="568" r:id="rId19"/>
    <p:sldId id="567" r:id="rId20"/>
    <p:sldId id="571" r:id="rId21"/>
    <p:sldId id="427" r:id="rId22"/>
    <p:sldId id="543" r:id="rId23"/>
    <p:sldId id="572" r:id="rId24"/>
    <p:sldId id="575" r:id="rId25"/>
    <p:sldId id="577" r:id="rId26"/>
    <p:sldId id="576" r:id="rId27"/>
    <p:sldId id="578" r:id="rId28"/>
    <p:sldId id="580" r:id="rId29"/>
    <p:sldId id="581" r:id="rId30"/>
    <p:sldId id="586" r:id="rId31"/>
    <p:sldId id="587" r:id="rId32"/>
    <p:sldId id="589" r:id="rId33"/>
    <p:sldId id="590" r:id="rId34"/>
    <p:sldId id="585" r:id="rId35"/>
    <p:sldId id="591" r:id="rId36"/>
    <p:sldId id="592" r:id="rId37"/>
    <p:sldId id="593" r:id="rId38"/>
    <p:sldId id="594" r:id="rId39"/>
    <p:sldId id="595" r:id="rId40"/>
    <p:sldId id="629" r:id="rId41"/>
    <p:sldId id="596" r:id="rId42"/>
    <p:sldId id="597" r:id="rId43"/>
    <p:sldId id="623" r:id="rId44"/>
    <p:sldId id="624" r:id="rId45"/>
    <p:sldId id="600" r:id="rId46"/>
    <p:sldId id="602" r:id="rId47"/>
    <p:sldId id="603" r:id="rId48"/>
    <p:sldId id="604" r:id="rId49"/>
    <p:sldId id="626" r:id="rId50"/>
    <p:sldId id="609" r:id="rId51"/>
    <p:sldId id="627" r:id="rId52"/>
    <p:sldId id="613" r:id="rId53"/>
    <p:sldId id="614" r:id="rId54"/>
    <p:sldId id="628" r:id="rId55"/>
    <p:sldId id="618" r:id="rId56"/>
    <p:sldId id="619" r:id="rId57"/>
    <p:sldId id="625" r:id="rId58"/>
    <p:sldId id="632" r:id="rId59"/>
    <p:sldId id="633" r:id="rId60"/>
    <p:sldId id="573" r:id="rId61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5" clrIdx="0"/>
  <p:cmAuthor id="1" name="רון ברצלבסקי" initials="רב" lastIdx="1" clrIdx="1"/>
  <p:cmAuthor id="2" name="Yossi" initials="Y" lastIdx="40" clrIdx="2">
    <p:extLst/>
  </p:cmAuthor>
  <p:cmAuthor id="3" name="חגית גליקמן" initials="חג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7434"/>
    <a:srgbClr val="000000"/>
    <a:srgbClr val="EA0000"/>
    <a:srgbClr val="CC0000"/>
    <a:srgbClr val="990000"/>
    <a:srgbClr val="800000"/>
    <a:srgbClr val="4F6228"/>
    <a:srgbClr val="0066FF"/>
    <a:srgbClr val="E6A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088" autoAdjust="0"/>
    <p:restoredTop sz="78107" autoAdjust="0"/>
  </p:normalViewPr>
  <p:slideViewPr>
    <p:cSldViewPr>
      <p:cViewPr varScale="1">
        <p:scale>
          <a:sx n="75" d="100"/>
          <a:sy n="75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100" d="100"/>
        <a:sy n="100" d="100"/>
      </p:scale>
      <p:origin x="0" y="104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handoutMaster" Target="handoutMasters/handoutMaster1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commentAuthors" Target="commentAuthors.xml"/><Relationship Id="rId69" Type="http://schemas.openxmlformats.org/officeDocument/2006/relationships/customXml" Target="../customXml/item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notesMaster" Target="notesMasters/notesMaster1.xml"/><Relationship Id="rId7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fsrama\sys\Rama\&#1488;&#1490;&#1507;%20&#1502;&#1493;&#1508;\&#1490;&#1507;%20&#1506;&#1497;&#1489;&#1493;&#1491;%20&#1493;&#1504;&#1497;&#1514;&#1493;&#1495;%20&#1504;&#1514;&#1493;&#1504;&#1497;&#1501;\Splus\15\data\Splus%202015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&#1490;&#1507;%20&#1506;&#1497;&#1489;&#1493;&#1491;%20&#1493;&#1504;&#1497;&#1514;&#1493;&#1495;%20&#1504;&#1514;&#1493;&#1504;&#1497;&#1501;\Splus\15\data\Splus%202015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&#1490;&#1507;%20&#1506;&#1497;&#1489;&#1493;&#1491;%20&#1493;&#1504;&#1497;&#1514;&#1493;&#1495;%20&#1504;&#1514;&#1493;&#1504;&#1497;&#1501;\Splus\15\data\Splus%202015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&#1490;&#1507;%20&#1506;&#1497;&#1489;&#1493;&#1491;%20&#1493;&#1504;&#1497;&#1514;&#1493;&#1495;%20&#1504;&#1514;&#1493;&#1504;&#1497;&#1501;\Splus\15\data\Splus%202015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Yossy_Machluf\SPSS\TP\Splus%202015-YM-new-STRAUSS%20ISHI.xlsm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8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9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0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1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2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3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4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5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6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7.xm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Yossy_Machluf\SPSS\TP\Splus%202015-YM-new-STRAUSS%20ISHI.xlsm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Yossy_Machluf\SPSS\TP\Splus%202015-YM-new-STRAUSS%20ISHI.xlsm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rama\sys\Rama\&#1488;&#1490;&#1507;%20&#1502;&#1493;&#1508;\Yossy_Machluf\SPSS\TP\Splus%202015-YM-new-STRAUSS%20ISHI.xlsm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8.xm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rama\sys\Rama\&#1488;&#1490;&#1507;%20&#1502;&#1493;&#1508;\Yossy_Machluf\SPSS\TP\Splus%202015-YM-new-STRAUSS%20ISHI.xlsm" TargetMode="External"/><Relationship Id="rId1" Type="http://schemas.openxmlformats.org/officeDocument/2006/relationships/themeOverride" Target="../theme/themeOverride19.xm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20.xm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21.xm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2.xm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23.xm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24.xm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25.xm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26.xm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27.xml"/></Relationships>
</file>

<file path=ppt/charts/_rels/chart3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28.xml"/></Relationships>
</file>

<file path=ppt/charts/_rels/chart3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29.xm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30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31.xm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32.xm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33.xm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34.xm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35.xm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36.xml"/></Relationships>
</file>

<file path=ppt/charts/_rels/chart4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7.xlsx"/><Relationship Id="rId1" Type="http://schemas.openxmlformats.org/officeDocument/2006/relationships/themeOverride" Target="../theme/themeOverride37.xml"/></Relationships>
</file>

<file path=ppt/charts/_rels/chart4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8.xlsx"/><Relationship Id="rId1" Type="http://schemas.openxmlformats.org/officeDocument/2006/relationships/themeOverride" Target="../theme/themeOverride38.xml"/></Relationships>
</file>

<file path=ppt/charts/_rels/chart4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9.xlsx"/><Relationship Id="rId1" Type="http://schemas.openxmlformats.org/officeDocument/2006/relationships/themeOverride" Target="../theme/themeOverride39.xml"/></Relationships>
</file>

<file path=ppt/charts/_rels/chart4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0.xlsx"/><Relationship Id="rId1" Type="http://schemas.openxmlformats.org/officeDocument/2006/relationships/themeOverride" Target="../theme/themeOverride40.xml"/></Relationships>
</file>

<file path=ppt/charts/_rels/chart4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1.xlsx"/><Relationship Id="rId1" Type="http://schemas.openxmlformats.org/officeDocument/2006/relationships/themeOverride" Target="../theme/themeOverride41.xml"/></Relationships>
</file>

<file path=ppt/charts/_rels/chart4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2.xlsx"/><Relationship Id="rId1" Type="http://schemas.openxmlformats.org/officeDocument/2006/relationships/themeOverride" Target="../theme/themeOverride42.xml"/></Relationships>
</file>

<file path=ppt/charts/_rels/chart5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3.xlsx"/><Relationship Id="rId1" Type="http://schemas.openxmlformats.org/officeDocument/2006/relationships/themeOverride" Target="../theme/themeOverride43.xml"/></Relationships>
</file>

<file path=ppt/charts/_rels/chart5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4.xlsx"/><Relationship Id="rId1" Type="http://schemas.openxmlformats.org/officeDocument/2006/relationships/themeOverride" Target="../theme/themeOverride44.xml"/></Relationships>
</file>

<file path=ppt/charts/_rels/chart5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5.xlsx"/><Relationship Id="rId1" Type="http://schemas.openxmlformats.org/officeDocument/2006/relationships/themeOverride" Target="../theme/themeOverride45.xml"/></Relationships>
</file>

<file path=ppt/charts/_rels/chart5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6.xlsx"/><Relationship Id="rId1" Type="http://schemas.openxmlformats.org/officeDocument/2006/relationships/themeOverride" Target="../theme/themeOverride46.xml"/></Relationships>
</file>

<file path=ppt/charts/_rels/chart5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7.xlsx"/><Relationship Id="rId1" Type="http://schemas.openxmlformats.org/officeDocument/2006/relationships/themeOverride" Target="../theme/themeOverride47.xml"/></Relationships>
</file>

<file path=ppt/charts/_rels/chart5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8.xlsx"/><Relationship Id="rId1" Type="http://schemas.openxmlformats.org/officeDocument/2006/relationships/themeOverride" Target="../theme/themeOverride48.xml"/></Relationships>
</file>

<file path=ppt/charts/_rels/chart5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9.xlsx"/><Relationship Id="rId1" Type="http://schemas.openxmlformats.org/officeDocument/2006/relationships/themeOverride" Target="../theme/themeOverride49.xml"/></Relationships>
</file>

<file path=ppt/charts/_rels/chart5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0.xlsx"/><Relationship Id="rId1" Type="http://schemas.openxmlformats.org/officeDocument/2006/relationships/themeOverride" Target="../theme/themeOverride50.xml"/></Relationships>
</file>

<file path=ppt/charts/_rels/chart5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1.xlsx"/><Relationship Id="rId1" Type="http://schemas.openxmlformats.org/officeDocument/2006/relationships/themeOverride" Target="../theme/themeOverride5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8010628019323666E-2"/>
          <c:y val="6.0149999999999988E-2"/>
          <c:w val="0.90918707729468584"/>
          <c:h val="0.734859920634920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integration!$J$68</c:f>
              <c:strCache>
                <c:ptCount val="1"/>
                <c:pt idx="0">
                  <c:v>מגזר</c:v>
                </c:pt>
              </c:strCache>
            </c:strRef>
          </c:tx>
          <c:spPr>
            <a:solidFill>
              <a:schemeClr val="accent1"/>
            </a:solidFill>
            <a:ln w="3175">
              <a:noFill/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9F56-45A0-9F0B-A4330F577367}"/>
              </c:ext>
            </c:extLst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9F56-45A0-9F0B-A4330F577367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9F56-45A0-9F0B-A4330F577367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9F56-45A0-9F0B-A4330F577367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9F56-45A0-9F0B-A4330F577367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9F56-45A0-9F0B-A4330F577367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6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F56-45A0-9F0B-A4330F577367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6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F56-45A0-9F0B-A4330F577367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9F56-45A0-9F0B-A4330F577367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9F56-45A0-9F0B-A4330F577367}"/>
              </c:ext>
            </c:extLst>
          </c:dPt>
          <c:dPt>
            <c:idx val="1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2-9F56-45A0-9F0B-A4330F577367}"/>
              </c:ext>
            </c:extLst>
          </c:dPt>
          <c:dPt>
            <c:idx val="11"/>
            <c:invertIfNegative val="0"/>
            <c:bubble3D val="0"/>
            <c:spPr>
              <a:solidFill>
                <a:srgbClr val="0070C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9F56-45A0-9F0B-A4330F577367}"/>
              </c:ext>
            </c:extLst>
          </c:dPt>
          <c:dPt>
            <c:idx val="12"/>
            <c:invertIfNegative val="0"/>
            <c:bubble3D val="0"/>
            <c:spPr>
              <a:solidFill>
                <a:srgbClr val="0070C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9F56-45A0-9F0B-A4330F577367}"/>
              </c:ext>
            </c:extLst>
          </c:dPt>
          <c:dPt>
            <c:idx val="13"/>
            <c:invertIfNegative val="0"/>
            <c:bubble3D val="0"/>
            <c:spPr>
              <a:solidFill>
                <a:srgbClr val="0070C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9F56-45A0-9F0B-A4330F577367}"/>
              </c:ext>
            </c:extLst>
          </c:dPt>
          <c:dPt>
            <c:idx val="14"/>
            <c:invertIfNegative val="0"/>
            <c:bubble3D val="0"/>
            <c:spPr>
              <a:solidFill>
                <a:srgbClr val="0070C0"/>
              </a:solidFill>
              <a:ln w="317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A-9F56-45A0-9F0B-A4330F57736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integration!$H$69:$I$84</c:f>
              <c:multiLvlStrCache>
                <c:ptCount val="15"/>
                <c:lvl>
                  <c:pt idx="1">
                    <c:v>2006</c:v>
                  </c:pt>
                  <c:pt idx="2">
                    <c:v>2009</c:v>
                  </c:pt>
                  <c:pt idx="3">
                    <c:v>2012</c:v>
                  </c:pt>
                  <c:pt idx="4">
                    <c:v>2015</c:v>
                  </c:pt>
                  <c:pt idx="6">
                    <c:v>2006</c:v>
                  </c:pt>
                  <c:pt idx="7">
                    <c:v>2009</c:v>
                  </c:pt>
                  <c:pt idx="8">
                    <c:v>2012</c:v>
                  </c:pt>
                  <c:pt idx="9">
                    <c:v>2015</c:v>
                  </c:pt>
                  <c:pt idx="11">
                    <c:v>2006</c:v>
                  </c:pt>
                  <c:pt idx="12">
                    <c:v>2009</c:v>
                  </c:pt>
                  <c:pt idx="13">
                    <c:v>2012</c:v>
                  </c:pt>
                  <c:pt idx="14">
                    <c:v>2015</c:v>
                  </c:pt>
                </c:lvl>
                <c:lvl>
                  <c:pt idx="0">
                    <c:v> </c:v>
                  </c:pt>
                  <c:pt idx="1">
                    <c:v>מדעים</c:v>
                  </c:pt>
                  <c:pt idx="5">
                    <c:v> </c:v>
                  </c:pt>
                  <c:pt idx="6">
                    <c:v>קריאה</c:v>
                  </c:pt>
                  <c:pt idx="10">
                    <c:v> </c:v>
                  </c:pt>
                  <c:pt idx="11">
                    <c:v>מתמטיקה</c:v>
                  </c:pt>
                </c:lvl>
              </c:multiLvlStrCache>
            </c:multiLvlStrRef>
          </c:cat>
          <c:val>
            <c:numRef>
              <c:f>integration!$J$69:$J$84</c:f>
              <c:numCache>
                <c:formatCode>0</c:formatCode>
                <c:ptCount val="16"/>
                <c:pt idx="1">
                  <c:v>453.90370809909598</c:v>
                </c:pt>
                <c:pt idx="2">
                  <c:v>454.85096336001698</c:v>
                </c:pt>
                <c:pt idx="3">
                  <c:v>470.07266182272502</c:v>
                </c:pt>
                <c:pt idx="4">
                  <c:v>466.55281342494101</c:v>
                </c:pt>
                <c:pt idx="6">
                  <c:v>438.67227528011398</c:v>
                </c:pt>
                <c:pt idx="7">
                  <c:v>473.98995043365198</c:v>
                </c:pt>
                <c:pt idx="8">
                  <c:v>485.803212444042</c:v>
                </c:pt>
                <c:pt idx="9">
                  <c:v>478.96064422710998</c:v>
                </c:pt>
                <c:pt idx="11">
                  <c:v>441.85872772744102</c:v>
                </c:pt>
                <c:pt idx="12">
                  <c:v>446.86376384315997</c:v>
                </c:pt>
                <c:pt idx="13">
                  <c:v>466.48143014930901</c:v>
                </c:pt>
                <c:pt idx="14">
                  <c:v>469.66945541044601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B-9F56-45A0-9F0B-A4330F5773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axId val="122836480"/>
        <c:axId val="122838016"/>
      </c:barChart>
      <c:catAx>
        <c:axId val="122836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sz="1200" b="1"/>
            </a:pPr>
            <a:endParaRPr lang="he-IL"/>
          </a:p>
        </c:txPr>
        <c:crossAx val="122838016"/>
        <c:crosses val="autoZero"/>
        <c:auto val="1"/>
        <c:lblAlgn val="ctr"/>
        <c:lblOffset val="100"/>
        <c:tickMarkSkip val="1"/>
        <c:noMultiLvlLbl val="0"/>
      </c:catAx>
      <c:valAx>
        <c:axId val="122838016"/>
        <c:scaling>
          <c:orientation val="minMax"/>
          <c:max val="600"/>
          <c:min val="30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strRef>
              <c:f>'מדעים - מגזרי שפה'!$G$6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12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200" b="0"/>
            </a:pPr>
            <a:endParaRPr lang="he-IL"/>
          </a:p>
        </c:txPr>
        <c:crossAx val="122836480"/>
        <c:crosses val="autoZero"/>
        <c:crossBetween val="between"/>
        <c:majorUnit val="5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HiLo!$C$29</c:f>
          <c:strCache>
            <c:ptCount val="1"/>
            <c:pt idx="0">
              <c:v>אוריינות מדעים</c:v>
            </c:pt>
          </c:strCache>
        </c:strRef>
      </c:tx>
      <c:layout>
        <c:manualLayout>
          <c:xMode val="edge"/>
          <c:yMode val="edge"/>
          <c:x val="0.58989707419280102"/>
          <c:y val="2.6518444368342947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4F6228"/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0.13573344399711842"/>
          <c:y val="6.3388491413192638E-2"/>
          <c:w val="0.86426640419947509"/>
          <c:h val="0.65093928571428561"/>
        </c:manualLayout>
      </c:layout>
      <c:lineChart>
        <c:grouping val="standard"/>
        <c:varyColors val="0"/>
        <c:ser>
          <c:idx val="0"/>
          <c:order val="0"/>
          <c:tx>
            <c:strRef>
              <c:f>HiLo!$E$28</c:f>
              <c:strCache>
                <c:ptCount val="1"/>
                <c:pt idx="0">
                  <c:v>ישראל</c:v>
                </c:pt>
              </c:strCache>
            </c:strRef>
          </c:tx>
          <c:spPr>
            <a:ln w="28575" cap="rnd">
              <a:solidFill>
                <a:srgbClr val="80000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HiLo!$F$28:$I$28</c:f>
              <c:numCache>
                <c:formatCode>0%</c:formatCode>
                <c:ptCount val="4"/>
                <c:pt idx="0">
                  <c:v>0.05</c:v>
                </c:pt>
                <c:pt idx="1">
                  <c:v>0.04</c:v>
                </c:pt>
                <c:pt idx="2">
                  <c:v>0.06</c:v>
                </c:pt>
                <c:pt idx="3">
                  <c:v>0.06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HiLo!$E$30</c:f>
              <c:strCache>
                <c:ptCount val="1"/>
                <c:pt idx="0">
                  <c:v>ממוצע ה-OECD</c:v>
                </c:pt>
              </c:strCache>
            </c:strRef>
          </c:tx>
          <c:spPr>
            <a:ln w="28575" cap="rnd">
              <a:solidFill>
                <a:srgbClr val="D6AD0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HiLo!$F$30:$I$30</c:f>
              <c:numCache>
                <c:formatCode>0%</c:formatCode>
                <c:ptCount val="4"/>
                <c:pt idx="0">
                  <c:v>0.09</c:v>
                </c:pt>
                <c:pt idx="1">
                  <c:v>0.09</c:v>
                </c:pt>
                <c:pt idx="2">
                  <c:v>0.08</c:v>
                </c:pt>
                <c:pt idx="3">
                  <c:v>0.08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HiLo!$E$32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HiLo!$F$32:$I$32</c:f>
              <c:numCache>
                <c:formatCode>0%</c:formatCode>
                <c:ptCount val="4"/>
                <c:pt idx="0">
                  <c:v>0.06</c:v>
                </c:pt>
                <c:pt idx="1">
                  <c:v>0.05</c:v>
                </c:pt>
                <c:pt idx="2">
                  <c:v>7.0000000000000007E-2</c:v>
                </c:pt>
                <c:pt idx="3">
                  <c:v>0.08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HiLo!$E$34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28575" cap="rnd">
              <a:solidFill>
                <a:srgbClr val="00823B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HiLo!$F$34:$I$34</c:f>
              <c:numCache>
                <c:formatCode>0%</c:formatCode>
                <c:ptCount val="4"/>
                <c:pt idx="0">
                  <c:v>0.01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563392"/>
        <c:axId val="37585664"/>
      </c:lineChart>
      <c:catAx>
        <c:axId val="37563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585664"/>
        <c:crosses val="autoZero"/>
        <c:auto val="1"/>
        <c:lblAlgn val="ctr"/>
        <c:lblOffset val="100"/>
        <c:noMultiLvlLbl val="0"/>
      </c:catAx>
      <c:valAx>
        <c:axId val="37585664"/>
        <c:scaling>
          <c:orientation val="minMax"/>
          <c:max val="0.18000000000000002"/>
          <c:min val="0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563392"/>
        <c:crosses val="autoZero"/>
        <c:crossBetween val="between"/>
        <c:majorUnit val="4.0000000000000008E-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7273180076628353E-2"/>
          <c:y val="0.85303452380952405"/>
          <c:w val="0.88849956255468077"/>
          <c:h val="0.144677019539224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HiLo!$C$37</c:f>
          <c:strCache>
            <c:ptCount val="1"/>
            <c:pt idx="0">
              <c:v>אוריינות קריאה</c:v>
            </c:pt>
          </c:strCache>
        </c:strRef>
      </c:tx>
      <c:layout>
        <c:manualLayout>
          <c:xMode val="edge"/>
          <c:yMode val="edge"/>
          <c:x val="0.58530812826238365"/>
          <c:y val="5.304566967852971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4F6228"/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0.10517804024496938"/>
          <c:y val="2.7680555555555555E-2"/>
          <c:w val="0.86426640419947509"/>
          <c:h val="0.65093928571428561"/>
        </c:manualLayout>
      </c:layout>
      <c:lineChart>
        <c:grouping val="standard"/>
        <c:varyColors val="0"/>
        <c:ser>
          <c:idx val="0"/>
          <c:order val="0"/>
          <c:tx>
            <c:strRef>
              <c:f>HiLo!$E$28</c:f>
              <c:strCache>
                <c:ptCount val="1"/>
                <c:pt idx="0">
                  <c:v>ישראל</c:v>
                </c:pt>
              </c:strCache>
            </c:strRef>
          </c:tx>
          <c:spPr>
            <a:ln w="28575" cap="rnd">
              <a:solidFill>
                <a:srgbClr val="80000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HiLo!$F$36:$I$36</c:f>
              <c:numCache>
                <c:formatCode>0%</c:formatCode>
                <c:ptCount val="4"/>
                <c:pt idx="0">
                  <c:v>0.05</c:v>
                </c:pt>
                <c:pt idx="1">
                  <c:v>7.0000000000000007E-2</c:v>
                </c:pt>
                <c:pt idx="2">
                  <c:v>0.1</c:v>
                </c:pt>
                <c:pt idx="3">
                  <c:v>0.09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HiLo!$E$30</c:f>
              <c:strCache>
                <c:ptCount val="1"/>
                <c:pt idx="0">
                  <c:v>ממוצע ה-OECD</c:v>
                </c:pt>
              </c:strCache>
            </c:strRef>
          </c:tx>
          <c:spPr>
            <a:ln w="28575" cap="rnd">
              <a:solidFill>
                <a:srgbClr val="D6AD0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HiLo!$F$38:$I$38</c:f>
              <c:numCache>
                <c:formatCode>0%</c:formatCode>
                <c:ptCount val="4"/>
                <c:pt idx="0">
                  <c:v>0.09</c:v>
                </c:pt>
                <c:pt idx="1">
                  <c:v>0.08</c:v>
                </c:pt>
                <c:pt idx="2">
                  <c:v>0.08</c:v>
                </c:pt>
                <c:pt idx="3">
                  <c:v>0.08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HiLo!$E$32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HiLo!$F$40:$I$40</c:f>
              <c:numCache>
                <c:formatCode>0%</c:formatCode>
                <c:ptCount val="4"/>
                <c:pt idx="0">
                  <c:v>0.06</c:v>
                </c:pt>
                <c:pt idx="1">
                  <c:v>0.09</c:v>
                </c:pt>
                <c:pt idx="2">
                  <c:v>0.12</c:v>
                </c:pt>
                <c:pt idx="3">
                  <c:v>0.12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HiLo!$E$34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28575" cap="rnd">
              <a:solidFill>
                <a:srgbClr val="00823B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HiLo!$F$42:$I$42</c:f>
              <c:numCache>
                <c:formatCode>0%</c:formatCode>
                <c:ptCount val="4"/>
                <c:pt idx="0">
                  <c:v>0.01</c:v>
                </c:pt>
                <c:pt idx="1">
                  <c:v>0.01</c:v>
                </c:pt>
                <c:pt idx="2">
                  <c:v>0.01</c:v>
                </c:pt>
                <c:pt idx="3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624832"/>
        <c:axId val="37626624"/>
      </c:lineChart>
      <c:catAx>
        <c:axId val="37624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626624"/>
        <c:crosses val="autoZero"/>
        <c:auto val="1"/>
        <c:lblAlgn val="ctr"/>
        <c:lblOffset val="100"/>
        <c:noMultiLvlLbl val="0"/>
      </c:catAx>
      <c:valAx>
        <c:axId val="37626624"/>
        <c:scaling>
          <c:orientation val="minMax"/>
          <c:max val="0.18000000000000002"/>
          <c:min val="0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624832"/>
        <c:crosses val="autoZero"/>
        <c:crossBetween val="between"/>
        <c:majorUnit val="4.0000000000000008E-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7541379310344832E-2"/>
          <c:y val="0.85303452380952405"/>
          <c:w val="0.88849956255468077"/>
          <c:h val="0.144677019539224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HiLo!$C$45</c:f>
          <c:strCache>
            <c:ptCount val="1"/>
            <c:pt idx="0">
              <c:v>אוריינות מתמטיקה</c:v>
            </c:pt>
          </c:strCache>
        </c:strRef>
      </c:tx>
      <c:layout>
        <c:manualLayout>
          <c:xMode val="edge"/>
          <c:yMode val="edge"/>
          <c:x val="0.52179417564311592"/>
          <c:y val="5.304566967852971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4F6228"/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0.10517804024496938"/>
          <c:y val="2.7680555555555555E-2"/>
          <c:w val="0.86426640419947509"/>
          <c:h val="0.65093928571428561"/>
        </c:manualLayout>
      </c:layout>
      <c:lineChart>
        <c:grouping val="standard"/>
        <c:varyColors val="0"/>
        <c:ser>
          <c:idx val="0"/>
          <c:order val="0"/>
          <c:tx>
            <c:strRef>
              <c:f>HiLo!$E$28</c:f>
              <c:strCache>
                <c:ptCount val="1"/>
                <c:pt idx="0">
                  <c:v>ישראל</c:v>
                </c:pt>
              </c:strCache>
            </c:strRef>
          </c:tx>
          <c:spPr>
            <a:ln w="28575" cap="rnd">
              <a:solidFill>
                <a:srgbClr val="80000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HiLo!$F$44:$I$44</c:f>
              <c:numCache>
                <c:formatCode>0%</c:formatCode>
                <c:ptCount val="4"/>
                <c:pt idx="0">
                  <c:v>0.06</c:v>
                </c:pt>
                <c:pt idx="1">
                  <c:v>0.06</c:v>
                </c:pt>
                <c:pt idx="2">
                  <c:v>0.09</c:v>
                </c:pt>
                <c:pt idx="3">
                  <c:v>0.09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HiLo!$E$30</c:f>
              <c:strCache>
                <c:ptCount val="1"/>
                <c:pt idx="0">
                  <c:v>ממוצע ה-OECD</c:v>
                </c:pt>
              </c:strCache>
            </c:strRef>
          </c:tx>
          <c:spPr>
            <a:ln w="28575" cap="rnd">
              <a:solidFill>
                <a:srgbClr val="D6AD0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HiLo!$F$46:$I$46</c:f>
              <c:numCache>
                <c:formatCode>0%</c:formatCode>
                <c:ptCount val="4"/>
                <c:pt idx="0">
                  <c:v>0.13</c:v>
                </c:pt>
                <c:pt idx="1">
                  <c:v>0.13</c:v>
                </c:pt>
                <c:pt idx="2">
                  <c:v>0.13</c:v>
                </c:pt>
                <c:pt idx="3">
                  <c:v>0.11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HiLo!$E$32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HiLo!$F$48:$I$48</c:f>
              <c:numCache>
                <c:formatCode>0%</c:formatCode>
                <c:ptCount val="4"/>
                <c:pt idx="0">
                  <c:v>7.0000000000000007E-2</c:v>
                </c:pt>
                <c:pt idx="1">
                  <c:v>7.0000000000000007E-2</c:v>
                </c:pt>
                <c:pt idx="2">
                  <c:v>0.12</c:v>
                </c:pt>
                <c:pt idx="3">
                  <c:v>0.12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HiLo!$E$34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28575" cap="rnd">
              <a:solidFill>
                <a:srgbClr val="00823B"/>
              </a:solidFill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HiLo!$F$50:$I$50</c:f>
              <c:numCache>
                <c:formatCode>0%</c:formatCode>
                <c:ptCount val="4"/>
                <c:pt idx="0">
                  <c:v>0.01</c:v>
                </c:pt>
                <c:pt idx="1">
                  <c:v>0</c:v>
                </c:pt>
                <c:pt idx="2">
                  <c:v>0</c:v>
                </c:pt>
                <c:pt idx="3">
                  <c:v>0.01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665792"/>
        <c:axId val="37671680"/>
      </c:lineChart>
      <c:catAx>
        <c:axId val="37665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671680"/>
        <c:crosses val="autoZero"/>
        <c:auto val="1"/>
        <c:lblAlgn val="ctr"/>
        <c:lblOffset val="100"/>
        <c:noMultiLvlLbl val="0"/>
      </c:catAx>
      <c:valAx>
        <c:axId val="37671680"/>
        <c:scaling>
          <c:orientation val="minMax"/>
          <c:max val="0.18000000000000002"/>
          <c:min val="0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665792"/>
        <c:crosses val="autoZero"/>
        <c:crossBetween val="between"/>
        <c:majorUnit val="4.0000000000000008E-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7541379310344832E-2"/>
          <c:y val="0.85303452380952405"/>
          <c:w val="0.88849956255468077"/>
          <c:h val="0.144677019539224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HiLo!$C$38</c:f>
          <c:strCache>
            <c:ptCount val="1"/>
            <c:pt idx="0">
              <c:v>אוריינות קריאה</c:v>
            </c:pt>
          </c:strCache>
        </c:strRef>
      </c:tx>
      <c:layout>
        <c:manualLayout>
          <c:xMode val="edge"/>
          <c:yMode val="edge"/>
          <c:x val="0.23439655172413792"/>
          <c:y val="2.6468253968254092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C00000"/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0.10517804024496938"/>
          <c:y val="2.7680555555555555E-2"/>
          <c:w val="0.86426640419947509"/>
          <c:h val="0.65093928571428561"/>
        </c:manualLayout>
      </c:layout>
      <c:lineChart>
        <c:grouping val="standard"/>
        <c:varyColors val="0"/>
        <c:ser>
          <c:idx val="1"/>
          <c:order val="0"/>
          <c:tx>
            <c:strRef>
              <c:f>HiLo!$E$29</c:f>
              <c:strCache>
                <c:ptCount val="1"/>
                <c:pt idx="0">
                  <c:v>ישראל</c:v>
                </c:pt>
              </c:strCache>
            </c:strRef>
          </c:tx>
          <c:spPr>
            <a:ln w="28575" cap="rnd">
              <a:solidFill>
                <a:srgbClr val="8000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HiLo!$F$37:$I$37</c:f>
              <c:numCache>
                <c:formatCode>0%</c:formatCode>
                <c:ptCount val="4"/>
                <c:pt idx="0">
                  <c:v>0.39</c:v>
                </c:pt>
                <c:pt idx="1">
                  <c:v>0.27</c:v>
                </c:pt>
                <c:pt idx="2">
                  <c:v>0.24</c:v>
                </c:pt>
                <c:pt idx="3">
                  <c:v>0.27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HiLo!$E$31</c:f>
              <c:strCache>
                <c:ptCount val="1"/>
                <c:pt idx="0">
                  <c:v>ממוצע ה-OECD</c:v>
                </c:pt>
              </c:strCache>
            </c:strRef>
          </c:tx>
          <c:spPr>
            <a:ln w="28575" cap="rnd">
              <a:solidFill>
                <a:srgbClr val="D6AD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HiLo!$F$39:$I$39</c:f>
              <c:numCache>
                <c:formatCode>0%</c:formatCode>
                <c:ptCount val="4"/>
                <c:pt idx="0">
                  <c:v>0.2</c:v>
                </c:pt>
                <c:pt idx="1">
                  <c:v>0.19</c:v>
                </c:pt>
                <c:pt idx="2">
                  <c:v>0.18</c:v>
                </c:pt>
                <c:pt idx="3">
                  <c:v>0.2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HiLo!$E$33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28575" cap="rnd">
              <a:solidFill>
                <a:srgbClr val="0070C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HiLo!$F$41:$I$41</c:f>
              <c:numCache>
                <c:formatCode>0%</c:formatCode>
                <c:ptCount val="4"/>
                <c:pt idx="0">
                  <c:v>0.33</c:v>
                </c:pt>
                <c:pt idx="1">
                  <c:v>0.18</c:v>
                </c:pt>
                <c:pt idx="2">
                  <c:v>0.16</c:v>
                </c:pt>
                <c:pt idx="3">
                  <c:v>0.17</c:v>
                </c:pt>
              </c:numCache>
            </c:numRef>
          </c:val>
          <c:smooth val="0"/>
        </c:ser>
        <c:ser>
          <c:idx val="7"/>
          <c:order val="3"/>
          <c:tx>
            <c:strRef>
              <c:f>HiLo!$E$35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28575" cap="rnd">
              <a:solidFill>
                <a:srgbClr val="00823B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HiLo!$F$43:$I$43</c:f>
              <c:numCache>
                <c:formatCode>0%</c:formatCode>
                <c:ptCount val="4"/>
                <c:pt idx="0">
                  <c:v>0.62</c:v>
                </c:pt>
                <c:pt idx="1">
                  <c:v>0.55000000000000004</c:v>
                </c:pt>
                <c:pt idx="2">
                  <c:v>0.49</c:v>
                </c:pt>
                <c:pt idx="3">
                  <c:v>0.56000000000000005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396288"/>
        <c:axId val="38397824"/>
      </c:lineChart>
      <c:catAx>
        <c:axId val="38396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8397824"/>
        <c:crosses val="autoZero"/>
        <c:auto val="1"/>
        <c:lblAlgn val="ctr"/>
        <c:lblOffset val="100"/>
        <c:noMultiLvlLbl val="0"/>
      </c:catAx>
      <c:valAx>
        <c:axId val="38397824"/>
        <c:scaling>
          <c:orientation val="minMax"/>
          <c:max val="0.9"/>
          <c:min val="0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839628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2407279693486593E-2"/>
          <c:y val="0.85303452380952405"/>
          <c:w val="0.88849956255468077"/>
          <c:h val="0.144677019539224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HiLo!$C$46</c:f>
          <c:strCache>
            <c:ptCount val="1"/>
            <c:pt idx="0">
              <c:v>אוריינות מתמטיקה</c:v>
            </c:pt>
          </c:strCache>
        </c:strRef>
      </c:tx>
      <c:layout>
        <c:manualLayout>
          <c:xMode val="edge"/>
          <c:yMode val="edge"/>
          <c:x val="0.2197988505747126"/>
          <c:y val="1.034404761904755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C00000"/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0.10517804024496938"/>
          <c:y val="2.7680555555555555E-2"/>
          <c:w val="0.86426640419947509"/>
          <c:h val="0.65093928571428561"/>
        </c:manualLayout>
      </c:layout>
      <c:lineChart>
        <c:grouping val="standard"/>
        <c:varyColors val="0"/>
        <c:ser>
          <c:idx val="1"/>
          <c:order val="0"/>
          <c:tx>
            <c:strRef>
              <c:f>HiLo!$E$29</c:f>
              <c:strCache>
                <c:ptCount val="1"/>
                <c:pt idx="0">
                  <c:v>ישראל</c:v>
                </c:pt>
              </c:strCache>
            </c:strRef>
          </c:tx>
          <c:spPr>
            <a:ln w="28575" cap="rnd">
              <a:solidFill>
                <a:srgbClr val="8000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HiLo!$F$45:$I$45</c:f>
              <c:numCache>
                <c:formatCode>0%</c:formatCode>
                <c:ptCount val="4"/>
                <c:pt idx="0">
                  <c:v>0.42</c:v>
                </c:pt>
                <c:pt idx="1">
                  <c:v>0.39</c:v>
                </c:pt>
                <c:pt idx="2">
                  <c:v>0.34</c:v>
                </c:pt>
                <c:pt idx="3">
                  <c:v>0.32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HiLo!$E$31</c:f>
              <c:strCache>
                <c:ptCount val="1"/>
                <c:pt idx="0">
                  <c:v>ממוצע ה-OECD</c:v>
                </c:pt>
              </c:strCache>
            </c:strRef>
          </c:tx>
          <c:spPr>
            <a:ln w="28575" cap="rnd">
              <a:solidFill>
                <a:srgbClr val="D6AD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HiLo!$F$47:$I$47</c:f>
              <c:numCache>
                <c:formatCode>0%</c:formatCode>
                <c:ptCount val="4"/>
                <c:pt idx="0">
                  <c:v>0.21</c:v>
                </c:pt>
                <c:pt idx="1">
                  <c:v>0.22</c:v>
                </c:pt>
                <c:pt idx="2">
                  <c:v>0.23</c:v>
                </c:pt>
                <c:pt idx="3">
                  <c:v>0.23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HiLo!$E$33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28575" cap="rnd">
              <a:solidFill>
                <a:srgbClr val="0070C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HiLo!$F$49:$I$49</c:f>
              <c:numCache>
                <c:formatCode>0%</c:formatCode>
                <c:ptCount val="4"/>
                <c:pt idx="0">
                  <c:v>0.35</c:v>
                </c:pt>
                <c:pt idx="1">
                  <c:v>0.3</c:v>
                </c:pt>
                <c:pt idx="2">
                  <c:v>0.24</c:v>
                </c:pt>
                <c:pt idx="3">
                  <c:v>0.22</c:v>
                </c:pt>
              </c:numCache>
            </c:numRef>
          </c:val>
          <c:smooth val="0"/>
        </c:ser>
        <c:ser>
          <c:idx val="7"/>
          <c:order val="3"/>
          <c:tx>
            <c:strRef>
              <c:f>HiLo!$E$35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28575" cap="rnd">
              <a:solidFill>
                <a:srgbClr val="00823B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HiLo!$F$51:$I$51</c:f>
              <c:numCache>
                <c:formatCode>0%</c:formatCode>
                <c:ptCount val="4"/>
                <c:pt idx="0">
                  <c:v>0.69</c:v>
                </c:pt>
                <c:pt idx="1">
                  <c:v>0.73</c:v>
                </c:pt>
                <c:pt idx="2">
                  <c:v>0.67</c:v>
                </c:pt>
                <c:pt idx="3">
                  <c:v>0.64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323136"/>
        <c:axId val="37324672"/>
      </c:lineChart>
      <c:catAx>
        <c:axId val="37323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324672"/>
        <c:crosses val="autoZero"/>
        <c:auto val="1"/>
        <c:lblAlgn val="ctr"/>
        <c:lblOffset val="100"/>
        <c:noMultiLvlLbl val="0"/>
      </c:catAx>
      <c:valAx>
        <c:axId val="37324672"/>
        <c:scaling>
          <c:orientation val="minMax"/>
          <c:max val="0.9"/>
          <c:min val="0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32313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2139080459770114E-2"/>
          <c:y val="0.85303452380952405"/>
          <c:w val="0.88849956255468077"/>
          <c:h val="0.144677019539224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HiLo!$C$30</c:f>
          <c:strCache>
            <c:ptCount val="1"/>
            <c:pt idx="0">
              <c:v>אוריינות מדעים</c:v>
            </c:pt>
          </c:strCache>
        </c:strRef>
      </c:tx>
      <c:layout>
        <c:manualLayout>
          <c:xMode val="edge"/>
          <c:yMode val="edge"/>
          <c:x val="0.2246647509578544"/>
          <c:y val="2.6468253968254092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C00000"/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0.10517804024496938"/>
          <c:y val="2.7680555555555555E-2"/>
          <c:w val="0.86426640419947509"/>
          <c:h val="0.65093928571428561"/>
        </c:manualLayout>
      </c:layout>
      <c:lineChart>
        <c:grouping val="standard"/>
        <c:varyColors val="0"/>
        <c:ser>
          <c:idx val="1"/>
          <c:order val="0"/>
          <c:tx>
            <c:strRef>
              <c:f>HiLo!$E$29</c:f>
              <c:strCache>
                <c:ptCount val="1"/>
                <c:pt idx="0">
                  <c:v>ישראל</c:v>
                </c:pt>
              </c:strCache>
            </c:strRef>
          </c:tx>
          <c:spPr>
            <a:ln w="28575" cap="rnd">
              <a:solidFill>
                <a:srgbClr val="8000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HiLo!$F$29:$I$29</c:f>
              <c:numCache>
                <c:formatCode>0%</c:formatCode>
                <c:ptCount val="4"/>
                <c:pt idx="0">
                  <c:v>0.36</c:v>
                </c:pt>
                <c:pt idx="1">
                  <c:v>0.33</c:v>
                </c:pt>
                <c:pt idx="2">
                  <c:v>0.28999999999999998</c:v>
                </c:pt>
                <c:pt idx="3">
                  <c:v>0.31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HiLo!$E$31</c:f>
              <c:strCache>
                <c:ptCount val="1"/>
                <c:pt idx="0">
                  <c:v>ממוצע ה-OECD</c:v>
                </c:pt>
              </c:strCache>
            </c:strRef>
          </c:tx>
          <c:spPr>
            <a:ln w="28575" cap="rnd">
              <a:solidFill>
                <a:srgbClr val="D6AD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HiLo!$F$31:$I$31</c:f>
              <c:numCache>
                <c:formatCode>0%</c:formatCode>
                <c:ptCount val="4"/>
                <c:pt idx="0">
                  <c:v>0.19</c:v>
                </c:pt>
                <c:pt idx="1">
                  <c:v>0.18</c:v>
                </c:pt>
                <c:pt idx="2">
                  <c:v>0.18</c:v>
                </c:pt>
                <c:pt idx="3">
                  <c:v>0.21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HiLo!$E$33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28575" cap="rnd">
              <a:solidFill>
                <a:srgbClr val="0070C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HiLo!$F$33:$I$33</c:f>
              <c:numCache>
                <c:formatCode>0%</c:formatCode>
                <c:ptCount val="4"/>
                <c:pt idx="0">
                  <c:v>0.32</c:v>
                </c:pt>
                <c:pt idx="1">
                  <c:v>0.25</c:v>
                </c:pt>
                <c:pt idx="2">
                  <c:v>0.21</c:v>
                </c:pt>
                <c:pt idx="3">
                  <c:v>0.24</c:v>
                </c:pt>
              </c:numCache>
            </c:numRef>
          </c:val>
          <c:smooth val="0"/>
        </c:ser>
        <c:ser>
          <c:idx val="7"/>
          <c:order val="3"/>
          <c:tx>
            <c:strRef>
              <c:f>HiLo!$E$35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28575" cap="rnd">
              <a:solidFill>
                <a:srgbClr val="00823B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HiLo!$F$27:$I$27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HiLo!$F$35:$I$35</c:f>
              <c:numCache>
                <c:formatCode>0%</c:formatCode>
                <c:ptCount val="4"/>
                <c:pt idx="0">
                  <c:v>0.54</c:v>
                </c:pt>
                <c:pt idx="1">
                  <c:v>0.62</c:v>
                </c:pt>
                <c:pt idx="2">
                  <c:v>0.56999999999999995</c:v>
                </c:pt>
                <c:pt idx="3">
                  <c:v>0.56000000000000005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347712"/>
        <c:axId val="37349248"/>
      </c:lineChart>
      <c:catAx>
        <c:axId val="37347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349248"/>
        <c:crosses val="autoZero"/>
        <c:auto val="1"/>
        <c:lblAlgn val="ctr"/>
        <c:lblOffset val="100"/>
        <c:noMultiLvlLbl val="0"/>
      </c:catAx>
      <c:valAx>
        <c:axId val="37349248"/>
        <c:scaling>
          <c:orientation val="minMax"/>
          <c:max val="0.9"/>
          <c:min val="0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34771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7273180076628353E-2"/>
          <c:y val="0.85303452380952405"/>
          <c:w val="0.88849956255468077"/>
          <c:h val="0.144677019539224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'מדעים - חתכ'!$F$6</c:f>
          <c:strCache>
            <c:ptCount val="1"/>
            <c:pt idx="0">
              <c:v>פיזה - אוריינות מדעים</c:v>
            </c:pt>
          </c:strCache>
        </c:strRef>
      </c:tx>
      <c:layout>
        <c:manualLayout>
          <c:xMode val="edge"/>
          <c:yMode val="edge"/>
          <c:x val="0.38808703703703706"/>
          <c:y val="0"/>
        </c:manualLayout>
      </c:layout>
      <c:overlay val="0"/>
      <c:txPr>
        <a:bodyPr/>
        <a:lstStyle/>
        <a:p>
          <a:pPr>
            <a:defRPr sz="1000">
              <a:solidFill>
                <a:schemeClr val="accent3">
                  <a:lumMod val="50000"/>
                </a:schemeClr>
              </a:solidFill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9.9484074074074072E-2"/>
          <c:y val="0.16364259259259259"/>
          <c:w val="0.85478777777777781"/>
          <c:h val="0.511037026270847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'מדעים - חתכ'!$H$6</c:f>
              <c:strCache>
                <c:ptCount val="1"/>
                <c:pt idx="0">
                  <c:v>ציון ממוצע</c:v>
                </c:pt>
              </c:strCache>
            </c:strRef>
          </c:tx>
          <c:spPr>
            <a:noFill/>
            <a:ln w="3175"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rgbClr val="D6AD00"/>
              </a:solidFill>
              <a:ln w="3175">
                <a:solidFill>
                  <a:schemeClr val="tx1"/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'מדעים - חתכ'!$F$7:$G$16</c:f>
              <c:multiLvlStrCache>
                <c:ptCount val="10"/>
                <c:lvl>
                  <c:pt idx="0">
                    <c:v>נמוך</c:v>
                  </c:pt>
                  <c:pt idx="1">
                    <c:v>בינוני</c:v>
                  </c:pt>
                  <c:pt idx="2">
                    <c:v>גבוה</c:v>
                  </c:pt>
                  <c:pt idx="4">
                    <c:v>נמוך</c:v>
                  </c:pt>
                  <c:pt idx="5">
                    <c:v>בינוני</c:v>
                  </c:pt>
                  <c:pt idx="6">
                    <c:v>גבוה</c:v>
                  </c:pt>
                  <c:pt idx="7">
                    <c:v>נמוך</c:v>
                  </c:pt>
                  <c:pt idx="8">
                    <c:v>בינוני</c:v>
                  </c:pt>
                  <c:pt idx="9">
                    <c:v>גבוה</c:v>
                  </c:pt>
                </c:lvl>
                <c:lvl>
                  <c:pt idx="0">
                    <c:v>ישראל</c:v>
                  </c:pt>
                  <c:pt idx="3">
                    <c:v> </c:v>
                  </c:pt>
                  <c:pt idx="4">
                    <c:v>דוברי עברית</c:v>
                  </c:pt>
                  <c:pt idx="7">
                    <c:v>דוברי ערבית</c:v>
                  </c:pt>
                </c:lvl>
              </c:multiLvlStrCache>
            </c:multiLvlStrRef>
          </c:cat>
          <c:val>
            <c:numRef>
              <c:f>'מדעים - חתכ'!$H$7:$H$16</c:f>
              <c:numCache>
                <c:formatCode>0</c:formatCode>
                <c:ptCount val="10"/>
                <c:pt idx="0">
                  <c:v>420.314318191273</c:v>
                </c:pt>
                <c:pt idx="1">
                  <c:v>472.18761036781802</c:v>
                </c:pt>
                <c:pt idx="2">
                  <c:v>510.98551383456498</c:v>
                </c:pt>
                <c:pt idx="3">
                  <c:v>0</c:v>
                </c:pt>
                <c:pt idx="4">
                  <c:v>438.15378273585799</c:v>
                </c:pt>
                <c:pt idx="5">
                  <c:v>487.20300780458302</c:v>
                </c:pt>
                <c:pt idx="6">
                  <c:v>532.20691564316405</c:v>
                </c:pt>
                <c:pt idx="7">
                  <c:v>391.87073462020498</c:v>
                </c:pt>
                <c:pt idx="8">
                  <c:v>399.69436214978401</c:v>
                </c:pt>
                <c:pt idx="9">
                  <c:v>423.27488440603997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axId val="122992128"/>
        <c:axId val="122993664"/>
      </c:barChart>
      <c:catAx>
        <c:axId val="122992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2993664"/>
        <c:crosses val="autoZero"/>
        <c:auto val="1"/>
        <c:lblAlgn val="ctr"/>
        <c:lblOffset val="100"/>
        <c:noMultiLvlLbl val="0"/>
      </c:catAx>
      <c:valAx>
        <c:axId val="122993664"/>
        <c:scaling>
          <c:orientation val="minMax"/>
          <c:max val="600"/>
          <c:min val="300"/>
        </c:scaling>
        <c:delete val="0"/>
        <c:axPos val="l"/>
        <c:majorGridlines>
          <c:spPr>
            <a:ln>
              <a:solidFill>
                <a:schemeClr val="tx1">
                  <a:lumMod val="85000"/>
                </a:schemeClr>
              </a:solidFill>
              <a:prstDash val="sysDash"/>
            </a:ln>
          </c:spPr>
        </c:majorGridlines>
        <c:title>
          <c:tx>
            <c:strRef>
              <c:f>'מדעים - חתכ'!$H$6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9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2992128"/>
        <c:crosses val="autoZero"/>
        <c:crossBetween val="between"/>
        <c:majorUnit val="5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'קריאה - חתכ'!$F$6</c:f>
          <c:strCache>
            <c:ptCount val="1"/>
            <c:pt idx="0">
              <c:v>פיזה - אוריינות קריאה</c:v>
            </c:pt>
          </c:strCache>
        </c:strRef>
      </c:tx>
      <c:layout>
        <c:manualLayout>
          <c:xMode val="edge"/>
          <c:yMode val="edge"/>
          <c:x val="0.39094462962962961"/>
          <c:y val="8.819444444444444E-3"/>
        </c:manualLayout>
      </c:layout>
      <c:overlay val="0"/>
      <c:txPr>
        <a:bodyPr/>
        <a:lstStyle/>
        <a:p>
          <a:pPr>
            <a:defRPr sz="1000">
              <a:solidFill>
                <a:schemeClr val="accent3">
                  <a:lumMod val="50000"/>
                </a:schemeClr>
              </a:solidFill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9.9484074074074072E-2"/>
          <c:y val="0.14600370370370369"/>
          <c:w val="0.85478777777777781"/>
          <c:h val="0.509448088126642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'קריאה - חתכ'!$H$6</c:f>
              <c:strCache>
                <c:ptCount val="1"/>
                <c:pt idx="0">
                  <c:v>ציון ממוצע</c:v>
                </c:pt>
              </c:strCache>
            </c:strRef>
          </c:tx>
          <c:spPr>
            <a:noFill/>
            <a:ln w="3175"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rgbClr val="D6AD00"/>
              </a:solidFill>
              <a:ln w="3175">
                <a:solidFill>
                  <a:schemeClr val="tx1"/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'קריאה - חתכ'!$F$7:$G$16</c:f>
              <c:multiLvlStrCache>
                <c:ptCount val="10"/>
                <c:lvl>
                  <c:pt idx="0">
                    <c:v>נמוך</c:v>
                  </c:pt>
                  <c:pt idx="1">
                    <c:v>בינוני</c:v>
                  </c:pt>
                  <c:pt idx="2">
                    <c:v>גבוה</c:v>
                  </c:pt>
                  <c:pt idx="4">
                    <c:v>נמוך</c:v>
                  </c:pt>
                  <c:pt idx="5">
                    <c:v>בינוני</c:v>
                  </c:pt>
                  <c:pt idx="6">
                    <c:v>גבוה</c:v>
                  </c:pt>
                  <c:pt idx="7">
                    <c:v>נמוך</c:v>
                  </c:pt>
                  <c:pt idx="8">
                    <c:v>בינוני</c:v>
                  </c:pt>
                  <c:pt idx="9">
                    <c:v>גבוה</c:v>
                  </c:pt>
                </c:lvl>
                <c:lvl>
                  <c:pt idx="0">
                    <c:v>ישראל</c:v>
                  </c:pt>
                  <c:pt idx="3">
                    <c:v> </c:v>
                  </c:pt>
                  <c:pt idx="4">
                    <c:v>דוברי עברית</c:v>
                  </c:pt>
                  <c:pt idx="7">
                    <c:v>דוברי ערבית</c:v>
                  </c:pt>
                </c:lvl>
              </c:multiLvlStrCache>
            </c:multiLvlStrRef>
          </c:cat>
          <c:val>
            <c:numRef>
              <c:f>'קריאה - חתכ'!$H$7:$H$16</c:f>
              <c:numCache>
                <c:formatCode>0</c:formatCode>
                <c:ptCount val="10"/>
                <c:pt idx="0">
                  <c:v>432.232814058082</c:v>
                </c:pt>
                <c:pt idx="1">
                  <c:v>487.18564477113</c:v>
                </c:pt>
                <c:pt idx="2">
                  <c:v>521.41847543019401</c:v>
                </c:pt>
                <c:pt idx="3">
                  <c:v>0</c:v>
                </c:pt>
                <c:pt idx="4">
                  <c:v>461.51739831706902</c:v>
                </c:pt>
                <c:pt idx="5">
                  <c:v>507.04799405596401</c:v>
                </c:pt>
                <c:pt idx="6">
                  <c:v>548.92912048062601</c:v>
                </c:pt>
                <c:pt idx="7">
                  <c:v>385.54091264855901</c:v>
                </c:pt>
                <c:pt idx="8">
                  <c:v>391.29166507710499</c:v>
                </c:pt>
                <c:pt idx="9">
                  <c:v>407.713640324518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axId val="123311232"/>
        <c:axId val="123312768"/>
      </c:barChart>
      <c:catAx>
        <c:axId val="123311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3312768"/>
        <c:crosses val="autoZero"/>
        <c:auto val="1"/>
        <c:lblAlgn val="ctr"/>
        <c:lblOffset val="100"/>
        <c:noMultiLvlLbl val="0"/>
      </c:catAx>
      <c:valAx>
        <c:axId val="123312768"/>
        <c:scaling>
          <c:orientation val="minMax"/>
          <c:max val="600"/>
          <c:min val="300"/>
        </c:scaling>
        <c:delete val="0"/>
        <c:axPos val="l"/>
        <c:majorGridlines>
          <c:spPr>
            <a:ln>
              <a:solidFill>
                <a:schemeClr val="tx1">
                  <a:lumMod val="85000"/>
                </a:schemeClr>
              </a:solidFill>
              <a:prstDash val="sysDash"/>
            </a:ln>
          </c:spPr>
        </c:majorGridlines>
        <c:title>
          <c:tx>
            <c:strRef>
              <c:f>'קריאה - חתכ'!$H$6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9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3311232"/>
        <c:crosses val="autoZero"/>
        <c:crossBetween val="between"/>
        <c:majorUnit val="5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'מתמטיקה - חתכ'!$F$6</c:f>
          <c:strCache>
            <c:ptCount val="1"/>
            <c:pt idx="0">
              <c:v>פיזה - אוריינות מתמטיקה</c:v>
            </c:pt>
          </c:strCache>
        </c:strRef>
      </c:tx>
      <c:layout>
        <c:manualLayout>
          <c:xMode val="edge"/>
          <c:yMode val="edge"/>
          <c:x val="0.37147129629629627"/>
          <c:y val="0"/>
        </c:manualLayout>
      </c:layout>
      <c:overlay val="0"/>
      <c:txPr>
        <a:bodyPr/>
        <a:lstStyle/>
        <a:p>
          <a:pPr>
            <a:defRPr sz="1000">
              <a:solidFill>
                <a:schemeClr val="accent3">
                  <a:lumMod val="50000"/>
                </a:schemeClr>
              </a:solidFill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9.9484074074074072E-2"/>
          <c:y val="0.14600370370370369"/>
          <c:w val="0.85478777777777781"/>
          <c:h val="0.519061958746654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'מתמטיקה - חתכ'!$H$6</c:f>
              <c:strCache>
                <c:ptCount val="1"/>
                <c:pt idx="0">
                  <c:v>ציון ממוצע</c:v>
                </c:pt>
              </c:strCache>
            </c:strRef>
          </c:tx>
          <c:spPr>
            <a:noFill/>
            <a:ln w="3175"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tx1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rgbClr val="D6AD00"/>
              </a:solidFill>
              <a:ln w="3175">
                <a:solidFill>
                  <a:schemeClr val="tx1"/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tx1"/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tx1"/>
                </a:solidFill>
              </a:ln>
            </c:spPr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'מתמטיקה - חתכ'!$F$7:$G$16</c:f>
              <c:multiLvlStrCache>
                <c:ptCount val="10"/>
                <c:lvl>
                  <c:pt idx="0">
                    <c:v>נמוך</c:v>
                  </c:pt>
                  <c:pt idx="1">
                    <c:v>בינוני</c:v>
                  </c:pt>
                  <c:pt idx="2">
                    <c:v>גבוה</c:v>
                  </c:pt>
                  <c:pt idx="4">
                    <c:v>נמוך</c:v>
                  </c:pt>
                  <c:pt idx="5">
                    <c:v>בינוני</c:v>
                  </c:pt>
                  <c:pt idx="6">
                    <c:v>גבוה</c:v>
                  </c:pt>
                  <c:pt idx="7">
                    <c:v>נמוך</c:v>
                  </c:pt>
                  <c:pt idx="8">
                    <c:v>בינוני</c:v>
                  </c:pt>
                  <c:pt idx="9">
                    <c:v>גבוה</c:v>
                  </c:pt>
                </c:lvl>
                <c:lvl>
                  <c:pt idx="0">
                    <c:v>ישראל</c:v>
                  </c:pt>
                  <c:pt idx="3">
                    <c:v> </c:v>
                  </c:pt>
                  <c:pt idx="4">
                    <c:v>דוברי עברית</c:v>
                  </c:pt>
                  <c:pt idx="7">
                    <c:v>דוברי ערבית</c:v>
                  </c:pt>
                </c:lvl>
              </c:multiLvlStrCache>
            </c:multiLvlStrRef>
          </c:cat>
          <c:val>
            <c:numRef>
              <c:f>'מתמטיקה - חתכ'!$H$7:$H$16</c:f>
              <c:numCache>
                <c:formatCode>0</c:formatCode>
                <c:ptCount val="10"/>
                <c:pt idx="0">
                  <c:v>422.98769861376701</c:v>
                </c:pt>
                <c:pt idx="1">
                  <c:v>478.04898125159502</c:v>
                </c:pt>
                <c:pt idx="2">
                  <c:v>509.99610969507398</c:v>
                </c:pt>
                <c:pt idx="3">
                  <c:v>0</c:v>
                </c:pt>
                <c:pt idx="4">
                  <c:v>448.54094498469902</c:v>
                </c:pt>
                <c:pt idx="5">
                  <c:v>496.16607323329799</c:v>
                </c:pt>
                <c:pt idx="6">
                  <c:v>533.23513339138594</c:v>
                </c:pt>
                <c:pt idx="7">
                  <c:v>382.24511372018998</c:v>
                </c:pt>
                <c:pt idx="8">
                  <c:v>390.58097705459397</c:v>
                </c:pt>
                <c:pt idx="9">
                  <c:v>413.946404115213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axId val="123368192"/>
        <c:axId val="123369728"/>
      </c:barChart>
      <c:catAx>
        <c:axId val="123368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3369728"/>
        <c:crosses val="autoZero"/>
        <c:auto val="1"/>
        <c:lblAlgn val="ctr"/>
        <c:lblOffset val="100"/>
        <c:noMultiLvlLbl val="0"/>
      </c:catAx>
      <c:valAx>
        <c:axId val="123369728"/>
        <c:scaling>
          <c:orientation val="minMax"/>
          <c:max val="600"/>
          <c:min val="300"/>
        </c:scaling>
        <c:delete val="0"/>
        <c:axPos val="l"/>
        <c:majorGridlines>
          <c:spPr>
            <a:ln>
              <a:solidFill>
                <a:schemeClr val="tx1">
                  <a:lumMod val="85000"/>
                </a:schemeClr>
              </a:solidFill>
              <a:prstDash val="sysDash"/>
            </a:ln>
          </c:spPr>
        </c:majorGridlines>
        <c:title>
          <c:tx>
            <c:strRef>
              <c:f>'מתמטיקה - חתכ'!$H$6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9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3368192"/>
        <c:crosses val="autoZero"/>
        <c:crossBetween val="between"/>
        <c:majorUnit val="5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484074074074072E-2"/>
          <c:y val="6.9568650793650794E-2"/>
          <c:w val="0.88065814814814813"/>
          <c:h val="0.736554166666666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תקציר!$C$1</c:f>
              <c:strCache>
                <c:ptCount val="1"/>
                <c:pt idx="0">
                  <c:v>כלל ישראל</c:v>
                </c:pt>
              </c:strCache>
            </c:strRef>
          </c:tx>
          <c:spPr>
            <a:solidFill>
              <a:srgbClr val="00B050"/>
            </a:solidFill>
            <a:ln w="9525">
              <a:solidFill>
                <a:schemeClr val="bg1">
                  <a:lumMod val="75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9525">
                <a:solidFill>
                  <a:schemeClr val="bg1">
                    <a:lumMod val="75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0070C0"/>
              </a:solidFill>
              <a:ln w="9525">
                <a:solidFill>
                  <a:schemeClr val="bg1">
                    <a:lumMod val="75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rgbClr val="0070C0"/>
              </a:solidFill>
              <a:ln w="9525">
                <a:solidFill>
                  <a:schemeClr val="bg1">
                    <a:lumMod val="75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 w="9525">
                <a:solidFill>
                  <a:schemeClr val="bg1">
                    <a:lumMod val="75000"/>
                  </a:schemeClr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 w="9525">
                <a:solidFill>
                  <a:schemeClr val="bg1">
                    <a:lumMod val="75000"/>
                  </a:schemeClr>
                </a:solidFill>
              </a:ln>
            </c:spPr>
          </c:dPt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8"/>
            <c:invertIfNegative val="0"/>
            <c:bubble3D val="0"/>
          </c:dPt>
          <c:dPt>
            <c:idx val="9"/>
            <c:invertIfNegative val="0"/>
            <c:bubble3D val="0"/>
          </c:dPt>
          <c:dPt>
            <c:idx val="10"/>
            <c:invertIfNegative val="0"/>
            <c:bubble3D val="0"/>
          </c:dPt>
          <c:dPt>
            <c:idx val="11"/>
            <c:invertIfNegative val="0"/>
            <c:bubble3D val="0"/>
          </c:dPt>
          <c:dPt>
            <c:idx val="12"/>
            <c:invertIfNegative val="0"/>
            <c:bubble3D val="0"/>
          </c:dPt>
          <c:dPt>
            <c:idx val="13"/>
            <c:invertIfNegative val="0"/>
            <c:bubble3D val="0"/>
          </c:dPt>
          <c:dLbls>
            <c:dLbl>
              <c:idx val="1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70C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70C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70C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70C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70C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B05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B05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B05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B05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spPr/>
              <c:txPr>
                <a:bodyPr/>
                <a:lstStyle/>
                <a:p>
                  <a:pPr>
                    <a:defRPr sz="900" b="1">
                      <a:solidFill>
                        <a:srgbClr val="00B050"/>
                      </a:solidFill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תקציר!$A$2:$B$14</c:f>
              <c:multiLvlStrCache>
                <c:ptCount val="12"/>
                <c:lvl>
                  <c:pt idx="1">
                    <c:v>1999</c:v>
                  </c:pt>
                  <c:pt idx="2">
                    <c:v>2003</c:v>
                  </c:pt>
                  <c:pt idx="3">
                    <c:v>2007</c:v>
                  </c:pt>
                  <c:pt idx="4">
                    <c:v>2011</c:v>
                  </c:pt>
                  <c:pt idx="5">
                    <c:v>2015</c:v>
                  </c:pt>
                  <c:pt idx="7">
                    <c:v>1999</c:v>
                  </c:pt>
                  <c:pt idx="8">
                    <c:v>2003</c:v>
                  </c:pt>
                  <c:pt idx="9">
                    <c:v>2007</c:v>
                  </c:pt>
                  <c:pt idx="10">
                    <c:v>2011</c:v>
                  </c:pt>
                  <c:pt idx="11">
                    <c:v>2015</c:v>
                  </c:pt>
                </c:lvl>
                <c:lvl>
                  <c:pt idx="1">
                    <c:v>מתמטיקה</c:v>
                  </c:pt>
                  <c:pt idx="7">
                    <c:v>מדעים</c:v>
                  </c:pt>
                </c:lvl>
              </c:multiLvlStrCache>
            </c:multiLvlStrRef>
          </c:cat>
          <c:val>
            <c:numRef>
              <c:f>תקציר!$C$2:$C$14</c:f>
              <c:numCache>
                <c:formatCode>0</c:formatCode>
                <c:ptCount val="13"/>
                <c:pt idx="1">
                  <c:v>466</c:v>
                </c:pt>
                <c:pt idx="2">
                  <c:v>496</c:v>
                </c:pt>
                <c:pt idx="3">
                  <c:v>463</c:v>
                </c:pt>
                <c:pt idx="4">
                  <c:v>515.84383758115166</c:v>
                </c:pt>
                <c:pt idx="5">
                  <c:v>510.89936001666194</c:v>
                </c:pt>
                <c:pt idx="7">
                  <c:v>468</c:v>
                </c:pt>
                <c:pt idx="8">
                  <c:v>488</c:v>
                </c:pt>
                <c:pt idx="9">
                  <c:v>468</c:v>
                </c:pt>
                <c:pt idx="10">
                  <c:v>515.69620392734691</c:v>
                </c:pt>
                <c:pt idx="11">
                  <c:v>506.73069451560951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3431936"/>
        <c:axId val="123446016"/>
      </c:barChart>
      <c:catAx>
        <c:axId val="123431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3446016"/>
        <c:crosses val="autoZero"/>
        <c:auto val="1"/>
        <c:lblAlgn val="ctr"/>
        <c:lblOffset val="0"/>
        <c:noMultiLvlLbl val="0"/>
      </c:catAx>
      <c:valAx>
        <c:axId val="123446016"/>
        <c:scaling>
          <c:orientation val="minMax"/>
          <c:max val="600"/>
          <c:min val="30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strRef>
              <c:f>'מתמטיקה-מגמה'!$J$6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9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3431936"/>
        <c:crosses val="autoZero"/>
        <c:crossBetween val="between"/>
        <c:majorUnit val="50"/>
      </c:valAx>
      <c:spPr>
        <a:solidFill>
          <a:sysClr val="window" lastClr="FFFFFF"/>
        </a:solidFill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 sz="1000">
                <a:solidFill>
                  <a:srgbClr val="0070C0"/>
                </a:solidFill>
              </a:rPr>
              <a:t>מתמטיקה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25104521072796937"/>
          <c:y val="4.5497450708986295E-2"/>
          <c:w val="0.69702203065134105"/>
          <c:h val="0.894147450112299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'מתמטיקה-מדינות ממוצע'!$B$6</c:f>
              <c:strCache>
                <c:ptCount val="1"/>
                <c:pt idx="0">
                  <c:v>טימס 2015 - מתמטיקה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9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3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4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5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6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7"/>
            <c:invertIfNegative val="0"/>
            <c:bubble3D val="0"/>
          </c:dPt>
          <c:dPt>
            <c:idx val="18"/>
            <c:invertIfNegative val="0"/>
            <c:bubble3D val="0"/>
          </c:dPt>
          <c:dPt>
            <c:idx val="20"/>
            <c:invertIfNegative val="0"/>
            <c:bubble3D val="0"/>
          </c:dPt>
          <c:dPt>
            <c:idx val="21"/>
            <c:invertIfNegative val="0"/>
            <c:bubble3D val="0"/>
            <c:spPr>
              <a:solidFill>
                <a:srgbClr val="D6AD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2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3"/>
            <c:invertIfNegative val="0"/>
            <c:bubble3D val="0"/>
          </c:dPt>
          <c:dPt>
            <c:idx val="24"/>
            <c:invertIfNegative val="0"/>
            <c:bubble3D val="0"/>
          </c:dPt>
          <c:dPt>
            <c:idx val="25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7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8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9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0"/>
            <c:invertIfNegative val="0"/>
            <c:bubble3D val="0"/>
          </c:dPt>
          <c:dPt>
            <c:idx val="31"/>
            <c:invertIfNegative val="0"/>
            <c:bubble3D val="0"/>
          </c:dPt>
          <c:dPt>
            <c:idx val="32"/>
            <c:invertIfNegative val="0"/>
            <c:bubble3D val="0"/>
          </c:dPt>
          <c:dPt>
            <c:idx val="34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6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3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1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ממוצע'!$B$7:$B$46</c:f>
              <c:strCache>
                <c:ptCount val="40"/>
                <c:pt idx="0">
                  <c:v>סינגפור</c:v>
                </c:pt>
                <c:pt idx="1">
                  <c:v>קוריאה הדרומית</c:v>
                </c:pt>
                <c:pt idx="2">
                  <c:v>טאיוואן</c:v>
                </c:pt>
                <c:pt idx="3">
                  <c:v>הונג קונג</c:v>
                </c:pt>
                <c:pt idx="4">
                  <c:v>יפן</c:v>
                </c:pt>
                <c:pt idx="5">
                  <c:v>רוסיה</c:v>
                </c:pt>
                <c:pt idx="6">
                  <c:v>קזחסטן</c:v>
                </c:pt>
                <c:pt idx="7">
                  <c:v>קנדה</c:v>
                </c:pt>
                <c:pt idx="8">
                  <c:v>אירלנד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סלובניה</c:v>
                </c:pt>
                <c:pt idx="12">
                  <c:v>הונגריה</c:v>
                </c:pt>
                <c:pt idx="13">
                  <c:v>נורבגיה</c:v>
                </c:pt>
                <c:pt idx="14">
                  <c:v>ליטא</c:v>
                </c:pt>
                <c:pt idx="15">
                  <c:v>ישראל</c:v>
                </c:pt>
                <c:pt idx="16">
                  <c:v>אוסטרליה</c:v>
                </c:pt>
                <c:pt idx="17">
                  <c:v>שבדיה</c:v>
                </c:pt>
                <c:pt idx="18">
                  <c:v>איטליה</c:v>
                </c:pt>
                <c:pt idx="19">
                  <c:v>מלטה</c:v>
                </c:pt>
                <c:pt idx="20">
                  <c:v>ניו זילנד</c:v>
                </c:pt>
                <c:pt idx="21">
                  <c:v>כלל המדינות המשתתפות</c:v>
                </c:pt>
                <c:pt idx="22">
                  <c:v>מלזיה</c:v>
                </c:pt>
                <c:pt idx="23">
                  <c:v>איחוד האמירויות</c:v>
                </c:pt>
                <c:pt idx="24">
                  <c:v>טורקיה</c:v>
                </c:pt>
                <c:pt idx="25">
                  <c:v>בחריין</c:v>
                </c:pt>
                <c:pt idx="26">
                  <c:v>גאורגיה</c:v>
                </c:pt>
                <c:pt idx="27">
                  <c:v>לבנון</c:v>
                </c:pt>
                <c:pt idx="28">
                  <c:v>קטאר</c:v>
                </c:pt>
                <c:pt idx="29">
                  <c:v>איראן</c:v>
                </c:pt>
                <c:pt idx="30">
                  <c:v>תאילנד</c:v>
                </c:pt>
                <c:pt idx="31">
                  <c:v>צ'ילה</c:v>
                </c:pt>
                <c:pt idx="32">
                  <c:v>עומאן</c:v>
                </c:pt>
                <c:pt idx="33">
                  <c:v>כוויית</c:v>
                </c:pt>
                <c:pt idx="34">
                  <c:v>מצרים</c:v>
                </c:pt>
                <c:pt idx="35">
                  <c:v>בוטסואנה</c:v>
                </c:pt>
                <c:pt idx="36">
                  <c:v>ירדן</c:v>
                </c:pt>
                <c:pt idx="37">
                  <c:v>מרוקו</c:v>
                </c:pt>
                <c:pt idx="38">
                  <c:v>דרום אפריקה</c:v>
                </c:pt>
                <c:pt idx="39">
                  <c:v>ערב הסעודית</c:v>
                </c:pt>
              </c:strCache>
            </c:strRef>
          </c:cat>
          <c:val>
            <c:numRef>
              <c:f>'מתמטיקה-מדינות ממוצע'!$C$7:$C$46</c:f>
              <c:numCache>
                <c:formatCode>0</c:formatCode>
                <c:ptCount val="40"/>
                <c:pt idx="0">
                  <c:v>621</c:v>
                </c:pt>
                <c:pt idx="1">
                  <c:v>606</c:v>
                </c:pt>
                <c:pt idx="2">
                  <c:v>599</c:v>
                </c:pt>
                <c:pt idx="3">
                  <c:v>594</c:v>
                </c:pt>
                <c:pt idx="4">
                  <c:v>586</c:v>
                </c:pt>
                <c:pt idx="5">
                  <c:v>538</c:v>
                </c:pt>
                <c:pt idx="6">
                  <c:v>528</c:v>
                </c:pt>
                <c:pt idx="7">
                  <c:v>527</c:v>
                </c:pt>
                <c:pt idx="8">
                  <c:v>523</c:v>
                </c:pt>
                <c:pt idx="9">
                  <c:v>518</c:v>
                </c:pt>
                <c:pt idx="10">
                  <c:v>518</c:v>
                </c:pt>
                <c:pt idx="11">
                  <c:v>516</c:v>
                </c:pt>
                <c:pt idx="12">
                  <c:v>514</c:v>
                </c:pt>
                <c:pt idx="13">
                  <c:v>512</c:v>
                </c:pt>
                <c:pt idx="14">
                  <c:v>511</c:v>
                </c:pt>
                <c:pt idx="15">
                  <c:v>511</c:v>
                </c:pt>
                <c:pt idx="16">
                  <c:v>505</c:v>
                </c:pt>
                <c:pt idx="17">
                  <c:v>501</c:v>
                </c:pt>
                <c:pt idx="18">
                  <c:v>494</c:v>
                </c:pt>
                <c:pt idx="19">
                  <c:v>494</c:v>
                </c:pt>
                <c:pt idx="20">
                  <c:v>493</c:v>
                </c:pt>
                <c:pt idx="21">
                  <c:v>481.15384615384613</c:v>
                </c:pt>
                <c:pt idx="22">
                  <c:v>465</c:v>
                </c:pt>
                <c:pt idx="23">
                  <c:v>465</c:v>
                </c:pt>
                <c:pt idx="24">
                  <c:v>458</c:v>
                </c:pt>
                <c:pt idx="25">
                  <c:v>454</c:v>
                </c:pt>
                <c:pt idx="26">
                  <c:v>453</c:v>
                </c:pt>
                <c:pt idx="27">
                  <c:v>442</c:v>
                </c:pt>
                <c:pt idx="28">
                  <c:v>437</c:v>
                </c:pt>
                <c:pt idx="29">
                  <c:v>436</c:v>
                </c:pt>
                <c:pt idx="30">
                  <c:v>431</c:v>
                </c:pt>
                <c:pt idx="31">
                  <c:v>427</c:v>
                </c:pt>
                <c:pt idx="32">
                  <c:v>403</c:v>
                </c:pt>
                <c:pt idx="33">
                  <c:v>392</c:v>
                </c:pt>
                <c:pt idx="34">
                  <c:v>392</c:v>
                </c:pt>
                <c:pt idx="35">
                  <c:v>391</c:v>
                </c:pt>
                <c:pt idx="36">
                  <c:v>386</c:v>
                </c:pt>
                <c:pt idx="37">
                  <c:v>384</c:v>
                </c:pt>
                <c:pt idx="38">
                  <c:v>372</c:v>
                </c:pt>
                <c:pt idx="39">
                  <c:v>368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23106048"/>
        <c:axId val="123107584"/>
      </c:barChart>
      <c:catAx>
        <c:axId val="123106048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0"/>
            </a:pPr>
            <a:endParaRPr lang="he-IL"/>
          </a:p>
        </c:txPr>
        <c:crossAx val="123107584"/>
        <c:crosses val="autoZero"/>
        <c:auto val="1"/>
        <c:lblAlgn val="ctr"/>
        <c:lblOffset val="100"/>
        <c:noMultiLvlLbl val="0"/>
      </c:catAx>
      <c:valAx>
        <c:axId val="123107584"/>
        <c:scaling>
          <c:orientation val="minMax"/>
          <c:max val="700"/>
          <c:min val="300"/>
        </c:scaling>
        <c:delete val="0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b="0"/>
                </a:pPr>
                <a:r>
                  <a:rPr lang="he-IL" b="0"/>
                  <a:t>ציון ממוצע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b="0"/>
            </a:pPr>
            <a:endParaRPr lang="he-IL"/>
          </a:p>
        </c:txPr>
        <c:crossAx val="123106048"/>
        <c:crosses val="max"/>
        <c:crossBetween val="between"/>
        <c:majorUnit val="10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solidFill>
        <a:schemeClr val="bg1">
          <a:lumMod val="50000"/>
        </a:schemeClr>
      </a:solidFill>
      <a:prstDash val="solid"/>
    </a:ln>
  </c:spPr>
  <c:txPr>
    <a:bodyPr/>
    <a:lstStyle/>
    <a:p>
      <a:pPr>
        <a:defRPr sz="900" b="1"/>
      </a:pPr>
      <a:endParaRPr lang="he-IL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 sz="1000">
                <a:solidFill>
                  <a:srgbClr val="00B050"/>
                </a:solidFill>
              </a:rPr>
              <a:t>מדעים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25104521072796937"/>
          <c:y val="4.44826098023045E-2"/>
          <c:w val="0.69702203065134105"/>
          <c:h val="0.892442446684809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'מדעים-מדינות ממוצע'!$B$6</c:f>
              <c:strCache>
                <c:ptCount val="1"/>
                <c:pt idx="0">
                  <c:v>טימס 2015 - מדעים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9"/>
            <c:invertIfNegative val="0"/>
            <c:bubble3D val="0"/>
          </c:dPt>
          <c:dPt>
            <c:idx val="11"/>
            <c:invertIfNegative val="0"/>
            <c:bubble3D val="0"/>
          </c:dPt>
          <c:dPt>
            <c:idx val="12"/>
            <c:invertIfNegative val="0"/>
            <c:bubble3D val="0"/>
          </c:dPt>
          <c:dPt>
            <c:idx val="13"/>
            <c:invertIfNegative val="0"/>
            <c:bubble3D val="0"/>
          </c:dPt>
          <c:dPt>
            <c:idx val="14"/>
            <c:invertIfNegative val="0"/>
            <c:bubble3D val="0"/>
          </c:dPt>
          <c:dPt>
            <c:idx val="15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6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7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8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9"/>
            <c:invertIfNegative val="0"/>
            <c:bubble3D val="0"/>
            <c:spPr>
              <a:solidFill>
                <a:srgbClr val="D99694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0"/>
            <c:invertIfNegative val="0"/>
            <c:bubble3D val="0"/>
          </c:dPt>
          <c:dPt>
            <c:idx val="21"/>
            <c:invertIfNegative val="0"/>
            <c:bubble3D val="0"/>
            <c:spPr>
              <a:solidFill>
                <a:srgbClr val="D6AD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2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3"/>
            <c:invertIfNegative val="0"/>
            <c:bubble3D val="0"/>
          </c:dPt>
          <c:dPt>
            <c:idx val="24"/>
            <c:invertIfNegative val="0"/>
            <c:bubble3D val="0"/>
          </c:dPt>
          <c:dPt>
            <c:idx val="25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7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8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9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0"/>
            <c:invertIfNegative val="0"/>
            <c:bubble3D val="0"/>
          </c:dPt>
          <c:dPt>
            <c:idx val="31"/>
            <c:invertIfNegative val="0"/>
            <c:bubble3D val="0"/>
          </c:dPt>
          <c:dPt>
            <c:idx val="32"/>
            <c:invertIfNegative val="0"/>
            <c:bubble3D val="0"/>
          </c:dPt>
          <c:dPt>
            <c:idx val="34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6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3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1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'מדעים-מדינות ממוצע'!$B$7:$B$46</c:f>
              <c:strCache>
                <c:ptCount val="40"/>
                <c:pt idx="0">
                  <c:v>סינגפור</c:v>
                </c:pt>
                <c:pt idx="1">
                  <c:v>יפן</c:v>
                </c:pt>
                <c:pt idx="2">
                  <c:v>טאיוואן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הונג קונג</c:v>
                </c:pt>
                <c:pt idx="6">
                  <c:v>רוסיה</c:v>
                </c:pt>
                <c:pt idx="7">
                  <c:v>אנגליה</c:v>
                </c:pt>
                <c:pt idx="8">
                  <c:v>קזחסטן</c:v>
                </c:pt>
                <c:pt idx="9">
                  <c:v>אירלנד</c:v>
                </c:pt>
                <c:pt idx="10">
                  <c:v>ארצות הברית</c:v>
                </c:pt>
                <c:pt idx="11">
                  <c:v>הונגריה</c:v>
                </c:pt>
                <c:pt idx="12">
                  <c:v>קנדה</c:v>
                </c:pt>
                <c:pt idx="13">
                  <c:v>שבדיה</c:v>
                </c:pt>
                <c:pt idx="14">
                  <c:v>ליטא</c:v>
                </c:pt>
                <c:pt idx="15">
                  <c:v>ניו זילנד</c:v>
                </c:pt>
                <c:pt idx="16">
                  <c:v>אוסטרליה</c:v>
                </c:pt>
                <c:pt idx="17">
                  <c:v>נורבגיה</c:v>
                </c:pt>
                <c:pt idx="18">
                  <c:v>ישראל</c:v>
                </c:pt>
                <c:pt idx="19">
                  <c:v>איטליה</c:v>
                </c:pt>
                <c:pt idx="20">
                  <c:v>טורקיה</c:v>
                </c:pt>
                <c:pt idx="21">
                  <c:v>כלל המדינות המשתתפות</c:v>
                </c:pt>
                <c:pt idx="22">
                  <c:v>מלטה</c:v>
                </c:pt>
                <c:pt idx="23">
                  <c:v>איחוד האמירויות</c:v>
                </c:pt>
                <c:pt idx="24">
                  <c:v>מלזיה</c:v>
                </c:pt>
                <c:pt idx="25">
                  <c:v>בחריין</c:v>
                </c:pt>
                <c:pt idx="26">
                  <c:v>קטאר</c:v>
                </c:pt>
                <c:pt idx="27">
                  <c:v>איראן</c:v>
                </c:pt>
                <c:pt idx="28">
                  <c:v>תאילנד</c:v>
                </c:pt>
                <c:pt idx="29">
                  <c:v>עומאן</c:v>
                </c:pt>
                <c:pt idx="30">
                  <c:v>צ'ילה</c:v>
                </c:pt>
                <c:pt idx="31">
                  <c:v>גאורגיה</c:v>
                </c:pt>
                <c:pt idx="32">
                  <c:v>ירדן</c:v>
                </c:pt>
                <c:pt idx="33">
                  <c:v>כוויית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מרוקו</c:v>
                </c:pt>
                <c:pt idx="37">
                  <c:v>בוטסואנה</c:v>
                </c:pt>
                <c:pt idx="38">
                  <c:v>מצרים</c:v>
                </c:pt>
                <c:pt idx="39">
                  <c:v>דרום אפריקה</c:v>
                </c:pt>
              </c:strCache>
            </c:strRef>
          </c:cat>
          <c:val>
            <c:numRef>
              <c:f>'מדעים-מדינות ממוצע'!$C$7:$C$46</c:f>
              <c:numCache>
                <c:formatCode>0</c:formatCode>
                <c:ptCount val="40"/>
                <c:pt idx="0">
                  <c:v>597</c:v>
                </c:pt>
                <c:pt idx="1">
                  <c:v>571</c:v>
                </c:pt>
                <c:pt idx="2">
                  <c:v>569</c:v>
                </c:pt>
                <c:pt idx="3">
                  <c:v>556</c:v>
                </c:pt>
                <c:pt idx="4">
                  <c:v>551</c:v>
                </c:pt>
                <c:pt idx="5">
                  <c:v>546</c:v>
                </c:pt>
                <c:pt idx="6">
                  <c:v>544</c:v>
                </c:pt>
                <c:pt idx="7">
                  <c:v>537</c:v>
                </c:pt>
                <c:pt idx="8">
                  <c:v>533</c:v>
                </c:pt>
                <c:pt idx="9">
                  <c:v>530</c:v>
                </c:pt>
                <c:pt idx="10">
                  <c:v>530</c:v>
                </c:pt>
                <c:pt idx="11">
                  <c:v>527</c:v>
                </c:pt>
                <c:pt idx="12">
                  <c:v>526</c:v>
                </c:pt>
                <c:pt idx="13">
                  <c:v>522</c:v>
                </c:pt>
                <c:pt idx="14">
                  <c:v>519</c:v>
                </c:pt>
                <c:pt idx="15">
                  <c:v>513</c:v>
                </c:pt>
                <c:pt idx="16">
                  <c:v>512</c:v>
                </c:pt>
                <c:pt idx="17">
                  <c:v>509</c:v>
                </c:pt>
                <c:pt idx="18">
                  <c:v>507</c:v>
                </c:pt>
                <c:pt idx="19">
                  <c:v>499</c:v>
                </c:pt>
                <c:pt idx="20">
                  <c:v>493</c:v>
                </c:pt>
                <c:pt idx="21">
                  <c:v>485.94871794871796</c:v>
                </c:pt>
                <c:pt idx="22">
                  <c:v>481</c:v>
                </c:pt>
                <c:pt idx="23">
                  <c:v>477</c:v>
                </c:pt>
                <c:pt idx="24">
                  <c:v>471</c:v>
                </c:pt>
                <c:pt idx="25">
                  <c:v>466</c:v>
                </c:pt>
                <c:pt idx="26">
                  <c:v>457</c:v>
                </c:pt>
                <c:pt idx="27">
                  <c:v>456</c:v>
                </c:pt>
                <c:pt idx="28">
                  <c:v>456</c:v>
                </c:pt>
                <c:pt idx="29">
                  <c:v>455</c:v>
                </c:pt>
                <c:pt idx="30">
                  <c:v>454</c:v>
                </c:pt>
                <c:pt idx="31">
                  <c:v>443</c:v>
                </c:pt>
                <c:pt idx="32">
                  <c:v>426</c:v>
                </c:pt>
                <c:pt idx="33">
                  <c:v>411</c:v>
                </c:pt>
                <c:pt idx="34">
                  <c:v>398</c:v>
                </c:pt>
                <c:pt idx="35">
                  <c:v>396</c:v>
                </c:pt>
                <c:pt idx="36">
                  <c:v>393</c:v>
                </c:pt>
                <c:pt idx="37">
                  <c:v>392</c:v>
                </c:pt>
                <c:pt idx="38">
                  <c:v>371</c:v>
                </c:pt>
                <c:pt idx="39">
                  <c:v>358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23167488"/>
        <c:axId val="123169024"/>
      </c:barChart>
      <c:catAx>
        <c:axId val="123167488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="0"/>
            </a:pPr>
            <a:endParaRPr lang="he-IL"/>
          </a:p>
        </c:txPr>
        <c:crossAx val="123169024"/>
        <c:crosses val="autoZero"/>
        <c:auto val="1"/>
        <c:lblAlgn val="ctr"/>
        <c:lblOffset val="100"/>
        <c:noMultiLvlLbl val="0"/>
      </c:catAx>
      <c:valAx>
        <c:axId val="123169024"/>
        <c:scaling>
          <c:orientation val="minMax"/>
          <c:max val="700"/>
          <c:min val="300"/>
        </c:scaling>
        <c:delete val="0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sz="900" b="0"/>
                </a:pPr>
                <a:r>
                  <a:rPr lang="he-IL" sz="900" b="0"/>
                  <a:t>ציון ממוצע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he-IL"/>
          </a:p>
        </c:txPr>
        <c:crossAx val="123167488"/>
        <c:crosses val="max"/>
        <c:crossBetween val="between"/>
        <c:majorUnit val="10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solidFill>
        <a:schemeClr val="bg1">
          <a:lumMod val="50000"/>
        </a:schemeClr>
      </a:solidFill>
    </a:ln>
  </c:sp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 sz="1000"/>
              <a:t>מתמטיקה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6767402432000519"/>
          <c:y val="4.728093434343434E-2"/>
          <c:w val="0.67062703703703708"/>
          <c:h val="0.90143952020202023"/>
        </c:manualLayout>
      </c:layout>
      <c:barChart>
        <c:barDir val="bar"/>
        <c:grouping val="stacked"/>
        <c:varyColors val="0"/>
        <c:ser>
          <c:idx val="6"/>
          <c:order val="0"/>
          <c:tx>
            <c:strRef>
              <c:f>'מתמטיקה-מדינות רמות'!$C$6</c:f>
              <c:strCache>
                <c:ptCount val="1"/>
                <c:pt idx="0">
                  <c:v>מתחת לסף</c:v>
                </c:pt>
              </c:strCache>
            </c:strRef>
          </c:tx>
          <c:spPr>
            <a:solidFill>
              <a:srgbClr val="953735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8"/>
          <c:order val="1"/>
          <c:tx>
            <c:strRef>
              <c:f>'מתמטיקה-מדינות רמות'!$D$6</c:f>
              <c:strCache>
                <c:ptCount val="1"/>
                <c:pt idx="0">
                  <c:v>נמוכה</c:v>
                </c:pt>
              </c:strCache>
            </c:strRef>
          </c:tx>
          <c:spPr>
            <a:solidFill>
              <a:srgbClr val="D99694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9"/>
          <c:order val="2"/>
          <c:tx>
            <c:strRef>
              <c:f>'מתמטיקה-מדינות רמות'!$E$6</c:f>
              <c:strCache>
                <c:ptCount val="1"/>
                <c:pt idx="0">
                  <c:v>בינונית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1"/>
          <c:order val="3"/>
          <c:tx>
            <c:strRef>
              <c:f>'מתמטיקה-מדינות רמות'!$F$6</c:f>
              <c:strCache>
                <c:ptCount val="1"/>
                <c:pt idx="0">
                  <c:v>גבוהה</c:v>
                </c:pt>
              </c:strCache>
            </c:strRef>
          </c:tx>
          <c:spPr>
            <a:solidFill>
              <a:srgbClr val="C3D69B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dLbls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&quot;%&quot;;0&quot;%&quot;" sourceLinked="0"/>
            <c:txPr>
              <a:bodyPr/>
              <a:lstStyle/>
              <a:p>
                <a:pPr>
                  <a:defRPr sz="700" b="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Ref>
              <c:f>'מתמטיקה-מדינות רמות'!$F$7</c:f>
              <c:numCache>
                <c:formatCode>0"%"</c:formatCode>
                <c:ptCount val="1"/>
                <c:pt idx="0">
                  <c:v>-27</c:v>
                </c:pt>
              </c:numCache>
            </c:numRef>
          </c:val>
        </c:ser>
        <c:ser>
          <c:idx val="2"/>
          <c:order val="4"/>
          <c:tx>
            <c:strRef>
              <c:f>'מתמטיקה-מדינות רמות'!$E$6</c:f>
              <c:strCache>
                <c:ptCount val="1"/>
                <c:pt idx="0">
                  <c:v>בינונית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dLbls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&quot;%&quot;;0&quot;%&quot;" sourceLinked="0"/>
            <c:txPr>
              <a:bodyPr/>
              <a:lstStyle/>
              <a:p>
                <a:pPr>
                  <a:defRPr sz="700" b="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Ref>
              <c:f>'מתמטיקה-מדינות רמות'!$E$7</c:f>
              <c:numCache>
                <c:formatCode>0"%"</c:formatCode>
                <c:ptCount val="1"/>
                <c:pt idx="0">
                  <c:v>-13</c:v>
                </c:pt>
              </c:numCache>
            </c:numRef>
          </c:val>
        </c:ser>
        <c:ser>
          <c:idx val="3"/>
          <c:order val="5"/>
          <c:tx>
            <c:strRef>
              <c:f>'מתמטיקה-מדינות רמות'!$D$6</c:f>
              <c:strCache>
                <c:ptCount val="1"/>
                <c:pt idx="0">
                  <c:v>נמוכה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15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3175">
                <a:solidFill>
                  <a:schemeClr val="bg1">
                    <a:lumMod val="50000"/>
                  </a:schemeClr>
                </a:solidFill>
              </a:ln>
              <a:effectLst>
                <a:glow rad="127000">
                  <a:srgbClr val="800000">
                    <a:alpha val="4000"/>
                  </a:srgbClr>
                </a:glow>
              </a:effectLst>
            </c:spPr>
          </c:dPt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dLbls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&quot;%&quot;;0&quot;%&quot;" sourceLinked="0"/>
            <c:txPr>
              <a:bodyPr/>
              <a:lstStyle/>
              <a:p>
                <a:pPr>
                  <a:defRPr sz="700" b="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Ref>
              <c:f>'מתמטיקה-מדינות רמות'!$D$7</c:f>
              <c:numCache>
                <c:formatCode>0"%"</c:formatCode>
                <c:ptCount val="1"/>
                <c:pt idx="0">
                  <c:v>-5</c:v>
                </c:pt>
              </c:numCache>
            </c:numRef>
          </c:val>
        </c:ser>
        <c:ser>
          <c:idx val="4"/>
          <c:order val="6"/>
          <c:tx>
            <c:strRef>
              <c:f>'מתמטיקה-מדינות רמות'!$C$6</c:f>
              <c:strCache>
                <c:ptCount val="1"/>
                <c:pt idx="0">
                  <c:v>מתחת לסף</c:v>
                </c:pt>
              </c:strCache>
            </c:strRef>
          </c:tx>
          <c:spPr>
            <a:solidFill>
              <a:srgbClr val="953735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15"/>
            <c:invertIfNegative val="0"/>
            <c:bubble3D val="0"/>
          </c:dPt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dLbls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&quot;%&quot;;0&quot;%&quot;" sourceLinked="0"/>
            <c:txPr>
              <a:bodyPr/>
              <a:lstStyle/>
              <a:p>
                <a:pPr>
                  <a:defRPr sz="700" b="1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Ref>
              <c:f>'מתמטיקה-מדינות רמות'!$C$7</c:f>
              <c:numCache>
                <c:formatCode>0"%"</c:formatCode>
                <c:ptCount val="1"/>
                <c:pt idx="0">
                  <c:v>-1</c:v>
                </c:pt>
              </c:numCache>
            </c:numRef>
          </c:val>
        </c:ser>
        <c:ser>
          <c:idx val="5"/>
          <c:order val="7"/>
          <c:tx>
            <c:strRef>
              <c:f>'מתמטיקה-מדינות רמות'!$G$6</c:f>
              <c:strCache>
                <c:ptCount val="1"/>
                <c:pt idx="0">
                  <c:v>הצטיינות</c:v>
                </c:pt>
              </c:strCache>
            </c:strRef>
          </c:tx>
          <c:spPr>
            <a:solidFill>
              <a:srgbClr val="77933C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dLbls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&quot;%&quot;;0&quot;%&quot;" sourceLinked="0"/>
            <c:txPr>
              <a:bodyPr/>
              <a:lstStyle/>
              <a:p>
                <a:pPr>
                  <a:defRPr sz="700" b="1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רמות'!$B$7</c:f>
              <c:strCache>
                <c:ptCount val="1"/>
                <c:pt idx="0">
                  <c:v>סינגפור</c:v>
                </c:pt>
              </c:strCache>
            </c:strRef>
          </c:cat>
          <c:val>
            <c:numRef>
              <c:f>'מתמטיקה-מדינות רמות'!$G$7</c:f>
              <c:numCache>
                <c:formatCode>0"%"</c:formatCode>
                <c:ptCount val="1"/>
                <c:pt idx="0">
                  <c:v>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123473280"/>
        <c:axId val="123483264"/>
      </c:barChart>
      <c:catAx>
        <c:axId val="123473280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low"/>
        <c:spPr>
          <a:ln w="19050"/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3483264"/>
        <c:crosses val="autoZero"/>
        <c:auto val="1"/>
        <c:lblAlgn val="ctr"/>
        <c:lblOffset val="100"/>
        <c:noMultiLvlLbl val="0"/>
      </c:catAx>
      <c:valAx>
        <c:axId val="123483264"/>
        <c:scaling>
          <c:orientation val="minMax"/>
          <c:max val="100"/>
          <c:min val="-100"/>
        </c:scaling>
        <c:delete val="1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numFmt formatCode="0&quot;%&quot;;0&quot;%&quot;" sourceLinked="0"/>
        <c:majorTickMark val="out"/>
        <c:minorTickMark val="none"/>
        <c:tickLblPos val="nextTo"/>
        <c:crossAx val="123473280"/>
        <c:crosses val="max"/>
        <c:crossBetween val="between"/>
        <c:majorUnit val="20"/>
      </c:valAx>
      <c:spPr>
        <a:noFill/>
        <a:ln w="25400">
          <a:noFill/>
        </a:ln>
      </c:spPr>
    </c:plotArea>
    <c:legend>
      <c:legendPos val="b"/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2.7185628408544797E-3"/>
          <c:y val="0.96876660050728469"/>
          <c:w val="0.98310481481481482"/>
          <c:h val="2.8365343820159771E-2"/>
        </c:manualLayout>
      </c:layout>
      <c:overlay val="0"/>
      <c:txPr>
        <a:bodyPr/>
        <a:lstStyle/>
        <a:p>
          <a:pPr>
            <a:defRPr sz="900"/>
          </a:pPr>
          <a:endParaRPr lang="he-IL"/>
        </a:p>
      </c:txPr>
    </c:legend>
    <c:plotVisOnly val="1"/>
    <c:dispBlanksAs val="gap"/>
    <c:showDLblsOverMax val="0"/>
  </c:chart>
  <c:spPr>
    <a:solidFill>
      <a:sysClr val="window" lastClr="FFFFFF"/>
    </a:solidFill>
  </c:sp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he-IL" sz="1200">
                <a:solidFill>
                  <a:srgbClr val="0066FF"/>
                </a:solidFill>
              </a:rPr>
              <a:t>מתמטיקה</a:t>
            </a:r>
          </a:p>
        </c:rich>
      </c:tx>
      <c:layout>
        <c:manualLayout>
          <c:xMode val="edge"/>
          <c:yMode val="edge"/>
          <c:x val="0.75741254421755644"/>
          <c:y val="6.962719298245614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767402432000519"/>
          <c:y val="4.728093434343434E-2"/>
          <c:w val="0.67062703703703708"/>
          <c:h val="0.94000866141732287"/>
        </c:manualLayout>
      </c:layout>
      <c:barChart>
        <c:barDir val="bar"/>
        <c:grouping val="stacked"/>
        <c:varyColors val="0"/>
        <c:ser>
          <c:idx val="6"/>
          <c:order val="0"/>
          <c:tx>
            <c:strRef>
              <c:f>'מתמטיקה-מדינות רמות'!$C$6</c:f>
              <c:strCache>
                <c:ptCount val="1"/>
                <c:pt idx="0">
                  <c:v>מתחת לסף</c:v>
                </c:pt>
              </c:strCache>
            </c:strRef>
          </c:tx>
          <c:spPr>
            <a:solidFill>
              <a:srgbClr val="953735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8"/>
          <c:order val="1"/>
          <c:tx>
            <c:strRef>
              <c:f>'מתמטיקה-מדינות רמות'!$D$6</c:f>
              <c:strCache>
                <c:ptCount val="1"/>
                <c:pt idx="0">
                  <c:v>נמוכה</c:v>
                </c:pt>
              </c:strCache>
            </c:strRef>
          </c:tx>
          <c:spPr>
            <a:solidFill>
              <a:srgbClr val="D99694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9"/>
          <c:order val="2"/>
          <c:tx>
            <c:strRef>
              <c:f>'מתמטיקה-מדינות רמות'!$E$6</c:f>
              <c:strCache>
                <c:ptCount val="1"/>
                <c:pt idx="0">
                  <c:v>בינונית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1"/>
          <c:order val="3"/>
          <c:tx>
            <c:strRef>
              <c:f>'מתמטיקה-מדינות רמות'!$F$6</c:f>
              <c:strCache>
                <c:ptCount val="1"/>
                <c:pt idx="0">
                  <c:v>גבוהה</c:v>
                </c:pt>
              </c:strCache>
            </c:strRef>
          </c:tx>
          <c:spPr>
            <a:solidFill>
              <a:srgbClr val="C3D69B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Ref>
              <c:f>'מתמטיקה-מדינות רמות'!$F$7:$F$45</c:f>
              <c:numCache>
                <c:formatCode>0"%"</c:formatCode>
                <c:ptCount val="39"/>
                <c:pt idx="0">
                  <c:v>-27</c:v>
                </c:pt>
                <c:pt idx="1">
                  <c:v>-28</c:v>
                </c:pt>
                <c:pt idx="2">
                  <c:v>-32</c:v>
                </c:pt>
                <c:pt idx="3">
                  <c:v>-38</c:v>
                </c:pt>
                <c:pt idx="4">
                  <c:v>-33</c:v>
                </c:pt>
                <c:pt idx="5">
                  <c:v>-26</c:v>
                </c:pt>
                <c:pt idx="6">
                  <c:v>-32</c:v>
                </c:pt>
                <c:pt idx="7">
                  <c:v>-25</c:v>
                </c:pt>
                <c:pt idx="8">
                  <c:v>-25</c:v>
                </c:pt>
                <c:pt idx="9">
                  <c:v>-27</c:v>
                </c:pt>
                <c:pt idx="10">
                  <c:v>-26</c:v>
                </c:pt>
                <c:pt idx="11">
                  <c:v>-32</c:v>
                </c:pt>
                <c:pt idx="12">
                  <c:v>-23</c:v>
                </c:pt>
                <c:pt idx="13">
                  <c:v>-31</c:v>
                </c:pt>
                <c:pt idx="14">
                  <c:v>-21</c:v>
                </c:pt>
                <c:pt idx="15">
                  <c:v>-14</c:v>
                </c:pt>
                <c:pt idx="16">
                  <c:v>-27</c:v>
                </c:pt>
                <c:pt idx="17">
                  <c:v>-26</c:v>
                </c:pt>
                <c:pt idx="18">
                  <c:v>-15</c:v>
                </c:pt>
                <c:pt idx="19">
                  <c:v>-24</c:v>
                </c:pt>
                <c:pt idx="20">
                  <c:v>-25</c:v>
                </c:pt>
                <c:pt idx="21">
                  <c:v>-23</c:v>
                </c:pt>
                <c:pt idx="22">
                  <c:v>-11</c:v>
                </c:pt>
                <c:pt idx="23">
                  <c:v>-15</c:v>
                </c:pt>
                <c:pt idx="24">
                  <c:v>-21</c:v>
                </c:pt>
                <c:pt idx="25">
                  <c:v>-7</c:v>
                </c:pt>
                <c:pt idx="26">
                  <c:v>-10</c:v>
                </c:pt>
                <c:pt idx="27">
                  <c:v>-13</c:v>
                </c:pt>
                <c:pt idx="28">
                  <c:v>-10</c:v>
                </c:pt>
                <c:pt idx="29">
                  <c:v>-5</c:v>
                </c:pt>
                <c:pt idx="30">
                  <c:v>-4</c:v>
                </c:pt>
                <c:pt idx="31">
                  <c:v>-6</c:v>
                </c:pt>
                <c:pt idx="32">
                  <c:v>-2</c:v>
                </c:pt>
                <c:pt idx="33">
                  <c:v>-5</c:v>
                </c:pt>
                <c:pt idx="34">
                  <c:v>-8</c:v>
                </c:pt>
                <c:pt idx="35">
                  <c:v>-2</c:v>
                </c:pt>
                <c:pt idx="36">
                  <c:v>-3</c:v>
                </c:pt>
                <c:pt idx="37">
                  <c:v>-2</c:v>
                </c:pt>
                <c:pt idx="38">
                  <c:v>-2</c:v>
                </c:pt>
              </c:numCache>
            </c:numRef>
          </c:val>
        </c:ser>
        <c:ser>
          <c:idx val="2"/>
          <c:order val="4"/>
          <c:tx>
            <c:strRef>
              <c:f>'מתמטיקה-מדינות רמות'!$E$6</c:f>
              <c:strCache>
                <c:ptCount val="1"/>
                <c:pt idx="0">
                  <c:v>בינונית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Ref>
              <c:f>'מתמטיקה-מדינות רמות'!$E$7:$E$45</c:f>
              <c:numCache>
                <c:formatCode>0"%"</c:formatCode>
                <c:ptCount val="39"/>
                <c:pt idx="0">
                  <c:v>-13</c:v>
                </c:pt>
                <c:pt idx="1">
                  <c:v>-16</c:v>
                </c:pt>
                <c:pt idx="2">
                  <c:v>-18</c:v>
                </c:pt>
                <c:pt idx="3">
                  <c:v>-17</c:v>
                </c:pt>
                <c:pt idx="4">
                  <c:v>-22</c:v>
                </c:pt>
                <c:pt idx="5">
                  <c:v>-30</c:v>
                </c:pt>
                <c:pt idx="6">
                  <c:v>-32</c:v>
                </c:pt>
                <c:pt idx="7">
                  <c:v>-27</c:v>
                </c:pt>
                <c:pt idx="8">
                  <c:v>-30</c:v>
                </c:pt>
                <c:pt idx="9">
                  <c:v>-33</c:v>
                </c:pt>
                <c:pt idx="10">
                  <c:v>-33</c:v>
                </c:pt>
                <c:pt idx="11">
                  <c:v>-39</c:v>
                </c:pt>
                <c:pt idx="12">
                  <c:v>-34</c:v>
                </c:pt>
                <c:pt idx="13">
                  <c:v>-38</c:v>
                </c:pt>
                <c:pt idx="14">
                  <c:v>-31</c:v>
                </c:pt>
                <c:pt idx="15">
                  <c:v>-22</c:v>
                </c:pt>
                <c:pt idx="16">
                  <c:v>-35</c:v>
                </c:pt>
                <c:pt idx="17">
                  <c:v>-41</c:v>
                </c:pt>
                <c:pt idx="18">
                  <c:v>-26</c:v>
                </c:pt>
                <c:pt idx="19">
                  <c:v>-33</c:v>
                </c:pt>
                <c:pt idx="20">
                  <c:v>-40</c:v>
                </c:pt>
                <c:pt idx="21">
                  <c:v>-39</c:v>
                </c:pt>
                <c:pt idx="22">
                  <c:v>-22</c:v>
                </c:pt>
                <c:pt idx="23">
                  <c:v>-27</c:v>
                </c:pt>
                <c:pt idx="24">
                  <c:v>-38</c:v>
                </c:pt>
                <c:pt idx="25">
                  <c:v>-19</c:v>
                </c:pt>
                <c:pt idx="26">
                  <c:v>-22</c:v>
                </c:pt>
                <c:pt idx="27">
                  <c:v>-27</c:v>
                </c:pt>
                <c:pt idx="28">
                  <c:v>-27</c:v>
                </c:pt>
                <c:pt idx="29">
                  <c:v>-17</c:v>
                </c:pt>
                <c:pt idx="30">
                  <c:v>-13</c:v>
                </c:pt>
                <c:pt idx="31">
                  <c:v>-21</c:v>
                </c:pt>
                <c:pt idx="32">
                  <c:v>-10</c:v>
                </c:pt>
                <c:pt idx="33">
                  <c:v>-16</c:v>
                </c:pt>
                <c:pt idx="34">
                  <c:v>-27</c:v>
                </c:pt>
                <c:pt idx="35">
                  <c:v>-9</c:v>
                </c:pt>
                <c:pt idx="36">
                  <c:v>-15</c:v>
                </c:pt>
                <c:pt idx="37">
                  <c:v>-14</c:v>
                </c:pt>
                <c:pt idx="38">
                  <c:v>-12</c:v>
                </c:pt>
              </c:numCache>
            </c:numRef>
          </c:val>
        </c:ser>
        <c:ser>
          <c:idx val="3"/>
          <c:order val="5"/>
          <c:tx>
            <c:strRef>
              <c:f>'מתמטיקה-מדינות רמות'!$D$6</c:f>
              <c:strCache>
                <c:ptCount val="1"/>
                <c:pt idx="0">
                  <c:v>נמוכה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15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3175">
                <a:solidFill>
                  <a:schemeClr val="bg1">
                    <a:lumMod val="50000"/>
                  </a:schemeClr>
                </a:solidFill>
              </a:ln>
              <a:effectLst>
                <a:glow rad="127000">
                  <a:srgbClr val="800000">
                    <a:alpha val="4000"/>
                  </a:srgbClr>
                </a:glow>
              </a:effectLst>
            </c:spPr>
          </c:dPt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Ref>
              <c:f>'מתמטיקה-מדינות רמות'!$D$7:$D$45</c:f>
              <c:numCache>
                <c:formatCode>0"%"</c:formatCode>
                <c:ptCount val="39"/>
                <c:pt idx="0">
                  <c:v>-5</c:v>
                </c:pt>
                <c:pt idx="1">
                  <c:v>-9</c:v>
                </c:pt>
                <c:pt idx="2">
                  <c:v>-6</c:v>
                </c:pt>
                <c:pt idx="3">
                  <c:v>-6</c:v>
                </c:pt>
                <c:pt idx="4">
                  <c:v>-9</c:v>
                </c:pt>
                <c:pt idx="5">
                  <c:v>-20</c:v>
                </c:pt>
                <c:pt idx="6">
                  <c:v>-17</c:v>
                </c:pt>
                <c:pt idx="7">
                  <c:v>-19</c:v>
                </c:pt>
                <c:pt idx="8">
                  <c:v>-21</c:v>
                </c:pt>
                <c:pt idx="9">
                  <c:v>-21</c:v>
                </c:pt>
                <c:pt idx="10">
                  <c:v>-24</c:v>
                </c:pt>
                <c:pt idx="11">
                  <c:v>-18</c:v>
                </c:pt>
                <c:pt idx="12">
                  <c:v>-25</c:v>
                </c:pt>
                <c:pt idx="13">
                  <c:v>-18</c:v>
                </c:pt>
                <c:pt idx="14">
                  <c:v>-27</c:v>
                </c:pt>
                <c:pt idx="15">
                  <c:v>-28</c:v>
                </c:pt>
                <c:pt idx="16">
                  <c:v>-24</c:v>
                </c:pt>
                <c:pt idx="17">
                  <c:v>-22</c:v>
                </c:pt>
                <c:pt idx="18">
                  <c:v>-27</c:v>
                </c:pt>
                <c:pt idx="19">
                  <c:v>-22</c:v>
                </c:pt>
                <c:pt idx="20">
                  <c:v>-24</c:v>
                </c:pt>
                <c:pt idx="21">
                  <c:v>-26</c:v>
                </c:pt>
                <c:pt idx="22">
                  <c:v>-27</c:v>
                </c:pt>
                <c:pt idx="23">
                  <c:v>-31</c:v>
                </c:pt>
                <c:pt idx="24">
                  <c:v>-27</c:v>
                </c:pt>
                <c:pt idx="25">
                  <c:v>-33</c:v>
                </c:pt>
                <c:pt idx="26">
                  <c:v>-29</c:v>
                </c:pt>
                <c:pt idx="27">
                  <c:v>-30</c:v>
                </c:pt>
                <c:pt idx="28">
                  <c:v>-36</c:v>
                </c:pt>
                <c:pt idx="29">
                  <c:v>-29</c:v>
                </c:pt>
                <c:pt idx="30">
                  <c:v>-27</c:v>
                </c:pt>
                <c:pt idx="31">
                  <c:v>-35</c:v>
                </c:pt>
                <c:pt idx="32">
                  <c:v>-21</c:v>
                </c:pt>
                <c:pt idx="33">
                  <c:v>-26</c:v>
                </c:pt>
                <c:pt idx="34">
                  <c:v>-36</c:v>
                </c:pt>
                <c:pt idx="35">
                  <c:v>-23</c:v>
                </c:pt>
                <c:pt idx="36">
                  <c:v>-27</c:v>
                </c:pt>
                <c:pt idx="37">
                  <c:v>-31</c:v>
                </c:pt>
                <c:pt idx="38">
                  <c:v>-27</c:v>
                </c:pt>
              </c:numCache>
            </c:numRef>
          </c:val>
        </c:ser>
        <c:ser>
          <c:idx val="4"/>
          <c:order val="6"/>
          <c:tx>
            <c:strRef>
              <c:f>'מתמטיקה-מדינות רמות'!$C$6</c:f>
              <c:strCache>
                <c:ptCount val="1"/>
                <c:pt idx="0">
                  <c:v>מתחת לסף</c:v>
                </c:pt>
              </c:strCache>
            </c:strRef>
          </c:tx>
          <c:spPr>
            <a:solidFill>
              <a:srgbClr val="953735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15"/>
            <c:invertIfNegative val="0"/>
            <c:bubble3D val="0"/>
          </c:dPt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Ref>
              <c:f>'מתמטיקה-מדינות רמות'!$C$7:$C$45</c:f>
              <c:numCache>
                <c:formatCode>0"%"</c:formatCode>
                <c:ptCount val="39"/>
                <c:pt idx="0">
                  <c:v>-1</c:v>
                </c:pt>
                <c:pt idx="1">
                  <c:v>-3</c:v>
                </c:pt>
                <c:pt idx="2">
                  <c:v>-1</c:v>
                </c:pt>
                <c:pt idx="3">
                  <c:v>-2</c:v>
                </c:pt>
                <c:pt idx="4">
                  <c:v>-2</c:v>
                </c:pt>
                <c:pt idx="5">
                  <c:v>-9</c:v>
                </c:pt>
                <c:pt idx="6">
                  <c:v>-5</c:v>
                </c:pt>
                <c:pt idx="7">
                  <c:v>-16</c:v>
                </c:pt>
                <c:pt idx="8">
                  <c:v>-12</c:v>
                </c:pt>
                <c:pt idx="9">
                  <c:v>-9</c:v>
                </c:pt>
                <c:pt idx="10">
                  <c:v>-7</c:v>
                </c:pt>
                <c:pt idx="11">
                  <c:v>-4</c:v>
                </c:pt>
                <c:pt idx="12">
                  <c:v>-11</c:v>
                </c:pt>
                <c:pt idx="13">
                  <c:v>-6</c:v>
                </c:pt>
                <c:pt idx="14">
                  <c:v>-15</c:v>
                </c:pt>
                <c:pt idx="15">
                  <c:v>-30</c:v>
                </c:pt>
                <c:pt idx="16">
                  <c:v>-8</c:v>
                </c:pt>
                <c:pt idx="17">
                  <c:v>-5</c:v>
                </c:pt>
                <c:pt idx="18">
                  <c:v>-27</c:v>
                </c:pt>
                <c:pt idx="19">
                  <c:v>-16</c:v>
                </c:pt>
                <c:pt idx="20">
                  <c:v>-6</c:v>
                </c:pt>
                <c:pt idx="21">
                  <c:v>-9</c:v>
                </c:pt>
                <c:pt idx="22">
                  <c:v>-37</c:v>
                </c:pt>
                <c:pt idx="23">
                  <c:v>-24</c:v>
                </c:pt>
                <c:pt idx="24">
                  <c:v>-11</c:v>
                </c:pt>
                <c:pt idx="25">
                  <c:v>-38</c:v>
                </c:pt>
                <c:pt idx="26">
                  <c:v>-37</c:v>
                </c:pt>
                <c:pt idx="27">
                  <c:v>-28</c:v>
                </c:pt>
                <c:pt idx="28">
                  <c:v>-25</c:v>
                </c:pt>
                <c:pt idx="29">
                  <c:v>-48</c:v>
                </c:pt>
                <c:pt idx="30">
                  <c:v>-55</c:v>
                </c:pt>
                <c:pt idx="31">
                  <c:v>-37</c:v>
                </c:pt>
                <c:pt idx="32">
                  <c:v>-66</c:v>
                </c:pt>
                <c:pt idx="33">
                  <c:v>-53</c:v>
                </c:pt>
                <c:pt idx="34">
                  <c:v>-29</c:v>
                </c:pt>
                <c:pt idx="35">
                  <c:v>-66</c:v>
                </c:pt>
                <c:pt idx="36">
                  <c:v>-55</c:v>
                </c:pt>
                <c:pt idx="37">
                  <c:v>-53</c:v>
                </c:pt>
                <c:pt idx="38">
                  <c:v>-59</c:v>
                </c:pt>
              </c:numCache>
            </c:numRef>
          </c:val>
        </c:ser>
        <c:ser>
          <c:idx val="5"/>
          <c:order val="7"/>
          <c:tx>
            <c:strRef>
              <c:f>'מתמטיקה-מדינות רמות'!$G$6</c:f>
              <c:strCache>
                <c:ptCount val="1"/>
                <c:pt idx="0">
                  <c:v>הצטיינות</c:v>
                </c:pt>
              </c:strCache>
            </c:strRef>
          </c:tx>
          <c:spPr>
            <a:solidFill>
              <a:srgbClr val="77933C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'מתמטיקה-מדינות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קוריאה הדרומית</c:v>
                </c:pt>
                <c:pt idx="3">
                  <c:v>הונג קונג</c:v>
                </c:pt>
                <c:pt idx="4">
                  <c:v>יפן</c:v>
                </c:pt>
                <c:pt idx="5">
                  <c:v>קזחסטן</c:v>
                </c:pt>
                <c:pt idx="6">
                  <c:v>רוסיה</c:v>
                </c:pt>
                <c:pt idx="7">
                  <c:v>ישראל</c:v>
                </c:pt>
                <c:pt idx="8">
                  <c:v>הונגריה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קנדה</c:v>
                </c:pt>
                <c:pt idx="12">
                  <c:v>אוסטרליה</c:v>
                </c:pt>
                <c:pt idx="13">
                  <c:v>אירלנד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סלובניה</c:v>
                </c:pt>
                <c:pt idx="18">
                  <c:v>איחוד האמירויות</c:v>
                </c:pt>
                <c:pt idx="19">
                  <c:v>מלטה</c:v>
                </c:pt>
                <c:pt idx="20">
                  <c:v>נורבגיה</c:v>
                </c:pt>
                <c:pt idx="21">
                  <c:v>שבדיה</c:v>
                </c:pt>
                <c:pt idx="22">
                  <c:v>קטאר</c:v>
                </c:pt>
                <c:pt idx="23">
                  <c:v>מלזיה</c:v>
                </c:pt>
                <c:pt idx="24">
                  <c:v>איטליה</c:v>
                </c:pt>
                <c:pt idx="25">
                  <c:v>תאילנד</c:v>
                </c:pt>
                <c:pt idx="26">
                  <c:v>איראן</c:v>
                </c:pt>
                <c:pt idx="27">
                  <c:v>גאורגיה</c:v>
                </c:pt>
                <c:pt idx="28">
                  <c:v>בחריין</c:v>
                </c:pt>
                <c:pt idx="29">
                  <c:v>עומאן</c:v>
                </c:pt>
                <c:pt idx="30">
                  <c:v>כוויית</c:v>
                </c:pt>
                <c:pt idx="31">
                  <c:v>צ'ילה</c:v>
                </c:pt>
                <c:pt idx="32">
                  <c:v>דרום אפריקה</c:v>
                </c:pt>
                <c:pt idx="33">
                  <c:v>מצרים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ירדן</c:v>
                </c:pt>
                <c:pt idx="37">
                  <c:v>בוטסואנה</c:v>
                </c:pt>
                <c:pt idx="38">
                  <c:v>מרוקו</c:v>
                </c:pt>
              </c:strCache>
            </c:strRef>
          </c:cat>
          <c:val>
            <c:numRef>
              <c:f>'מתמטיקה-מדינות רמות'!$G$7:$G$45</c:f>
              <c:numCache>
                <c:formatCode>0"%"</c:formatCode>
                <c:ptCount val="39"/>
                <c:pt idx="0">
                  <c:v>54</c:v>
                </c:pt>
                <c:pt idx="1">
                  <c:v>44</c:v>
                </c:pt>
                <c:pt idx="2">
                  <c:v>43</c:v>
                </c:pt>
                <c:pt idx="3">
                  <c:v>37</c:v>
                </c:pt>
                <c:pt idx="4">
                  <c:v>34</c:v>
                </c:pt>
                <c:pt idx="5">
                  <c:v>15</c:v>
                </c:pt>
                <c:pt idx="6">
                  <c:v>14</c:v>
                </c:pt>
                <c:pt idx="7">
                  <c:v>13</c:v>
                </c:pt>
                <c:pt idx="8">
                  <c:v>12</c:v>
                </c:pt>
                <c:pt idx="9">
                  <c:v>10</c:v>
                </c:pt>
                <c:pt idx="10">
                  <c:v>10</c:v>
                </c:pt>
                <c:pt idx="11">
                  <c:v>7</c:v>
                </c:pt>
                <c:pt idx="12">
                  <c:v>7</c:v>
                </c:pt>
                <c:pt idx="13">
                  <c:v>7</c:v>
                </c:pt>
                <c:pt idx="14">
                  <c:v>6</c:v>
                </c:pt>
                <c:pt idx="15">
                  <c:v>6</c:v>
                </c:pt>
                <c:pt idx="16">
                  <c:v>6</c:v>
                </c:pt>
                <c:pt idx="17">
                  <c:v>6</c:v>
                </c:pt>
                <c:pt idx="18">
                  <c:v>5</c:v>
                </c:pt>
                <c:pt idx="19">
                  <c:v>5</c:v>
                </c:pt>
                <c:pt idx="20">
                  <c:v>5</c:v>
                </c:pt>
                <c:pt idx="21">
                  <c:v>3</c:v>
                </c:pt>
                <c:pt idx="22">
                  <c:v>3</c:v>
                </c:pt>
                <c:pt idx="23">
                  <c:v>3</c:v>
                </c:pt>
                <c:pt idx="24">
                  <c:v>3</c:v>
                </c:pt>
                <c:pt idx="25">
                  <c:v>3</c:v>
                </c:pt>
                <c:pt idx="26">
                  <c:v>2</c:v>
                </c:pt>
                <c:pt idx="27">
                  <c:v>2</c:v>
                </c:pt>
                <c:pt idx="28">
                  <c:v>2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123814272"/>
        <c:axId val="123815808"/>
      </c:barChart>
      <c:catAx>
        <c:axId val="123814272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low"/>
        <c:spPr>
          <a:ln w="19050"/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3815808"/>
        <c:crosses val="autoZero"/>
        <c:auto val="1"/>
        <c:lblAlgn val="ctr"/>
        <c:lblOffset val="100"/>
        <c:noMultiLvlLbl val="0"/>
      </c:catAx>
      <c:valAx>
        <c:axId val="123815808"/>
        <c:scaling>
          <c:orientation val="minMax"/>
          <c:max val="100"/>
          <c:min val="-100"/>
        </c:scaling>
        <c:delete val="1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numFmt formatCode="0&quot;%&quot;;0&quot;%&quot;" sourceLinked="0"/>
        <c:majorTickMark val="out"/>
        <c:minorTickMark val="none"/>
        <c:tickLblPos val="nextTo"/>
        <c:crossAx val="123814272"/>
        <c:crosses val="max"/>
        <c:crossBetween val="between"/>
        <c:majorUnit val="2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chemeClr val="bg1"/>
    </a:solidFill>
    <a:ln>
      <a:solidFill>
        <a:srgbClr val="FFFFFF">
          <a:lumMod val="65000"/>
        </a:srgbClr>
      </a:solidFill>
    </a:ln>
  </c:spPr>
  <c:externalData r:id="rId2">
    <c:autoUpdate val="0"/>
  </c:externalData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he-IL" sz="1200">
                <a:solidFill>
                  <a:srgbClr val="00B050"/>
                </a:solidFill>
              </a:rPr>
              <a:t>מדעים</a:t>
            </a:r>
          </a:p>
        </c:rich>
      </c:tx>
      <c:layout>
        <c:manualLayout>
          <c:xMode val="edge"/>
          <c:yMode val="edge"/>
          <c:x val="0.82517144289679611"/>
          <c:y val="6.962719298245614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767402432000519"/>
          <c:y val="4.7301388888888886E-2"/>
          <c:w val="0.66592333333333331"/>
          <c:h val="0.93763740157480313"/>
        </c:manualLayout>
      </c:layout>
      <c:barChart>
        <c:barDir val="bar"/>
        <c:grouping val="stacked"/>
        <c:varyColors val="0"/>
        <c:ser>
          <c:idx val="6"/>
          <c:order val="0"/>
          <c:tx>
            <c:strRef>
              <c:f>'מדעים-מדינות רמות'!$C$6</c:f>
              <c:strCache>
                <c:ptCount val="1"/>
                <c:pt idx="0">
                  <c:v>מתחת לסף</c:v>
                </c:pt>
              </c:strCache>
            </c:strRef>
          </c:tx>
          <c:spPr>
            <a:solidFill>
              <a:srgbClr val="953735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8"/>
          <c:order val="1"/>
          <c:tx>
            <c:strRef>
              <c:f>'מדעים-מדינות רמות'!$D$6</c:f>
              <c:strCache>
                <c:ptCount val="1"/>
                <c:pt idx="0">
                  <c:v>נמוכה</c:v>
                </c:pt>
              </c:strCache>
            </c:strRef>
          </c:tx>
          <c:spPr>
            <a:solidFill>
              <a:srgbClr val="D99694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9"/>
          <c:order val="2"/>
          <c:tx>
            <c:strRef>
              <c:f>'מדעים-מדינות רמות'!$E$6</c:f>
              <c:strCache>
                <c:ptCount val="1"/>
                <c:pt idx="0">
                  <c:v>בינונית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</c:ser>
        <c:ser>
          <c:idx val="1"/>
          <c:order val="3"/>
          <c:tx>
            <c:strRef>
              <c:f>'מדעים-מדינות רמות'!$F$6</c:f>
              <c:strCache>
                <c:ptCount val="1"/>
                <c:pt idx="0">
                  <c:v>גבוהה</c:v>
                </c:pt>
              </c:strCache>
            </c:strRef>
          </c:tx>
          <c:spPr>
            <a:solidFill>
              <a:srgbClr val="C3D69B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Ref>
              <c:f>'מדעים-מדינות רמות'!$F$7:$F$45</c:f>
              <c:numCache>
                <c:formatCode>0"%"</c:formatCode>
                <c:ptCount val="39"/>
                <c:pt idx="0">
                  <c:v>-32</c:v>
                </c:pt>
                <c:pt idx="1">
                  <c:v>-36</c:v>
                </c:pt>
                <c:pt idx="2">
                  <c:v>-39</c:v>
                </c:pt>
                <c:pt idx="3">
                  <c:v>-35</c:v>
                </c:pt>
                <c:pt idx="4">
                  <c:v>-35</c:v>
                </c:pt>
                <c:pt idx="5">
                  <c:v>-27</c:v>
                </c:pt>
                <c:pt idx="6">
                  <c:v>-31</c:v>
                </c:pt>
                <c:pt idx="7">
                  <c:v>-35</c:v>
                </c:pt>
                <c:pt idx="8">
                  <c:v>-25</c:v>
                </c:pt>
                <c:pt idx="9">
                  <c:v>-30</c:v>
                </c:pt>
                <c:pt idx="10">
                  <c:v>-31</c:v>
                </c:pt>
                <c:pt idx="11">
                  <c:v>-39</c:v>
                </c:pt>
                <c:pt idx="12">
                  <c:v>-33</c:v>
                </c:pt>
                <c:pt idx="13">
                  <c:v>-30</c:v>
                </c:pt>
                <c:pt idx="14">
                  <c:v>-26</c:v>
                </c:pt>
                <c:pt idx="15">
                  <c:v>-21</c:v>
                </c:pt>
                <c:pt idx="16">
                  <c:v>-28</c:v>
                </c:pt>
                <c:pt idx="17">
                  <c:v>-27</c:v>
                </c:pt>
                <c:pt idx="18">
                  <c:v>-21</c:v>
                </c:pt>
                <c:pt idx="19">
                  <c:v>-31</c:v>
                </c:pt>
                <c:pt idx="20">
                  <c:v>-19</c:v>
                </c:pt>
                <c:pt idx="21">
                  <c:v>-25</c:v>
                </c:pt>
                <c:pt idx="22">
                  <c:v>-15</c:v>
                </c:pt>
                <c:pt idx="23">
                  <c:v>-16</c:v>
                </c:pt>
                <c:pt idx="24">
                  <c:v>-22</c:v>
                </c:pt>
                <c:pt idx="25">
                  <c:v>-18</c:v>
                </c:pt>
                <c:pt idx="26">
                  <c:v>-12</c:v>
                </c:pt>
                <c:pt idx="27">
                  <c:v>-14</c:v>
                </c:pt>
                <c:pt idx="28">
                  <c:v>-10</c:v>
                </c:pt>
                <c:pt idx="29">
                  <c:v>-8</c:v>
                </c:pt>
                <c:pt idx="30">
                  <c:v>-11</c:v>
                </c:pt>
                <c:pt idx="31">
                  <c:v>-8</c:v>
                </c:pt>
                <c:pt idx="32">
                  <c:v>-4</c:v>
                </c:pt>
                <c:pt idx="33">
                  <c:v>-9</c:v>
                </c:pt>
                <c:pt idx="34">
                  <c:v>-5</c:v>
                </c:pt>
                <c:pt idx="35">
                  <c:v>-6</c:v>
                </c:pt>
                <c:pt idx="36">
                  <c:v>-5</c:v>
                </c:pt>
                <c:pt idx="37">
                  <c:v>-5</c:v>
                </c:pt>
                <c:pt idx="38">
                  <c:v>-3</c:v>
                </c:pt>
              </c:numCache>
            </c:numRef>
          </c:val>
        </c:ser>
        <c:ser>
          <c:idx val="2"/>
          <c:order val="4"/>
          <c:tx>
            <c:strRef>
              <c:f>'מדעים-מדינות רמות'!$E$6</c:f>
              <c:strCache>
                <c:ptCount val="1"/>
                <c:pt idx="0">
                  <c:v>בינונית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Ref>
              <c:f>'מדעים-מדינות רמות'!$E$7:$E$45</c:f>
              <c:numCache>
                <c:formatCode>0"%"</c:formatCode>
                <c:ptCount val="39"/>
                <c:pt idx="0">
                  <c:v>-16</c:v>
                </c:pt>
                <c:pt idx="1">
                  <c:v>-23</c:v>
                </c:pt>
                <c:pt idx="2">
                  <c:v>-26</c:v>
                </c:pt>
                <c:pt idx="3">
                  <c:v>-31</c:v>
                </c:pt>
                <c:pt idx="4">
                  <c:v>-32</c:v>
                </c:pt>
                <c:pt idx="5">
                  <c:v>-32</c:v>
                </c:pt>
                <c:pt idx="6">
                  <c:v>-32</c:v>
                </c:pt>
                <c:pt idx="7">
                  <c:v>-32</c:v>
                </c:pt>
                <c:pt idx="8">
                  <c:v>-27</c:v>
                </c:pt>
                <c:pt idx="9">
                  <c:v>-32</c:v>
                </c:pt>
                <c:pt idx="10">
                  <c:v>-32</c:v>
                </c:pt>
                <c:pt idx="11">
                  <c:v>-34</c:v>
                </c:pt>
                <c:pt idx="12">
                  <c:v>-34</c:v>
                </c:pt>
                <c:pt idx="13">
                  <c:v>-33</c:v>
                </c:pt>
                <c:pt idx="14">
                  <c:v>-31</c:v>
                </c:pt>
                <c:pt idx="15">
                  <c:v>-30</c:v>
                </c:pt>
                <c:pt idx="16">
                  <c:v>-36</c:v>
                </c:pt>
                <c:pt idx="17">
                  <c:v>-35</c:v>
                </c:pt>
                <c:pt idx="18">
                  <c:v>-29</c:v>
                </c:pt>
                <c:pt idx="19">
                  <c:v>-40</c:v>
                </c:pt>
                <c:pt idx="20">
                  <c:v>-27</c:v>
                </c:pt>
                <c:pt idx="21">
                  <c:v>-37</c:v>
                </c:pt>
                <c:pt idx="22">
                  <c:v>-25</c:v>
                </c:pt>
                <c:pt idx="23">
                  <c:v>-27</c:v>
                </c:pt>
                <c:pt idx="24">
                  <c:v>-38</c:v>
                </c:pt>
                <c:pt idx="25">
                  <c:v>-31</c:v>
                </c:pt>
                <c:pt idx="26">
                  <c:v>-27</c:v>
                </c:pt>
                <c:pt idx="27">
                  <c:v>-28</c:v>
                </c:pt>
                <c:pt idx="28">
                  <c:v>-29</c:v>
                </c:pt>
                <c:pt idx="29">
                  <c:v>-19</c:v>
                </c:pt>
                <c:pt idx="30">
                  <c:v>-28</c:v>
                </c:pt>
                <c:pt idx="31">
                  <c:v>-25</c:v>
                </c:pt>
                <c:pt idx="32">
                  <c:v>-9</c:v>
                </c:pt>
                <c:pt idx="33">
                  <c:v>-28</c:v>
                </c:pt>
                <c:pt idx="34">
                  <c:v>-16</c:v>
                </c:pt>
                <c:pt idx="35">
                  <c:v>-17</c:v>
                </c:pt>
                <c:pt idx="36">
                  <c:v>-18</c:v>
                </c:pt>
                <c:pt idx="37">
                  <c:v>-15</c:v>
                </c:pt>
                <c:pt idx="38">
                  <c:v>-14</c:v>
                </c:pt>
              </c:numCache>
            </c:numRef>
          </c:val>
        </c:ser>
        <c:ser>
          <c:idx val="3"/>
          <c:order val="5"/>
          <c:tx>
            <c:strRef>
              <c:f>'מדעים-מדינות רמות'!$D$6</c:f>
              <c:strCache>
                <c:ptCount val="1"/>
                <c:pt idx="0">
                  <c:v>נמוכה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15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3175">
                <a:solidFill>
                  <a:schemeClr val="bg1">
                    <a:lumMod val="50000"/>
                  </a:schemeClr>
                </a:solidFill>
              </a:ln>
              <a:effectLst>
                <a:glow rad="127000">
                  <a:srgbClr val="800000">
                    <a:alpha val="4000"/>
                  </a:srgbClr>
                </a:glow>
              </a:effectLst>
            </c:spPr>
          </c:dPt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Ref>
              <c:f>'מדעים-מדינות רמות'!$D$7:$D$45</c:f>
              <c:numCache>
                <c:formatCode>0"%"</c:formatCode>
                <c:ptCount val="39"/>
                <c:pt idx="0">
                  <c:v>-7</c:v>
                </c:pt>
                <c:pt idx="1">
                  <c:v>-10</c:v>
                </c:pt>
                <c:pt idx="2">
                  <c:v>-9</c:v>
                </c:pt>
                <c:pt idx="3">
                  <c:v>-12</c:v>
                </c:pt>
                <c:pt idx="4">
                  <c:v>-13</c:v>
                </c:pt>
                <c:pt idx="5">
                  <c:v>-19</c:v>
                </c:pt>
                <c:pt idx="6">
                  <c:v>-18</c:v>
                </c:pt>
                <c:pt idx="7">
                  <c:v>-15</c:v>
                </c:pt>
                <c:pt idx="8">
                  <c:v>-20</c:v>
                </c:pt>
                <c:pt idx="9">
                  <c:v>-18</c:v>
                </c:pt>
                <c:pt idx="10">
                  <c:v>-18</c:v>
                </c:pt>
                <c:pt idx="11">
                  <c:v>-11</c:v>
                </c:pt>
                <c:pt idx="12">
                  <c:v>-17</c:v>
                </c:pt>
                <c:pt idx="13">
                  <c:v>-19</c:v>
                </c:pt>
                <c:pt idx="14">
                  <c:v>-21</c:v>
                </c:pt>
                <c:pt idx="15">
                  <c:v>-24</c:v>
                </c:pt>
                <c:pt idx="16">
                  <c:v>-21</c:v>
                </c:pt>
                <c:pt idx="17">
                  <c:v>-22</c:v>
                </c:pt>
                <c:pt idx="18">
                  <c:v>-22</c:v>
                </c:pt>
                <c:pt idx="19">
                  <c:v>-18</c:v>
                </c:pt>
                <c:pt idx="20">
                  <c:v>-23</c:v>
                </c:pt>
                <c:pt idx="21">
                  <c:v>-23</c:v>
                </c:pt>
                <c:pt idx="22">
                  <c:v>-24</c:v>
                </c:pt>
                <c:pt idx="23">
                  <c:v>-24</c:v>
                </c:pt>
                <c:pt idx="24">
                  <c:v>-25</c:v>
                </c:pt>
                <c:pt idx="25">
                  <c:v>-25</c:v>
                </c:pt>
                <c:pt idx="26">
                  <c:v>-31</c:v>
                </c:pt>
                <c:pt idx="27">
                  <c:v>-27</c:v>
                </c:pt>
                <c:pt idx="28">
                  <c:v>-34</c:v>
                </c:pt>
                <c:pt idx="29">
                  <c:v>-26</c:v>
                </c:pt>
                <c:pt idx="30">
                  <c:v>-35</c:v>
                </c:pt>
                <c:pt idx="31">
                  <c:v>-29</c:v>
                </c:pt>
                <c:pt idx="32">
                  <c:v>-18</c:v>
                </c:pt>
                <c:pt idx="33">
                  <c:v>-32</c:v>
                </c:pt>
                <c:pt idx="34">
                  <c:v>-27</c:v>
                </c:pt>
                <c:pt idx="35">
                  <c:v>-26</c:v>
                </c:pt>
                <c:pt idx="36">
                  <c:v>-28</c:v>
                </c:pt>
                <c:pt idx="37">
                  <c:v>-22</c:v>
                </c:pt>
                <c:pt idx="38">
                  <c:v>-30</c:v>
                </c:pt>
              </c:numCache>
            </c:numRef>
          </c:val>
        </c:ser>
        <c:ser>
          <c:idx val="4"/>
          <c:order val="6"/>
          <c:tx>
            <c:strRef>
              <c:f>'מדעים-מדינות רמות'!$C$6</c:f>
              <c:strCache>
                <c:ptCount val="1"/>
                <c:pt idx="0">
                  <c:v>מתחת לסף</c:v>
                </c:pt>
              </c:strCache>
            </c:strRef>
          </c:tx>
          <c:spPr>
            <a:solidFill>
              <a:srgbClr val="953735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15"/>
            <c:invertIfNegative val="0"/>
            <c:bubble3D val="0"/>
          </c:dPt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Ref>
              <c:f>'מדעים-מדינות רמות'!$C$7:$C$45</c:f>
              <c:numCache>
                <c:formatCode>0"%"</c:formatCode>
                <c:ptCount val="39"/>
                <c:pt idx="0">
                  <c:v>-3</c:v>
                </c:pt>
                <c:pt idx="1">
                  <c:v>-4</c:v>
                </c:pt>
                <c:pt idx="2">
                  <c:v>-2</c:v>
                </c:pt>
                <c:pt idx="3">
                  <c:v>-3</c:v>
                </c:pt>
                <c:pt idx="4">
                  <c:v>-3</c:v>
                </c:pt>
                <c:pt idx="5">
                  <c:v>-7</c:v>
                </c:pt>
                <c:pt idx="6">
                  <c:v>-5</c:v>
                </c:pt>
                <c:pt idx="7">
                  <c:v>-4</c:v>
                </c:pt>
                <c:pt idx="8">
                  <c:v>-16</c:v>
                </c:pt>
                <c:pt idx="9">
                  <c:v>-8</c:v>
                </c:pt>
                <c:pt idx="10">
                  <c:v>-7</c:v>
                </c:pt>
                <c:pt idx="11">
                  <c:v>-4</c:v>
                </c:pt>
                <c:pt idx="12">
                  <c:v>-6</c:v>
                </c:pt>
                <c:pt idx="13">
                  <c:v>-8</c:v>
                </c:pt>
                <c:pt idx="14">
                  <c:v>-12</c:v>
                </c:pt>
                <c:pt idx="15">
                  <c:v>-17</c:v>
                </c:pt>
                <c:pt idx="16">
                  <c:v>-7</c:v>
                </c:pt>
                <c:pt idx="17">
                  <c:v>-9</c:v>
                </c:pt>
                <c:pt idx="18">
                  <c:v>-21</c:v>
                </c:pt>
                <c:pt idx="19">
                  <c:v>-4</c:v>
                </c:pt>
                <c:pt idx="20">
                  <c:v>-24</c:v>
                </c:pt>
                <c:pt idx="21">
                  <c:v>-9</c:v>
                </c:pt>
                <c:pt idx="22">
                  <c:v>-30</c:v>
                </c:pt>
                <c:pt idx="23">
                  <c:v>-27</c:v>
                </c:pt>
                <c:pt idx="24">
                  <c:v>-11</c:v>
                </c:pt>
                <c:pt idx="25">
                  <c:v>-23</c:v>
                </c:pt>
                <c:pt idx="26">
                  <c:v>-27</c:v>
                </c:pt>
                <c:pt idx="27">
                  <c:v>-28</c:v>
                </c:pt>
                <c:pt idx="28">
                  <c:v>-25</c:v>
                </c:pt>
                <c:pt idx="29">
                  <c:v>-45</c:v>
                </c:pt>
                <c:pt idx="30">
                  <c:v>-25</c:v>
                </c:pt>
                <c:pt idx="31">
                  <c:v>-37</c:v>
                </c:pt>
                <c:pt idx="32">
                  <c:v>-68</c:v>
                </c:pt>
                <c:pt idx="33">
                  <c:v>-30</c:v>
                </c:pt>
                <c:pt idx="34">
                  <c:v>-51</c:v>
                </c:pt>
                <c:pt idx="35">
                  <c:v>-50</c:v>
                </c:pt>
                <c:pt idx="36">
                  <c:v>-49</c:v>
                </c:pt>
                <c:pt idx="37">
                  <c:v>-58</c:v>
                </c:pt>
                <c:pt idx="38">
                  <c:v>-53</c:v>
                </c:pt>
              </c:numCache>
            </c:numRef>
          </c:val>
        </c:ser>
        <c:ser>
          <c:idx val="5"/>
          <c:order val="7"/>
          <c:tx>
            <c:strRef>
              <c:f>'מדעים-מדינות רמות'!$G$6</c:f>
              <c:strCache>
                <c:ptCount val="1"/>
                <c:pt idx="0">
                  <c:v>הצטיינות</c:v>
                </c:pt>
              </c:strCache>
            </c:strRef>
          </c:tx>
          <c:spPr>
            <a:solidFill>
              <a:srgbClr val="77933C"/>
            </a:solidFill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21"/>
            <c:invertIfNegative val="0"/>
            <c:bubble3D val="0"/>
          </c:dPt>
          <c:dPt>
            <c:idx val="28"/>
            <c:invertIfNegative val="0"/>
            <c:bubble3D val="0"/>
          </c:dPt>
          <c:cat>
            <c:strRef>
              <c:f>'מדעים-מדינות רמות'!$B$7:$B$45</c:f>
              <c:strCache>
                <c:ptCount val="39"/>
                <c:pt idx="0">
                  <c:v>סינגפור</c:v>
                </c:pt>
                <c:pt idx="1">
                  <c:v>טאיוואן</c:v>
                </c:pt>
                <c:pt idx="2">
                  <c:v>יפן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קזחסטן</c:v>
                </c:pt>
                <c:pt idx="6">
                  <c:v>אנגליה</c:v>
                </c:pt>
                <c:pt idx="7">
                  <c:v>רוסיה</c:v>
                </c:pt>
                <c:pt idx="8">
                  <c:v>ישראל</c:v>
                </c:pt>
                <c:pt idx="9">
                  <c:v>הונגריה</c:v>
                </c:pt>
                <c:pt idx="10">
                  <c:v>ארצות הברית</c:v>
                </c:pt>
                <c:pt idx="11">
                  <c:v>הונג קונג</c:v>
                </c:pt>
                <c:pt idx="12">
                  <c:v>אירלנד</c:v>
                </c:pt>
                <c:pt idx="13">
                  <c:v>שבדיה</c:v>
                </c:pt>
                <c:pt idx="14">
                  <c:v>ניו זילנד</c:v>
                </c:pt>
                <c:pt idx="15">
                  <c:v>טורקיה</c:v>
                </c:pt>
                <c:pt idx="16">
                  <c:v>ליטא</c:v>
                </c:pt>
                <c:pt idx="17">
                  <c:v>אוסטרליה</c:v>
                </c:pt>
                <c:pt idx="18">
                  <c:v>מלטה</c:v>
                </c:pt>
                <c:pt idx="19">
                  <c:v>קנדה</c:v>
                </c:pt>
                <c:pt idx="20">
                  <c:v>איחוד האמירויות</c:v>
                </c:pt>
                <c:pt idx="21">
                  <c:v>נורבגיה</c:v>
                </c:pt>
                <c:pt idx="22">
                  <c:v>קטאר</c:v>
                </c:pt>
                <c:pt idx="23">
                  <c:v>בחריין</c:v>
                </c:pt>
                <c:pt idx="24">
                  <c:v>איטליה</c:v>
                </c:pt>
                <c:pt idx="25">
                  <c:v>מלזיה</c:v>
                </c:pt>
                <c:pt idx="26">
                  <c:v>איראן</c:v>
                </c:pt>
                <c:pt idx="27">
                  <c:v>עומאן</c:v>
                </c:pt>
                <c:pt idx="28">
                  <c:v>תאילנד</c:v>
                </c:pt>
                <c:pt idx="29">
                  <c:v>כוויית</c:v>
                </c:pt>
                <c:pt idx="30">
                  <c:v>צ'ילה</c:v>
                </c:pt>
                <c:pt idx="31">
                  <c:v>ירדן</c:v>
                </c:pt>
                <c:pt idx="32">
                  <c:v>דרום אפריקה</c:v>
                </c:pt>
                <c:pt idx="33">
                  <c:v>גאורגיה</c:v>
                </c:pt>
                <c:pt idx="34">
                  <c:v>ערב הסעודית</c:v>
                </c:pt>
                <c:pt idx="35">
                  <c:v>לבנון</c:v>
                </c:pt>
                <c:pt idx="36">
                  <c:v>בוטסואנה</c:v>
                </c:pt>
                <c:pt idx="37">
                  <c:v>מצרים</c:v>
                </c:pt>
                <c:pt idx="38">
                  <c:v>מרוקו</c:v>
                </c:pt>
              </c:strCache>
            </c:strRef>
          </c:cat>
          <c:val>
            <c:numRef>
              <c:f>'מדעים-מדינות רמות'!$G$7:$G$45</c:f>
              <c:numCache>
                <c:formatCode>0"%"</c:formatCode>
                <c:ptCount val="39"/>
                <c:pt idx="0">
                  <c:v>42</c:v>
                </c:pt>
                <c:pt idx="1">
                  <c:v>27</c:v>
                </c:pt>
                <c:pt idx="2">
                  <c:v>24</c:v>
                </c:pt>
                <c:pt idx="3">
                  <c:v>19</c:v>
                </c:pt>
                <c:pt idx="4">
                  <c:v>17</c:v>
                </c:pt>
                <c:pt idx="5">
                  <c:v>15</c:v>
                </c:pt>
                <c:pt idx="6">
                  <c:v>14</c:v>
                </c:pt>
                <c:pt idx="7">
                  <c:v>14</c:v>
                </c:pt>
                <c:pt idx="8">
                  <c:v>12</c:v>
                </c:pt>
                <c:pt idx="9">
                  <c:v>12</c:v>
                </c:pt>
                <c:pt idx="10">
                  <c:v>12</c:v>
                </c:pt>
                <c:pt idx="11">
                  <c:v>12</c:v>
                </c:pt>
                <c:pt idx="12">
                  <c:v>10</c:v>
                </c:pt>
                <c:pt idx="13">
                  <c:v>10</c:v>
                </c:pt>
                <c:pt idx="14">
                  <c:v>10</c:v>
                </c:pt>
                <c:pt idx="15">
                  <c:v>8</c:v>
                </c:pt>
                <c:pt idx="16">
                  <c:v>8</c:v>
                </c:pt>
                <c:pt idx="17">
                  <c:v>7</c:v>
                </c:pt>
                <c:pt idx="18">
                  <c:v>7</c:v>
                </c:pt>
                <c:pt idx="19">
                  <c:v>7</c:v>
                </c:pt>
                <c:pt idx="20">
                  <c:v>7</c:v>
                </c:pt>
                <c:pt idx="21">
                  <c:v>6</c:v>
                </c:pt>
                <c:pt idx="22">
                  <c:v>6</c:v>
                </c:pt>
                <c:pt idx="23">
                  <c:v>6</c:v>
                </c:pt>
                <c:pt idx="24">
                  <c:v>4</c:v>
                </c:pt>
                <c:pt idx="25">
                  <c:v>3</c:v>
                </c:pt>
                <c:pt idx="26">
                  <c:v>3</c:v>
                </c:pt>
                <c:pt idx="27">
                  <c:v>3</c:v>
                </c:pt>
                <c:pt idx="28">
                  <c:v>2</c:v>
                </c:pt>
                <c:pt idx="29">
                  <c:v>2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123887616"/>
        <c:axId val="123889152"/>
      </c:barChart>
      <c:catAx>
        <c:axId val="123887616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low"/>
        <c:spPr>
          <a:ln w="19050"/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3889152"/>
        <c:crosses val="autoZero"/>
        <c:auto val="1"/>
        <c:lblAlgn val="ctr"/>
        <c:lblOffset val="100"/>
        <c:noMultiLvlLbl val="0"/>
      </c:catAx>
      <c:valAx>
        <c:axId val="123889152"/>
        <c:scaling>
          <c:orientation val="minMax"/>
          <c:max val="100"/>
          <c:min val="-100"/>
        </c:scaling>
        <c:delete val="1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numFmt formatCode="0&quot;%&quot;;0&quot;%&quot;" sourceLinked="0"/>
        <c:majorTickMark val="out"/>
        <c:minorTickMark val="none"/>
        <c:tickLblPos val="nextTo"/>
        <c:crossAx val="123887616"/>
        <c:crosses val="max"/>
        <c:crossBetween val="between"/>
        <c:majorUnit val="2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chemeClr val="bg1"/>
    </a:solidFill>
    <a:ln>
      <a:solidFill>
        <a:srgbClr val="FFFFFF">
          <a:lumMod val="65000"/>
        </a:srgbClr>
      </a:solidFill>
    </a:ln>
  </c:spPr>
  <c:externalData r:id="rId2">
    <c:autoUpdate val="0"/>
  </c:externalData>
  <c:userShapes r:id="rId3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ctr">
              <a:defRPr/>
            </a:pPr>
            <a:r>
              <a:rPr lang="he-IL" sz="1000">
                <a:solidFill>
                  <a:srgbClr val="0066FF"/>
                </a:solidFill>
              </a:rPr>
              <a:t>מתמטיקה</a:t>
            </a:r>
          </a:p>
        </c:rich>
      </c:tx>
      <c:layout>
        <c:manualLayout>
          <c:xMode val="edge"/>
          <c:yMode val="edge"/>
          <c:x val="0.70954353339279363"/>
          <c:y val="1.322916666666666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5104521072796937"/>
          <c:y val="4.6206060606060605E-2"/>
          <c:w val="0.69702203065134105"/>
          <c:h val="0.8912577020202020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'מתמטיקה-מדינות פיזור'!$B$6</c:f>
              <c:strCache>
                <c:ptCount val="1"/>
                <c:pt idx="0">
                  <c:v>טימס 2015 - מתמטיקה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9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1"/>
            <c:invertIfNegative val="0"/>
            <c:bubble3D val="0"/>
          </c:dPt>
          <c:dPt>
            <c:idx val="12"/>
            <c:invertIfNegative val="0"/>
            <c:bubble3D val="0"/>
          </c:dPt>
          <c:dPt>
            <c:idx val="13"/>
            <c:invertIfNegative val="0"/>
            <c:bubble3D val="0"/>
          </c:dPt>
          <c:dPt>
            <c:idx val="14"/>
            <c:invertIfNegative val="0"/>
            <c:bubble3D val="0"/>
          </c:dPt>
          <c:dPt>
            <c:idx val="15"/>
            <c:invertIfNegative val="0"/>
            <c:bubble3D val="0"/>
          </c:dPt>
          <c:dPt>
            <c:idx val="16"/>
            <c:invertIfNegative val="0"/>
            <c:bubble3D val="0"/>
          </c:dPt>
          <c:dPt>
            <c:idx val="17"/>
            <c:invertIfNegative val="0"/>
            <c:bubble3D val="0"/>
          </c:dPt>
          <c:dPt>
            <c:idx val="18"/>
            <c:invertIfNegative val="0"/>
            <c:bubble3D val="0"/>
          </c:dPt>
          <c:dPt>
            <c:idx val="20"/>
            <c:invertIfNegative val="0"/>
            <c:bubble3D val="0"/>
          </c:dPt>
          <c:dPt>
            <c:idx val="21"/>
            <c:invertIfNegative val="0"/>
            <c:bubble3D val="0"/>
            <c:spPr>
              <a:solidFill>
                <a:srgbClr val="D6AD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2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3"/>
            <c:invertIfNegative val="0"/>
            <c:bubble3D val="0"/>
          </c:dPt>
          <c:dPt>
            <c:idx val="24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5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7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8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9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0"/>
            <c:invertIfNegative val="0"/>
            <c:bubble3D val="0"/>
          </c:dPt>
          <c:dPt>
            <c:idx val="31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2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4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6"/>
            <c:invertIfNegative val="0"/>
            <c:bubble3D val="0"/>
          </c:dPt>
          <c:dPt>
            <c:idx val="37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8"/>
            <c:invertIfNegative val="0"/>
            <c:bubble3D val="0"/>
          </c:dPt>
          <c:dPt>
            <c:idx val="39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3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פיזור'!$B$7:$B$47</c:f>
              <c:strCache>
                <c:ptCount val="40"/>
                <c:pt idx="0">
                  <c:v>טורקיה</c:v>
                </c:pt>
                <c:pt idx="1">
                  <c:v>קטאר</c:v>
                </c:pt>
                <c:pt idx="2">
                  <c:v>ישראל</c:v>
                </c:pt>
                <c:pt idx="3">
                  <c:v>מצרים</c:v>
                </c:pt>
                <c:pt idx="4">
                  <c:v>איחוד האמירויות</c:v>
                </c:pt>
                <c:pt idx="5">
                  <c:v>טאיוואן</c:v>
                </c:pt>
                <c:pt idx="6">
                  <c:v>עומאן</c:v>
                </c:pt>
                <c:pt idx="7">
                  <c:v>איראן</c:v>
                </c:pt>
                <c:pt idx="8">
                  <c:v>ירדן</c:v>
                </c:pt>
                <c:pt idx="9">
                  <c:v>הונגריה</c:v>
                </c:pt>
                <c:pt idx="10">
                  <c:v>קזחסטן</c:v>
                </c:pt>
                <c:pt idx="11">
                  <c:v>כוויית</c:v>
                </c:pt>
                <c:pt idx="12">
                  <c:v>גאורגיה</c:v>
                </c:pt>
                <c:pt idx="13">
                  <c:v>יפן</c:v>
                </c:pt>
                <c:pt idx="14">
                  <c:v>תאילנד</c:v>
                </c:pt>
                <c:pt idx="15">
                  <c:v>מלטה</c:v>
                </c:pt>
                <c:pt idx="16">
                  <c:v>ניו זילנד</c:v>
                </c:pt>
                <c:pt idx="17">
                  <c:v>דרום אפריקה</c:v>
                </c:pt>
                <c:pt idx="18">
                  <c:v>ערב הסעודית</c:v>
                </c:pt>
                <c:pt idx="19">
                  <c:v>מלזיה</c:v>
                </c:pt>
                <c:pt idx="20">
                  <c:v>קוריאה הדרומית</c:v>
                </c:pt>
                <c:pt idx="21">
                  <c:v>כלל המדינות המשתתפות</c:v>
                </c:pt>
                <c:pt idx="22">
                  <c:v>בוטסואנה</c:v>
                </c:pt>
                <c:pt idx="23">
                  <c:v>סינגפור</c:v>
                </c:pt>
                <c:pt idx="24">
                  <c:v>ארצות הברית</c:v>
                </c:pt>
                <c:pt idx="25">
                  <c:v>אוסטרליה</c:v>
                </c:pt>
                <c:pt idx="26">
                  <c:v>רוסיה</c:v>
                </c:pt>
                <c:pt idx="27">
                  <c:v>מרוקו</c:v>
                </c:pt>
                <c:pt idx="28">
                  <c:v>בחריין</c:v>
                </c:pt>
                <c:pt idx="29">
                  <c:v>צ'ילה</c:v>
                </c:pt>
                <c:pt idx="30">
                  <c:v>הונג קונג</c:v>
                </c:pt>
                <c:pt idx="31">
                  <c:v>אנגליה</c:v>
                </c:pt>
                <c:pt idx="32">
                  <c:v>ליטא</c:v>
                </c:pt>
                <c:pt idx="33">
                  <c:v>איטליה</c:v>
                </c:pt>
                <c:pt idx="34">
                  <c:v>לבנון</c:v>
                </c:pt>
                <c:pt idx="35">
                  <c:v>אירלנד</c:v>
                </c:pt>
                <c:pt idx="36">
                  <c:v>שבדיה</c:v>
                </c:pt>
                <c:pt idx="37">
                  <c:v>נורבגיה</c:v>
                </c:pt>
                <c:pt idx="38">
                  <c:v>קנדה</c:v>
                </c:pt>
                <c:pt idx="39">
                  <c:v>סלובניה</c:v>
                </c:pt>
              </c:strCache>
            </c:strRef>
          </c:cat>
          <c:val>
            <c:numRef>
              <c:f>'מתמטיקה-מדינות פיזור'!$C$7:$C$46</c:f>
              <c:numCache>
                <c:formatCode>0</c:formatCode>
                <c:ptCount val="40"/>
                <c:pt idx="0">
                  <c:v>345</c:v>
                </c:pt>
                <c:pt idx="1">
                  <c:v>335</c:v>
                </c:pt>
                <c:pt idx="2">
                  <c:v>332</c:v>
                </c:pt>
                <c:pt idx="3">
                  <c:v>324</c:v>
                </c:pt>
                <c:pt idx="4">
                  <c:v>320</c:v>
                </c:pt>
                <c:pt idx="5">
                  <c:v>320</c:v>
                </c:pt>
                <c:pt idx="6">
                  <c:v>316</c:v>
                </c:pt>
                <c:pt idx="7">
                  <c:v>308</c:v>
                </c:pt>
                <c:pt idx="8">
                  <c:v>307</c:v>
                </c:pt>
                <c:pt idx="9">
                  <c:v>305</c:v>
                </c:pt>
                <c:pt idx="10">
                  <c:v>304</c:v>
                </c:pt>
                <c:pt idx="11">
                  <c:v>303</c:v>
                </c:pt>
                <c:pt idx="12">
                  <c:v>299</c:v>
                </c:pt>
                <c:pt idx="13">
                  <c:v>295</c:v>
                </c:pt>
                <c:pt idx="14">
                  <c:v>294</c:v>
                </c:pt>
                <c:pt idx="15">
                  <c:v>293</c:v>
                </c:pt>
                <c:pt idx="16">
                  <c:v>288</c:v>
                </c:pt>
                <c:pt idx="17">
                  <c:v>287</c:v>
                </c:pt>
                <c:pt idx="18">
                  <c:v>284</c:v>
                </c:pt>
                <c:pt idx="19">
                  <c:v>283</c:v>
                </c:pt>
                <c:pt idx="20">
                  <c:v>283</c:v>
                </c:pt>
                <c:pt idx="21">
                  <c:v>282.46153846153845</c:v>
                </c:pt>
                <c:pt idx="22">
                  <c:v>278</c:v>
                </c:pt>
                <c:pt idx="23">
                  <c:v>273</c:v>
                </c:pt>
                <c:pt idx="24">
                  <c:v>273</c:v>
                </c:pt>
                <c:pt idx="25">
                  <c:v>272</c:v>
                </c:pt>
                <c:pt idx="26">
                  <c:v>270</c:v>
                </c:pt>
                <c:pt idx="27">
                  <c:v>265</c:v>
                </c:pt>
                <c:pt idx="28">
                  <c:v>264</c:v>
                </c:pt>
                <c:pt idx="29">
                  <c:v>263</c:v>
                </c:pt>
                <c:pt idx="30">
                  <c:v>262</c:v>
                </c:pt>
                <c:pt idx="31">
                  <c:v>260</c:v>
                </c:pt>
                <c:pt idx="32">
                  <c:v>253</c:v>
                </c:pt>
                <c:pt idx="33">
                  <c:v>247</c:v>
                </c:pt>
                <c:pt idx="34">
                  <c:v>246</c:v>
                </c:pt>
                <c:pt idx="35">
                  <c:v>242</c:v>
                </c:pt>
                <c:pt idx="36">
                  <c:v>235</c:v>
                </c:pt>
                <c:pt idx="37">
                  <c:v>230</c:v>
                </c:pt>
                <c:pt idx="38">
                  <c:v>229</c:v>
                </c:pt>
                <c:pt idx="39">
                  <c:v>229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23651584"/>
        <c:axId val="123653120"/>
      </c:barChart>
      <c:catAx>
        <c:axId val="123651584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 b="0"/>
            </a:pPr>
            <a:endParaRPr lang="he-IL"/>
          </a:p>
        </c:txPr>
        <c:crossAx val="123653120"/>
        <c:crosses val="autoZero"/>
        <c:auto val="1"/>
        <c:lblAlgn val="ctr"/>
        <c:lblOffset val="100"/>
        <c:noMultiLvlLbl val="0"/>
      </c:catAx>
      <c:valAx>
        <c:axId val="123653120"/>
        <c:scaling>
          <c:orientation val="minMax"/>
          <c:max val="400"/>
          <c:min val="0"/>
        </c:scaling>
        <c:delete val="0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sz="900" b="0"/>
                </a:pPr>
                <a:r>
                  <a:rPr lang="he-IL" sz="900" b="0"/>
                  <a:t>פער נקודות מאון 5 ומאון 95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he-IL"/>
          </a:p>
        </c:txPr>
        <c:crossAx val="123651584"/>
        <c:crosses val="max"/>
        <c:crossBetween val="between"/>
        <c:majorUnit val="10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solidFill>
        <a:schemeClr val="bg1">
          <a:lumMod val="50000"/>
        </a:schemeClr>
      </a:solidFill>
    </a:ln>
  </c:sp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/>
            </a:pPr>
            <a:r>
              <a:rPr lang="he-IL" sz="1000">
                <a:solidFill>
                  <a:srgbClr val="00B050"/>
                </a:solidFill>
              </a:rPr>
              <a:t>מדעים</a:t>
            </a:r>
          </a:p>
        </c:rich>
      </c:tx>
      <c:layout>
        <c:manualLayout>
          <c:xMode val="edge"/>
          <c:yMode val="edge"/>
          <c:x val="0.78918879984535895"/>
          <c:y val="1.322916666666666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5104521072796937"/>
          <c:y val="4.4602525252525255E-2"/>
          <c:w val="0.69702203065134105"/>
          <c:h val="0.892861237373737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'מדעים-מדינות פיזור'!$B$6</c:f>
              <c:strCache>
                <c:ptCount val="1"/>
                <c:pt idx="0">
                  <c:v>טימס 2015 - מדעים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8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9"/>
            <c:invertIfNegative val="0"/>
            <c:bubble3D val="0"/>
          </c:dPt>
          <c:dPt>
            <c:idx val="11"/>
            <c:invertIfNegative val="0"/>
            <c:bubble3D val="0"/>
          </c:dPt>
          <c:dPt>
            <c:idx val="12"/>
            <c:invertIfNegative val="0"/>
            <c:bubble3D val="0"/>
          </c:dPt>
          <c:dPt>
            <c:idx val="13"/>
            <c:invertIfNegative val="0"/>
            <c:bubble3D val="0"/>
          </c:dPt>
          <c:dPt>
            <c:idx val="14"/>
            <c:invertIfNegative val="0"/>
            <c:bubble3D val="0"/>
          </c:dPt>
          <c:dPt>
            <c:idx val="15"/>
            <c:invertIfNegative val="0"/>
            <c:bubble3D val="0"/>
          </c:dPt>
          <c:dPt>
            <c:idx val="16"/>
            <c:invertIfNegative val="0"/>
            <c:bubble3D val="0"/>
            <c:spPr>
              <a:solidFill>
                <a:srgbClr val="D6AD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7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8"/>
            <c:invertIfNegative val="0"/>
            <c:bubble3D val="0"/>
          </c:dPt>
          <c:dPt>
            <c:idx val="20"/>
            <c:invertIfNegative val="0"/>
            <c:bubble3D val="0"/>
          </c:dPt>
          <c:dPt>
            <c:idx val="21"/>
            <c:invertIfNegative val="0"/>
            <c:bubble3D val="0"/>
          </c:dPt>
          <c:dPt>
            <c:idx val="22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3"/>
            <c:invertIfNegative val="0"/>
            <c:bubble3D val="0"/>
          </c:dPt>
          <c:dPt>
            <c:idx val="24"/>
            <c:invertIfNegative val="0"/>
            <c:bubble3D val="0"/>
          </c:dPt>
          <c:dPt>
            <c:idx val="25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7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8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9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0"/>
            <c:invertIfNegative val="0"/>
            <c:bubble3D val="0"/>
          </c:dPt>
          <c:dPt>
            <c:idx val="31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2"/>
            <c:invertIfNegative val="0"/>
            <c:bubble3D val="0"/>
          </c:dPt>
          <c:dPt>
            <c:idx val="34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5"/>
            <c:invertIfNegative val="0"/>
            <c:bubble3D val="0"/>
          </c:dPt>
          <c:dPt>
            <c:idx val="36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3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'מדעים-מדינות פיזור'!$B$7:$B$47</c:f>
              <c:strCache>
                <c:ptCount val="40"/>
                <c:pt idx="0">
                  <c:v>מצרים</c:v>
                </c:pt>
                <c:pt idx="1">
                  <c:v>קטאר</c:v>
                </c:pt>
                <c:pt idx="2">
                  <c:v>כוויית</c:v>
                </c:pt>
                <c:pt idx="3">
                  <c:v>בוטסואנה</c:v>
                </c:pt>
                <c:pt idx="4">
                  <c:v>דרום אפריקה</c:v>
                </c:pt>
                <c:pt idx="5">
                  <c:v>מלטה</c:v>
                </c:pt>
                <c:pt idx="6">
                  <c:v>איחוד האמירויות</c:v>
                </c:pt>
                <c:pt idx="7">
                  <c:v>בחריין</c:v>
                </c:pt>
                <c:pt idx="8">
                  <c:v>ישראל</c:v>
                </c:pt>
                <c:pt idx="9">
                  <c:v>לבנון</c:v>
                </c:pt>
                <c:pt idx="10">
                  <c:v>ירדן</c:v>
                </c:pt>
                <c:pt idx="11">
                  <c:v>ערב הסעודית</c:v>
                </c:pt>
                <c:pt idx="12">
                  <c:v>עומאן</c:v>
                </c:pt>
                <c:pt idx="13">
                  <c:v>טורקיה</c:v>
                </c:pt>
                <c:pt idx="14">
                  <c:v>מלזיה</c:v>
                </c:pt>
                <c:pt idx="15">
                  <c:v>קזחסטן</c:v>
                </c:pt>
                <c:pt idx="16">
                  <c:v>כלל המדינות המשתתפות</c:v>
                </c:pt>
                <c:pt idx="17">
                  <c:v>ניו זילנד</c:v>
                </c:pt>
                <c:pt idx="18">
                  <c:v>איראן</c:v>
                </c:pt>
                <c:pt idx="19">
                  <c:v>סינגפור</c:v>
                </c:pt>
                <c:pt idx="20">
                  <c:v>גאורגיה</c:v>
                </c:pt>
                <c:pt idx="21">
                  <c:v>הונגריה</c:v>
                </c:pt>
                <c:pt idx="22">
                  <c:v>שבדיה</c:v>
                </c:pt>
                <c:pt idx="23">
                  <c:v>מרוקו</c:v>
                </c:pt>
                <c:pt idx="24">
                  <c:v>טאיוואן</c:v>
                </c:pt>
                <c:pt idx="25">
                  <c:v>אוסטרליה</c:v>
                </c:pt>
                <c:pt idx="26">
                  <c:v>ארצות הברית</c:v>
                </c:pt>
                <c:pt idx="27">
                  <c:v>צ'ילה</c:v>
                </c:pt>
                <c:pt idx="28">
                  <c:v>תאילנד</c:v>
                </c:pt>
                <c:pt idx="29">
                  <c:v>אנגליה</c:v>
                </c:pt>
                <c:pt idx="30">
                  <c:v>אירלנד</c:v>
                </c:pt>
                <c:pt idx="31">
                  <c:v>נורבגיה</c:v>
                </c:pt>
                <c:pt idx="32">
                  <c:v>קוריאה הדרומית</c:v>
                </c:pt>
                <c:pt idx="33">
                  <c:v>ליטא</c:v>
                </c:pt>
                <c:pt idx="34">
                  <c:v>רוסיה</c:v>
                </c:pt>
                <c:pt idx="35">
                  <c:v>סלובניה</c:v>
                </c:pt>
                <c:pt idx="36">
                  <c:v>איטליה</c:v>
                </c:pt>
                <c:pt idx="37">
                  <c:v>יפן</c:v>
                </c:pt>
                <c:pt idx="38">
                  <c:v>הונג קונג</c:v>
                </c:pt>
                <c:pt idx="39">
                  <c:v>קנדה</c:v>
                </c:pt>
              </c:strCache>
            </c:strRef>
          </c:cat>
          <c:val>
            <c:numRef>
              <c:f>'מדעים-מדינות פיזור'!$C$7:$C$46</c:f>
              <c:numCache>
                <c:formatCode>0</c:formatCode>
                <c:ptCount val="40"/>
                <c:pt idx="0">
                  <c:v>375</c:v>
                </c:pt>
                <c:pt idx="1">
                  <c:v>364</c:v>
                </c:pt>
                <c:pt idx="2">
                  <c:v>361</c:v>
                </c:pt>
                <c:pt idx="3">
                  <c:v>359</c:v>
                </c:pt>
                <c:pt idx="4">
                  <c:v>358</c:v>
                </c:pt>
                <c:pt idx="5">
                  <c:v>356</c:v>
                </c:pt>
                <c:pt idx="6">
                  <c:v>346</c:v>
                </c:pt>
                <c:pt idx="7">
                  <c:v>345</c:v>
                </c:pt>
                <c:pt idx="8">
                  <c:v>342</c:v>
                </c:pt>
                <c:pt idx="9">
                  <c:v>334</c:v>
                </c:pt>
                <c:pt idx="10">
                  <c:v>331</c:v>
                </c:pt>
                <c:pt idx="11">
                  <c:v>324</c:v>
                </c:pt>
                <c:pt idx="12">
                  <c:v>323</c:v>
                </c:pt>
                <c:pt idx="13">
                  <c:v>316</c:v>
                </c:pt>
                <c:pt idx="14">
                  <c:v>309</c:v>
                </c:pt>
                <c:pt idx="15">
                  <c:v>298</c:v>
                </c:pt>
                <c:pt idx="16">
                  <c:v>296.15384615384613</c:v>
                </c:pt>
                <c:pt idx="17">
                  <c:v>295</c:v>
                </c:pt>
                <c:pt idx="18">
                  <c:v>294</c:v>
                </c:pt>
                <c:pt idx="19">
                  <c:v>288</c:v>
                </c:pt>
                <c:pt idx="20">
                  <c:v>285</c:v>
                </c:pt>
                <c:pt idx="21">
                  <c:v>281</c:v>
                </c:pt>
                <c:pt idx="22">
                  <c:v>281</c:v>
                </c:pt>
                <c:pt idx="23">
                  <c:v>278</c:v>
                </c:pt>
                <c:pt idx="24">
                  <c:v>273</c:v>
                </c:pt>
                <c:pt idx="25">
                  <c:v>270</c:v>
                </c:pt>
                <c:pt idx="26">
                  <c:v>268</c:v>
                </c:pt>
                <c:pt idx="27">
                  <c:v>267</c:v>
                </c:pt>
                <c:pt idx="28">
                  <c:v>267</c:v>
                </c:pt>
                <c:pt idx="29">
                  <c:v>266</c:v>
                </c:pt>
                <c:pt idx="30">
                  <c:v>263</c:v>
                </c:pt>
                <c:pt idx="31">
                  <c:v>257</c:v>
                </c:pt>
                <c:pt idx="32">
                  <c:v>256</c:v>
                </c:pt>
                <c:pt idx="33">
                  <c:v>255</c:v>
                </c:pt>
                <c:pt idx="34">
                  <c:v>253</c:v>
                </c:pt>
                <c:pt idx="35">
                  <c:v>253</c:v>
                </c:pt>
                <c:pt idx="36">
                  <c:v>250</c:v>
                </c:pt>
                <c:pt idx="37">
                  <c:v>246</c:v>
                </c:pt>
                <c:pt idx="38">
                  <c:v>235</c:v>
                </c:pt>
                <c:pt idx="39">
                  <c:v>228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23695872"/>
        <c:axId val="123697408"/>
      </c:barChart>
      <c:catAx>
        <c:axId val="123695872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 b="0"/>
            </a:pPr>
            <a:endParaRPr lang="he-IL"/>
          </a:p>
        </c:txPr>
        <c:crossAx val="123697408"/>
        <c:crosses val="autoZero"/>
        <c:auto val="1"/>
        <c:lblAlgn val="ctr"/>
        <c:lblOffset val="100"/>
        <c:noMultiLvlLbl val="0"/>
      </c:catAx>
      <c:valAx>
        <c:axId val="123697408"/>
        <c:scaling>
          <c:orientation val="minMax"/>
          <c:max val="400"/>
          <c:min val="0"/>
        </c:scaling>
        <c:delete val="0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sz="900" b="0"/>
                </a:pPr>
                <a:r>
                  <a:rPr lang="he-IL" sz="900" b="0"/>
                  <a:t>טווח נקודות מאון 5 ומאון 95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he-IL"/>
          </a:p>
        </c:txPr>
        <c:crossAx val="123695872"/>
        <c:crosses val="max"/>
        <c:crossBetween val="between"/>
        <c:majorUnit val="10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solidFill>
        <a:schemeClr val="bg1">
          <a:lumMod val="50000"/>
        </a:schemeClr>
      </a:solidFill>
    </a:ln>
  </c:spPr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 sz="1000">
                <a:solidFill>
                  <a:srgbClr val="0070C0"/>
                </a:solidFill>
              </a:rPr>
              <a:t>מתמטיקה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25104521072796937"/>
          <c:y val="4.5497450708986295E-2"/>
          <c:w val="0.69702203065134105"/>
          <c:h val="0.894147450112299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'מתמטיקה-מדינות ממוצע'!$B$6</c:f>
              <c:strCache>
                <c:ptCount val="1"/>
                <c:pt idx="0">
                  <c:v>טימס 2015 - מתמטיקה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9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3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4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5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6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7"/>
            <c:invertIfNegative val="0"/>
            <c:bubble3D val="0"/>
          </c:dPt>
          <c:dPt>
            <c:idx val="18"/>
            <c:invertIfNegative val="0"/>
            <c:bubble3D val="0"/>
          </c:dPt>
          <c:dPt>
            <c:idx val="20"/>
            <c:invertIfNegative val="0"/>
            <c:bubble3D val="0"/>
          </c:dPt>
          <c:dPt>
            <c:idx val="21"/>
            <c:invertIfNegative val="0"/>
            <c:bubble3D val="0"/>
            <c:spPr>
              <a:solidFill>
                <a:srgbClr val="D6AD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2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3"/>
            <c:invertIfNegative val="0"/>
            <c:bubble3D val="0"/>
          </c:dPt>
          <c:dPt>
            <c:idx val="24"/>
            <c:invertIfNegative val="0"/>
            <c:bubble3D val="0"/>
          </c:dPt>
          <c:dPt>
            <c:idx val="25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7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8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9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0"/>
            <c:invertIfNegative val="0"/>
            <c:bubble3D val="0"/>
          </c:dPt>
          <c:dPt>
            <c:idx val="31"/>
            <c:invertIfNegative val="0"/>
            <c:bubble3D val="0"/>
          </c:dPt>
          <c:dPt>
            <c:idx val="32"/>
            <c:invertIfNegative val="0"/>
            <c:bubble3D val="0"/>
          </c:dPt>
          <c:dPt>
            <c:idx val="34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6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3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1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'מתמטיקה-מדינות ממוצע'!$B$7:$B$46</c:f>
              <c:strCache>
                <c:ptCount val="40"/>
                <c:pt idx="0">
                  <c:v>סינגפור</c:v>
                </c:pt>
                <c:pt idx="1">
                  <c:v>קוריאה הדרומית</c:v>
                </c:pt>
                <c:pt idx="2">
                  <c:v>טאיוואן</c:v>
                </c:pt>
                <c:pt idx="3">
                  <c:v>הונג קונג</c:v>
                </c:pt>
                <c:pt idx="4">
                  <c:v>יפן</c:v>
                </c:pt>
                <c:pt idx="5">
                  <c:v>רוסיה</c:v>
                </c:pt>
                <c:pt idx="6">
                  <c:v>קזחסטן</c:v>
                </c:pt>
                <c:pt idx="7">
                  <c:v>קנדה</c:v>
                </c:pt>
                <c:pt idx="8">
                  <c:v>אירלנד</c:v>
                </c:pt>
                <c:pt idx="9">
                  <c:v>ארצות הברית</c:v>
                </c:pt>
                <c:pt idx="10">
                  <c:v>אנגליה</c:v>
                </c:pt>
                <c:pt idx="11">
                  <c:v>סלובניה</c:v>
                </c:pt>
                <c:pt idx="12">
                  <c:v>הונגריה</c:v>
                </c:pt>
                <c:pt idx="13">
                  <c:v>נורבגיה</c:v>
                </c:pt>
                <c:pt idx="14">
                  <c:v>ליטא</c:v>
                </c:pt>
                <c:pt idx="15">
                  <c:v>ישראל</c:v>
                </c:pt>
                <c:pt idx="16">
                  <c:v>אוסטרליה</c:v>
                </c:pt>
                <c:pt idx="17">
                  <c:v>שבדיה</c:v>
                </c:pt>
                <c:pt idx="18">
                  <c:v>איטליה</c:v>
                </c:pt>
                <c:pt idx="19">
                  <c:v>מלטה</c:v>
                </c:pt>
                <c:pt idx="20">
                  <c:v>ניו זילנד</c:v>
                </c:pt>
                <c:pt idx="21">
                  <c:v>כלל המדינות המשתתפות</c:v>
                </c:pt>
                <c:pt idx="22">
                  <c:v>מלזיה</c:v>
                </c:pt>
                <c:pt idx="23">
                  <c:v>איחוד האמירויות</c:v>
                </c:pt>
                <c:pt idx="24">
                  <c:v>טורקיה</c:v>
                </c:pt>
                <c:pt idx="25">
                  <c:v>בחריין</c:v>
                </c:pt>
                <c:pt idx="26">
                  <c:v>גאורגיה</c:v>
                </c:pt>
                <c:pt idx="27">
                  <c:v>לבנון</c:v>
                </c:pt>
                <c:pt idx="28">
                  <c:v>קטאר</c:v>
                </c:pt>
                <c:pt idx="29">
                  <c:v>איראן</c:v>
                </c:pt>
                <c:pt idx="30">
                  <c:v>תאילנד</c:v>
                </c:pt>
                <c:pt idx="31">
                  <c:v>צ'ילה</c:v>
                </c:pt>
                <c:pt idx="32">
                  <c:v>עומאן</c:v>
                </c:pt>
                <c:pt idx="33">
                  <c:v>כוויית</c:v>
                </c:pt>
                <c:pt idx="34">
                  <c:v>מצרים</c:v>
                </c:pt>
                <c:pt idx="35">
                  <c:v>בוטסואנה</c:v>
                </c:pt>
                <c:pt idx="36">
                  <c:v>ירדן</c:v>
                </c:pt>
                <c:pt idx="37">
                  <c:v>מרוקו</c:v>
                </c:pt>
                <c:pt idx="38">
                  <c:v>דרום אפריקה</c:v>
                </c:pt>
                <c:pt idx="39">
                  <c:v>ערב הסעודית</c:v>
                </c:pt>
              </c:strCache>
            </c:strRef>
          </c:cat>
          <c:val>
            <c:numRef>
              <c:f>'מתמטיקה-מדינות ממוצע'!$C$7:$C$46</c:f>
              <c:numCache>
                <c:formatCode>0</c:formatCode>
                <c:ptCount val="40"/>
                <c:pt idx="0">
                  <c:v>621</c:v>
                </c:pt>
                <c:pt idx="1">
                  <c:v>606</c:v>
                </c:pt>
                <c:pt idx="2">
                  <c:v>599</c:v>
                </c:pt>
                <c:pt idx="3">
                  <c:v>594</c:v>
                </c:pt>
                <c:pt idx="4">
                  <c:v>586</c:v>
                </c:pt>
                <c:pt idx="5">
                  <c:v>538</c:v>
                </c:pt>
                <c:pt idx="6">
                  <c:v>528</c:v>
                </c:pt>
                <c:pt idx="7">
                  <c:v>527</c:v>
                </c:pt>
                <c:pt idx="8">
                  <c:v>523</c:v>
                </c:pt>
                <c:pt idx="9">
                  <c:v>518</c:v>
                </c:pt>
                <c:pt idx="10">
                  <c:v>518</c:v>
                </c:pt>
                <c:pt idx="11">
                  <c:v>516</c:v>
                </c:pt>
                <c:pt idx="12">
                  <c:v>514</c:v>
                </c:pt>
                <c:pt idx="13">
                  <c:v>512</c:v>
                </c:pt>
                <c:pt idx="14">
                  <c:v>511</c:v>
                </c:pt>
                <c:pt idx="15">
                  <c:v>511</c:v>
                </c:pt>
                <c:pt idx="16">
                  <c:v>505</c:v>
                </c:pt>
                <c:pt idx="17">
                  <c:v>501</c:v>
                </c:pt>
                <c:pt idx="18">
                  <c:v>494</c:v>
                </c:pt>
                <c:pt idx="19">
                  <c:v>494</c:v>
                </c:pt>
                <c:pt idx="20">
                  <c:v>493</c:v>
                </c:pt>
                <c:pt idx="21">
                  <c:v>481.15384615384613</c:v>
                </c:pt>
                <c:pt idx="22">
                  <c:v>465</c:v>
                </c:pt>
                <c:pt idx="23">
                  <c:v>465</c:v>
                </c:pt>
                <c:pt idx="24">
                  <c:v>458</c:v>
                </c:pt>
                <c:pt idx="25">
                  <c:v>454</c:v>
                </c:pt>
                <c:pt idx="26">
                  <c:v>453</c:v>
                </c:pt>
                <c:pt idx="27">
                  <c:v>442</c:v>
                </c:pt>
                <c:pt idx="28">
                  <c:v>437</c:v>
                </c:pt>
                <c:pt idx="29">
                  <c:v>436</c:v>
                </c:pt>
                <c:pt idx="30">
                  <c:v>431</c:v>
                </c:pt>
                <c:pt idx="31">
                  <c:v>427</c:v>
                </c:pt>
                <c:pt idx="32">
                  <c:v>403</c:v>
                </c:pt>
                <c:pt idx="33">
                  <c:v>392</c:v>
                </c:pt>
                <c:pt idx="34">
                  <c:v>392</c:v>
                </c:pt>
                <c:pt idx="35">
                  <c:v>391</c:v>
                </c:pt>
                <c:pt idx="36">
                  <c:v>386</c:v>
                </c:pt>
                <c:pt idx="37">
                  <c:v>384</c:v>
                </c:pt>
                <c:pt idx="38">
                  <c:v>372</c:v>
                </c:pt>
                <c:pt idx="39">
                  <c:v>368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23736064"/>
        <c:axId val="123737600"/>
      </c:barChart>
      <c:catAx>
        <c:axId val="123736064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0"/>
            </a:pPr>
            <a:endParaRPr lang="he-IL"/>
          </a:p>
        </c:txPr>
        <c:crossAx val="123737600"/>
        <c:crosses val="autoZero"/>
        <c:auto val="1"/>
        <c:lblAlgn val="ctr"/>
        <c:lblOffset val="100"/>
        <c:noMultiLvlLbl val="0"/>
      </c:catAx>
      <c:valAx>
        <c:axId val="123737600"/>
        <c:scaling>
          <c:orientation val="minMax"/>
          <c:max val="700"/>
          <c:min val="300"/>
        </c:scaling>
        <c:delete val="0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b="0"/>
                </a:pPr>
                <a:r>
                  <a:rPr lang="he-IL" b="0"/>
                  <a:t>ציון ממוצע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b="0"/>
            </a:pPr>
            <a:endParaRPr lang="he-IL"/>
          </a:p>
        </c:txPr>
        <c:crossAx val="123736064"/>
        <c:crosses val="max"/>
        <c:crossBetween val="between"/>
        <c:majorUnit val="10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solidFill>
        <a:schemeClr val="bg1">
          <a:lumMod val="50000"/>
        </a:schemeClr>
      </a:solidFill>
      <a:prstDash val="solid"/>
    </a:ln>
  </c:spPr>
  <c:txPr>
    <a:bodyPr/>
    <a:lstStyle/>
    <a:p>
      <a:pPr>
        <a:defRPr sz="900" b="1"/>
      </a:pPr>
      <a:endParaRPr lang="he-IL"/>
    </a:p>
  </c:txPr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 sz="1000">
                <a:solidFill>
                  <a:srgbClr val="00B050"/>
                </a:solidFill>
              </a:rPr>
              <a:t>מדעים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25104521072796937"/>
          <c:y val="4.44826098023045E-2"/>
          <c:w val="0.69702203065134105"/>
          <c:h val="0.892442446684809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'מדעים-מדינות ממוצע'!$B$6</c:f>
              <c:strCache>
                <c:ptCount val="1"/>
                <c:pt idx="0">
                  <c:v>טימס 2015 - מדעים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9"/>
            <c:invertIfNegative val="0"/>
            <c:bubble3D val="0"/>
          </c:dPt>
          <c:dPt>
            <c:idx val="11"/>
            <c:invertIfNegative val="0"/>
            <c:bubble3D val="0"/>
          </c:dPt>
          <c:dPt>
            <c:idx val="12"/>
            <c:invertIfNegative val="0"/>
            <c:bubble3D val="0"/>
          </c:dPt>
          <c:dPt>
            <c:idx val="13"/>
            <c:invertIfNegative val="0"/>
            <c:bubble3D val="0"/>
          </c:dPt>
          <c:dPt>
            <c:idx val="14"/>
            <c:invertIfNegative val="0"/>
            <c:bubble3D val="0"/>
          </c:dPt>
          <c:dPt>
            <c:idx val="15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6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7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8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9"/>
            <c:invertIfNegative val="0"/>
            <c:bubble3D val="0"/>
            <c:spPr>
              <a:solidFill>
                <a:srgbClr val="FFFFFF">
                  <a:lumMod val="65000"/>
                </a:srgbClr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0"/>
            <c:invertIfNegative val="0"/>
            <c:bubble3D val="0"/>
          </c:dPt>
          <c:dPt>
            <c:idx val="21"/>
            <c:invertIfNegative val="0"/>
            <c:bubble3D val="0"/>
            <c:spPr>
              <a:solidFill>
                <a:srgbClr val="D6AD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2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3"/>
            <c:invertIfNegative val="0"/>
            <c:bubble3D val="0"/>
          </c:dPt>
          <c:dPt>
            <c:idx val="24"/>
            <c:invertIfNegative val="0"/>
            <c:bubble3D val="0"/>
          </c:dPt>
          <c:dPt>
            <c:idx val="25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7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8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9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0"/>
            <c:invertIfNegative val="0"/>
            <c:bubble3D val="0"/>
          </c:dPt>
          <c:dPt>
            <c:idx val="31"/>
            <c:invertIfNegative val="0"/>
            <c:bubble3D val="0"/>
          </c:dPt>
          <c:dPt>
            <c:idx val="32"/>
            <c:invertIfNegative val="0"/>
            <c:bubble3D val="0"/>
          </c:dPt>
          <c:dPt>
            <c:idx val="34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6"/>
            <c:invertIfNegative val="0"/>
            <c:bubble3D val="0"/>
            <c:spPr>
              <a:solidFill>
                <a:srgbClr val="A6A6A6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3"/>
            <c:invertIfNegative val="0"/>
            <c:bubble3D val="0"/>
            <c:spPr>
              <a:solidFill>
                <a:srgbClr val="800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1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'מדעים-מדינות ממוצע'!$B$7:$B$46</c:f>
              <c:strCache>
                <c:ptCount val="40"/>
                <c:pt idx="0">
                  <c:v>סינגפור</c:v>
                </c:pt>
                <c:pt idx="1">
                  <c:v>יפן</c:v>
                </c:pt>
                <c:pt idx="2">
                  <c:v>טאיוואן</c:v>
                </c:pt>
                <c:pt idx="3">
                  <c:v>קוריאה הדרומית</c:v>
                </c:pt>
                <c:pt idx="4">
                  <c:v>סלובניה</c:v>
                </c:pt>
                <c:pt idx="5">
                  <c:v>הונג קונג</c:v>
                </c:pt>
                <c:pt idx="6">
                  <c:v>רוסיה</c:v>
                </c:pt>
                <c:pt idx="7">
                  <c:v>אנגליה</c:v>
                </c:pt>
                <c:pt idx="8">
                  <c:v>קזחסטן</c:v>
                </c:pt>
                <c:pt idx="9">
                  <c:v>אירלנד</c:v>
                </c:pt>
                <c:pt idx="10">
                  <c:v>ארצות הברית</c:v>
                </c:pt>
                <c:pt idx="11">
                  <c:v>הונגריה</c:v>
                </c:pt>
                <c:pt idx="12">
                  <c:v>קנדה</c:v>
                </c:pt>
                <c:pt idx="13">
                  <c:v>שבדיה</c:v>
                </c:pt>
                <c:pt idx="14">
                  <c:v>ליטא</c:v>
                </c:pt>
                <c:pt idx="15">
                  <c:v>ניו זילנד</c:v>
                </c:pt>
                <c:pt idx="16">
                  <c:v>אוסטרליה</c:v>
                </c:pt>
                <c:pt idx="17">
                  <c:v>נורבגיה</c:v>
                </c:pt>
                <c:pt idx="18">
                  <c:v>ישראל</c:v>
                </c:pt>
                <c:pt idx="19">
                  <c:v>איטליה</c:v>
                </c:pt>
                <c:pt idx="20">
                  <c:v>טורקיה</c:v>
                </c:pt>
                <c:pt idx="21">
                  <c:v>כלל המדינות המשתתפות</c:v>
                </c:pt>
                <c:pt idx="22">
                  <c:v>מלטה</c:v>
                </c:pt>
                <c:pt idx="23">
                  <c:v>איחוד האמירויות</c:v>
                </c:pt>
                <c:pt idx="24">
                  <c:v>מלזיה</c:v>
                </c:pt>
                <c:pt idx="25">
                  <c:v>בחריין</c:v>
                </c:pt>
                <c:pt idx="26">
                  <c:v>קטאר</c:v>
                </c:pt>
                <c:pt idx="27">
                  <c:v>איראן</c:v>
                </c:pt>
                <c:pt idx="28">
                  <c:v>תאילנד</c:v>
                </c:pt>
                <c:pt idx="29">
                  <c:v>עומאן</c:v>
                </c:pt>
                <c:pt idx="30">
                  <c:v>צ'ילה</c:v>
                </c:pt>
                <c:pt idx="31">
                  <c:v>גאורגיה</c:v>
                </c:pt>
                <c:pt idx="32">
                  <c:v>ירדן</c:v>
                </c:pt>
                <c:pt idx="33">
                  <c:v>כוויית</c:v>
                </c:pt>
                <c:pt idx="34">
                  <c:v>לבנון</c:v>
                </c:pt>
                <c:pt idx="35">
                  <c:v>ערב הסעודית</c:v>
                </c:pt>
                <c:pt idx="36">
                  <c:v>מרוקו</c:v>
                </c:pt>
                <c:pt idx="37">
                  <c:v>בוטסואנה</c:v>
                </c:pt>
                <c:pt idx="38">
                  <c:v>מצרים</c:v>
                </c:pt>
                <c:pt idx="39">
                  <c:v>דרום אפריקה</c:v>
                </c:pt>
              </c:strCache>
            </c:strRef>
          </c:cat>
          <c:val>
            <c:numRef>
              <c:f>'מדעים-מדינות ממוצע'!$C$7:$C$46</c:f>
              <c:numCache>
                <c:formatCode>0</c:formatCode>
                <c:ptCount val="40"/>
                <c:pt idx="0">
                  <c:v>597</c:v>
                </c:pt>
                <c:pt idx="1">
                  <c:v>571</c:v>
                </c:pt>
                <c:pt idx="2">
                  <c:v>569</c:v>
                </c:pt>
                <c:pt idx="3">
                  <c:v>556</c:v>
                </c:pt>
                <c:pt idx="4">
                  <c:v>551</c:v>
                </c:pt>
                <c:pt idx="5">
                  <c:v>546</c:v>
                </c:pt>
                <c:pt idx="6">
                  <c:v>544</c:v>
                </c:pt>
                <c:pt idx="7">
                  <c:v>537</c:v>
                </c:pt>
                <c:pt idx="8">
                  <c:v>533</c:v>
                </c:pt>
                <c:pt idx="9">
                  <c:v>530</c:v>
                </c:pt>
                <c:pt idx="10">
                  <c:v>530</c:v>
                </c:pt>
                <c:pt idx="11">
                  <c:v>527</c:v>
                </c:pt>
                <c:pt idx="12">
                  <c:v>526</c:v>
                </c:pt>
                <c:pt idx="13">
                  <c:v>522</c:v>
                </c:pt>
                <c:pt idx="14">
                  <c:v>519</c:v>
                </c:pt>
                <c:pt idx="15">
                  <c:v>513</c:v>
                </c:pt>
                <c:pt idx="16">
                  <c:v>512</c:v>
                </c:pt>
                <c:pt idx="17">
                  <c:v>509</c:v>
                </c:pt>
                <c:pt idx="18">
                  <c:v>507</c:v>
                </c:pt>
                <c:pt idx="19">
                  <c:v>499</c:v>
                </c:pt>
                <c:pt idx="20">
                  <c:v>493</c:v>
                </c:pt>
                <c:pt idx="21">
                  <c:v>485.94871794871796</c:v>
                </c:pt>
                <c:pt idx="22">
                  <c:v>481</c:v>
                </c:pt>
                <c:pt idx="23">
                  <c:v>477</c:v>
                </c:pt>
                <c:pt idx="24">
                  <c:v>471</c:v>
                </c:pt>
                <c:pt idx="25">
                  <c:v>466</c:v>
                </c:pt>
                <c:pt idx="26">
                  <c:v>457</c:v>
                </c:pt>
                <c:pt idx="27">
                  <c:v>456</c:v>
                </c:pt>
                <c:pt idx="28">
                  <c:v>456</c:v>
                </c:pt>
                <c:pt idx="29">
                  <c:v>455</c:v>
                </c:pt>
                <c:pt idx="30">
                  <c:v>454</c:v>
                </c:pt>
                <c:pt idx="31">
                  <c:v>443</c:v>
                </c:pt>
                <c:pt idx="32">
                  <c:v>426</c:v>
                </c:pt>
                <c:pt idx="33">
                  <c:v>411</c:v>
                </c:pt>
                <c:pt idx="34">
                  <c:v>398</c:v>
                </c:pt>
                <c:pt idx="35">
                  <c:v>396</c:v>
                </c:pt>
                <c:pt idx="36">
                  <c:v>393</c:v>
                </c:pt>
                <c:pt idx="37">
                  <c:v>392</c:v>
                </c:pt>
                <c:pt idx="38">
                  <c:v>371</c:v>
                </c:pt>
                <c:pt idx="39">
                  <c:v>358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24260352"/>
        <c:axId val="124261888"/>
      </c:barChart>
      <c:catAx>
        <c:axId val="124260352"/>
        <c:scaling>
          <c:orientation val="maxMin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="0"/>
            </a:pPr>
            <a:endParaRPr lang="he-IL"/>
          </a:p>
        </c:txPr>
        <c:crossAx val="124261888"/>
        <c:crosses val="autoZero"/>
        <c:auto val="1"/>
        <c:lblAlgn val="ctr"/>
        <c:lblOffset val="100"/>
        <c:noMultiLvlLbl val="0"/>
      </c:catAx>
      <c:valAx>
        <c:axId val="124261888"/>
        <c:scaling>
          <c:orientation val="minMax"/>
          <c:max val="700"/>
          <c:min val="300"/>
        </c:scaling>
        <c:delete val="0"/>
        <c:axPos val="b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sz="900" b="0"/>
                </a:pPr>
                <a:r>
                  <a:rPr lang="he-IL" sz="900" b="0"/>
                  <a:t>ציון ממוצע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he-IL"/>
          </a:p>
        </c:txPr>
        <c:crossAx val="124260352"/>
        <c:crosses val="max"/>
        <c:crossBetween val="between"/>
        <c:majorUnit val="100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solidFill>
        <a:schemeClr val="bg1">
          <a:lumMod val="50000"/>
        </a:schemeClr>
      </a:solidFill>
    </a:ln>
  </c:spPr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73993018384574"/>
          <c:y val="0.17479444444444445"/>
          <c:w val="0.74129776652916579"/>
          <c:h val="0.68755740740740745"/>
        </c:manualLayout>
      </c:layout>
      <c:scatterChart>
        <c:scatterStyle val="lineMarker"/>
        <c:varyColors val="0"/>
        <c:ser>
          <c:idx val="2"/>
          <c:order val="0"/>
          <c:tx>
            <c:strRef>
              <c:f>תקציר!$A$77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circle"/>
            <c:size val="7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xVal>
            <c:numRef>
              <c:f>תקציר!$B$76:$B$82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תקציר!$D$76:$D$82</c:f>
              <c:numCache>
                <c:formatCode>0%</c:formatCode>
                <c:ptCount val="7"/>
                <c:pt idx="1">
                  <c:v>0.04</c:v>
                </c:pt>
                <c:pt idx="2">
                  <c:v>7.0000000000000007E-2</c:v>
                </c:pt>
                <c:pt idx="3">
                  <c:v>0.05</c:v>
                </c:pt>
                <c:pt idx="4">
                  <c:v>0.15348688853985398</c:v>
                </c:pt>
                <c:pt idx="5">
                  <c:v>0.16120684665170404</c:v>
                </c:pt>
              </c:numCache>
            </c:numRef>
          </c:yVal>
          <c:smooth val="0"/>
        </c:ser>
        <c:ser>
          <c:idx val="3"/>
          <c:order val="1"/>
          <c:tx>
            <c:strRef>
              <c:f>תקציר!$A$83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circle"/>
            <c:size val="7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תקציר!$B$82:$B$88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תקציר!$D$82:$D$88</c:f>
              <c:numCache>
                <c:formatCode>0%</c:formatCode>
                <c:ptCount val="7"/>
                <c:pt idx="1">
                  <c:v>0</c:v>
                </c:pt>
                <c:pt idx="2">
                  <c:v>0.01</c:v>
                </c:pt>
                <c:pt idx="3">
                  <c:v>0.01</c:v>
                </c:pt>
                <c:pt idx="4">
                  <c:v>5.3578098603101552E-2</c:v>
                </c:pt>
                <c:pt idx="5">
                  <c:v>5.5582714452894866E-2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4291328"/>
        <c:axId val="124330368"/>
      </c:scatterChart>
      <c:valAx>
        <c:axId val="124291328"/>
        <c:scaling>
          <c:orientation val="minMax"/>
          <c:max val="2015"/>
          <c:min val="1999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4330368"/>
        <c:crosses val="autoZero"/>
        <c:crossBetween val="midCat"/>
        <c:majorUnit val="4"/>
      </c:valAx>
      <c:valAx>
        <c:axId val="124330368"/>
        <c:scaling>
          <c:orientation val="minMax"/>
          <c:max val="0.2"/>
          <c:min val="0"/>
        </c:scaling>
        <c:delete val="0"/>
        <c:axPos val="l"/>
        <c:majorGridlines>
          <c:spPr>
            <a:ln>
              <a:solidFill>
                <a:srgbClr val="000000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900"/>
                </a:pPr>
                <a:r>
                  <a:rPr lang="he-IL"/>
                  <a:t>שכיחות [%]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4291328"/>
        <c:crosses val="autoZero"/>
        <c:crossBetween val="midCat"/>
        <c:majorUnit val="5.000000000000001E-2"/>
      </c:valAx>
      <c:spPr>
        <a:solidFill>
          <a:sysClr val="window" lastClr="FFFFFF"/>
        </a:solidFill>
        <a:ln>
          <a:solidFill>
            <a:srgbClr val="000066"/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rgbClr val="000000"/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273295813591958"/>
          <c:y val="0.17283456790123458"/>
          <c:w val="0.74605568032468317"/>
          <c:h val="0.68951728395061729"/>
        </c:manualLayout>
      </c:layout>
      <c:scatterChart>
        <c:scatterStyle val="lineMarker"/>
        <c:varyColors val="0"/>
        <c:ser>
          <c:idx val="2"/>
          <c:order val="0"/>
          <c:tx>
            <c:strRef>
              <c:f>תקציר!$A$77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circle"/>
            <c:size val="7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xVal>
            <c:numRef>
              <c:f>תקציר!$B$76:$B$82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תקציר!$C$76:$C$82</c:f>
              <c:numCache>
                <c:formatCode>0%</c:formatCode>
                <c:ptCount val="7"/>
                <c:pt idx="1">
                  <c:v>0.19</c:v>
                </c:pt>
                <c:pt idx="2">
                  <c:v>0.1</c:v>
                </c:pt>
                <c:pt idx="3">
                  <c:v>0.17</c:v>
                </c:pt>
                <c:pt idx="4">
                  <c:v>6.9998974190938035E-2</c:v>
                </c:pt>
                <c:pt idx="5">
                  <c:v>8.8074484976041673E-2</c:v>
                </c:pt>
              </c:numCache>
            </c:numRef>
          </c:yVal>
          <c:smooth val="0"/>
        </c:ser>
        <c:ser>
          <c:idx val="3"/>
          <c:order val="1"/>
          <c:tx>
            <c:strRef>
              <c:f>תקציר!$A$83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circle"/>
            <c:size val="7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תקציר!$B$82:$B$88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תקציר!$C$82:$C$88</c:f>
              <c:numCache>
                <c:formatCode>0%</c:formatCode>
                <c:ptCount val="7"/>
                <c:pt idx="1">
                  <c:v>0.51</c:v>
                </c:pt>
                <c:pt idx="2">
                  <c:v>0.23</c:v>
                </c:pt>
                <c:pt idx="3">
                  <c:v>0.47000000000000003</c:v>
                </c:pt>
                <c:pt idx="4">
                  <c:v>0.28369495049320609</c:v>
                </c:pt>
                <c:pt idx="5">
                  <c:v>0.30980394110665954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4039552"/>
        <c:axId val="124041472"/>
      </c:scatterChart>
      <c:valAx>
        <c:axId val="124039552"/>
        <c:scaling>
          <c:orientation val="minMax"/>
          <c:max val="2015"/>
          <c:min val="1999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4041472"/>
        <c:crosses val="autoZero"/>
        <c:crossBetween val="midCat"/>
        <c:majorUnit val="4"/>
      </c:valAx>
      <c:valAx>
        <c:axId val="124041472"/>
        <c:scaling>
          <c:orientation val="minMax"/>
          <c:max val="0.60000000000000009"/>
          <c:min val="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900"/>
                </a:pPr>
                <a:r>
                  <a:rPr lang="he-IL"/>
                  <a:t>שכיחות [%]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4039552"/>
        <c:crosses val="autoZero"/>
        <c:crossBetween val="midCat"/>
        <c:majorUnit val="0.1"/>
      </c:valAx>
      <c:spPr>
        <a:solidFill>
          <a:sysClr val="window" lastClr="FFFFFF"/>
        </a:solidFill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273295813591958"/>
          <c:y val="0.17283456790123458"/>
          <c:w val="0.74605568032468317"/>
          <c:h val="0.68951728395061729"/>
        </c:manualLayout>
      </c:layout>
      <c:scatterChart>
        <c:scatterStyle val="lineMarker"/>
        <c:varyColors val="0"/>
        <c:ser>
          <c:idx val="2"/>
          <c:order val="0"/>
          <c:tx>
            <c:strRef>
              <c:f>תקציר!$A$77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circle"/>
            <c:size val="7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xVal>
            <c:numRef>
              <c:f>תקציר!$B$76:$B$82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תקציר!$E$76:$E$82</c:f>
              <c:numCache>
                <c:formatCode>0%</c:formatCode>
                <c:ptCount val="7"/>
                <c:pt idx="1">
                  <c:v>0.18</c:v>
                </c:pt>
                <c:pt idx="2">
                  <c:v>0.14000000000000001</c:v>
                </c:pt>
                <c:pt idx="3">
                  <c:v>0.18</c:v>
                </c:pt>
                <c:pt idx="4">
                  <c:v>8.0141292688666932E-2</c:v>
                </c:pt>
                <c:pt idx="5">
                  <c:v>9.8818825624869544E-2</c:v>
                </c:pt>
              </c:numCache>
            </c:numRef>
          </c:yVal>
          <c:smooth val="0"/>
        </c:ser>
        <c:ser>
          <c:idx val="3"/>
          <c:order val="1"/>
          <c:tx>
            <c:strRef>
              <c:f>תקציר!$A$83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circle"/>
            <c:size val="7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תקציר!$B$82:$B$88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תקציר!$E$82:$E$88</c:f>
              <c:numCache>
                <c:formatCode>0%</c:formatCode>
                <c:ptCount val="7"/>
                <c:pt idx="1">
                  <c:v>0.5</c:v>
                </c:pt>
                <c:pt idx="2">
                  <c:v>0.22</c:v>
                </c:pt>
                <c:pt idx="3">
                  <c:v>0.42</c:v>
                </c:pt>
                <c:pt idx="4">
                  <c:v>0.2304312021178983</c:v>
                </c:pt>
                <c:pt idx="5">
                  <c:v>0.30065356324451509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5184256"/>
        <c:axId val="125206912"/>
      </c:scatterChart>
      <c:valAx>
        <c:axId val="125184256"/>
        <c:scaling>
          <c:orientation val="minMax"/>
          <c:max val="2015"/>
          <c:min val="1999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5206912"/>
        <c:crosses val="autoZero"/>
        <c:crossBetween val="midCat"/>
        <c:majorUnit val="4"/>
      </c:valAx>
      <c:valAx>
        <c:axId val="125206912"/>
        <c:scaling>
          <c:orientation val="minMax"/>
          <c:max val="0.60000000000000009"/>
          <c:min val="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900"/>
                </a:pPr>
                <a:r>
                  <a:rPr lang="he-IL"/>
                  <a:t>שכיחות [%]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5184256"/>
        <c:crosses val="autoZero"/>
        <c:crossBetween val="midCat"/>
        <c:majorUnit val="0.1"/>
      </c:valAx>
      <c:spPr>
        <a:solidFill>
          <a:sysClr val="window" lastClr="FFFFFF"/>
        </a:solidFill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73993018384574"/>
          <c:y val="0.17479444444444445"/>
          <c:w val="0.74129776652916579"/>
          <c:h val="0.68755740740740745"/>
        </c:manualLayout>
      </c:layout>
      <c:scatterChart>
        <c:scatterStyle val="lineMarker"/>
        <c:varyColors val="0"/>
        <c:ser>
          <c:idx val="2"/>
          <c:order val="0"/>
          <c:tx>
            <c:strRef>
              <c:f>תקציר!$A$77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circle"/>
            <c:size val="7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xVal>
            <c:numRef>
              <c:f>תקציר!$B$76:$B$82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תקציר!$F$76:$F$82</c:f>
              <c:numCache>
                <c:formatCode>0%</c:formatCode>
                <c:ptCount val="7"/>
                <c:pt idx="1">
                  <c:v>0.05</c:v>
                </c:pt>
                <c:pt idx="2">
                  <c:v>0.06</c:v>
                </c:pt>
                <c:pt idx="3">
                  <c:v>0.05</c:v>
                </c:pt>
                <c:pt idx="4">
                  <c:v>0.12708026419350044</c:v>
                </c:pt>
                <c:pt idx="5">
                  <c:v>0.15349317089916961</c:v>
                </c:pt>
              </c:numCache>
            </c:numRef>
          </c:yVal>
          <c:smooth val="0"/>
        </c:ser>
        <c:ser>
          <c:idx val="3"/>
          <c:order val="1"/>
          <c:tx>
            <c:strRef>
              <c:f>תקציר!$A$83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circle"/>
            <c:size val="7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תקציר!$B$82:$B$88</c:f>
              <c:numCache>
                <c:formatCode>General</c:formatCode>
                <c:ptCount val="7"/>
                <c:pt idx="1">
                  <c:v>1999</c:v>
                </c:pt>
                <c:pt idx="2">
                  <c:v>2003</c:v>
                </c:pt>
                <c:pt idx="3">
                  <c:v>2007</c:v>
                </c:pt>
                <c:pt idx="4">
                  <c:v>2011</c:v>
                </c:pt>
                <c:pt idx="5">
                  <c:v>2015</c:v>
                </c:pt>
              </c:numCache>
            </c:numRef>
          </c:xVal>
          <c:yVal>
            <c:numRef>
              <c:f>תקציר!$F$82:$F$88</c:f>
              <c:numCache>
                <c:formatCode>0%</c:formatCode>
                <c:ptCount val="7"/>
                <c:pt idx="1">
                  <c:v>0</c:v>
                </c:pt>
                <c:pt idx="2">
                  <c:v>0.01</c:v>
                </c:pt>
                <c:pt idx="3">
                  <c:v>0.01</c:v>
                </c:pt>
                <c:pt idx="4">
                  <c:v>6.9134655942003978E-2</c:v>
                </c:pt>
                <c:pt idx="5">
                  <c:v>5.0340569521949333E-2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5223296"/>
        <c:axId val="125225216"/>
      </c:scatterChart>
      <c:valAx>
        <c:axId val="125223296"/>
        <c:scaling>
          <c:orientation val="minMax"/>
          <c:max val="2015"/>
          <c:min val="1999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5225216"/>
        <c:crosses val="autoZero"/>
        <c:crossBetween val="midCat"/>
        <c:majorUnit val="4"/>
      </c:valAx>
      <c:valAx>
        <c:axId val="125225216"/>
        <c:scaling>
          <c:orientation val="minMax"/>
          <c:max val="0.2"/>
          <c:min val="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900"/>
                </a:pPr>
                <a:r>
                  <a:rPr lang="he-IL"/>
                  <a:t>שכיחות [%]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spPr>
          <a:ln>
            <a:solidFill>
              <a:schemeClr val="bg1">
                <a:lumMod val="65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5223296"/>
        <c:crosses val="autoZero"/>
        <c:crossBetween val="midCat"/>
        <c:majorUnit val="5.000000000000001E-2"/>
      </c:valAx>
      <c:spPr>
        <a:solidFill>
          <a:sysClr val="window" lastClr="FFFFFF"/>
        </a:solidFill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chemeClr val="bg1">
          <a:lumMod val="50000"/>
        </a:scheme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'מתמטיקה-רקע אישי'!$G$6</c:f>
          <c:strCache>
            <c:ptCount val="1"/>
            <c:pt idx="0">
              <c:v>טימס 2015 - מתמטיקה</c:v>
            </c:pt>
          </c:strCache>
        </c:strRef>
      </c:tx>
      <c:layout>
        <c:manualLayout>
          <c:xMode val="edge"/>
          <c:yMode val="edge"/>
          <c:x val="2.2547892720306642E-3"/>
          <c:y val="0.92226190476190473"/>
        </c:manualLayout>
      </c:layout>
      <c:overlay val="1"/>
      <c:txPr>
        <a:bodyPr/>
        <a:lstStyle/>
        <a:p>
          <a:pPr>
            <a:defRPr sz="1000">
              <a:solidFill>
                <a:srgbClr val="0066FF"/>
              </a:solidFill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9.9484074074074072E-2"/>
          <c:y val="5.1929861111111114E-2"/>
          <c:w val="0.86654699074074082"/>
          <c:h val="0.70832569444444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'מתמטיקה-רקע אישי'!$I$6</c:f>
              <c:strCache>
                <c:ptCount val="1"/>
                <c:pt idx="0">
                  <c:v>ציון ממוצע</c:v>
                </c:pt>
              </c:strCache>
            </c:strRef>
          </c:tx>
          <c:spPr>
            <a:noFill/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rgbClr val="D6AD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'מתמטיקה-רקע אישי'!$G$7:$H$16</c:f>
              <c:multiLvlStrCache>
                <c:ptCount val="10"/>
                <c:lvl>
                  <c:pt idx="0">
                    <c:v>נמוך</c:v>
                  </c:pt>
                  <c:pt idx="1">
                    <c:v>בינוני</c:v>
                  </c:pt>
                  <c:pt idx="2">
                    <c:v>גבוה</c:v>
                  </c:pt>
                  <c:pt idx="4">
                    <c:v>נמוך</c:v>
                  </c:pt>
                  <c:pt idx="5">
                    <c:v>בינוני</c:v>
                  </c:pt>
                  <c:pt idx="6">
                    <c:v>גבוה</c:v>
                  </c:pt>
                  <c:pt idx="7">
                    <c:v>נמוך</c:v>
                  </c:pt>
                  <c:pt idx="8">
                    <c:v>בינוני</c:v>
                  </c:pt>
                  <c:pt idx="9">
                    <c:v>גבוה</c:v>
                  </c:pt>
                </c:lvl>
                <c:lvl>
                  <c:pt idx="0">
                    <c:v>ישראל</c:v>
                  </c:pt>
                  <c:pt idx="3">
                    <c:v>-</c:v>
                  </c:pt>
                  <c:pt idx="4">
                    <c:v>דוברי עברית</c:v>
                  </c:pt>
                  <c:pt idx="7">
                    <c:v>דוברי ערבית</c:v>
                  </c:pt>
                </c:lvl>
              </c:multiLvlStrCache>
            </c:multiLvlStrRef>
          </c:cat>
          <c:val>
            <c:numRef>
              <c:f>'מתמטיקה-רקע אישי'!$I$7:$I$16</c:f>
              <c:numCache>
                <c:formatCode>0</c:formatCode>
                <c:ptCount val="10"/>
                <c:pt idx="0">
                  <c:v>444.91448789311988</c:v>
                </c:pt>
                <c:pt idx="1">
                  <c:v>506.26910186766906</c:v>
                </c:pt>
                <c:pt idx="2">
                  <c:v>575.74769444016238</c:v>
                </c:pt>
                <c:pt idx="4">
                  <c:v>464.21728916555514</c:v>
                </c:pt>
                <c:pt idx="5">
                  <c:v>509.1416744227123</c:v>
                </c:pt>
                <c:pt idx="6">
                  <c:v>576.39225155404006</c:v>
                </c:pt>
                <c:pt idx="7">
                  <c:v>434.40515512369291</c:v>
                </c:pt>
                <c:pt idx="8">
                  <c:v>497.54914793219893</c:v>
                </c:pt>
                <c:pt idx="9">
                  <c:v>564.02175197672079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axId val="125654144"/>
        <c:axId val="125655680"/>
      </c:barChart>
      <c:catAx>
        <c:axId val="125654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5655680"/>
        <c:crosses val="autoZero"/>
        <c:auto val="1"/>
        <c:lblAlgn val="ctr"/>
        <c:lblOffset val="100"/>
        <c:noMultiLvlLbl val="0"/>
      </c:catAx>
      <c:valAx>
        <c:axId val="125655680"/>
        <c:scaling>
          <c:orientation val="minMax"/>
          <c:max val="650"/>
          <c:min val="35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strRef>
              <c:f>'מתמטיקה-רקע אישי'!$I$6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9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5654144"/>
        <c:crosses val="autoZero"/>
        <c:crossBetween val="between"/>
        <c:majorUnit val="50"/>
      </c:valAx>
      <c:spPr>
        <a:solidFill>
          <a:sysClr val="window" lastClr="FFFFFF"/>
        </a:solidFill>
        <a:ln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rgbClr val="FFFFFF">
          <a:lumMod val="50000"/>
        </a:srgb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2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'מדעים-רקע אישי'!$G$6</c:f>
          <c:strCache>
            <c:ptCount val="1"/>
            <c:pt idx="0">
              <c:v>טימס 2015 - מדעים</c:v>
            </c:pt>
          </c:strCache>
        </c:strRef>
      </c:tx>
      <c:layout>
        <c:manualLayout>
          <c:xMode val="edge"/>
          <c:yMode val="edge"/>
          <c:x val="2.2547892720306642E-3"/>
          <c:y val="0.92226190476190473"/>
        </c:manualLayout>
      </c:layout>
      <c:overlay val="1"/>
      <c:txPr>
        <a:bodyPr/>
        <a:lstStyle/>
        <a:p>
          <a:pPr>
            <a:defRPr sz="1000">
              <a:solidFill>
                <a:srgbClr val="00B050"/>
              </a:solidFill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9.9484074074074072E-2"/>
          <c:y val="5.1929861111111114E-2"/>
          <c:w val="0.87830625000000007"/>
          <c:h val="0.70832569444444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'מדעים-רקע אישי'!$I$6</c:f>
              <c:strCache>
                <c:ptCount val="1"/>
                <c:pt idx="0">
                  <c:v>ציון ממוצע</c:v>
                </c:pt>
              </c:strCache>
            </c:strRef>
          </c:tx>
          <c:spPr>
            <a:noFill/>
            <a:ln w="3175">
              <a:solidFill>
                <a:schemeClr val="bg1">
                  <a:lumMod val="5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8000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rgbClr val="D6AD0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rgbClr val="0070C0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rgbClr val="00823B"/>
              </a:solidFill>
              <a:ln w="3175">
                <a:solidFill>
                  <a:schemeClr val="bg1">
                    <a:lumMod val="50000"/>
                  </a:schemeClr>
                </a:solidFill>
              </a:ln>
            </c:spPr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'מדעים-רקע אישי'!$G$7:$H$16</c:f>
              <c:multiLvlStrCache>
                <c:ptCount val="10"/>
                <c:lvl>
                  <c:pt idx="0">
                    <c:v>נמוך</c:v>
                  </c:pt>
                  <c:pt idx="1">
                    <c:v>בינוני</c:v>
                  </c:pt>
                  <c:pt idx="2">
                    <c:v>גבוה</c:v>
                  </c:pt>
                  <c:pt idx="4">
                    <c:v>נמוך</c:v>
                  </c:pt>
                  <c:pt idx="5">
                    <c:v>בינוני</c:v>
                  </c:pt>
                  <c:pt idx="6">
                    <c:v>גבוה</c:v>
                  </c:pt>
                  <c:pt idx="7">
                    <c:v>נמוך</c:v>
                  </c:pt>
                  <c:pt idx="8">
                    <c:v>בינוני</c:v>
                  </c:pt>
                  <c:pt idx="9">
                    <c:v>גבוה</c:v>
                  </c:pt>
                </c:lvl>
                <c:lvl>
                  <c:pt idx="0">
                    <c:v>ישראל</c:v>
                  </c:pt>
                  <c:pt idx="3">
                    <c:v>-</c:v>
                  </c:pt>
                  <c:pt idx="4">
                    <c:v>דוברי עברית</c:v>
                  </c:pt>
                  <c:pt idx="7">
                    <c:v>דוברי ערבית</c:v>
                  </c:pt>
                </c:lvl>
              </c:multiLvlStrCache>
            </c:multiLvlStrRef>
          </c:cat>
          <c:val>
            <c:numRef>
              <c:f>'מדעים-רקע אישי'!$I$7:$I$16</c:f>
              <c:numCache>
                <c:formatCode>0</c:formatCode>
                <c:ptCount val="10"/>
                <c:pt idx="0">
                  <c:v>441.90681615160281</c:v>
                </c:pt>
                <c:pt idx="1">
                  <c:v>502.80802379709138</c:v>
                </c:pt>
                <c:pt idx="2">
                  <c:v>570.29610647646757</c:v>
                </c:pt>
                <c:pt idx="4">
                  <c:v>460.67164844969795</c:v>
                </c:pt>
                <c:pt idx="5">
                  <c:v>503.93688648693058</c:v>
                </c:pt>
                <c:pt idx="6">
                  <c:v>570.88462523844407</c:v>
                </c:pt>
                <c:pt idx="7">
                  <c:v>431.69037843358166</c:v>
                </c:pt>
                <c:pt idx="8">
                  <c:v>499.3812589491248</c:v>
                </c:pt>
                <c:pt idx="9">
                  <c:v>559.58962757334609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axId val="125711104"/>
        <c:axId val="125712640"/>
      </c:barChart>
      <c:catAx>
        <c:axId val="125711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900" b="1"/>
            </a:pPr>
            <a:endParaRPr lang="he-IL"/>
          </a:p>
        </c:txPr>
        <c:crossAx val="125712640"/>
        <c:crosses val="autoZero"/>
        <c:auto val="1"/>
        <c:lblAlgn val="ctr"/>
        <c:lblOffset val="100"/>
        <c:noMultiLvlLbl val="0"/>
      </c:catAx>
      <c:valAx>
        <c:axId val="125712640"/>
        <c:scaling>
          <c:orientation val="minMax"/>
          <c:max val="650"/>
          <c:min val="300"/>
        </c:scaling>
        <c:delete val="0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title>
          <c:tx>
            <c:strRef>
              <c:f>'מדעים-רקע אישי'!$I$6</c:f>
              <c:strCache>
                <c:ptCount val="1"/>
                <c:pt idx="0">
                  <c:v>ציון ממוצע</c:v>
                </c:pt>
              </c:strCache>
            </c:strRef>
          </c:tx>
          <c:layout/>
          <c:overlay val="0"/>
          <c:txPr>
            <a:bodyPr rot="-5400000" vert="horz"/>
            <a:lstStyle/>
            <a:p>
              <a:pPr>
                <a:defRPr sz="900"/>
              </a:pPr>
              <a:endParaRPr lang="he-IL"/>
            </a:p>
          </c:txPr>
        </c:title>
        <c:numFmt formatCode="0" sourceLinked="1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900" b="0"/>
            </a:pPr>
            <a:endParaRPr lang="he-IL"/>
          </a:p>
        </c:txPr>
        <c:crossAx val="125711104"/>
        <c:crosses val="autoZero"/>
        <c:crossBetween val="between"/>
        <c:majorUnit val="50"/>
      </c:valAx>
      <c:spPr>
        <a:solidFill>
          <a:sysClr val="window" lastClr="FFFFFF"/>
        </a:solidFill>
        <a:ln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spPr>
    <a:solidFill>
      <a:sysClr val="window" lastClr="FFFFFF"/>
    </a:solidFill>
    <a:ln w="3175">
      <a:solidFill>
        <a:srgbClr val="FFFFFF">
          <a:lumMod val="50000"/>
        </a:srgbClr>
      </a:solidFill>
    </a:ln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e-IL"/>
    </a:p>
  </c:txPr>
  <c:externalData r:id="rId2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tables!$A$24</c:f>
          <c:strCache>
            <c:ptCount val="1"/>
            <c:pt idx="0">
              <c:v>כיתות ה' - כלל בתי הספר</c:v>
            </c:pt>
          </c:strCache>
        </c:strRef>
      </c:tx>
      <c:layout>
        <c:manualLayout>
          <c:xMode val="edge"/>
          <c:yMode val="edge"/>
          <c:x val="0.40335045362563582"/>
          <c:y val="0"/>
        </c:manualLayout>
      </c:layout>
      <c:overlay val="0"/>
      <c:txPr>
        <a:bodyPr/>
        <a:lstStyle/>
        <a:p>
          <a:pPr>
            <a:defRPr sz="1100" b="1"/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5.0681408393758898E-2"/>
          <c:y val="8.3107339857600201E-2"/>
          <c:w val="0.94113904193993447"/>
          <c:h val="0.71879387368051484"/>
        </c:manualLayout>
      </c:layout>
      <c:barChart>
        <c:barDir val="col"/>
        <c:grouping val="clustered"/>
        <c:varyColors val="0"/>
        <c:ser>
          <c:idx val="5"/>
          <c:order val="0"/>
          <c:tx>
            <c:strRef>
              <c:f>tables!$C$23</c:f>
              <c:strCache>
                <c:ptCount val="1"/>
                <c:pt idx="0">
                  <c:v>עברית</c:v>
                </c:pt>
              </c:strCache>
            </c:strRef>
          </c:tx>
          <c:spPr>
            <a:solidFill>
              <a:srgbClr val="0070C0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tables!$B$24:$B$79</c:f>
              <c:strCache>
                <c:ptCount val="44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</c:strCache>
            </c:strRef>
          </c:cat>
          <c:val>
            <c:numRef>
              <c:f>tables!$C$24:$C$79</c:f>
              <c:numCache>
                <c:formatCode>0</c:formatCode>
                <c:ptCount val="56"/>
                <c:pt idx="1">
                  <c:v>492</c:v>
                </c:pt>
                <c:pt idx="2">
                  <c:v>500</c:v>
                </c:pt>
                <c:pt idx="3">
                  <c:v>513</c:v>
                </c:pt>
                <c:pt idx="4">
                  <c:v>521.00828879999995</c:v>
                </c:pt>
                <c:pt idx="5">
                  <c:v>528.10699999999997</c:v>
                </c:pt>
                <c:pt idx="6">
                  <c:v>538.61</c:v>
                </c:pt>
                <c:pt idx="7">
                  <c:v>532.49199999999996</c:v>
                </c:pt>
                <c:pt idx="8">
                  <c:v>0</c:v>
                </c:pt>
                <c:pt idx="9">
                  <c:v>536.83000000000004</c:v>
                </c:pt>
                <c:pt idx="10">
                  <c:v>537.08583799999997</c:v>
                </c:pt>
              </c:numCache>
            </c:numRef>
          </c:val>
        </c:ser>
        <c:ser>
          <c:idx val="4"/>
          <c:order val="1"/>
          <c:tx>
            <c:strRef>
              <c:f>tables!$D$23</c:f>
              <c:strCache>
                <c:ptCount val="1"/>
                <c:pt idx="0">
                  <c:v>ערבית</c:v>
                </c:pt>
              </c:strCache>
            </c:strRef>
          </c:tx>
          <c:spPr>
            <a:solidFill>
              <a:srgbClr val="00823B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Pt>
            <c:idx val="29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tables!$B$24:$B$79</c:f>
              <c:strCache>
                <c:ptCount val="44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</c:strCache>
            </c:strRef>
          </c:cat>
          <c:val>
            <c:numRef>
              <c:f>tables!$D$24:$D$79</c:f>
              <c:numCache>
                <c:formatCode>General</c:formatCode>
                <c:ptCount val="56"/>
                <c:pt idx="12" formatCode="0">
                  <c:v>496</c:v>
                </c:pt>
                <c:pt idx="13" formatCode="0">
                  <c:v>500</c:v>
                </c:pt>
                <c:pt idx="14" formatCode="0">
                  <c:v>533</c:v>
                </c:pt>
                <c:pt idx="15" formatCode="0">
                  <c:v>538.60044249999999</c:v>
                </c:pt>
                <c:pt idx="16" formatCode="0">
                  <c:v>570.76900000000001</c:v>
                </c:pt>
                <c:pt idx="17" formatCode="0">
                  <c:v>559.89800000000002</c:v>
                </c:pt>
                <c:pt idx="18" formatCode="0">
                  <c:v>573.75199999999995</c:v>
                </c:pt>
                <c:pt idx="19" formatCode="0">
                  <c:v>0</c:v>
                </c:pt>
                <c:pt idx="20" formatCode="0">
                  <c:v>560.42999999999995</c:v>
                </c:pt>
                <c:pt idx="21" formatCode="0">
                  <c:v>572.60742700000003</c:v>
                </c:pt>
              </c:numCache>
            </c:numRef>
          </c:val>
        </c:ser>
        <c:ser>
          <c:idx val="3"/>
          <c:order val="2"/>
          <c:tx>
            <c:strRef>
              <c:f>tables!$E$23</c:f>
              <c:strCache>
                <c:ptCount val="1"/>
                <c:pt idx="0">
                  <c:v>מתמטיקה</c:v>
                </c:pt>
              </c:strCache>
            </c:strRef>
          </c:tx>
          <c:spPr>
            <a:solidFill>
              <a:srgbClr val="800000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tables!$B$24:$B$79</c:f>
              <c:strCache>
                <c:ptCount val="44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</c:strCache>
            </c:strRef>
          </c:cat>
          <c:val>
            <c:numRef>
              <c:f>tables!$E$24:$E$79</c:f>
              <c:numCache>
                <c:formatCode>General</c:formatCode>
                <c:ptCount val="56"/>
                <c:pt idx="23" formatCode="0">
                  <c:v>490</c:v>
                </c:pt>
                <c:pt idx="24" formatCode="0">
                  <c:v>500</c:v>
                </c:pt>
                <c:pt idx="25" formatCode="0">
                  <c:v>508</c:v>
                </c:pt>
                <c:pt idx="26" formatCode="0">
                  <c:v>529.25707009999996</c:v>
                </c:pt>
                <c:pt idx="27" formatCode="0">
                  <c:v>545.93600000000004</c:v>
                </c:pt>
                <c:pt idx="28" formatCode="0">
                  <c:v>541.76900000000001</c:v>
                </c:pt>
                <c:pt idx="29" formatCode="0">
                  <c:v>548.57799999999997</c:v>
                </c:pt>
                <c:pt idx="30" formatCode="0">
                  <c:v>0</c:v>
                </c:pt>
                <c:pt idx="31" formatCode="0">
                  <c:v>545.03</c:v>
                </c:pt>
                <c:pt idx="32" formatCode="0">
                  <c:v>554.07840799999997</c:v>
                </c:pt>
              </c:numCache>
            </c:numRef>
          </c:val>
        </c:ser>
        <c:ser>
          <c:idx val="2"/>
          <c:order val="3"/>
          <c:tx>
            <c:strRef>
              <c:f>tables!$F$23</c:f>
              <c:strCache>
                <c:ptCount val="1"/>
                <c:pt idx="0">
                  <c:v>אנגלית</c:v>
                </c:pt>
              </c:strCache>
            </c:strRef>
          </c:tx>
          <c:spPr>
            <a:solidFill>
              <a:srgbClr val="DC870A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tables!$B$24:$B$79</c:f>
              <c:strCache>
                <c:ptCount val="44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</c:strCache>
            </c:strRef>
          </c:cat>
          <c:val>
            <c:numRef>
              <c:f>tables!$F$24:$F$79</c:f>
              <c:numCache>
                <c:formatCode>General</c:formatCode>
                <c:ptCount val="56"/>
                <c:pt idx="34" formatCode="0">
                  <c:v>491</c:v>
                </c:pt>
                <c:pt idx="35" formatCode="0">
                  <c:v>500</c:v>
                </c:pt>
                <c:pt idx="36" formatCode="0">
                  <c:v>507</c:v>
                </c:pt>
                <c:pt idx="37" formatCode="0">
                  <c:v>507.8397938</c:v>
                </c:pt>
                <c:pt idx="38" formatCode="0">
                  <c:v>525.33900000000006</c:v>
                </c:pt>
                <c:pt idx="39" formatCode="0">
                  <c:v>534.93499999999995</c:v>
                </c:pt>
                <c:pt idx="40" formatCode="0">
                  <c:v>534.42899999999997</c:v>
                </c:pt>
                <c:pt idx="41" formatCode="0">
                  <c:v>0</c:v>
                </c:pt>
                <c:pt idx="42" formatCode="0">
                  <c:v>523.87699999999995</c:v>
                </c:pt>
                <c:pt idx="43" formatCode="0">
                  <c:v>542.40632200000005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125813120"/>
        <c:axId val="125814656"/>
        <c:extLst>
          <c:ext xmlns:c15="http://schemas.microsoft.com/office/drawing/2012/chart" uri="{02D57815-91ED-43cb-92C2-25804820EDAC}">
            <c15:filteredBarSeries>
              <c15:ser>
                <c:idx val="1"/>
                <c:order val="4"/>
                <c:tx>
                  <c:strRef>
                    <c:extLst>
                      <c:ext uri="{02D57815-91ED-43cb-92C2-25804820EDAC}">
                        <c15:formulaRef>
                          <c15:sqref>'[1]מצגת תרשים כל המקצועות'!$H$2</c15:sqref>
                        </c15:formulaRef>
                      </c:ext>
                    </c:extLst>
                    <c:strCache>
                      <c:ptCount val="1"/>
                      <c:pt idx="0">
                        <c:v>מדע וטכנולוגיה</c:v>
                      </c:pt>
                    </c:strCache>
                  </c:strRef>
                </c:tx>
                <c:spPr>
                  <a:solidFill>
                    <a:srgbClr val="703096"/>
                  </a:solidFill>
                  <a:ln w="15875"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/>
                    <a:lstStyle/>
                    <a:p>
                      <a:pPr>
                        <a:defRPr sz="600" b="1">
                          <a:solidFill>
                            <a:schemeClr val="bg1"/>
                          </a:solidFill>
                        </a:defRPr>
                      </a:pPr>
                      <a:endParaRPr lang="en-US"/>
                    </a:p>
                  </c:txPr>
                  <c:dLblPos val="in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0"/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'[1]מצגת תרשים כל המקצועות'!$C$3:$C$52</c15:sqref>
                        </c15:formulaRef>
                      </c:ext>
                    </c:extLst>
                    <c:strCache>
                      <c:ptCount val="40"/>
                      <c:pt idx="1">
                        <c:v>סז</c:v>
                      </c:pt>
                      <c:pt idx="2">
                        <c:v>סח</c:v>
                      </c:pt>
                      <c:pt idx="3">
                        <c:v>סט</c:v>
                      </c:pt>
                      <c:pt idx="4">
                        <c:v>ע</c:v>
                      </c:pt>
                      <c:pt idx="5">
                        <c:v>עא</c:v>
                      </c:pt>
                      <c:pt idx="6">
                        <c:v>עב</c:v>
                      </c:pt>
                      <c:pt idx="7">
                        <c:v>עג</c:v>
                      </c:pt>
                      <c:pt idx="8">
                        <c:v>עד</c:v>
                      </c:pt>
                      <c:pt idx="9">
                        <c:v>עה</c:v>
                      </c:pt>
                      <c:pt idx="11">
                        <c:v>סז</c:v>
                      </c:pt>
                      <c:pt idx="12">
                        <c:v>סח</c:v>
                      </c:pt>
                      <c:pt idx="13">
                        <c:v>סט</c:v>
                      </c:pt>
                      <c:pt idx="14">
                        <c:v>ע</c:v>
                      </c:pt>
                      <c:pt idx="15">
                        <c:v>עא</c:v>
                      </c:pt>
                      <c:pt idx="16">
                        <c:v>עב</c:v>
                      </c:pt>
                      <c:pt idx="17">
                        <c:v>עג</c:v>
                      </c:pt>
                      <c:pt idx="18">
                        <c:v>עד</c:v>
                      </c:pt>
                      <c:pt idx="19">
                        <c:v>עה</c:v>
                      </c:pt>
                      <c:pt idx="21">
                        <c:v>סז</c:v>
                      </c:pt>
                      <c:pt idx="22">
                        <c:v>סח</c:v>
                      </c:pt>
                      <c:pt idx="23">
                        <c:v>סט</c:v>
                      </c:pt>
                      <c:pt idx="24">
                        <c:v>ע</c:v>
                      </c:pt>
                      <c:pt idx="25">
                        <c:v>עא</c:v>
                      </c:pt>
                      <c:pt idx="26">
                        <c:v>עב</c:v>
                      </c:pt>
                      <c:pt idx="27">
                        <c:v>עג</c:v>
                      </c:pt>
                      <c:pt idx="28">
                        <c:v>עד</c:v>
                      </c:pt>
                      <c:pt idx="29">
                        <c:v>עה</c:v>
                      </c:pt>
                      <c:pt idx="31">
                        <c:v>סז</c:v>
                      </c:pt>
                      <c:pt idx="32">
                        <c:v>סח</c:v>
                      </c:pt>
                      <c:pt idx="33">
                        <c:v>סט</c:v>
                      </c:pt>
                      <c:pt idx="34">
                        <c:v>ע</c:v>
                      </c:pt>
                      <c:pt idx="35">
                        <c:v>עא</c:v>
                      </c:pt>
                      <c:pt idx="36">
                        <c:v>עב</c:v>
                      </c:pt>
                      <c:pt idx="37">
                        <c:v>עג</c:v>
                      </c:pt>
                      <c:pt idx="38">
                        <c:v>עד</c:v>
                      </c:pt>
                      <c:pt idx="39">
                        <c:v>עה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'[1]מצגת תרשים כל המקצועות'!$H$3:$H$52</c15:sqref>
                        </c15:formulaRef>
                      </c:ext>
                    </c:extLst>
                    <c:numCache>
                      <c:formatCode>General</c:formatCode>
                      <c:ptCount val="50"/>
                      <c:pt idx="41">
                        <c:v>501</c:v>
                      </c:pt>
                      <c:pt idx="42">
                        <c:v>500</c:v>
                      </c:pt>
                      <c:pt idx="43">
                        <c:v>524</c:v>
                      </c:pt>
                      <c:pt idx="44">
                        <c:v>524</c:v>
                      </c:pt>
                      <c:pt idx="45">
                        <c:v>532</c:v>
                      </c:pt>
                      <c:pt idx="46">
                        <c:v>528</c:v>
                      </c:pt>
                      <c:pt idx="47">
                        <c:v>542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125813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e-IL"/>
          </a:p>
        </c:txPr>
        <c:crossAx val="125814656"/>
        <c:crosses val="autoZero"/>
        <c:auto val="1"/>
        <c:lblAlgn val="ctr"/>
        <c:lblOffset val="100"/>
        <c:noMultiLvlLbl val="0"/>
      </c:catAx>
      <c:valAx>
        <c:axId val="12581465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e-IL"/>
          </a:p>
        </c:txPr>
        <c:crossAx val="125813120"/>
        <c:crosses val="autoZero"/>
        <c:crossBetween val="between"/>
        <c:majorUnit val="50"/>
        <c:minorUnit val="10"/>
      </c:valAx>
      <c:spPr>
        <a:gradFill flip="none" rotWithShape="1">
          <a:gsLst>
            <a:gs pos="72000">
              <a:schemeClr val="accent1">
                <a:lumMod val="20000"/>
                <a:lumOff val="80000"/>
              </a:schemeClr>
            </a:gs>
            <a:gs pos="19000">
              <a:schemeClr val="bg1"/>
            </a:gs>
            <a:gs pos="42000">
              <a:schemeClr val="accent1">
                <a:lumMod val="20000"/>
                <a:lumOff val="80000"/>
              </a:schemeClr>
            </a:gs>
            <a:gs pos="49320">
              <a:schemeClr val="accent1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1"/>
          <a:tileRect/>
        </a:gradFill>
      </c:spPr>
    </c:plotArea>
    <c:legend>
      <c:legendPos val="b"/>
      <c:layout>
        <c:manualLayout>
          <c:xMode val="edge"/>
          <c:yMode val="edge"/>
          <c:x val="0"/>
          <c:y val="0.90589051855538616"/>
          <c:w val="0.84003915369483384"/>
          <c:h val="9.2293783504489996E-2"/>
        </c:manualLayout>
      </c:layout>
      <c:overlay val="0"/>
      <c:spPr>
        <a:noFill/>
        <a:ln>
          <a:noFill/>
        </a:ln>
      </c:spPr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he-IL"/>
    </a:p>
  </c:txPr>
  <c:externalData r:id="rId2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tables!$A$79</c:f>
          <c:strCache>
            <c:ptCount val="1"/>
            <c:pt idx="0">
              <c:v>כיתות ח' - כלל בתי הספר</c:v>
            </c:pt>
          </c:strCache>
        </c:strRef>
      </c:tx>
      <c:layout>
        <c:manualLayout>
          <c:xMode val="edge"/>
          <c:yMode val="edge"/>
          <c:x val="0.40501468366532484"/>
          <c:y val="0"/>
        </c:manualLayout>
      </c:layout>
      <c:overlay val="0"/>
      <c:txPr>
        <a:bodyPr/>
        <a:lstStyle/>
        <a:p>
          <a:pPr>
            <a:defRPr sz="1100" b="1"/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5.0681408393758898E-2"/>
          <c:y val="8.3107339857600201E-2"/>
          <c:w val="0.9373938170917725"/>
          <c:h val="0.71879387368051484"/>
        </c:manualLayout>
      </c:layout>
      <c:barChart>
        <c:barDir val="col"/>
        <c:grouping val="clustered"/>
        <c:varyColors val="0"/>
        <c:ser>
          <c:idx val="5"/>
          <c:order val="0"/>
          <c:tx>
            <c:strRef>
              <c:f>tables!$G$23:$G$24</c:f>
              <c:strCache>
                <c:ptCount val="1"/>
                <c:pt idx="0">
                  <c:v>עברית</c:v>
                </c:pt>
              </c:strCache>
            </c:strRef>
          </c:tx>
          <c:spPr>
            <a:solidFill>
              <a:srgbClr val="0070C0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tables!$B$79:$B$134</c:f>
              <c:strCache>
                <c:ptCount val="55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  <c:pt idx="45">
                  <c:v>סז</c:v>
                </c:pt>
                <c:pt idx="46">
                  <c:v>סח</c:v>
                </c:pt>
                <c:pt idx="47">
                  <c:v>סט</c:v>
                </c:pt>
                <c:pt idx="48">
                  <c:v>ע</c:v>
                </c:pt>
                <c:pt idx="49">
                  <c:v>עא</c:v>
                </c:pt>
                <c:pt idx="50">
                  <c:v>עב</c:v>
                </c:pt>
                <c:pt idx="51">
                  <c:v>עג</c:v>
                </c:pt>
                <c:pt idx="52">
                  <c:v>עד</c:v>
                </c:pt>
                <c:pt idx="53">
                  <c:v>עה</c:v>
                </c:pt>
                <c:pt idx="54">
                  <c:v>עו</c:v>
                </c:pt>
              </c:strCache>
            </c:strRef>
          </c:cat>
          <c:val>
            <c:numRef>
              <c:f>tables!$G$79:$G$134</c:f>
              <c:numCache>
                <c:formatCode>0</c:formatCode>
                <c:ptCount val="56"/>
                <c:pt idx="1">
                  <c:v>0</c:v>
                </c:pt>
                <c:pt idx="2">
                  <c:v>500</c:v>
                </c:pt>
                <c:pt idx="3">
                  <c:v>535</c:v>
                </c:pt>
                <c:pt idx="4">
                  <c:v>537.59034240000005</c:v>
                </c:pt>
                <c:pt idx="5">
                  <c:v>550.77300000000002</c:v>
                </c:pt>
                <c:pt idx="6">
                  <c:v>538.53599999999994</c:v>
                </c:pt>
                <c:pt idx="7">
                  <c:v>536.85199999999998</c:v>
                </c:pt>
                <c:pt idx="8">
                  <c:v>0</c:v>
                </c:pt>
                <c:pt idx="9">
                  <c:v>539.87</c:v>
                </c:pt>
                <c:pt idx="10">
                  <c:v>557.91121499999997</c:v>
                </c:pt>
              </c:numCache>
            </c:numRef>
          </c:val>
        </c:ser>
        <c:ser>
          <c:idx val="4"/>
          <c:order val="1"/>
          <c:tx>
            <c:strRef>
              <c:f>tables!$H$23:$H$24</c:f>
              <c:strCache>
                <c:ptCount val="1"/>
                <c:pt idx="0">
                  <c:v>ערבית</c:v>
                </c:pt>
              </c:strCache>
            </c:strRef>
          </c:tx>
          <c:spPr>
            <a:solidFill>
              <a:srgbClr val="00823B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Pt>
            <c:idx val="29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tables!$B$79:$B$134</c:f>
              <c:strCache>
                <c:ptCount val="55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  <c:pt idx="45">
                  <c:v>סז</c:v>
                </c:pt>
                <c:pt idx="46">
                  <c:v>סח</c:v>
                </c:pt>
                <c:pt idx="47">
                  <c:v>סט</c:v>
                </c:pt>
                <c:pt idx="48">
                  <c:v>ע</c:v>
                </c:pt>
                <c:pt idx="49">
                  <c:v>עא</c:v>
                </c:pt>
                <c:pt idx="50">
                  <c:v>עב</c:v>
                </c:pt>
                <c:pt idx="51">
                  <c:v>עג</c:v>
                </c:pt>
                <c:pt idx="52">
                  <c:v>עד</c:v>
                </c:pt>
                <c:pt idx="53">
                  <c:v>עה</c:v>
                </c:pt>
                <c:pt idx="54">
                  <c:v>עו</c:v>
                </c:pt>
              </c:strCache>
            </c:strRef>
          </c:cat>
          <c:val>
            <c:numRef>
              <c:f>tables!$H$79:$H$134</c:f>
              <c:numCache>
                <c:formatCode>General</c:formatCode>
                <c:ptCount val="56"/>
                <c:pt idx="12" formatCode="0">
                  <c:v>0</c:v>
                </c:pt>
                <c:pt idx="13" formatCode="0">
                  <c:v>500</c:v>
                </c:pt>
                <c:pt idx="14" formatCode="0">
                  <c:v>523</c:v>
                </c:pt>
                <c:pt idx="15" formatCode="0">
                  <c:v>513</c:v>
                </c:pt>
                <c:pt idx="16" formatCode="0">
                  <c:v>526.76800000000003</c:v>
                </c:pt>
                <c:pt idx="17" formatCode="0">
                  <c:v>533.17999999999995</c:v>
                </c:pt>
                <c:pt idx="18" formatCode="0">
                  <c:v>545.92399999999998</c:v>
                </c:pt>
                <c:pt idx="19" formatCode="0">
                  <c:v>0</c:v>
                </c:pt>
                <c:pt idx="20" formatCode="0">
                  <c:v>518.34</c:v>
                </c:pt>
                <c:pt idx="21" formatCode="0">
                  <c:v>538.56978200000003</c:v>
                </c:pt>
              </c:numCache>
            </c:numRef>
          </c:val>
        </c:ser>
        <c:ser>
          <c:idx val="3"/>
          <c:order val="2"/>
          <c:tx>
            <c:strRef>
              <c:f>tables!$I$23:$I$24</c:f>
              <c:strCache>
                <c:ptCount val="1"/>
                <c:pt idx="0">
                  <c:v>מתמטיקה</c:v>
                </c:pt>
              </c:strCache>
            </c:strRef>
          </c:tx>
          <c:spPr>
            <a:solidFill>
              <a:srgbClr val="800000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tables!$B$79:$B$134</c:f>
              <c:strCache>
                <c:ptCount val="55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  <c:pt idx="45">
                  <c:v>סז</c:v>
                </c:pt>
                <c:pt idx="46">
                  <c:v>סח</c:v>
                </c:pt>
                <c:pt idx="47">
                  <c:v>סט</c:v>
                </c:pt>
                <c:pt idx="48">
                  <c:v>ע</c:v>
                </c:pt>
                <c:pt idx="49">
                  <c:v>עא</c:v>
                </c:pt>
                <c:pt idx="50">
                  <c:v>עב</c:v>
                </c:pt>
                <c:pt idx="51">
                  <c:v>עג</c:v>
                </c:pt>
                <c:pt idx="52">
                  <c:v>עד</c:v>
                </c:pt>
                <c:pt idx="53">
                  <c:v>עה</c:v>
                </c:pt>
                <c:pt idx="54">
                  <c:v>עו</c:v>
                </c:pt>
              </c:strCache>
            </c:strRef>
          </c:cat>
          <c:val>
            <c:numRef>
              <c:f>tables!$I$79:$I$134</c:f>
              <c:numCache>
                <c:formatCode>General</c:formatCode>
                <c:ptCount val="56"/>
                <c:pt idx="23" formatCode="0">
                  <c:v>0</c:v>
                </c:pt>
                <c:pt idx="24" formatCode="0">
                  <c:v>500</c:v>
                </c:pt>
                <c:pt idx="25" formatCode="0">
                  <c:v>510</c:v>
                </c:pt>
                <c:pt idx="26" formatCode="0">
                  <c:v>510.65229349999998</c:v>
                </c:pt>
                <c:pt idx="27" formatCode="0">
                  <c:v>522.01700000000005</c:v>
                </c:pt>
                <c:pt idx="28" formatCode="0">
                  <c:v>500.66399999999999</c:v>
                </c:pt>
                <c:pt idx="29" formatCode="0">
                  <c:v>519.12300000000005</c:v>
                </c:pt>
                <c:pt idx="30" formatCode="0">
                  <c:v>0</c:v>
                </c:pt>
                <c:pt idx="31" formatCode="0">
                  <c:v>532.16999999999996</c:v>
                </c:pt>
                <c:pt idx="32" formatCode="0">
                  <c:v>532.39857600000005</c:v>
                </c:pt>
              </c:numCache>
            </c:numRef>
          </c:val>
        </c:ser>
        <c:ser>
          <c:idx val="2"/>
          <c:order val="3"/>
          <c:tx>
            <c:strRef>
              <c:f>tables!$J$23:$J$24</c:f>
              <c:strCache>
                <c:ptCount val="1"/>
                <c:pt idx="0">
                  <c:v>אנגלית</c:v>
                </c:pt>
              </c:strCache>
            </c:strRef>
          </c:tx>
          <c:spPr>
            <a:solidFill>
              <a:srgbClr val="DC870A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tables!$B$79:$B$134</c:f>
              <c:strCache>
                <c:ptCount val="55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  <c:pt idx="45">
                  <c:v>סז</c:v>
                </c:pt>
                <c:pt idx="46">
                  <c:v>סח</c:v>
                </c:pt>
                <c:pt idx="47">
                  <c:v>סט</c:v>
                </c:pt>
                <c:pt idx="48">
                  <c:v>ע</c:v>
                </c:pt>
                <c:pt idx="49">
                  <c:v>עא</c:v>
                </c:pt>
                <c:pt idx="50">
                  <c:v>עב</c:v>
                </c:pt>
                <c:pt idx="51">
                  <c:v>עג</c:v>
                </c:pt>
                <c:pt idx="52">
                  <c:v>עד</c:v>
                </c:pt>
                <c:pt idx="53">
                  <c:v>עה</c:v>
                </c:pt>
                <c:pt idx="54">
                  <c:v>עו</c:v>
                </c:pt>
              </c:strCache>
            </c:strRef>
          </c:cat>
          <c:val>
            <c:numRef>
              <c:f>tables!$J$79:$J$134</c:f>
              <c:numCache>
                <c:formatCode>General</c:formatCode>
                <c:ptCount val="56"/>
                <c:pt idx="34" formatCode="0">
                  <c:v>0</c:v>
                </c:pt>
                <c:pt idx="35" formatCode="0">
                  <c:v>500</c:v>
                </c:pt>
                <c:pt idx="36" formatCode="0">
                  <c:v>507</c:v>
                </c:pt>
                <c:pt idx="37" formatCode="0">
                  <c:v>512.85511059999999</c:v>
                </c:pt>
                <c:pt idx="38" formatCode="0">
                  <c:v>523.39400000000001</c:v>
                </c:pt>
                <c:pt idx="39" formatCode="0">
                  <c:v>511.24200000000002</c:v>
                </c:pt>
                <c:pt idx="40" formatCode="0">
                  <c:v>517.16499999999996</c:v>
                </c:pt>
                <c:pt idx="41" formatCode="0">
                  <c:v>0</c:v>
                </c:pt>
                <c:pt idx="42" formatCode="0">
                  <c:v>513.82000000000005</c:v>
                </c:pt>
                <c:pt idx="43" formatCode="0">
                  <c:v>517.34444399999995</c:v>
                </c:pt>
              </c:numCache>
            </c:numRef>
          </c:val>
        </c:ser>
        <c:ser>
          <c:idx val="1"/>
          <c:order val="4"/>
          <c:tx>
            <c:strRef>
              <c:f>tables!$K$23:$K$24</c:f>
              <c:strCache>
                <c:ptCount val="1"/>
                <c:pt idx="0">
                  <c:v>מדע וטכנולוגיה</c:v>
                </c:pt>
              </c:strCache>
            </c:strRef>
          </c:tx>
          <c:spPr>
            <a:solidFill>
              <a:srgbClr val="703096"/>
            </a:solidFill>
            <a:ln w="3175">
              <a:solidFill>
                <a:srgbClr val="AAADE2">
                  <a:lumMod val="20000"/>
                  <a:lumOff val="80000"/>
                </a:srgb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/>
              <a:lstStyle/>
              <a:p>
                <a:pPr>
                  <a:defRPr sz="750" b="0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tables!$B$79:$B$134</c:f>
              <c:strCache>
                <c:ptCount val="55"/>
                <c:pt idx="1">
                  <c:v>סז</c:v>
                </c:pt>
                <c:pt idx="2">
                  <c:v>סח</c:v>
                </c:pt>
                <c:pt idx="3">
                  <c:v>סט</c:v>
                </c:pt>
                <c:pt idx="4">
                  <c:v>ע</c:v>
                </c:pt>
                <c:pt idx="5">
                  <c:v>עא</c:v>
                </c:pt>
                <c:pt idx="6">
                  <c:v>עב</c:v>
                </c:pt>
                <c:pt idx="7">
                  <c:v>עג</c:v>
                </c:pt>
                <c:pt idx="8">
                  <c:v>עד</c:v>
                </c:pt>
                <c:pt idx="9">
                  <c:v>עה</c:v>
                </c:pt>
                <c:pt idx="10">
                  <c:v>עו</c:v>
                </c:pt>
                <c:pt idx="12">
                  <c:v>סז</c:v>
                </c:pt>
                <c:pt idx="13">
                  <c:v>סח</c:v>
                </c:pt>
                <c:pt idx="14">
                  <c:v>סט</c:v>
                </c:pt>
                <c:pt idx="15">
                  <c:v>ע</c:v>
                </c:pt>
                <c:pt idx="16">
                  <c:v>עא</c:v>
                </c:pt>
                <c:pt idx="17">
                  <c:v>עב</c:v>
                </c:pt>
                <c:pt idx="18">
                  <c:v>עג</c:v>
                </c:pt>
                <c:pt idx="19">
                  <c:v>עד</c:v>
                </c:pt>
                <c:pt idx="20">
                  <c:v>עה</c:v>
                </c:pt>
                <c:pt idx="21">
                  <c:v>עו</c:v>
                </c:pt>
                <c:pt idx="23">
                  <c:v>סז</c:v>
                </c:pt>
                <c:pt idx="24">
                  <c:v>סח</c:v>
                </c:pt>
                <c:pt idx="25">
                  <c:v>סט</c:v>
                </c:pt>
                <c:pt idx="26">
                  <c:v>ע</c:v>
                </c:pt>
                <c:pt idx="27">
                  <c:v>עא</c:v>
                </c:pt>
                <c:pt idx="28">
                  <c:v>עב</c:v>
                </c:pt>
                <c:pt idx="29">
                  <c:v>עג</c:v>
                </c:pt>
                <c:pt idx="30">
                  <c:v>עד</c:v>
                </c:pt>
                <c:pt idx="31">
                  <c:v>עה</c:v>
                </c:pt>
                <c:pt idx="32">
                  <c:v>עו</c:v>
                </c:pt>
                <c:pt idx="34">
                  <c:v>סז</c:v>
                </c:pt>
                <c:pt idx="35">
                  <c:v>סח</c:v>
                </c:pt>
                <c:pt idx="36">
                  <c:v>סט</c:v>
                </c:pt>
                <c:pt idx="37">
                  <c:v>ע</c:v>
                </c:pt>
                <c:pt idx="38">
                  <c:v>עא</c:v>
                </c:pt>
                <c:pt idx="39">
                  <c:v>עב</c:v>
                </c:pt>
                <c:pt idx="40">
                  <c:v>עג</c:v>
                </c:pt>
                <c:pt idx="41">
                  <c:v>עד</c:v>
                </c:pt>
                <c:pt idx="42">
                  <c:v>עה</c:v>
                </c:pt>
                <c:pt idx="43">
                  <c:v>עו</c:v>
                </c:pt>
                <c:pt idx="45">
                  <c:v>סז</c:v>
                </c:pt>
                <c:pt idx="46">
                  <c:v>סח</c:v>
                </c:pt>
                <c:pt idx="47">
                  <c:v>סט</c:v>
                </c:pt>
                <c:pt idx="48">
                  <c:v>ע</c:v>
                </c:pt>
                <c:pt idx="49">
                  <c:v>עא</c:v>
                </c:pt>
                <c:pt idx="50">
                  <c:v>עב</c:v>
                </c:pt>
                <c:pt idx="51">
                  <c:v>עג</c:v>
                </c:pt>
                <c:pt idx="52">
                  <c:v>עד</c:v>
                </c:pt>
                <c:pt idx="53">
                  <c:v>עה</c:v>
                </c:pt>
                <c:pt idx="54">
                  <c:v>עו</c:v>
                </c:pt>
              </c:strCache>
            </c:strRef>
          </c:cat>
          <c:val>
            <c:numRef>
              <c:f>tables!$K$79:$K$134</c:f>
              <c:numCache>
                <c:formatCode>General</c:formatCode>
                <c:ptCount val="56"/>
                <c:pt idx="45" formatCode="0">
                  <c:v>0</c:v>
                </c:pt>
                <c:pt idx="46" formatCode="0">
                  <c:v>500</c:v>
                </c:pt>
                <c:pt idx="47" formatCode="0">
                  <c:v>506</c:v>
                </c:pt>
                <c:pt idx="48" formatCode="0">
                  <c:v>522.07430609999994</c:v>
                </c:pt>
                <c:pt idx="49" formatCode="0">
                  <c:v>540.74699999999996</c:v>
                </c:pt>
                <c:pt idx="50" formatCode="0">
                  <c:v>538.63900000000001</c:v>
                </c:pt>
                <c:pt idx="51" formatCode="0">
                  <c:v>558.87599999999998</c:v>
                </c:pt>
                <c:pt idx="52" formatCode="0">
                  <c:v>0</c:v>
                </c:pt>
                <c:pt idx="53" formatCode="0">
                  <c:v>552.33000000000004</c:v>
                </c:pt>
                <c:pt idx="54" formatCode="0">
                  <c:v>564.19745499999999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125877248"/>
        <c:axId val="125313792"/>
      </c:barChart>
      <c:catAx>
        <c:axId val="125877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e-IL"/>
          </a:p>
        </c:txPr>
        <c:crossAx val="125313792"/>
        <c:crosses val="autoZero"/>
        <c:auto val="1"/>
        <c:lblAlgn val="ctr"/>
        <c:lblOffset val="100"/>
        <c:noMultiLvlLbl val="0"/>
      </c:catAx>
      <c:valAx>
        <c:axId val="12531379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e-IL"/>
          </a:p>
        </c:txPr>
        <c:crossAx val="125877248"/>
        <c:crosses val="autoZero"/>
        <c:crossBetween val="between"/>
        <c:majorUnit val="50"/>
        <c:minorUnit val="10"/>
      </c:valAx>
      <c:spPr>
        <a:gradFill flip="none" rotWithShape="1">
          <a:gsLst>
            <a:gs pos="72000">
              <a:schemeClr val="accent1">
                <a:lumMod val="20000"/>
                <a:lumOff val="80000"/>
              </a:schemeClr>
            </a:gs>
            <a:gs pos="19000">
              <a:schemeClr val="bg1"/>
            </a:gs>
            <a:gs pos="42000">
              <a:schemeClr val="accent1">
                <a:lumMod val="20000"/>
                <a:lumOff val="80000"/>
              </a:schemeClr>
            </a:gs>
            <a:gs pos="49320">
              <a:schemeClr val="accent1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1"/>
          <a:tileRect/>
        </a:gradFill>
      </c:spPr>
    </c:plotArea>
    <c:legend>
      <c:legendPos val="b"/>
      <c:layout>
        <c:manualLayout>
          <c:xMode val="edge"/>
          <c:yMode val="edge"/>
          <c:x val="0"/>
          <c:y val="0.91082877095840997"/>
          <c:w val="1"/>
          <c:h val="8.9171189507010404E-2"/>
        </c:manualLayout>
      </c:layout>
      <c:overlay val="0"/>
      <c:spPr>
        <a:noFill/>
        <a:ln>
          <a:noFill/>
        </a:ln>
      </c:spPr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he-IL"/>
    </a:p>
  </c:txPr>
  <c:externalData r:id="rId2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txPr>
              <a:bodyPr/>
              <a:lstStyle/>
              <a:p>
                <a:pPr>
                  <a:defRPr sz="8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500</c:v>
                </c:pt>
                <c:pt idx="2">
                  <c:v>533</c:v>
                </c:pt>
                <c:pt idx="3">
                  <c:v>527</c:v>
                </c:pt>
                <c:pt idx="4">
                  <c:v>537</c:v>
                </c:pt>
                <c:pt idx="5">
                  <c:v>528</c:v>
                </c:pt>
                <c:pt idx="6">
                  <c:v>534</c:v>
                </c:pt>
                <c:pt idx="8">
                  <c:v>531</c:v>
                </c:pt>
                <c:pt idx="9">
                  <c:v>555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dLbls>
            <c:dLbl>
              <c:idx val="8"/>
              <c:spPr>
                <a:ln>
                  <a:prstDash val="sysDash"/>
                </a:ln>
              </c:spPr>
              <c:txPr>
                <a:bodyPr/>
                <a:lstStyle/>
                <a:p>
                  <a:pPr>
                    <a:defRPr sz="800" b="1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500</c:v>
                </c:pt>
                <c:pt idx="2">
                  <c:v>536</c:v>
                </c:pt>
                <c:pt idx="3">
                  <c:v>540</c:v>
                </c:pt>
                <c:pt idx="4">
                  <c:v>555</c:v>
                </c:pt>
                <c:pt idx="5">
                  <c:v>542</c:v>
                </c:pt>
                <c:pt idx="6">
                  <c:v>538</c:v>
                </c:pt>
                <c:pt idx="8">
                  <c:v>542</c:v>
                </c:pt>
                <c:pt idx="9">
                  <c:v>559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2605312"/>
        <c:axId val="162615296"/>
      </c:lineChart>
      <c:catAx>
        <c:axId val="162605312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0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62615296"/>
        <c:crosses val="autoZero"/>
        <c:auto val="1"/>
        <c:lblAlgn val="ctr"/>
        <c:lblOffset val="100"/>
        <c:noMultiLvlLbl val="0"/>
      </c:catAx>
      <c:valAx>
        <c:axId val="16261529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FFFFFF">
                  <a:lumMod val="50000"/>
                </a:srgbClr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62605312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068777777777778"/>
          <c:y val="9.0840740740740736E-2"/>
          <c:w val="0.74860147320294645"/>
          <c:h val="0.7319278370836056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2700">
              <a:solidFill>
                <a:srgbClr val="80000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0000"/>
              </a:solidFill>
              <a:ln>
                <a:solidFill>
                  <a:srgbClr val="800000"/>
                </a:solidFill>
              </a:ln>
            </c:spPr>
          </c:marker>
          <c:dPt>
            <c:idx val="8"/>
            <c:bubble3D val="0"/>
          </c:dPt>
          <c:dLbls>
            <c:txPr>
              <a:bodyPr/>
              <a:lstStyle/>
              <a:p>
                <a:pPr>
                  <a:defRPr sz="9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500</c:v>
                </c:pt>
                <c:pt idx="2">
                  <c:v>535</c:v>
                </c:pt>
                <c:pt idx="3">
                  <c:v>538</c:v>
                </c:pt>
                <c:pt idx="4">
                  <c:v>551</c:v>
                </c:pt>
                <c:pt idx="5">
                  <c:v>539</c:v>
                </c:pt>
                <c:pt idx="6">
                  <c:v>537</c:v>
                </c:pt>
                <c:pt idx="8">
                  <c:v>540</c:v>
                </c:pt>
                <c:pt idx="9">
                  <c:v>558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2647040"/>
        <c:axId val="162662272"/>
      </c:lineChart>
      <c:catAx>
        <c:axId val="16264704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0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62662272"/>
        <c:crossesAt val="250"/>
        <c:auto val="1"/>
        <c:lblAlgn val="ctr"/>
        <c:lblOffset val="100"/>
        <c:noMultiLvlLbl val="0"/>
      </c:catAx>
      <c:valAx>
        <c:axId val="16266227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972144610955894E-2"/>
              <c:y val="0.1994210771121964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62647040"/>
        <c:crosses val="autoZero"/>
        <c:crossBetween val="between"/>
        <c:majorUnit val="50"/>
      </c:valAx>
      <c:spPr>
        <a:noFill/>
        <a:ln>
          <a:noFill/>
        </a:ln>
      </c:spPr>
    </c:plotArea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Lbl>
              <c:idx val="8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449</c:v>
                </c:pt>
                <c:pt idx="1">
                  <c:v>450</c:v>
                </c:pt>
                <c:pt idx="2">
                  <c:v>461</c:v>
                </c:pt>
                <c:pt idx="3">
                  <c:v>441</c:v>
                </c:pt>
                <c:pt idx="4">
                  <c:v>498</c:v>
                </c:pt>
                <c:pt idx="5">
                  <c:v>470</c:v>
                </c:pt>
                <c:pt idx="6">
                  <c:v>452</c:v>
                </c:pt>
                <c:pt idx="8">
                  <c:v>470</c:v>
                </c:pt>
                <c:pt idx="9">
                  <c:v>505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Lbl>
              <c:idx val="8"/>
              <c:delete val="1"/>
            </c:dLbl>
            <c:dLbl>
              <c:idx val="9"/>
              <c:layout>
                <c:manualLayout>
                  <c:x val="0"/>
                  <c:y val="-3.00743827160493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471</c:v>
                </c:pt>
                <c:pt idx="1">
                  <c:v>467</c:v>
                </c:pt>
                <c:pt idx="2">
                  <c:v>511</c:v>
                </c:pt>
                <c:pt idx="3">
                  <c:v>515</c:v>
                </c:pt>
                <c:pt idx="4">
                  <c:v>518</c:v>
                </c:pt>
                <c:pt idx="5">
                  <c:v>508</c:v>
                </c:pt>
                <c:pt idx="6">
                  <c:v>560</c:v>
                </c:pt>
                <c:pt idx="8">
                  <c:v>520</c:v>
                </c:pt>
                <c:pt idx="9">
                  <c:v>558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Lbl>
              <c:idx val="8"/>
              <c:layout>
                <c:manualLayout>
                  <c:x val="-6.529027777777778E-2"/>
                  <c:y val="-4.57533950617283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0"/>
                  <c:y val="2.61546296296296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477</c:v>
                </c:pt>
                <c:pt idx="1">
                  <c:v>486</c:v>
                </c:pt>
                <c:pt idx="2">
                  <c:v>485</c:v>
                </c:pt>
                <c:pt idx="3">
                  <c:v>490</c:v>
                </c:pt>
                <c:pt idx="4">
                  <c:v>516</c:v>
                </c:pt>
                <c:pt idx="5">
                  <c:v>526</c:v>
                </c:pt>
                <c:pt idx="6">
                  <c:v>533</c:v>
                </c:pt>
                <c:pt idx="8">
                  <c:v>522</c:v>
                </c:pt>
                <c:pt idx="9">
                  <c:v>544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5982080"/>
        <c:axId val="136004352"/>
      </c:lineChart>
      <c:catAx>
        <c:axId val="13598208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0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004352"/>
        <c:crossesAt val="250"/>
        <c:auto val="1"/>
        <c:lblAlgn val="ctr"/>
        <c:lblOffset val="100"/>
        <c:noMultiLvlLbl val="0"/>
      </c:catAx>
      <c:valAx>
        <c:axId val="13600435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982080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פיקוח 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462</c:v>
                </c:pt>
                <c:pt idx="1">
                  <c:v>480</c:v>
                </c:pt>
                <c:pt idx="2">
                  <c:v>483</c:v>
                </c:pt>
                <c:pt idx="3">
                  <c:v>490</c:v>
                </c:pt>
                <c:pt idx="4">
                  <c:v>499</c:v>
                </c:pt>
                <c:pt idx="5">
                  <c:v>513</c:v>
                </c:pt>
                <c:pt idx="6">
                  <c:v>517</c:v>
                </c:pt>
                <c:pt idx="8">
                  <c:v>505</c:v>
                </c:pt>
                <c:pt idx="9">
                  <c:v>529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פיקוח 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8"/>
              <c:spPr>
                <a:ln>
                  <a:prstDash val="sysDash"/>
                </a:ln>
              </c:spPr>
              <c:txPr>
                <a:bodyPr/>
                <a:lstStyle/>
                <a:p>
                  <a:pPr>
                    <a:defRPr sz="900" b="1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510</c:v>
                </c:pt>
                <c:pt idx="1">
                  <c:v>519</c:v>
                </c:pt>
                <c:pt idx="2">
                  <c:v>529</c:v>
                </c:pt>
                <c:pt idx="3">
                  <c:v>529</c:v>
                </c:pt>
                <c:pt idx="4">
                  <c:v>543</c:v>
                </c:pt>
                <c:pt idx="5">
                  <c:v>555</c:v>
                </c:pt>
                <c:pt idx="6">
                  <c:v>550</c:v>
                </c:pt>
                <c:pt idx="8">
                  <c:v>539</c:v>
                </c:pt>
                <c:pt idx="9">
                  <c:v>549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153728"/>
        <c:axId val="136171904"/>
      </c:lineChart>
      <c:catAx>
        <c:axId val="13615372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0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171904"/>
        <c:crosses val="autoZero"/>
        <c:auto val="1"/>
        <c:lblAlgn val="ctr"/>
        <c:lblOffset val="100"/>
        <c:noMultiLvlLbl val="0"/>
      </c:catAx>
      <c:valAx>
        <c:axId val="136171904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15372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1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אנגלית ה' </a:t>
            </a:r>
            <a:r>
              <a:rPr lang="he-IL" sz="900" b="1" i="0" u="none" strike="noStrike" baseline="0">
                <a:solidFill>
                  <a:schemeClr val="bg1"/>
                </a:solidFill>
                <a:effectLst/>
              </a:rPr>
              <a:t>– </a:t>
            </a:r>
            <a:r>
              <a:rPr lang="he-IL" sz="900" b="1">
                <a:solidFill>
                  <a:schemeClr val="bg1"/>
                </a:solidFill>
              </a:rPr>
              <a:t>דוברי עברית             </a:t>
            </a:r>
            <a:r>
              <a:rPr lang="he-IL" sz="900" b="1">
                <a:solidFill>
                  <a:srgbClr val="DC870A"/>
                </a:solidFill>
              </a:rPr>
              <a:t>ה</a:t>
            </a:r>
            <a:endParaRPr lang="en-US" sz="900" b="1">
              <a:solidFill>
                <a:srgbClr val="DC870A"/>
              </a:solidFill>
            </a:endParaRPr>
          </a:p>
        </c:rich>
      </c:tx>
      <c:layout>
        <c:manualLayout>
          <c:xMode val="edge"/>
          <c:yMode val="edge"/>
          <c:x val="0.18944476783140329"/>
          <c:y val="4.5791804991034907E-3"/>
        </c:manualLayout>
      </c:layout>
      <c:overlay val="0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475</c:v>
                </c:pt>
                <c:pt idx="1">
                  <c:v>486</c:v>
                </c:pt>
                <c:pt idx="2">
                  <c:v>481</c:v>
                </c:pt>
                <c:pt idx="3">
                  <c:v>482</c:v>
                </c:pt>
                <c:pt idx="4">
                  <c:v>496</c:v>
                </c:pt>
                <c:pt idx="5">
                  <c:v>516</c:v>
                </c:pt>
                <c:pt idx="6">
                  <c:v>516</c:v>
                </c:pt>
                <c:pt idx="8">
                  <c:v>504</c:v>
                </c:pt>
                <c:pt idx="9">
                  <c:v>525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495</c:v>
                </c:pt>
                <c:pt idx="1">
                  <c:v>495</c:v>
                </c:pt>
                <c:pt idx="2">
                  <c:v>505</c:v>
                </c:pt>
                <c:pt idx="3">
                  <c:v>504</c:v>
                </c:pt>
                <c:pt idx="4">
                  <c:v>522</c:v>
                </c:pt>
                <c:pt idx="5">
                  <c:v>531</c:v>
                </c:pt>
                <c:pt idx="6">
                  <c:v>528</c:v>
                </c:pt>
                <c:pt idx="8">
                  <c:v>517</c:v>
                </c:pt>
                <c:pt idx="9">
                  <c:v>532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511</c:v>
                </c:pt>
                <c:pt idx="1">
                  <c:v>530</c:v>
                </c:pt>
                <c:pt idx="2">
                  <c:v>539</c:v>
                </c:pt>
                <c:pt idx="3">
                  <c:v>542</c:v>
                </c:pt>
                <c:pt idx="4">
                  <c:v>548</c:v>
                </c:pt>
                <c:pt idx="5">
                  <c:v>562</c:v>
                </c:pt>
                <c:pt idx="6">
                  <c:v>557</c:v>
                </c:pt>
                <c:pt idx="8">
                  <c:v>546</c:v>
                </c:pt>
                <c:pt idx="9">
                  <c:v>558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611328"/>
        <c:axId val="136613248"/>
      </c:lineChart>
      <c:catAx>
        <c:axId val="13661132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613248"/>
        <c:crossesAt val="250"/>
        <c:auto val="1"/>
        <c:lblAlgn val="ctr"/>
        <c:lblOffset val="100"/>
        <c:noMultiLvlLbl val="0"/>
      </c:catAx>
      <c:valAx>
        <c:axId val="136613248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1.800883283619974E-2"/>
              <c:y val="0.2639022274024684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611328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280044539971651"/>
          <c:y val="0.92484588043188853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1">
                <a:solidFill>
                  <a:schemeClr val="bg1"/>
                </a:solidFill>
              </a:rPr>
              <a:t>             מתמטיקה ה' </a:t>
            </a:r>
            <a:r>
              <a:rPr lang="he-IL" sz="900" b="1" i="0" u="none" strike="noStrike" baseline="0">
                <a:solidFill>
                  <a:schemeClr val="bg1"/>
                </a:solidFill>
                <a:effectLst/>
              </a:rPr>
              <a:t>– </a:t>
            </a:r>
            <a:r>
              <a:rPr lang="he-IL" sz="900" b="1">
                <a:solidFill>
                  <a:schemeClr val="bg1"/>
                </a:solidFill>
              </a:rPr>
              <a:t>דוברי עברית           </a:t>
            </a:r>
            <a:r>
              <a:rPr lang="he-IL" sz="900" b="1">
                <a:solidFill>
                  <a:srgbClr val="C00000"/>
                </a:solidFill>
              </a:rPr>
              <a:t>ה</a:t>
            </a:r>
            <a:endParaRPr lang="en-US" sz="900" b="1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19225228069739761"/>
          <c:y val="4.583649082171657E-3"/>
        </c:manualLayout>
      </c:layout>
      <c:overlay val="0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471</c:v>
                </c:pt>
                <c:pt idx="1">
                  <c:v>483</c:v>
                </c:pt>
                <c:pt idx="2">
                  <c:v>478</c:v>
                </c:pt>
                <c:pt idx="3">
                  <c:v>509</c:v>
                </c:pt>
                <c:pt idx="4">
                  <c:v>513</c:v>
                </c:pt>
                <c:pt idx="5">
                  <c:v>517</c:v>
                </c:pt>
                <c:pt idx="6">
                  <c:v>524</c:v>
                </c:pt>
                <c:pt idx="8">
                  <c:v>520</c:v>
                </c:pt>
                <c:pt idx="9">
                  <c:v>534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499</c:v>
                </c:pt>
                <c:pt idx="1">
                  <c:v>513</c:v>
                </c:pt>
                <c:pt idx="2">
                  <c:v>520</c:v>
                </c:pt>
                <c:pt idx="3">
                  <c:v>536</c:v>
                </c:pt>
                <c:pt idx="4">
                  <c:v>547</c:v>
                </c:pt>
                <c:pt idx="5">
                  <c:v>545</c:v>
                </c:pt>
                <c:pt idx="6">
                  <c:v>551</c:v>
                </c:pt>
                <c:pt idx="8">
                  <c:v>547</c:v>
                </c:pt>
                <c:pt idx="9">
                  <c:v>557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531</c:v>
                </c:pt>
                <c:pt idx="1">
                  <c:v>544</c:v>
                </c:pt>
                <c:pt idx="2">
                  <c:v>548</c:v>
                </c:pt>
                <c:pt idx="3">
                  <c:v>569</c:v>
                </c:pt>
                <c:pt idx="4">
                  <c:v>577</c:v>
                </c:pt>
                <c:pt idx="5">
                  <c:v>574</c:v>
                </c:pt>
                <c:pt idx="6">
                  <c:v>580</c:v>
                </c:pt>
                <c:pt idx="8">
                  <c:v>577</c:v>
                </c:pt>
                <c:pt idx="9">
                  <c:v>581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660480"/>
        <c:axId val="136662400"/>
      </c:lineChart>
      <c:catAx>
        <c:axId val="13666048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662400"/>
        <c:crossesAt val="250"/>
        <c:auto val="1"/>
        <c:lblAlgn val="ctr"/>
        <c:lblOffset val="100"/>
        <c:noMultiLvlLbl val="0"/>
      </c:catAx>
      <c:valAx>
        <c:axId val="136662400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1.800883283619974E-2"/>
              <c:y val="0.2639022274024684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660480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18929381598440462"/>
          <c:y val="0.92778583570881945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1" dirty="0" smtClean="0">
                <a:solidFill>
                  <a:schemeClr val="bg1"/>
                </a:solidFill>
              </a:rPr>
              <a:t>                         עברית ה'                          </a:t>
            </a:r>
            <a:r>
              <a:rPr lang="he-IL" sz="900" b="1" dirty="0" smtClean="0">
                <a:solidFill>
                  <a:srgbClr val="0070C0"/>
                </a:solidFill>
              </a:rPr>
              <a:t>ה </a:t>
            </a:r>
            <a:endParaRPr lang="en-US" sz="900" b="1" dirty="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18744146243066775"/>
          <c:y val="4.5791804991034907E-3"/>
        </c:manualLayout>
      </c:layout>
      <c:overlay val="0"/>
      <c:spPr>
        <a:solidFill>
          <a:srgbClr val="0070C0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451</c:v>
                </c:pt>
                <c:pt idx="1">
                  <c:v>461</c:v>
                </c:pt>
                <c:pt idx="2">
                  <c:v>465</c:v>
                </c:pt>
                <c:pt idx="3">
                  <c:v>476</c:v>
                </c:pt>
                <c:pt idx="4">
                  <c:v>485</c:v>
                </c:pt>
                <c:pt idx="5">
                  <c:v>503</c:v>
                </c:pt>
                <c:pt idx="6">
                  <c:v>496</c:v>
                </c:pt>
                <c:pt idx="8">
                  <c:v>500</c:v>
                </c:pt>
                <c:pt idx="9">
                  <c:v>504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485</c:v>
                </c:pt>
                <c:pt idx="1">
                  <c:v>492</c:v>
                </c:pt>
                <c:pt idx="2">
                  <c:v>509</c:v>
                </c:pt>
                <c:pt idx="3">
                  <c:v>510</c:v>
                </c:pt>
                <c:pt idx="4">
                  <c:v>519</c:v>
                </c:pt>
                <c:pt idx="5">
                  <c:v>531</c:v>
                </c:pt>
                <c:pt idx="6">
                  <c:v>523</c:v>
                </c:pt>
                <c:pt idx="8">
                  <c:v>527</c:v>
                </c:pt>
                <c:pt idx="9">
                  <c:v>528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514</c:v>
                </c:pt>
                <c:pt idx="1">
                  <c:v>523</c:v>
                </c:pt>
                <c:pt idx="2">
                  <c:v>534</c:v>
                </c:pt>
                <c:pt idx="3">
                  <c:v>543</c:v>
                </c:pt>
                <c:pt idx="4">
                  <c:v>545</c:v>
                </c:pt>
                <c:pt idx="5">
                  <c:v>554</c:v>
                </c:pt>
                <c:pt idx="6">
                  <c:v>548</c:v>
                </c:pt>
                <c:pt idx="8">
                  <c:v>553</c:v>
                </c:pt>
                <c:pt idx="9">
                  <c:v>553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742400"/>
        <c:axId val="136744320"/>
      </c:lineChart>
      <c:catAx>
        <c:axId val="13674240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744320"/>
        <c:crossesAt val="250"/>
        <c:auto val="1"/>
        <c:lblAlgn val="ctr"/>
        <c:lblOffset val="100"/>
        <c:noMultiLvlLbl val="0"/>
      </c:catAx>
      <c:valAx>
        <c:axId val="136744320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1.800883283619974E-2"/>
              <c:y val="0.2639022274024684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742400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280044539971651"/>
          <c:y val="0.92395067429056588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1">
                <a:solidFill>
                  <a:schemeClr val="bg1"/>
                </a:solidFill>
              </a:rPr>
              <a:t>            מדע וטכנולוגיה ח' </a:t>
            </a:r>
            <a:r>
              <a:rPr lang="he-IL" sz="900" b="1" i="0" u="none" strike="noStrike" baseline="0">
                <a:solidFill>
                  <a:schemeClr val="bg1"/>
                </a:solidFill>
                <a:effectLst/>
              </a:rPr>
              <a:t>–</a:t>
            </a:r>
            <a:r>
              <a:rPr lang="he-IL" sz="900" b="1">
                <a:solidFill>
                  <a:schemeClr val="bg1"/>
                </a:solidFill>
              </a:rPr>
              <a:t> דוברי עברית     </a:t>
            </a:r>
            <a:r>
              <a:rPr lang="he-IL" sz="900" b="1">
                <a:solidFill>
                  <a:srgbClr val="703096"/>
                </a:solidFill>
              </a:rPr>
              <a:t>ח</a:t>
            </a:r>
            <a:endParaRPr lang="en-US" sz="900" b="1">
              <a:solidFill>
                <a:srgbClr val="703096"/>
              </a:solidFill>
            </a:endParaRPr>
          </a:p>
        </c:rich>
      </c:tx>
      <c:layout>
        <c:manualLayout>
          <c:xMode val="edge"/>
          <c:yMode val="edge"/>
          <c:x val="0.20060169064300906"/>
          <c:y val="4.5784357352587962E-3"/>
        </c:manualLayout>
      </c:layout>
      <c:overlay val="0"/>
      <c:spPr>
        <a:solidFill>
          <a:srgbClr val="703096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468</c:v>
                </c:pt>
                <c:pt idx="2">
                  <c:v>461</c:v>
                </c:pt>
                <c:pt idx="3">
                  <c:v>485</c:v>
                </c:pt>
                <c:pt idx="4">
                  <c:v>494</c:v>
                </c:pt>
                <c:pt idx="5">
                  <c:v>495</c:v>
                </c:pt>
                <c:pt idx="6">
                  <c:v>512</c:v>
                </c:pt>
                <c:pt idx="8">
                  <c:v>500</c:v>
                </c:pt>
                <c:pt idx="9">
                  <c:v>525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504</c:v>
                </c:pt>
                <c:pt idx="2">
                  <c:v>514</c:v>
                </c:pt>
                <c:pt idx="3">
                  <c:v>516</c:v>
                </c:pt>
                <c:pt idx="4">
                  <c:v>531</c:v>
                </c:pt>
                <c:pt idx="5">
                  <c:v>532</c:v>
                </c:pt>
                <c:pt idx="6">
                  <c:v>553</c:v>
                </c:pt>
                <c:pt idx="8">
                  <c:v>550</c:v>
                </c:pt>
                <c:pt idx="9">
                  <c:v>557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537</c:v>
                </c:pt>
                <c:pt idx="2">
                  <c:v>552</c:v>
                </c:pt>
                <c:pt idx="3">
                  <c:v>563</c:v>
                </c:pt>
                <c:pt idx="4">
                  <c:v>573</c:v>
                </c:pt>
                <c:pt idx="5">
                  <c:v>582</c:v>
                </c:pt>
                <c:pt idx="6">
                  <c:v>605</c:v>
                </c:pt>
                <c:pt idx="8">
                  <c:v>599</c:v>
                </c:pt>
                <c:pt idx="9">
                  <c:v>599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358528"/>
        <c:axId val="136368896"/>
      </c:lineChart>
      <c:catAx>
        <c:axId val="13635852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368896"/>
        <c:crossesAt val="250"/>
        <c:auto val="1"/>
        <c:lblAlgn val="ctr"/>
        <c:lblOffset val="100"/>
        <c:noMultiLvlLbl val="0"/>
      </c:catAx>
      <c:valAx>
        <c:axId val="13636889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1.800883283619974E-2"/>
              <c:y val="0.2163542692656442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358528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280044539971651"/>
          <c:y val="0.92395067429056588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    אנגלית ח' </a:t>
            </a:r>
            <a:r>
              <a:rPr lang="he-IL" sz="900" b="1" i="0" u="none" strike="noStrike" baseline="0">
                <a:solidFill>
                  <a:schemeClr val="bg1"/>
                </a:solidFill>
                <a:effectLst/>
              </a:rPr>
              <a:t>–</a:t>
            </a:r>
            <a:r>
              <a:rPr lang="he-IL" sz="900" b="1">
                <a:solidFill>
                  <a:schemeClr val="bg1"/>
                </a:solidFill>
              </a:rPr>
              <a:t> דוברי עברית         </a:t>
            </a:r>
            <a:r>
              <a:rPr lang="he-IL" sz="900" b="1">
                <a:solidFill>
                  <a:srgbClr val="DC870A"/>
                </a:solidFill>
              </a:rPr>
              <a:t>ח</a:t>
            </a:r>
            <a:endParaRPr lang="en-US" sz="900" b="1">
              <a:solidFill>
                <a:srgbClr val="DC870A"/>
              </a:solidFill>
            </a:endParaRPr>
          </a:p>
        </c:rich>
      </c:tx>
      <c:layout>
        <c:manualLayout>
          <c:xMode val="edge"/>
          <c:yMode val="edge"/>
          <c:x val="0.19679967463925663"/>
          <c:y val="4.5829043183269625E-3"/>
        </c:manualLayout>
      </c:layout>
      <c:overlay val="0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chemeClr val="bg1">
                  <a:lumMod val="50000"/>
                </a:schemeClr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463</c:v>
                </c:pt>
                <c:pt idx="2">
                  <c:v>462</c:v>
                </c:pt>
                <c:pt idx="3">
                  <c:v>487</c:v>
                </c:pt>
                <c:pt idx="4">
                  <c:v>485</c:v>
                </c:pt>
                <c:pt idx="5">
                  <c:v>480</c:v>
                </c:pt>
                <c:pt idx="6">
                  <c:v>485</c:v>
                </c:pt>
                <c:pt idx="8">
                  <c:v>483</c:v>
                </c:pt>
                <c:pt idx="9">
                  <c:v>496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500</c:v>
                </c:pt>
                <c:pt idx="2">
                  <c:v>515</c:v>
                </c:pt>
                <c:pt idx="3">
                  <c:v>512</c:v>
                </c:pt>
                <c:pt idx="4">
                  <c:v>521</c:v>
                </c:pt>
                <c:pt idx="5">
                  <c:v>513</c:v>
                </c:pt>
                <c:pt idx="6">
                  <c:v>520</c:v>
                </c:pt>
                <c:pt idx="8">
                  <c:v>514</c:v>
                </c:pt>
                <c:pt idx="9">
                  <c:v>520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554</c:v>
                </c:pt>
                <c:pt idx="2">
                  <c:v>563</c:v>
                </c:pt>
                <c:pt idx="3">
                  <c:v>559</c:v>
                </c:pt>
                <c:pt idx="4">
                  <c:v>562</c:v>
                </c:pt>
                <c:pt idx="5">
                  <c:v>560</c:v>
                </c:pt>
                <c:pt idx="6">
                  <c:v>565</c:v>
                </c:pt>
                <c:pt idx="8">
                  <c:v>558</c:v>
                </c:pt>
                <c:pt idx="9">
                  <c:v>562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276608"/>
        <c:axId val="136282880"/>
      </c:lineChart>
      <c:catAx>
        <c:axId val="13627660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282880"/>
        <c:crossesAt val="250"/>
        <c:auto val="1"/>
        <c:lblAlgn val="ctr"/>
        <c:lblOffset val="100"/>
        <c:noMultiLvlLbl val="0"/>
      </c:catAx>
      <c:valAx>
        <c:axId val="136282880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1.800883283619974E-2"/>
              <c:y val="0.2116250188518347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276608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280051724780179"/>
          <c:y val="0.9292779700716649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1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            עברית ח'    </a:t>
            </a:r>
            <a:r>
              <a:rPr lang="he-IL" sz="900" b="1">
                <a:solidFill>
                  <a:srgbClr val="0070C0"/>
                </a:solidFill>
              </a:rPr>
              <a:t>ששששששששש</a:t>
            </a:r>
            <a:r>
              <a:rPr lang="he-IL" sz="900" b="1">
                <a:solidFill>
                  <a:schemeClr val="bg1"/>
                </a:solidFill>
              </a:rPr>
              <a:t>           </a:t>
            </a:r>
            <a:endParaRPr lang="en-US" sz="900" b="1"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.19520262952698345"/>
          <c:y val="4.6059919975124887E-3"/>
        </c:manualLayout>
      </c:layout>
      <c:overlay val="0"/>
      <c:spPr>
        <a:solidFill>
          <a:srgbClr val="0070C0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444</c:v>
                </c:pt>
                <c:pt idx="2">
                  <c:v>477</c:v>
                </c:pt>
                <c:pt idx="3">
                  <c:v>474</c:v>
                </c:pt>
                <c:pt idx="4">
                  <c:v>483</c:v>
                </c:pt>
                <c:pt idx="5">
                  <c:v>492</c:v>
                </c:pt>
                <c:pt idx="6">
                  <c:v>477</c:v>
                </c:pt>
                <c:pt idx="8">
                  <c:v>481</c:v>
                </c:pt>
                <c:pt idx="9">
                  <c:v>510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488</c:v>
                </c:pt>
                <c:pt idx="2">
                  <c:v>524</c:v>
                </c:pt>
                <c:pt idx="3">
                  <c:v>526</c:v>
                </c:pt>
                <c:pt idx="4">
                  <c:v>537</c:v>
                </c:pt>
                <c:pt idx="5">
                  <c:v>527</c:v>
                </c:pt>
                <c:pt idx="6">
                  <c:v>523</c:v>
                </c:pt>
                <c:pt idx="8">
                  <c:v>526</c:v>
                </c:pt>
                <c:pt idx="9">
                  <c:v>546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532</c:v>
                </c:pt>
                <c:pt idx="2">
                  <c:v>562</c:v>
                </c:pt>
                <c:pt idx="3">
                  <c:v>568</c:v>
                </c:pt>
                <c:pt idx="4">
                  <c:v>579</c:v>
                </c:pt>
                <c:pt idx="5">
                  <c:v>565</c:v>
                </c:pt>
                <c:pt idx="6">
                  <c:v>563</c:v>
                </c:pt>
                <c:pt idx="8">
                  <c:v>566</c:v>
                </c:pt>
                <c:pt idx="9">
                  <c:v>579</c:v>
                </c:pt>
              </c:numCache>
            </c:numRef>
          </c:val>
          <c:smooth val="0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391296"/>
        <c:axId val="136393472"/>
      </c:lineChart>
      <c:catAx>
        <c:axId val="136391296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393472"/>
        <c:crossesAt val="250"/>
        <c:auto val="1"/>
        <c:lblAlgn val="ctr"/>
        <c:lblOffset val="100"/>
        <c:noMultiLvlLbl val="0"/>
      </c:catAx>
      <c:valAx>
        <c:axId val="13639347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2511041045249675E-2"/>
              <c:y val="0.225580403773718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391296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280044539971651"/>
          <c:y val="0.92395067429056588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  <c:userShapes r:id="rId3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0">
                <a:solidFill>
                  <a:schemeClr val="bg1"/>
                </a:solidFill>
              </a:rPr>
              <a:t>               </a:t>
            </a:r>
            <a:r>
              <a:rPr lang="he-IL" sz="900" b="1">
                <a:solidFill>
                  <a:schemeClr val="bg1"/>
                </a:solidFill>
              </a:rPr>
              <a:t>מתמטיקה ח' </a:t>
            </a:r>
            <a:r>
              <a:rPr lang="he-IL" sz="900" b="1" i="0" u="none" strike="noStrike" baseline="0">
                <a:solidFill>
                  <a:schemeClr val="bg1"/>
                </a:solidFill>
                <a:effectLst/>
              </a:rPr>
              <a:t>–</a:t>
            </a:r>
            <a:r>
              <a:rPr lang="he-IL" sz="900" b="1">
                <a:solidFill>
                  <a:schemeClr val="bg1"/>
                </a:solidFill>
              </a:rPr>
              <a:t> דוברי עברית </a:t>
            </a:r>
            <a:r>
              <a:rPr lang="he-IL" sz="900" b="0">
                <a:solidFill>
                  <a:schemeClr val="bg1"/>
                </a:solidFill>
              </a:rPr>
              <a:t>        </a:t>
            </a:r>
            <a:r>
              <a:rPr lang="he-IL" sz="900" b="0">
                <a:solidFill>
                  <a:srgbClr val="C00000"/>
                </a:solidFill>
              </a:rPr>
              <a:t>ח</a:t>
            </a:r>
            <a:endParaRPr lang="en-US" sz="900" b="0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19353756474710676"/>
          <c:y val="4.5784357352587962E-3"/>
        </c:manualLayout>
      </c:layout>
      <c:overlay val="0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19193512052264022"/>
          <c:y val="8.0404321429423428E-2"/>
          <c:w val="0.75923959606423386"/>
          <c:h val="0.749648005987901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נמוך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800080"/>
              </a:solidFill>
              <a:ln>
                <a:solidFill>
                  <a:srgbClr val="80008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460</c:v>
                </c:pt>
                <c:pt idx="2">
                  <c:v>459</c:v>
                </c:pt>
                <c:pt idx="3">
                  <c:v>458</c:v>
                </c:pt>
                <c:pt idx="4">
                  <c:v>455</c:v>
                </c:pt>
                <c:pt idx="5">
                  <c:v>463</c:v>
                </c:pt>
                <c:pt idx="6">
                  <c:v>459</c:v>
                </c:pt>
                <c:pt idx="8">
                  <c:v>477</c:v>
                </c:pt>
                <c:pt idx="9">
                  <c:v>489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בינוני</c:v>
                </c:pt>
              </c:strCache>
            </c:strRef>
          </c:tx>
          <c:spPr>
            <a:ln w="12700">
              <a:solidFill>
                <a:srgbClr val="808080"/>
              </a:solidFill>
              <a:prstDash val="solid"/>
            </a:ln>
          </c:spPr>
          <c:marker>
            <c:symbol val="x"/>
            <c:size val="4"/>
            <c:spPr>
              <a:solidFill>
                <a:srgbClr val="808080"/>
              </a:solidFill>
              <a:ln>
                <a:solidFill>
                  <a:srgbClr val="8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496</c:v>
                </c:pt>
                <c:pt idx="2">
                  <c:v>503</c:v>
                </c:pt>
                <c:pt idx="3">
                  <c:v>504</c:v>
                </c:pt>
                <c:pt idx="4">
                  <c:v>511</c:v>
                </c:pt>
                <c:pt idx="5">
                  <c:v>497</c:v>
                </c:pt>
                <c:pt idx="6">
                  <c:v>512</c:v>
                </c:pt>
                <c:pt idx="8">
                  <c:v>528</c:v>
                </c:pt>
                <c:pt idx="9">
                  <c:v>530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גבוה</c:v>
                </c:pt>
              </c:strCache>
            </c:strRef>
          </c:tx>
          <c:spPr>
            <a:ln w="12700">
              <a:solidFill>
                <a:srgbClr val="00808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80"/>
              </a:solidFill>
              <a:ln>
                <a:solidFill>
                  <a:srgbClr val="00808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544</c:v>
                </c:pt>
                <c:pt idx="2">
                  <c:v>552</c:v>
                </c:pt>
                <c:pt idx="3">
                  <c:v>562</c:v>
                </c:pt>
                <c:pt idx="4">
                  <c:v>569</c:v>
                </c:pt>
                <c:pt idx="5">
                  <c:v>547</c:v>
                </c:pt>
                <c:pt idx="6">
                  <c:v>569</c:v>
                </c:pt>
                <c:pt idx="8">
                  <c:v>582</c:v>
                </c:pt>
                <c:pt idx="9">
                  <c:v>579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432640"/>
        <c:axId val="161932416"/>
      </c:lineChart>
      <c:catAx>
        <c:axId val="13643264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800" b="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61932416"/>
        <c:crossesAt val="250"/>
        <c:auto val="1"/>
        <c:lblAlgn val="ctr"/>
        <c:lblOffset val="100"/>
        <c:noMultiLvlLbl val="0"/>
      </c:catAx>
      <c:valAx>
        <c:axId val="16193241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1.800883283619974E-2"/>
              <c:y val="0.2348299983429004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432640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280044539971651"/>
          <c:y val="0.92395067429056588"/>
          <c:w val="0.72989728584200875"/>
          <c:h val="7.0721984184522607E-2"/>
        </c:manualLayout>
      </c:layout>
      <c:overlay val="0"/>
      <c:txPr>
        <a:bodyPr/>
        <a:lstStyle/>
        <a:p>
          <a:pPr>
            <a:defRPr sz="120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/>
            </a:pPr>
            <a:r>
              <a:rPr lang="he-IL" sz="9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אנגלית ה'                         </a:t>
            </a:r>
            <a:r>
              <a:rPr lang="he-IL" sz="900">
                <a:solidFill>
                  <a:srgbClr val="DC87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</a:t>
            </a:r>
            <a:endParaRPr lang="en-US" sz="900">
              <a:solidFill>
                <a:srgbClr val="DC870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4443943584597269"/>
          <c:y val="3.1171715360149886E-3"/>
        </c:manualLayout>
      </c:layout>
      <c:overlay val="1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23750817555572543"/>
          <c:y val="7.7429029876232763E-2"/>
          <c:w val="0.75992442226306911"/>
          <c:h val="0.73942946046224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471</c:v>
                </c:pt>
                <c:pt idx="1">
                  <c:v>478</c:v>
                </c:pt>
                <c:pt idx="2">
                  <c:v>483</c:v>
                </c:pt>
                <c:pt idx="3">
                  <c:v>481</c:v>
                </c:pt>
                <c:pt idx="4">
                  <c:v>511</c:v>
                </c:pt>
                <c:pt idx="5">
                  <c:v>514</c:v>
                </c:pt>
                <c:pt idx="6">
                  <c:v>518</c:v>
                </c:pt>
                <c:pt idx="8">
                  <c:v>508</c:v>
                </c:pt>
                <c:pt idx="9">
                  <c:v>538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499</c:v>
                </c:pt>
                <c:pt idx="1">
                  <c:v>509</c:v>
                </c:pt>
                <c:pt idx="2">
                  <c:v>517</c:v>
                </c:pt>
                <c:pt idx="3">
                  <c:v>519</c:v>
                </c:pt>
                <c:pt idx="4">
                  <c:v>532</c:v>
                </c:pt>
                <c:pt idx="5">
                  <c:v>545</c:v>
                </c:pt>
                <c:pt idx="6">
                  <c:v>542</c:v>
                </c:pt>
                <c:pt idx="8">
                  <c:v>530</c:v>
                </c:pt>
                <c:pt idx="9">
                  <c:v>544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766016"/>
        <c:axId val="135767936"/>
      </c:lineChart>
      <c:catAx>
        <c:axId val="135766016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767936"/>
        <c:crosses val="autoZero"/>
        <c:auto val="1"/>
        <c:lblAlgn val="ctr"/>
        <c:lblOffset val="100"/>
        <c:noMultiLvlLbl val="0"/>
      </c:catAx>
      <c:valAx>
        <c:axId val="13576793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5.6087794850886358E-2"/>
              <c:y val="0.1867849327169456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766016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128082290684539"/>
          <c:y val="0.92375197708960965"/>
          <c:w val="0.66148979112437511"/>
          <c:h val="7.3524936795262411E-2"/>
        </c:manualLayout>
      </c:layout>
      <c:overlay val="0"/>
      <c:txPr>
        <a:bodyPr/>
        <a:lstStyle/>
        <a:p>
          <a:pPr>
            <a:defRPr sz="10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>
                <a:solidFill>
                  <a:schemeClr val="bg1"/>
                </a:solidFill>
              </a:defRPr>
            </a:pPr>
            <a:r>
              <a:rPr lang="he-IL" sz="900">
                <a:solidFill>
                  <a:schemeClr val="bg1"/>
                </a:solidFill>
              </a:rPr>
              <a:t>                        מתמטיקה ה'                        </a:t>
            </a:r>
            <a:r>
              <a:rPr lang="he-IL" sz="900">
                <a:solidFill>
                  <a:srgbClr val="C00000"/>
                </a:solidFill>
              </a:rPr>
              <a:t>ה</a:t>
            </a:r>
            <a:endParaRPr lang="en-US" sz="900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24928349343435802"/>
          <c:y val="3.1194610487112907E-3"/>
        </c:manualLayout>
      </c:layout>
      <c:overlay val="1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23750817555572543"/>
          <c:y val="7.7429029876232763E-2"/>
          <c:w val="0.75992442226306911"/>
          <c:h val="0.73942946046224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445</c:v>
                </c:pt>
                <c:pt idx="1">
                  <c:v>450</c:v>
                </c:pt>
                <c:pt idx="2">
                  <c:v>465</c:v>
                </c:pt>
                <c:pt idx="3">
                  <c:v>487</c:v>
                </c:pt>
                <c:pt idx="4">
                  <c:v>520</c:v>
                </c:pt>
                <c:pt idx="5">
                  <c:v>511</c:v>
                </c:pt>
                <c:pt idx="6">
                  <c:v>518</c:v>
                </c:pt>
                <c:pt idx="8">
                  <c:v>511</c:v>
                </c:pt>
                <c:pt idx="9">
                  <c:v>524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508</c:v>
                </c:pt>
                <c:pt idx="1">
                  <c:v>521</c:v>
                </c:pt>
                <c:pt idx="2">
                  <c:v>526</c:v>
                </c:pt>
                <c:pt idx="3">
                  <c:v>548</c:v>
                </c:pt>
                <c:pt idx="4">
                  <c:v>558</c:v>
                </c:pt>
                <c:pt idx="5">
                  <c:v>556</c:v>
                </c:pt>
                <c:pt idx="6">
                  <c:v>562</c:v>
                </c:pt>
                <c:pt idx="8">
                  <c:v>559</c:v>
                </c:pt>
                <c:pt idx="9">
                  <c:v>566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678592"/>
        <c:axId val="135684864"/>
      </c:lineChart>
      <c:catAx>
        <c:axId val="135678592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684864"/>
        <c:crosses val="autoZero"/>
        <c:auto val="1"/>
        <c:lblAlgn val="ctr"/>
        <c:lblOffset val="100"/>
        <c:noMultiLvlLbl val="0"/>
      </c:catAx>
      <c:valAx>
        <c:axId val="135684864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5.6087794850886358E-2"/>
              <c:y val="0.1867849327169456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678592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128082290684539"/>
          <c:y val="0.92375197708960965"/>
          <c:w val="0.66148979112437511"/>
          <c:h val="7.3524936795262411E-2"/>
        </c:manualLayout>
      </c:layout>
      <c:overlay val="0"/>
      <c:txPr>
        <a:bodyPr/>
        <a:lstStyle/>
        <a:p>
          <a:pPr>
            <a:defRPr sz="10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>
                <a:solidFill>
                  <a:schemeClr val="bg1"/>
                </a:solidFill>
              </a:defRPr>
            </a:pPr>
            <a:r>
              <a:rPr lang="he-IL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מתמטיקה ח'                       </a:t>
            </a:r>
            <a:r>
              <a:rPr lang="he-IL" sz="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</a:t>
            </a:r>
            <a:endParaRPr lang="en-US" sz="9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48373060163596054"/>
          <c:y val="3.1148820233186849E-3"/>
        </c:manualLayout>
      </c:layout>
      <c:overlay val="1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23750817555572543"/>
          <c:y val="7.7429029876232763E-2"/>
          <c:w val="0.75992442226306911"/>
          <c:h val="0.73942946046224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471</c:v>
                </c:pt>
                <c:pt idx="2">
                  <c:v>488</c:v>
                </c:pt>
                <c:pt idx="3">
                  <c:v>479</c:v>
                </c:pt>
                <c:pt idx="4">
                  <c:v>498</c:v>
                </c:pt>
                <c:pt idx="5">
                  <c:v>468</c:v>
                </c:pt>
                <c:pt idx="6">
                  <c:v>487</c:v>
                </c:pt>
                <c:pt idx="8">
                  <c:v>498</c:v>
                </c:pt>
                <c:pt idx="9">
                  <c:v>496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512</c:v>
                </c:pt>
                <c:pt idx="2">
                  <c:v>520</c:v>
                </c:pt>
                <c:pt idx="3">
                  <c:v>523</c:v>
                </c:pt>
                <c:pt idx="4">
                  <c:v>532</c:v>
                </c:pt>
                <c:pt idx="5">
                  <c:v>514</c:v>
                </c:pt>
                <c:pt idx="6">
                  <c:v>533</c:v>
                </c:pt>
                <c:pt idx="8">
                  <c:v>548</c:v>
                </c:pt>
                <c:pt idx="9">
                  <c:v>549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718400"/>
        <c:axId val="135720320"/>
      </c:lineChart>
      <c:catAx>
        <c:axId val="13571840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720320"/>
        <c:crosses val="autoZero"/>
        <c:auto val="1"/>
        <c:lblAlgn val="ctr"/>
        <c:lblOffset val="100"/>
        <c:noMultiLvlLbl val="0"/>
      </c:catAx>
      <c:valAx>
        <c:axId val="135720320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5.6087794850886358E-2"/>
              <c:y val="0.1867849327169456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718400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128093206164792"/>
          <c:y val="0.91953507628847098"/>
          <c:w val="0.66148979112437511"/>
          <c:h val="7.3524936795262411E-2"/>
        </c:manualLayout>
      </c:layout>
      <c:overlay val="0"/>
      <c:txPr>
        <a:bodyPr/>
        <a:lstStyle/>
        <a:p>
          <a:pPr>
            <a:defRPr sz="830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>
                <a:solidFill>
                  <a:schemeClr val="bg1"/>
                </a:solidFill>
              </a:defRPr>
            </a:pPr>
            <a:r>
              <a:rPr lang="he-IL" sz="9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אנגלית ח'                       </a:t>
            </a:r>
            <a:r>
              <a:rPr lang="he-IL" sz="900">
                <a:solidFill>
                  <a:srgbClr val="DC87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</a:t>
            </a:r>
            <a:endParaRPr lang="en-US" sz="900">
              <a:solidFill>
                <a:srgbClr val="DC870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5514650490480034"/>
          <c:y val="3.1171715360149886E-3"/>
        </c:manualLayout>
      </c:layout>
      <c:overlay val="1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23750817555572543"/>
          <c:y val="7.7429029876232763E-2"/>
          <c:w val="0.75992442226306911"/>
          <c:h val="0.73942946046224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452</c:v>
                </c:pt>
                <c:pt idx="2">
                  <c:v>449</c:v>
                </c:pt>
                <c:pt idx="3">
                  <c:v>470</c:v>
                </c:pt>
                <c:pt idx="4">
                  <c:v>491</c:v>
                </c:pt>
                <c:pt idx="5">
                  <c:v>467</c:v>
                </c:pt>
                <c:pt idx="6">
                  <c:v>472</c:v>
                </c:pt>
                <c:pt idx="8">
                  <c:v>476</c:v>
                </c:pt>
                <c:pt idx="9">
                  <c:v>473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519</c:v>
                </c:pt>
                <c:pt idx="2">
                  <c:v>531</c:v>
                </c:pt>
                <c:pt idx="3">
                  <c:v>530</c:v>
                </c:pt>
                <c:pt idx="4">
                  <c:v>537</c:v>
                </c:pt>
                <c:pt idx="5">
                  <c:v>530</c:v>
                </c:pt>
                <c:pt idx="6">
                  <c:v>537</c:v>
                </c:pt>
                <c:pt idx="8">
                  <c:v>531</c:v>
                </c:pt>
                <c:pt idx="9">
                  <c:v>537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462720"/>
        <c:axId val="136464640"/>
      </c:lineChart>
      <c:catAx>
        <c:axId val="13646272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464640"/>
        <c:crosses val="autoZero"/>
        <c:auto val="1"/>
        <c:lblAlgn val="ctr"/>
        <c:lblOffset val="100"/>
        <c:noMultiLvlLbl val="0"/>
      </c:catAx>
      <c:valAx>
        <c:axId val="136464640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5.6087794850886358E-2"/>
              <c:y val="0.1867849327169456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462720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128082290684539"/>
          <c:y val="0.92375197708960965"/>
          <c:w val="0.66148979112437511"/>
          <c:h val="7.3524936795262411E-2"/>
        </c:manualLayout>
      </c:layout>
      <c:overlay val="0"/>
      <c:txPr>
        <a:bodyPr/>
        <a:lstStyle/>
        <a:p>
          <a:pPr>
            <a:defRPr sz="830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/>
            </a:pPr>
            <a:r>
              <a:rPr lang="he-IL" sz="9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מדע וטכנולוגיה ח'                </a:t>
            </a:r>
            <a:r>
              <a:rPr lang="he-IL" sz="900">
                <a:solidFill>
                  <a:srgbClr val="7030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</a:t>
            </a:r>
            <a:endParaRPr lang="en-US" sz="900">
              <a:solidFill>
                <a:srgbClr val="7030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46646120081261677"/>
          <c:y val="3.1171715360149886E-3"/>
        </c:manualLayout>
      </c:layout>
      <c:overlay val="1"/>
      <c:spPr>
        <a:solidFill>
          <a:srgbClr val="703096"/>
        </a:solidFill>
      </c:spPr>
    </c:title>
    <c:autoTitleDeleted val="0"/>
    <c:plotArea>
      <c:layout>
        <c:manualLayout>
          <c:layoutTarget val="inner"/>
          <c:xMode val="edge"/>
          <c:yMode val="edge"/>
          <c:x val="0.23750817555572543"/>
          <c:y val="7.7429029876232763E-2"/>
          <c:w val="0.75992442226306911"/>
          <c:h val="0.73942946046224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דוברי ערבית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466</c:v>
                </c:pt>
                <c:pt idx="2">
                  <c:v>459</c:v>
                </c:pt>
                <c:pt idx="3">
                  <c:v>494</c:v>
                </c:pt>
                <c:pt idx="4">
                  <c:v>525</c:v>
                </c:pt>
                <c:pt idx="5">
                  <c:v>512</c:v>
                </c:pt>
                <c:pt idx="6">
                  <c:v>527</c:v>
                </c:pt>
                <c:pt idx="8">
                  <c:v>520</c:v>
                </c:pt>
                <c:pt idx="9">
                  <c:v>543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דוברי עברית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513</c:v>
                </c:pt>
                <c:pt idx="2">
                  <c:v>525</c:v>
                </c:pt>
                <c:pt idx="3">
                  <c:v>534</c:v>
                </c:pt>
                <c:pt idx="4">
                  <c:v>547</c:v>
                </c:pt>
                <c:pt idx="5">
                  <c:v>549</c:v>
                </c:pt>
                <c:pt idx="6">
                  <c:v>573</c:v>
                </c:pt>
                <c:pt idx="8">
                  <c:v>567</c:v>
                </c:pt>
                <c:pt idx="9">
                  <c:v>573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514560"/>
        <c:axId val="136516736"/>
      </c:lineChart>
      <c:catAx>
        <c:axId val="13651456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516736"/>
        <c:crosses val="autoZero"/>
        <c:auto val="1"/>
        <c:lblAlgn val="ctr"/>
        <c:lblOffset val="100"/>
        <c:noMultiLvlLbl val="0"/>
      </c:catAx>
      <c:valAx>
        <c:axId val="13651673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5.6087794850886358E-2"/>
              <c:y val="0.1867849327169456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6514560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128082290684539"/>
          <c:y val="0.92375197708960965"/>
          <c:w val="0.66148979112437511"/>
          <c:h val="7.3524936795262411E-2"/>
        </c:manualLayout>
      </c:layout>
      <c:overlay val="0"/>
      <c:txPr>
        <a:bodyPr/>
        <a:lstStyle/>
        <a:p>
          <a:pPr>
            <a:defRPr sz="830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/>
            </a:pPr>
            <a:r>
              <a:rPr lang="he-IL" sz="900">
                <a:solidFill>
                  <a:schemeClr val="bg1"/>
                </a:solidFill>
              </a:rPr>
              <a:t>                           אנגלית</a:t>
            </a:r>
            <a:r>
              <a:rPr lang="he-IL" sz="900" baseline="0">
                <a:solidFill>
                  <a:schemeClr val="bg1"/>
                </a:solidFill>
              </a:rPr>
              <a:t> ה</a:t>
            </a:r>
            <a:r>
              <a:rPr lang="he-IL" sz="900">
                <a:solidFill>
                  <a:schemeClr val="bg1"/>
                </a:solidFill>
              </a:rPr>
              <a:t>'                          </a:t>
            </a:r>
            <a:r>
              <a:rPr lang="he-IL" sz="900">
                <a:solidFill>
                  <a:srgbClr val="DC870A"/>
                </a:solidFill>
              </a:rPr>
              <a:t>ה</a:t>
            </a:r>
            <a:r>
              <a:rPr lang="he-IL" sz="900"/>
              <a:t> </a:t>
            </a:r>
            <a:endParaRPr lang="en-US" sz="900"/>
          </a:p>
        </c:rich>
      </c:tx>
      <c:layout>
        <c:manualLayout>
          <c:xMode val="edge"/>
          <c:yMode val="edge"/>
          <c:x val="0.20523883223440118"/>
          <c:y val="3.7365338895153049E-3"/>
        </c:manualLayout>
      </c:layout>
      <c:overlay val="1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פיקוח 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462</c:v>
                </c:pt>
                <c:pt idx="1">
                  <c:v>480</c:v>
                </c:pt>
                <c:pt idx="2">
                  <c:v>483</c:v>
                </c:pt>
                <c:pt idx="3">
                  <c:v>490</c:v>
                </c:pt>
                <c:pt idx="4">
                  <c:v>499</c:v>
                </c:pt>
                <c:pt idx="5">
                  <c:v>513</c:v>
                </c:pt>
                <c:pt idx="6">
                  <c:v>517</c:v>
                </c:pt>
                <c:pt idx="8">
                  <c:v>505</c:v>
                </c:pt>
                <c:pt idx="9">
                  <c:v>529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פיקוח 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3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510</c:v>
                </c:pt>
                <c:pt idx="1">
                  <c:v>519</c:v>
                </c:pt>
                <c:pt idx="2">
                  <c:v>529</c:v>
                </c:pt>
                <c:pt idx="3">
                  <c:v>529</c:v>
                </c:pt>
                <c:pt idx="4">
                  <c:v>543</c:v>
                </c:pt>
                <c:pt idx="5">
                  <c:v>555</c:v>
                </c:pt>
                <c:pt idx="6">
                  <c:v>550</c:v>
                </c:pt>
                <c:pt idx="8">
                  <c:v>539</c:v>
                </c:pt>
                <c:pt idx="9">
                  <c:v>549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241728"/>
        <c:axId val="135243648"/>
      </c:lineChart>
      <c:catAx>
        <c:axId val="13524172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243648"/>
        <c:crosses val="autoZero"/>
        <c:auto val="1"/>
        <c:lblAlgn val="ctr"/>
        <c:lblOffset val="100"/>
        <c:noMultiLvlLbl val="0"/>
      </c:catAx>
      <c:valAx>
        <c:axId val="135243648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241728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9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>
                <a:solidFill>
                  <a:schemeClr val="bg1"/>
                </a:solidFill>
              </a:defRPr>
            </a:pPr>
            <a:r>
              <a:rPr lang="he-IL" sz="900">
                <a:solidFill>
                  <a:schemeClr val="bg1"/>
                </a:solidFill>
              </a:rPr>
              <a:t>                           עברית ה'                           </a:t>
            </a:r>
            <a:r>
              <a:rPr lang="he-IL" sz="900">
                <a:solidFill>
                  <a:srgbClr val="0070C0"/>
                </a:solidFill>
              </a:rPr>
              <a:t>ה</a:t>
            </a:r>
            <a:endParaRPr lang="en-US" sz="90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2053472322434288"/>
          <c:y val="3.7365338895153049E-3"/>
        </c:manualLayout>
      </c:layout>
      <c:overlay val="1"/>
      <c:spPr>
        <a:solidFill>
          <a:srgbClr val="0070C0"/>
        </a:solidFill>
      </c:spPr>
    </c:title>
    <c:autoTitleDeleted val="0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פיקוח 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477</c:v>
                </c:pt>
                <c:pt idx="1">
                  <c:v>489</c:v>
                </c:pt>
                <c:pt idx="2">
                  <c:v>495</c:v>
                </c:pt>
                <c:pt idx="3">
                  <c:v>507</c:v>
                </c:pt>
                <c:pt idx="4">
                  <c:v>515</c:v>
                </c:pt>
                <c:pt idx="5">
                  <c:v>533</c:v>
                </c:pt>
                <c:pt idx="6">
                  <c:v>525</c:v>
                </c:pt>
                <c:pt idx="8">
                  <c:v>534</c:v>
                </c:pt>
                <c:pt idx="9">
                  <c:v>540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פיקוח 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3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497</c:v>
                </c:pt>
                <c:pt idx="1">
                  <c:v>504</c:v>
                </c:pt>
                <c:pt idx="2">
                  <c:v>520</c:v>
                </c:pt>
                <c:pt idx="3">
                  <c:v>525</c:v>
                </c:pt>
                <c:pt idx="4">
                  <c:v>532</c:v>
                </c:pt>
                <c:pt idx="5">
                  <c:v>541</c:v>
                </c:pt>
                <c:pt idx="6">
                  <c:v>535</c:v>
                </c:pt>
                <c:pt idx="8">
                  <c:v>538</c:v>
                </c:pt>
                <c:pt idx="9">
                  <c:v>536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4069888"/>
        <c:axId val="54100736"/>
      </c:lineChart>
      <c:catAx>
        <c:axId val="5406988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54100736"/>
        <c:crosses val="autoZero"/>
        <c:auto val="1"/>
        <c:lblAlgn val="ctr"/>
        <c:lblOffset val="100"/>
        <c:noMultiLvlLbl val="0"/>
      </c:catAx>
      <c:valAx>
        <c:axId val="5410073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54069888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9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/>
            </a:pPr>
            <a:r>
              <a:rPr lang="he-IL" sz="900">
                <a:solidFill>
                  <a:schemeClr val="bg1"/>
                </a:solidFill>
              </a:rPr>
              <a:t>                           מתמטיקה</a:t>
            </a:r>
            <a:r>
              <a:rPr lang="he-IL" sz="900" baseline="0">
                <a:solidFill>
                  <a:schemeClr val="bg1"/>
                </a:solidFill>
              </a:rPr>
              <a:t> ה</a:t>
            </a:r>
            <a:r>
              <a:rPr lang="he-IL" sz="900">
                <a:solidFill>
                  <a:schemeClr val="bg1"/>
                </a:solidFill>
              </a:rPr>
              <a:t>'                      </a:t>
            </a:r>
            <a:r>
              <a:rPr lang="he-IL" sz="900">
                <a:solidFill>
                  <a:srgbClr val="C00000"/>
                </a:solidFill>
              </a:rPr>
              <a:t>ה</a:t>
            </a:r>
            <a:endParaRPr lang="en-US" sz="900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21663861488725372"/>
          <c:y val="3.737663320413899E-3"/>
        </c:manualLayout>
      </c:layout>
      <c:overlay val="1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פיקוח 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491</c:v>
                </c:pt>
                <c:pt idx="1">
                  <c:v>507</c:v>
                </c:pt>
                <c:pt idx="2">
                  <c:v>504</c:v>
                </c:pt>
                <c:pt idx="3">
                  <c:v>531</c:v>
                </c:pt>
                <c:pt idx="4">
                  <c:v>544</c:v>
                </c:pt>
                <c:pt idx="5">
                  <c:v>545</c:v>
                </c:pt>
                <c:pt idx="6">
                  <c:v>559</c:v>
                </c:pt>
                <c:pt idx="8">
                  <c:v>555</c:v>
                </c:pt>
                <c:pt idx="9">
                  <c:v>567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פיקוח 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3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514</c:v>
                </c:pt>
                <c:pt idx="1">
                  <c:v>526</c:v>
                </c:pt>
                <c:pt idx="2">
                  <c:v>533</c:v>
                </c:pt>
                <c:pt idx="3">
                  <c:v>554</c:v>
                </c:pt>
                <c:pt idx="4">
                  <c:v>563</c:v>
                </c:pt>
                <c:pt idx="5">
                  <c:v>560</c:v>
                </c:pt>
                <c:pt idx="6">
                  <c:v>563</c:v>
                </c:pt>
                <c:pt idx="8">
                  <c:v>561</c:v>
                </c:pt>
                <c:pt idx="9">
                  <c:v>565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259648"/>
        <c:axId val="135261568"/>
      </c:lineChart>
      <c:catAx>
        <c:axId val="13525964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261568"/>
        <c:crosses val="autoZero"/>
        <c:auto val="1"/>
        <c:lblAlgn val="ctr"/>
        <c:lblOffset val="100"/>
        <c:noMultiLvlLbl val="0"/>
      </c:catAx>
      <c:valAx>
        <c:axId val="135261568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259648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9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>
                <a:solidFill>
                  <a:schemeClr val="bg1"/>
                </a:solidFill>
              </a:defRPr>
            </a:pPr>
            <a:r>
              <a:rPr lang="he-IL" sz="900">
                <a:solidFill>
                  <a:schemeClr val="bg1"/>
                </a:solidFill>
              </a:rPr>
              <a:t>                              עברית ח'                         </a:t>
            </a:r>
            <a:r>
              <a:rPr lang="he-IL" sz="900">
                <a:solidFill>
                  <a:srgbClr val="0070C0"/>
                </a:solidFill>
              </a:rPr>
              <a:t>ח</a:t>
            </a:r>
            <a:endParaRPr lang="en-US" sz="90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48373060042299926"/>
          <c:y val="3.7342750277181134E-3"/>
        </c:manualLayout>
      </c:layout>
      <c:overlay val="1"/>
      <c:spPr>
        <a:solidFill>
          <a:srgbClr val="0070C0"/>
        </a:solidFill>
      </c:spPr>
    </c:title>
    <c:autoTitleDeleted val="0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500</c:v>
                </c:pt>
                <c:pt idx="2">
                  <c:v>533</c:v>
                </c:pt>
                <c:pt idx="3">
                  <c:v>527</c:v>
                </c:pt>
                <c:pt idx="4">
                  <c:v>537</c:v>
                </c:pt>
                <c:pt idx="5">
                  <c:v>528</c:v>
                </c:pt>
                <c:pt idx="6">
                  <c:v>534</c:v>
                </c:pt>
                <c:pt idx="8">
                  <c:v>531</c:v>
                </c:pt>
                <c:pt idx="9">
                  <c:v>555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500</c:v>
                </c:pt>
                <c:pt idx="2">
                  <c:v>536</c:v>
                </c:pt>
                <c:pt idx="3">
                  <c:v>540</c:v>
                </c:pt>
                <c:pt idx="4">
                  <c:v>555</c:v>
                </c:pt>
                <c:pt idx="5">
                  <c:v>542</c:v>
                </c:pt>
                <c:pt idx="6">
                  <c:v>538</c:v>
                </c:pt>
                <c:pt idx="8">
                  <c:v>542</c:v>
                </c:pt>
                <c:pt idx="9">
                  <c:v>559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004672"/>
        <c:axId val="43006592"/>
      </c:lineChart>
      <c:catAx>
        <c:axId val="43004672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006592"/>
        <c:crosses val="autoZero"/>
        <c:auto val="1"/>
        <c:lblAlgn val="ctr"/>
        <c:lblOffset val="100"/>
        <c:noMultiLvlLbl val="0"/>
      </c:catAx>
      <c:valAx>
        <c:axId val="4300659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004672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/>
            </a:pPr>
            <a:r>
              <a:rPr lang="he-IL" sz="900">
                <a:solidFill>
                  <a:schemeClr val="bg1"/>
                </a:solidFill>
              </a:rPr>
              <a:t>                            מתמטיקה</a:t>
            </a:r>
            <a:r>
              <a:rPr lang="he-IL" sz="900" baseline="0">
                <a:solidFill>
                  <a:schemeClr val="bg1"/>
                </a:solidFill>
              </a:rPr>
              <a:t> ח</a:t>
            </a:r>
            <a:r>
              <a:rPr lang="he-IL" sz="900">
                <a:solidFill>
                  <a:schemeClr val="bg1"/>
                </a:solidFill>
              </a:rPr>
              <a:t>'                      </a:t>
            </a:r>
            <a:r>
              <a:rPr lang="he-IL" sz="900">
                <a:solidFill>
                  <a:srgbClr val="C00000"/>
                </a:solidFill>
              </a:rPr>
              <a:t>ח</a:t>
            </a:r>
            <a:endParaRPr lang="en-US" sz="900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48373060042299926"/>
          <c:y val="3.7342750277181134E-3"/>
        </c:manualLayout>
      </c:layout>
      <c:overlay val="1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505</c:v>
                </c:pt>
                <c:pt idx="2">
                  <c:v>511</c:v>
                </c:pt>
                <c:pt idx="3">
                  <c:v>503</c:v>
                </c:pt>
                <c:pt idx="4">
                  <c:v>519</c:v>
                </c:pt>
                <c:pt idx="5">
                  <c:v>502</c:v>
                </c:pt>
                <c:pt idx="6">
                  <c:v>525</c:v>
                </c:pt>
                <c:pt idx="8">
                  <c:v>537</c:v>
                </c:pt>
                <c:pt idx="9">
                  <c:v>539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513</c:v>
                </c:pt>
                <c:pt idx="2">
                  <c:v>522</c:v>
                </c:pt>
                <c:pt idx="3">
                  <c:v>529</c:v>
                </c:pt>
                <c:pt idx="4">
                  <c:v>536</c:v>
                </c:pt>
                <c:pt idx="5">
                  <c:v>518</c:v>
                </c:pt>
                <c:pt idx="6">
                  <c:v>535</c:v>
                </c:pt>
                <c:pt idx="8">
                  <c:v>551</c:v>
                </c:pt>
                <c:pt idx="9">
                  <c:v>552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027840"/>
        <c:axId val="43054592"/>
      </c:lineChart>
      <c:catAx>
        <c:axId val="43027840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054592"/>
        <c:crosses val="autoZero"/>
        <c:auto val="1"/>
        <c:lblAlgn val="ctr"/>
        <c:lblOffset val="100"/>
        <c:noMultiLvlLbl val="0"/>
      </c:catAx>
      <c:valAx>
        <c:axId val="4305459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027840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/>
            </a:pPr>
            <a:r>
              <a:rPr lang="he-IL" sz="900">
                <a:solidFill>
                  <a:schemeClr val="bg1"/>
                </a:solidFill>
              </a:rPr>
              <a:t>                           אנגלית</a:t>
            </a:r>
            <a:r>
              <a:rPr lang="he-IL" sz="900" baseline="0">
                <a:solidFill>
                  <a:schemeClr val="bg1"/>
                </a:solidFill>
              </a:rPr>
              <a:t> ח</a:t>
            </a:r>
            <a:r>
              <a:rPr lang="he-IL" sz="900">
                <a:solidFill>
                  <a:schemeClr val="bg1"/>
                </a:solidFill>
              </a:rPr>
              <a:t>'                           </a:t>
            </a:r>
            <a:r>
              <a:rPr lang="he-IL" sz="900">
                <a:solidFill>
                  <a:srgbClr val="DC870A"/>
                </a:solidFill>
              </a:rPr>
              <a:t>ח</a:t>
            </a:r>
            <a:endParaRPr lang="en-US" sz="900">
              <a:solidFill>
                <a:srgbClr val="DC870A"/>
              </a:solidFill>
            </a:endParaRPr>
          </a:p>
        </c:rich>
      </c:tx>
      <c:layout>
        <c:manualLayout>
          <c:xMode val="edge"/>
          <c:yMode val="edge"/>
          <c:x val="0.47938776242966397"/>
          <c:y val="3.7365338895153049E-3"/>
        </c:manualLayout>
      </c:layout>
      <c:overlay val="1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18546411874487881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488</c:v>
                </c:pt>
                <c:pt idx="2">
                  <c:v>494</c:v>
                </c:pt>
                <c:pt idx="3">
                  <c:v>505</c:v>
                </c:pt>
                <c:pt idx="4">
                  <c:v>512</c:v>
                </c:pt>
                <c:pt idx="5">
                  <c:v>502</c:v>
                </c:pt>
                <c:pt idx="6">
                  <c:v>505</c:v>
                </c:pt>
                <c:pt idx="8">
                  <c:v>501</c:v>
                </c:pt>
                <c:pt idx="9">
                  <c:v>509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3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527</c:v>
                </c:pt>
                <c:pt idx="2">
                  <c:v>541</c:v>
                </c:pt>
                <c:pt idx="3">
                  <c:v>538</c:v>
                </c:pt>
                <c:pt idx="4">
                  <c:v>544</c:v>
                </c:pt>
                <c:pt idx="5">
                  <c:v>538</c:v>
                </c:pt>
                <c:pt idx="6">
                  <c:v>546</c:v>
                </c:pt>
                <c:pt idx="8">
                  <c:v>540</c:v>
                </c:pt>
                <c:pt idx="9">
                  <c:v>546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124992"/>
        <c:axId val="43131264"/>
      </c:lineChart>
      <c:catAx>
        <c:axId val="43124992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131264"/>
        <c:crosses val="autoZero"/>
        <c:auto val="1"/>
        <c:lblAlgn val="ctr"/>
        <c:lblOffset val="100"/>
        <c:noMultiLvlLbl val="0"/>
      </c:catAx>
      <c:valAx>
        <c:axId val="43131264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124992"/>
        <c:crosses val="autoZero"/>
        <c:crossBetween val="between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r" rtl="1">
              <a:defRPr sz="900">
                <a:solidFill>
                  <a:schemeClr val="bg1"/>
                </a:solidFill>
              </a:defRPr>
            </a:pPr>
            <a:r>
              <a:rPr lang="he-IL" sz="900">
                <a:solidFill>
                  <a:schemeClr val="bg1"/>
                </a:solidFill>
              </a:rPr>
              <a:t>                      מדע וטכנולוגיה</a:t>
            </a:r>
            <a:r>
              <a:rPr lang="he-IL" sz="900" baseline="0">
                <a:solidFill>
                  <a:schemeClr val="bg1"/>
                </a:solidFill>
              </a:rPr>
              <a:t> ח</a:t>
            </a:r>
            <a:r>
              <a:rPr lang="he-IL" sz="900">
                <a:solidFill>
                  <a:schemeClr val="bg1"/>
                </a:solidFill>
              </a:rPr>
              <a:t>'                    </a:t>
            </a:r>
            <a:r>
              <a:rPr lang="he-IL" sz="900">
                <a:solidFill>
                  <a:srgbClr val="703096"/>
                </a:solidFill>
              </a:rPr>
              <a:t>ח</a:t>
            </a:r>
            <a:endParaRPr lang="en-US" sz="900">
              <a:solidFill>
                <a:srgbClr val="703096"/>
              </a:solidFill>
            </a:endParaRPr>
          </a:p>
        </c:rich>
      </c:tx>
      <c:layout>
        <c:manualLayout>
          <c:xMode val="edge"/>
          <c:yMode val="edge"/>
          <c:x val="0.42727370650964058"/>
          <c:y val="3.737663320413899E-3"/>
        </c:manualLayout>
      </c:layout>
      <c:overlay val="1"/>
      <c:spPr>
        <a:solidFill>
          <a:srgbClr val="703096"/>
        </a:solidFill>
      </c:spPr>
    </c:title>
    <c:autoTitleDeleted val="0"/>
    <c:plotArea>
      <c:layout>
        <c:manualLayout>
          <c:layoutTarget val="inner"/>
          <c:xMode val="edge"/>
          <c:yMode val="edge"/>
          <c:x val="0.20284408832993203"/>
          <c:y val="8.1958659064341799E-2"/>
          <c:w val="0.78164942069619092"/>
          <c:h val="0.734649611432115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ממ"ד</c:v>
                </c:pt>
              </c:strCache>
            </c:strRef>
          </c:tx>
          <c:spPr>
            <a:ln w="12700">
              <a:solidFill>
                <a:srgbClr val="3690C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690C0"/>
              </a:solidFill>
              <a:ln>
                <a:solidFill>
                  <a:srgbClr val="3690C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490</c:v>
                </c:pt>
                <c:pt idx="2">
                  <c:v>508</c:v>
                </c:pt>
                <c:pt idx="3">
                  <c:v>516</c:v>
                </c:pt>
                <c:pt idx="4">
                  <c:v>526</c:v>
                </c:pt>
                <c:pt idx="5">
                  <c:v>530</c:v>
                </c:pt>
                <c:pt idx="6">
                  <c:v>559</c:v>
                </c:pt>
                <c:pt idx="8">
                  <c:v>545</c:v>
                </c:pt>
                <c:pt idx="9">
                  <c:v>566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ממלכתי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x"/>
            <c:size val="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dPt>
            <c:idx val="0"/>
            <c:bubble3D val="0"/>
          </c:dPt>
          <c:dPt>
            <c:idx val="8"/>
            <c:bubble3D val="0"/>
          </c:dPt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520</c:v>
                </c:pt>
                <c:pt idx="2">
                  <c:v>530</c:v>
                </c:pt>
                <c:pt idx="3">
                  <c:v>539</c:v>
                </c:pt>
                <c:pt idx="4">
                  <c:v>554</c:v>
                </c:pt>
                <c:pt idx="5">
                  <c:v>555</c:v>
                </c:pt>
                <c:pt idx="6">
                  <c:v>577</c:v>
                </c:pt>
                <c:pt idx="8">
                  <c:v>574</c:v>
                </c:pt>
                <c:pt idx="9">
                  <c:v>576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177088"/>
        <c:axId val="43179008"/>
      </c:lineChart>
      <c:catAx>
        <c:axId val="43177088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179008"/>
        <c:crosses val="autoZero"/>
        <c:auto val="1"/>
        <c:lblAlgn val="ctr"/>
        <c:lblOffset val="100"/>
        <c:noMultiLvlLbl val="0"/>
      </c:catAx>
      <c:valAx>
        <c:axId val="43179008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 b="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8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 בסולם מיצ"ב רב-שנתי</a:t>
                </a:r>
                <a:endParaRPr lang="en-US" sz="8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3.4373391739375016E-2"/>
              <c:y val="0.216085354857776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3177088"/>
        <c:crosses val="autoZero"/>
        <c:crossBetween val="between"/>
      </c:valAx>
      <c:spPr>
        <a:noFill/>
        <a:ln>
          <a:solidFill>
            <a:srgbClr val="002060"/>
          </a:solidFill>
        </a:ln>
      </c:spPr>
    </c:plotArea>
    <c:legend>
      <c:legendPos val="b"/>
      <c:layout>
        <c:manualLayout>
          <c:xMode val="edge"/>
          <c:yMode val="edge"/>
          <c:x val="0.25562354775668483"/>
          <c:y val="0.92460672274918543"/>
          <c:w val="0.66148979112437511"/>
          <c:h val="7.3524936795262411E-2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txPr>
    <a:bodyPr/>
    <a:lstStyle/>
    <a:p>
      <a:pPr>
        <a:defRPr sz="550"/>
      </a:pPr>
      <a:endParaRPr lang="he-IL"/>
    </a:p>
  </c:txPr>
  <c:externalData r:id="rId2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             ערבית</a:t>
            </a:r>
            <a:r>
              <a:rPr lang="he-IL" sz="900" b="1" baseline="0">
                <a:solidFill>
                  <a:schemeClr val="bg1"/>
                </a:solidFill>
              </a:rPr>
              <a:t> ה</a:t>
            </a:r>
            <a:r>
              <a:rPr lang="he-IL" sz="900" b="1">
                <a:solidFill>
                  <a:schemeClr val="bg1"/>
                </a:solidFill>
              </a:rPr>
              <a:t>'                              </a:t>
            </a:r>
            <a:r>
              <a:rPr lang="he-IL" sz="900" b="1">
                <a:solidFill>
                  <a:srgbClr val="00823B"/>
                </a:solidFill>
              </a:rPr>
              <a:t>ה</a:t>
            </a:r>
            <a:endParaRPr lang="en-US" sz="900" b="1">
              <a:solidFill>
                <a:srgbClr val="00823B"/>
              </a:solidFill>
            </a:endParaRPr>
          </a:p>
        </c:rich>
      </c:tx>
      <c:layout>
        <c:manualLayout>
          <c:xMode val="edge"/>
          <c:yMode val="edge"/>
          <c:x val="0.18305198949579418"/>
          <c:y val="4.1582720111136215E-3"/>
        </c:manualLayout>
      </c:layout>
      <c:overlay val="0"/>
      <c:spPr>
        <a:solidFill>
          <a:srgbClr val="00823B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462</c:v>
                </c:pt>
                <c:pt idx="1">
                  <c:v>445</c:v>
                </c:pt>
                <c:pt idx="2">
                  <c:v>502</c:v>
                </c:pt>
                <c:pt idx="3">
                  <c:v>497</c:v>
                </c:pt>
                <c:pt idx="4">
                  <c:v>533</c:v>
                </c:pt>
                <c:pt idx="5">
                  <c:v>507</c:v>
                </c:pt>
                <c:pt idx="6">
                  <c:v>518</c:v>
                </c:pt>
                <c:pt idx="8">
                  <c:v>491</c:v>
                </c:pt>
                <c:pt idx="9">
                  <c:v>535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509</c:v>
                </c:pt>
                <c:pt idx="1">
                  <c:v>514</c:v>
                </c:pt>
                <c:pt idx="2">
                  <c:v>532</c:v>
                </c:pt>
                <c:pt idx="3">
                  <c:v>548</c:v>
                </c:pt>
                <c:pt idx="4">
                  <c:v>577</c:v>
                </c:pt>
                <c:pt idx="5">
                  <c:v>594</c:v>
                </c:pt>
                <c:pt idx="6">
                  <c:v>602</c:v>
                </c:pt>
                <c:pt idx="8">
                  <c:v>588</c:v>
                </c:pt>
                <c:pt idx="9">
                  <c:v>607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501</c:v>
                </c:pt>
                <c:pt idx="1">
                  <c:v>514</c:v>
                </c:pt>
                <c:pt idx="2">
                  <c:v>541</c:v>
                </c:pt>
                <c:pt idx="3">
                  <c:v>548</c:v>
                </c:pt>
                <c:pt idx="4">
                  <c:v>581</c:v>
                </c:pt>
                <c:pt idx="5">
                  <c:v>570</c:v>
                </c:pt>
                <c:pt idx="6">
                  <c:v>586</c:v>
                </c:pt>
                <c:pt idx="8">
                  <c:v>581</c:v>
                </c:pt>
                <c:pt idx="9">
                  <c:v>581</c:v>
                </c:pt>
              </c:numCache>
            </c:numRef>
          </c:val>
          <c:smooth val="0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4993792"/>
        <c:axId val="135069696"/>
      </c:lineChart>
      <c:catAx>
        <c:axId val="134993792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069696"/>
        <c:crossesAt val="250"/>
        <c:auto val="1"/>
        <c:lblAlgn val="ctr"/>
        <c:lblOffset val="100"/>
        <c:noMultiLvlLbl val="0"/>
      </c:catAx>
      <c:valAx>
        <c:axId val="13506969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4993792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1">
                <a:solidFill>
                  <a:schemeClr val="bg1"/>
                </a:solidFill>
              </a:rPr>
              <a:t>                            מתמטיקה</a:t>
            </a:r>
            <a:r>
              <a:rPr lang="he-IL" sz="900" b="1" baseline="0">
                <a:solidFill>
                  <a:schemeClr val="bg1"/>
                </a:solidFill>
              </a:rPr>
              <a:t> ה</a:t>
            </a:r>
            <a:r>
              <a:rPr lang="he-IL" sz="900" b="1">
                <a:solidFill>
                  <a:schemeClr val="bg1"/>
                </a:solidFill>
              </a:rPr>
              <a:t>'                         </a:t>
            </a:r>
            <a:r>
              <a:rPr lang="he-IL" sz="900" b="1">
                <a:solidFill>
                  <a:srgbClr val="C00000"/>
                </a:solidFill>
              </a:rPr>
              <a:t>ה</a:t>
            </a:r>
            <a:endParaRPr lang="en-US" sz="900" b="1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2037452354653288"/>
          <c:y val="4.1582720111136215E-3"/>
        </c:manualLayout>
      </c:layout>
      <c:overlay val="0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457</c:v>
                </c:pt>
                <c:pt idx="1">
                  <c:v>421</c:v>
                </c:pt>
                <c:pt idx="2">
                  <c:v>447</c:v>
                </c:pt>
                <c:pt idx="3">
                  <c:v>470</c:v>
                </c:pt>
                <c:pt idx="4">
                  <c:v>509</c:v>
                </c:pt>
                <c:pt idx="5">
                  <c:v>455</c:v>
                </c:pt>
                <c:pt idx="6">
                  <c:v>458</c:v>
                </c:pt>
                <c:pt idx="8">
                  <c:v>459</c:v>
                </c:pt>
                <c:pt idx="9">
                  <c:v>504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434</c:v>
                </c:pt>
                <c:pt idx="1">
                  <c:v>462</c:v>
                </c:pt>
                <c:pt idx="2">
                  <c:v>479</c:v>
                </c:pt>
                <c:pt idx="3">
                  <c:v>521</c:v>
                </c:pt>
                <c:pt idx="4">
                  <c:v>517</c:v>
                </c:pt>
                <c:pt idx="5">
                  <c:v>557</c:v>
                </c:pt>
                <c:pt idx="6">
                  <c:v>543</c:v>
                </c:pt>
                <c:pt idx="8">
                  <c:v>541</c:v>
                </c:pt>
                <c:pt idx="9">
                  <c:v>560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443</c:v>
                </c:pt>
                <c:pt idx="1">
                  <c:v>457</c:v>
                </c:pt>
                <c:pt idx="2">
                  <c:v>468</c:v>
                </c:pt>
                <c:pt idx="3">
                  <c:v>486</c:v>
                </c:pt>
                <c:pt idx="4">
                  <c:v>523</c:v>
                </c:pt>
                <c:pt idx="5">
                  <c:v>521</c:v>
                </c:pt>
                <c:pt idx="6">
                  <c:v>532</c:v>
                </c:pt>
                <c:pt idx="8">
                  <c:v>525</c:v>
                </c:pt>
                <c:pt idx="9">
                  <c:v>527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5117056"/>
        <c:axId val="135123328"/>
      </c:lineChart>
      <c:catAx>
        <c:axId val="135117056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123328"/>
        <c:crossesAt val="250"/>
        <c:auto val="1"/>
        <c:lblAlgn val="ctr"/>
        <c:lblOffset val="100"/>
        <c:noMultiLvlLbl val="0"/>
      </c:catAx>
      <c:valAx>
        <c:axId val="135123328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117056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1">
                <a:solidFill>
                  <a:schemeClr val="bg1"/>
                </a:solidFill>
              </a:rPr>
              <a:t>                            אנגלית</a:t>
            </a:r>
            <a:r>
              <a:rPr lang="he-IL" sz="900" b="1" baseline="0">
                <a:solidFill>
                  <a:schemeClr val="bg1"/>
                </a:solidFill>
              </a:rPr>
              <a:t> ה</a:t>
            </a:r>
            <a:r>
              <a:rPr lang="he-IL" sz="900" b="1">
                <a:solidFill>
                  <a:schemeClr val="bg1"/>
                </a:solidFill>
              </a:rPr>
              <a:t>'                            </a:t>
            </a:r>
            <a:r>
              <a:rPr lang="he-IL" sz="900" b="1">
                <a:solidFill>
                  <a:srgbClr val="DC870A"/>
                </a:solidFill>
              </a:rPr>
              <a:t>ה</a:t>
            </a:r>
            <a:endParaRPr lang="en-US" sz="900" b="1">
              <a:solidFill>
                <a:srgbClr val="DC870A"/>
              </a:solidFill>
            </a:endParaRPr>
          </a:p>
        </c:rich>
      </c:tx>
      <c:layout>
        <c:manualLayout>
          <c:xMode val="edge"/>
          <c:yMode val="edge"/>
          <c:x val="0.19067524496969865"/>
          <c:y val="4.1526703873896245E-3"/>
        </c:manualLayout>
      </c:layout>
      <c:overlay val="0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449</c:v>
                </c:pt>
                <c:pt idx="1">
                  <c:v>450</c:v>
                </c:pt>
                <c:pt idx="2">
                  <c:v>461</c:v>
                </c:pt>
                <c:pt idx="3">
                  <c:v>441</c:v>
                </c:pt>
                <c:pt idx="4">
                  <c:v>498</c:v>
                </c:pt>
                <c:pt idx="5">
                  <c:v>470</c:v>
                </c:pt>
                <c:pt idx="6">
                  <c:v>452</c:v>
                </c:pt>
                <c:pt idx="8">
                  <c:v>470</c:v>
                </c:pt>
                <c:pt idx="9">
                  <c:v>505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471</c:v>
                </c:pt>
                <c:pt idx="1">
                  <c:v>467</c:v>
                </c:pt>
                <c:pt idx="2">
                  <c:v>511</c:v>
                </c:pt>
                <c:pt idx="3">
                  <c:v>515</c:v>
                </c:pt>
                <c:pt idx="4">
                  <c:v>518</c:v>
                </c:pt>
                <c:pt idx="5">
                  <c:v>508</c:v>
                </c:pt>
                <c:pt idx="6">
                  <c:v>560</c:v>
                </c:pt>
                <c:pt idx="8">
                  <c:v>520</c:v>
                </c:pt>
                <c:pt idx="9">
                  <c:v>558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477</c:v>
                </c:pt>
                <c:pt idx="1">
                  <c:v>486</c:v>
                </c:pt>
                <c:pt idx="2">
                  <c:v>485</c:v>
                </c:pt>
                <c:pt idx="3">
                  <c:v>490</c:v>
                </c:pt>
                <c:pt idx="4">
                  <c:v>516</c:v>
                </c:pt>
                <c:pt idx="5">
                  <c:v>526</c:v>
                </c:pt>
                <c:pt idx="6">
                  <c:v>533</c:v>
                </c:pt>
                <c:pt idx="8">
                  <c:v>522</c:v>
                </c:pt>
                <c:pt idx="9">
                  <c:v>544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3930624"/>
        <c:axId val="53932800"/>
      </c:lineChart>
      <c:catAx>
        <c:axId val="53930624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800" b="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53932800"/>
        <c:crossesAt val="250"/>
        <c:auto val="1"/>
        <c:lblAlgn val="ctr"/>
        <c:lblOffset val="100"/>
        <c:noMultiLvlLbl val="0"/>
      </c:catAx>
      <c:valAx>
        <c:axId val="53932800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53930624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                 ערבית ח'                          </a:t>
            </a:r>
            <a:r>
              <a:rPr lang="he-IL" sz="900" b="1">
                <a:solidFill>
                  <a:srgbClr val="00823B"/>
                </a:solidFill>
              </a:rPr>
              <a:t>ח</a:t>
            </a:r>
            <a:endParaRPr lang="en-US" sz="900" b="1">
              <a:solidFill>
                <a:srgbClr val="00823B"/>
              </a:solidFill>
            </a:endParaRPr>
          </a:p>
        </c:rich>
      </c:tx>
      <c:layout>
        <c:manualLayout>
          <c:xMode val="edge"/>
          <c:yMode val="edge"/>
          <c:x val="0.1844223180782599"/>
          <c:y val="4.1582720111136215E-3"/>
        </c:manualLayout>
      </c:layout>
      <c:overlay val="0"/>
      <c:spPr>
        <a:solidFill>
          <a:srgbClr val="00823B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448</c:v>
                </c:pt>
                <c:pt idx="2">
                  <c:v>496</c:v>
                </c:pt>
                <c:pt idx="3">
                  <c:v>483</c:v>
                </c:pt>
                <c:pt idx="4">
                  <c:v>484</c:v>
                </c:pt>
                <c:pt idx="5">
                  <c:v>471</c:v>
                </c:pt>
                <c:pt idx="6">
                  <c:v>484</c:v>
                </c:pt>
                <c:pt idx="8">
                  <c:v>462</c:v>
                </c:pt>
                <c:pt idx="9">
                  <c:v>495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534</c:v>
                </c:pt>
                <c:pt idx="2">
                  <c:v>521</c:v>
                </c:pt>
                <c:pt idx="3">
                  <c:v>521</c:v>
                </c:pt>
                <c:pt idx="4">
                  <c:v>542</c:v>
                </c:pt>
                <c:pt idx="5">
                  <c:v>563</c:v>
                </c:pt>
                <c:pt idx="6">
                  <c:v>557</c:v>
                </c:pt>
                <c:pt idx="8">
                  <c:v>556</c:v>
                </c:pt>
                <c:pt idx="9">
                  <c:v>582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512</c:v>
                </c:pt>
                <c:pt idx="2">
                  <c:v>530</c:v>
                </c:pt>
                <c:pt idx="3">
                  <c:v>519</c:v>
                </c:pt>
                <c:pt idx="4">
                  <c:v>536</c:v>
                </c:pt>
                <c:pt idx="5">
                  <c:v>546</c:v>
                </c:pt>
                <c:pt idx="6">
                  <c:v>563</c:v>
                </c:pt>
                <c:pt idx="8">
                  <c:v>532</c:v>
                </c:pt>
                <c:pt idx="9">
                  <c:v>545</c:v>
                </c:pt>
              </c:numCache>
            </c:numRef>
          </c:val>
          <c:smooth val="0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2913792"/>
        <c:axId val="42915712"/>
      </c:lineChart>
      <c:catAx>
        <c:axId val="42913792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2915712"/>
        <c:crossesAt val="250"/>
        <c:auto val="1"/>
        <c:lblAlgn val="ctr"/>
        <c:lblOffset val="100"/>
        <c:noMultiLvlLbl val="0"/>
      </c:catAx>
      <c:valAx>
        <c:axId val="42915712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42913792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/>
            </a:pPr>
            <a:r>
              <a:rPr lang="he-IL" sz="900" b="1">
                <a:solidFill>
                  <a:schemeClr val="bg1"/>
                </a:solidFill>
              </a:rPr>
              <a:t>                                  מתמטיקה</a:t>
            </a:r>
            <a:r>
              <a:rPr lang="he-IL" sz="900" b="1" baseline="0">
                <a:solidFill>
                  <a:schemeClr val="bg1"/>
                </a:solidFill>
              </a:rPr>
              <a:t> ח'                   </a:t>
            </a:r>
            <a:r>
              <a:rPr lang="he-IL" sz="900" b="1" baseline="0">
                <a:solidFill>
                  <a:srgbClr val="C00000"/>
                </a:solidFill>
              </a:rPr>
              <a:t>ח</a:t>
            </a:r>
            <a:endParaRPr lang="en-US" sz="900" b="1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18693183314460274"/>
          <c:y val="4.1582720111136215E-3"/>
        </c:manualLayout>
      </c:layout>
      <c:overlay val="0"/>
      <c:spPr>
        <a:solidFill>
          <a:srgbClr val="C00000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435</c:v>
                </c:pt>
                <c:pt idx="2">
                  <c:v>473</c:v>
                </c:pt>
                <c:pt idx="3">
                  <c:v>449</c:v>
                </c:pt>
                <c:pt idx="4">
                  <c:v>460</c:v>
                </c:pt>
                <c:pt idx="5">
                  <c:v>407</c:v>
                </c:pt>
                <c:pt idx="6">
                  <c:v>422</c:v>
                </c:pt>
                <c:pt idx="8">
                  <c:v>454</c:v>
                </c:pt>
                <c:pt idx="9">
                  <c:v>467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505</c:v>
                </c:pt>
                <c:pt idx="2">
                  <c:v>497</c:v>
                </c:pt>
                <c:pt idx="3">
                  <c:v>500</c:v>
                </c:pt>
                <c:pt idx="4">
                  <c:v>503</c:v>
                </c:pt>
                <c:pt idx="5">
                  <c:v>516</c:v>
                </c:pt>
                <c:pt idx="6">
                  <c:v>494</c:v>
                </c:pt>
                <c:pt idx="8">
                  <c:v>537</c:v>
                </c:pt>
                <c:pt idx="9">
                  <c:v>550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472</c:v>
                </c:pt>
                <c:pt idx="2">
                  <c:v>492</c:v>
                </c:pt>
                <c:pt idx="3">
                  <c:v>485</c:v>
                </c:pt>
                <c:pt idx="4">
                  <c:v>508</c:v>
                </c:pt>
                <c:pt idx="5">
                  <c:v>474</c:v>
                </c:pt>
                <c:pt idx="6">
                  <c:v>504</c:v>
                </c:pt>
                <c:pt idx="8">
                  <c:v>510</c:v>
                </c:pt>
                <c:pt idx="9">
                  <c:v>496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4910336"/>
        <c:axId val="134912256"/>
      </c:lineChart>
      <c:catAx>
        <c:axId val="134910336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4912256"/>
        <c:crossesAt val="250"/>
        <c:auto val="1"/>
        <c:lblAlgn val="ctr"/>
        <c:lblOffset val="100"/>
        <c:noMultiLvlLbl val="0"/>
      </c:catAx>
      <c:valAx>
        <c:axId val="13491225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4910336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             אנגלית</a:t>
            </a:r>
            <a:r>
              <a:rPr lang="he-IL" sz="900" b="1" baseline="0">
                <a:solidFill>
                  <a:schemeClr val="bg1"/>
                </a:solidFill>
              </a:rPr>
              <a:t> ח</a:t>
            </a:r>
            <a:r>
              <a:rPr lang="he-IL" sz="900" b="1">
                <a:solidFill>
                  <a:schemeClr val="bg1"/>
                </a:solidFill>
              </a:rPr>
              <a:t>'                            </a:t>
            </a:r>
            <a:r>
              <a:rPr lang="he-IL" sz="900" b="1">
                <a:solidFill>
                  <a:srgbClr val="DC870A"/>
                </a:solidFill>
              </a:rPr>
              <a:t>ח</a:t>
            </a:r>
            <a:endParaRPr lang="en-US" sz="900" b="1">
              <a:solidFill>
                <a:srgbClr val="DC870A"/>
              </a:solidFill>
            </a:endParaRPr>
          </a:p>
        </c:rich>
      </c:tx>
      <c:layout>
        <c:manualLayout>
          <c:xMode val="edge"/>
          <c:yMode val="edge"/>
          <c:x val="0.19686527045300212"/>
          <c:y val="4.1246622687696405E-3"/>
        </c:manualLayout>
      </c:layout>
      <c:overlay val="0"/>
      <c:spPr>
        <a:solidFill>
          <a:srgbClr val="DC870A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415</c:v>
                </c:pt>
                <c:pt idx="2">
                  <c:v>412</c:v>
                </c:pt>
                <c:pt idx="3">
                  <c:v>401</c:v>
                </c:pt>
                <c:pt idx="4">
                  <c:v>435</c:v>
                </c:pt>
                <c:pt idx="5">
                  <c:v>408</c:v>
                </c:pt>
                <c:pt idx="6">
                  <c:v>421</c:v>
                </c:pt>
                <c:pt idx="8">
                  <c:v>412</c:v>
                </c:pt>
                <c:pt idx="9">
                  <c:v>422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478</c:v>
                </c:pt>
                <c:pt idx="2">
                  <c:v>489</c:v>
                </c:pt>
                <c:pt idx="3">
                  <c:v>509</c:v>
                </c:pt>
                <c:pt idx="4">
                  <c:v>499</c:v>
                </c:pt>
                <c:pt idx="5">
                  <c:v>492</c:v>
                </c:pt>
                <c:pt idx="6">
                  <c:v>520</c:v>
                </c:pt>
                <c:pt idx="8">
                  <c:v>493</c:v>
                </c:pt>
                <c:pt idx="9">
                  <c:v>522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462</c:v>
                </c:pt>
                <c:pt idx="2">
                  <c:v>454</c:v>
                </c:pt>
                <c:pt idx="3">
                  <c:v>485</c:v>
                </c:pt>
                <c:pt idx="4">
                  <c:v>506</c:v>
                </c:pt>
                <c:pt idx="5">
                  <c:v>481</c:v>
                </c:pt>
                <c:pt idx="6">
                  <c:v>481</c:v>
                </c:pt>
                <c:pt idx="8">
                  <c:v>496</c:v>
                </c:pt>
                <c:pt idx="9">
                  <c:v>481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4546176"/>
        <c:axId val="134548096"/>
      </c:lineChart>
      <c:catAx>
        <c:axId val="134546176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4548096"/>
        <c:crossesAt val="250"/>
        <c:auto val="1"/>
        <c:lblAlgn val="ctr"/>
        <c:lblOffset val="100"/>
        <c:noMultiLvlLbl val="0"/>
      </c:catAx>
      <c:valAx>
        <c:axId val="134548096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4546176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rtl="1">
              <a:defRPr sz="900" b="0">
                <a:solidFill>
                  <a:schemeClr val="bg1"/>
                </a:solidFill>
              </a:defRPr>
            </a:pPr>
            <a:r>
              <a:rPr lang="he-IL" sz="900" b="1">
                <a:solidFill>
                  <a:schemeClr val="bg1"/>
                </a:solidFill>
              </a:rPr>
              <a:t>                        מדע וטכנולוגיה</a:t>
            </a:r>
            <a:r>
              <a:rPr lang="he-IL" sz="900" b="1" baseline="0">
                <a:solidFill>
                  <a:schemeClr val="bg1"/>
                </a:solidFill>
              </a:rPr>
              <a:t> ח</a:t>
            </a:r>
            <a:r>
              <a:rPr lang="he-IL" sz="900" b="1">
                <a:solidFill>
                  <a:schemeClr val="bg1"/>
                </a:solidFill>
              </a:rPr>
              <a:t>'                     </a:t>
            </a:r>
            <a:r>
              <a:rPr lang="he-IL" sz="900" b="1">
                <a:solidFill>
                  <a:srgbClr val="703096"/>
                </a:solidFill>
              </a:rPr>
              <a:t>ח</a:t>
            </a:r>
            <a:endParaRPr lang="en-US" sz="900" b="1">
              <a:solidFill>
                <a:srgbClr val="703096"/>
              </a:solidFill>
            </a:endParaRPr>
          </a:p>
        </c:rich>
      </c:tx>
      <c:layout>
        <c:manualLayout>
          <c:xMode val="edge"/>
          <c:yMode val="edge"/>
          <c:x val="0.18994315161742245"/>
          <c:y val="4.1526703873896245E-3"/>
        </c:manualLayout>
      </c:layout>
      <c:overlay val="0"/>
      <c:spPr>
        <a:solidFill>
          <a:srgbClr val="703096"/>
        </a:solidFill>
      </c:spPr>
    </c:title>
    <c:autoTitleDeleted val="0"/>
    <c:plotArea>
      <c:layout>
        <c:manualLayout>
          <c:layoutTarget val="inner"/>
          <c:xMode val="edge"/>
          <c:yMode val="edge"/>
          <c:x val="0.19353191741500539"/>
          <c:y val="8.0190667151798165E-2"/>
          <c:w val="0.7758920812156006"/>
          <c:h val="0.7406065913815365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בדואי דרום</c:v>
                </c:pt>
              </c:strCache>
            </c:strRef>
          </c:tx>
          <c:spPr>
            <a:ln w="12700">
              <a:solidFill>
                <a:srgbClr val="003300"/>
              </a:solidFill>
              <a:prstDash val="solid"/>
            </a:ln>
          </c:spPr>
          <c:marker>
            <c:symbol val="triangle"/>
            <c:size val="6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dPt>
            <c:idx val="7"/>
            <c:bubble3D val="0"/>
          </c:dPt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1">
                  <c:v>432</c:v>
                </c:pt>
                <c:pt idx="2">
                  <c:v>435</c:v>
                </c:pt>
                <c:pt idx="3">
                  <c:v>440</c:v>
                </c:pt>
                <c:pt idx="4">
                  <c:v>458</c:v>
                </c:pt>
                <c:pt idx="5">
                  <c:v>442</c:v>
                </c:pt>
                <c:pt idx="6">
                  <c:v>493</c:v>
                </c:pt>
                <c:pt idx="8">
                  <c:v>464</c:v>
                </c:pt>
                <c:pt idx="9">
                  <c:v>524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דרוזי</c:v>
                </c:pt>
              </c:strCache>
            </c:strRef>
          </c:tx>
          <c:spPr>
            <a:ln w="12700">
              <a:solidFill>
                <a:srgbClr val="808000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808000"/>
              </a:solidFill>
              <a:ln>
                <a:solidFill>
                  <a:srgbClr val="808000"/>
                </a:solidFill>
              </a:ln>
            </c:spPr>
          </c:marker>
          <c:dPt>
            <c:idx val="0"/>
            <c:bubble3D val="0"/>
          </c:dPt>
          <c:dPt>
            <c:idx val="8"/>
            <c:marker>
              <c:spPr>
                <a:solidFill>
                  <a:srgbClr val="808000"/>
                </a:solidFill>
                <a:ln>
                  <a:solidFill>
                    <a:srgbClr val="808000"/>
                  </a:solidFill>
                  <a:prstDash val="sysDash"/>
                </a:ln>
              </c:spPr>
            </c:marker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1">
                  <c:v>482</c:v>
                </c:pt>
                <c:pt idx="2">
                  <c:v>485</c:v>
                </c:pt>
                <c:pt idx="3">
                  <c:v>495</c:v>
                </c:pt>
                <c:pt idx="4">
                  <c:v>527</c:v>
                </c:pt>
                <c:pt idx="5">
                  <c:v>558</c:v>
                </c:pt>
                <c:pt idx="6">
                  <c:v>555</c:v>
                </c:pt>
                <c:pt idx="8">
                  <c:v>572</c:v>
                </c:pt>
                <c:pt idx="9">
                  <c:v>591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ערבי</c:v>
                </c:pt>
              </c:strCache>
            </c:strRef>
          </c:tx>
          <c:spPr>
            <a:ln w="12700">
              <a:solidFill>
                <a:srgbClr val="008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dPt>
            <c:idx val="8"/>
            <c:bubble3D val="0"/>
          </c:dPt>
          <c:dLbls>
            <c:delete val="1"/>
          </c:dLbls>
          <c:cat>
            <c:strRef>
              <c:f>Sheet1!$A$2:$A$11</c:f>
              <c:strCache>
                <c:ptCount val="10"/>
                <c:pt idx="0">
                  <c:v>סז</c:v>
                </c:pt>
                <c:pt idx="1">
                  <c:v>סח</c:v>
                </c:pt>
                <c:pt idx="2">
                  <c:v>סט</c:v>
                </c:pt>
                <c:pt idx="3">
                  <c:v>ע</c:v>
                </c:pt>
                <c:pt idx="4">
                  <c:v>עא</c:v>
                </c:pt>
                <c:pt idx="5">
                  <c:v>עב</c:v>
                </c:pt>
                <c:pt idx="6">
                  <c:v>עג</c:v>
                </c:pt>
                <c:pt idx="7">
                  <c:v>עד</c:v>
                </c:pt>
                <c:pt idx="8">
                  <c:v>עה</c:v>
                </c:pt>
                <c:pt idx="9">
                  <c:v>עו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1">
                  <c:v>475</c:v>
                </c:pt>
                <c:pt idx="2">
                  <c:v>460</c:v>
                </c:pt>
                <c:pt idx="3">
                  <c:v>514</c:v>
                </c:pt>
                <c:pt idx="4">
                  <c:v>545</c:v>
                </c:pt>
                <c:pt idx="5">
                  <c:v>528</c:v>
                </c:pt>
                <c:pt idx="6">
                  <c:v>535</c:v>
                </c:pt>
                <c:pt idx="8">
                  <c:v>533</c:v>
                </c:pt>
                <c:pt idx="9">
                  <c:v>542</c:v>
                </c:pt>
              </c:numCache>
            </c:numRef>
          </c:val>
          <c:smooth val="0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5033984"/>
        <c:axId val="135035904"/>
      </c:lineChart>
      <c:catAx>
        <c:axId val="135033984"/>
        <c:scaling>
          <c:orientation val="minMax"/>
        </c:scaling>
        <c:delete val="0"/>
        <c:axPos val="b"/>
        <c:majorTickMark val="none"/>
        <c:minorTickMark val="out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035904"/>
        <c:crossesAt val="250"/>
        <c:auto val="1"/>
        <c:lblAlgn val="ctr"/>
        <c:lblOffset val="100"/>
        <c:noMultiLvlLbl val="0"/>
      </c:catAx>
      <c:valAx>
        <c:axId val="135035904"/>
        <c:scaling>
          <c:orientation val="minMax"/>
          <c:max val="650"/>
          <c:min val="35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he-IL" sz="900" b="0">
                    <a:latin typeface="Arial" panose="020B0604020202020204" pitchFamily="34" charset="0"/>
                    <a:cs typeface="Arial" panose="020B0604020202020204" pitchFamily="34" charset="0"/>
                  </a:rPr>
                  <a:t>ממוצע</a:t>
                </a:r>
                <a:r>
                  <a:rPr lang="he-IL" sz="900" b="0" baseline="0">
                    <a:latin typeface="Arial" panose="020B0604020202020204" pitchFamily="34" charset="0"/>
                    <a:cs typeface="Arial" panose="020B0604020202020204" pitchFamily="34" charset="0"/>
                  </a:rPr>
                  <a:t> בסולם מיצ"ב רב-שנתי</a:t>
                </a:r>
                <a:endParaRPr lang="en-US" sz="900" b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0917730111322294E-2"/>
              <c:y val="0.205057519339605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333333"/>
            </a:solidFill>
          </a:ln>
        </c:spPr>
        <c:txPr>
          <a:bodyPr/>
          <a:lstStyle/>
          <a:p>
            <a:pPr>
              <a:defRPr sz="9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135033984"/>
        <c:crosses val="autoZero"/>
        <c:crossBetween val="between"/>
        <c:majorUnit val="50"/>
      </c:val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0.209540727509124"/>
          <c:y val="0.92774726967523657"/>
          <c:w val="0.72989728584200875"/>
          <c:h val="7.07219841845226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0.13915</cdr:x>
      <cdr:y>0.12804</cdr:y>
    </cdr:from>
    <cdr:to>
      <cdr:x>0.91219</cdr:x>
      <cdr:y>0.22773</cdr:y>
    </cdr:to>
    <cdr:grpSp>
      <cdr:nvGrpSpPr>
        <cdr:cNvPr id="5" name="קבוצה 4"/>
        <cdr:cNvGrpSpPr/>
      </cdr:nvGrpSpPr>
      <cdr:grpSpPr>
        <a:xfrm xmlns:a="http://schemas.openxmlformats.org/drawingml/2006/main">
          <a:off x="1152162" y="341099"/>
          <a:ext cx="6400771" cy="265574"/>
          <a:chOff x="976681" y="276557"/>
          <a:chExt cx="4066453" cy="215333"/>
        </a:xfrm>
      </cdr:grpSpPr>
      <cdr:grpSp>
        <cdr:nvGrpSpPr>
          <cdr:cNvPr id="2" name="קבוצה 1"/>
          <cdr:cNvGrpSpPr/>
        </cdr:nvGrpSpPr>
        <cdr:grpSpPr>
          <a:xfrm xmlns:a="http://schemas.openxmlformats.org/drawingml/2006/main">
            <a:off x="976681" y="282005"/>
            <a:ext cx="1058812" cy="109884"/>
            <a:chOff x="976681" y="282005"/>
            <a:chExt cx="1058812" cy="109884"/>
          </a:xfrm>
        </cdr:grpSpPr>
        <cdr:cxnSp macro="">
          <cdr:nvCxnSpPr>
            <cdr:cNvPr id="18" name="מחבר חץ ישר 17"/>
            <cdr:cNvCxnSpPr/>
          </cdr:nvCxnSpPr>
          <cdr:spPr>
            <a:xfrm xmlns:a="http://schemas.openxmlformats.org/drawingml/2006/main">
              <a:off x="1675571" y="291700"/>
              <a:ext cx="359922" cy="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rgbClr val="00B050"/>
              </a:solidFill>
              <a:tailEnd type="arrow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  <cdr:cxnSp macro="">
          <cdr:nvCxnSpPr>
            <cdr:cNvPr id="31" name="מחבר חץ ישר 30"/>
            <cdr:cNvCxnSpPr/>
          </cdr:nvCxnSpPr>
          <cdr:spPr>
            <a:xfrm xmlns:a="http://schemas.openxmlformats.org/drawingml/2006/main" flipV="1">
              <a:off x="976681" y="391889"/>
              <a:ext cx="359922" cy="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rgbClr val="00B050"/>
              </a:solidFill>
              <a:tailEnd type="none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  <cdr:cxnSp macro="">
          <cdr:nvCxnSpPr>
            <cdr:cNvPr id="15" name="מחבר חץ ישר 14"/>
            <cdr:cNvCxnSpPr/>
          </cdr:nvCxnSpPr>
          <cdr:spPr>
            <a:xfrm xmlns:a="http://schemas.openxmlformats.org/drawingml/2006/main" flipV="1">
              <a:off x="1329129" y="282005"/>
              <a:ext cx="359922" cy="10800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rgbClr val="00B050"/>
              </a:solidFill>
              <a:tailEnd type="none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</cdr:grpSp>
      <cdr:grpSp>
        <cdr:nvGrpSpPr>
          <cdr:cNvPr id="4" name="קבוצה 3"/>
          <cdr:cNvGrpSpPr/>
        </cdr:nvGrpSpPr>
        <cdr:grpSpPr>
          <a:xfrm xmlns:a="http://schemas.openxmlformats.org/drawingml/2006/main">
            <a:off x="4007520" y="284215"/>
            <a:ext cx="1035614" cy="115839"/>
            <a:chOff x="4007520" y="284215"/>
            <a:chExt cx="1035614" cy="115839"/>
          </a:xfrm>
        </cdr:grpSpPr>
        <cdr:cxnSp macro="">
          <cdr:nvCxnSpPr>
            <cdr:cNvPr id="23" name="מחבר חץ ישר 22"/>
            <cdr:cNvCxnSpPr/>
          </cdr:nvCxnSpPr>
          <cdr:spPr>
            <a:xfrm xmlns:a="http://schemas.openxmlformats.org/drawingml/2006/main" flipV="1">
              <a:off x="4683212" y="284217"/>
              <a:ext cx="359922" cy="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rgbClr val="0070C0"/>
              </a:solidFill>
              <a:tailEnd type="arrow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  <cdr:cxnSp macro="">
          <cdr:nvCxnSpPr>
            <cdr:cNvPr id="35" name="מחבר חץ ישר 34"/>
            <cdr:cNvCxnSpPr/>
          </cdr:nvCxnSpPr>
          <cdr:spPr>
            <a:xfrm xmlns:a="http://schemas.openxmlformats.org/drawingml/2006/main" flipV="1">
              <a:off x="4007520" y="400054"/>
              <a:ext cx="324000" cy="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rgbClr val="0070C0"/>
              </a:solidFill>
              <a:tailEnd type="none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  <cdr:cxnSp macro="">
          <cdr:nvCxnSpPr>
            <cdr:cNvPr id="29" name="מחבר חץ ישר 28"/>
            <cdr:cNvCxnSpPr/>
          </cdr:nvCxnSpPr>
          <cdr:spPr>
            <a:xfrm xmlns:a="http://schemas.openxmlformats.org/drawingml/2006/main" flipV="1">
              <a:off x="4325173" y="284215"/>
              <a:ext cx="359923" cy="10800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rgbClr val="0070C0"/>
              </a:solidFill>
              <a:tailEnd type="none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</cdr:grpSp>
      <cdr:grpSp>
        <cdr:nvGrpSpPr>
          <cdr:cNvPr id="3" name="קבוצה 2"/>
          <cdr:cNvGrpSpPr/>
        </cdr:nvGrpSpPr>
        <cdr:grpSpPr>
          <a:xfrm xmlns:a="http://schemas.openxmlformats.org/drawingml/2006/main">
            <a:off x="2487675" y="276557"/>
            <a:ext cx="1064825" cy="215333"/>
            <a:chOff x="2487675" y="276557"/>
            <a:chExt cx="1064824" cy="215333"/>
          </a:xfrm>
        </cdr:grpSpPr>
        <cdr:cxnSp macro="">
          <cdr:nvCxnSpPr>
            <cdr:cNvPr id="22" name="מחבר חץ ישר 21"/>
            <cdr:cNvCxnSpPr/>
          </cdr:nvCxnSpPr>
          <cdr:spPr>
            <a:xfrm xmlns:a="http://schemas.openxmlformats.org/drawingml/2006/main">
              <a:off x="3192576" y="278430"/>
              <a:ext cx="359923" cy="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chemeClr val="accent6"/>
              </a:solidFill>
              <a:tailEnd type="arrow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  <cdr:cxnSp macro="">
          <cdr:nvCxnSpPr>
            <cdr:cNvPr id="34" name="מחבר חץ ישר 33"/>
            <cdr:cNvCxnSpPr/>
          </cdr:nvCxnSpPr>
          <cdr:spPr>
            <a:xfrm xmlns:a="http://schemas.openxmlformats.org/drawingml/2006/main" flipV="1">
              <a:off x="2487675" y="383890"/>
              <a:ext cx="359923" cy="10800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chemeClr val="accent6"/>
              </a:solidFill>
              <a:tailEnd type="none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  <cdr:cxnSp macro="">
          <cdr:nvCxnSpPr>
            <cdr:cNvPr id="33" name="מחבר חץ ישר 32"/>
            <cdr:cNvCxnSpPr/>
          </cdr:nvCxnSpPr>
          <cdr:spPr>
            <a:xfrm xmlns:a="http://schemas.openxmlformats.org/drawingml/2006/main" flipV="1">
              <a:off x="2838443" y="276557"/>
              <a:ext cx="359923" cy="108000"/>
            </a:xfrm>
            <a:prstGeom xmlns:a="http://schemas.openxmlformats.org/drawingml/2006/main" prst="straightConnector1">
              <a:avLst/>
            </a:prstGeom>
            <a:ln xmlns:a="http://schemas.openxmlformats.org/drawingml/2006/main" w="28575">
              <a:solidFill>
                <a:schemeClr val="accent6"/>
              </a:solidFill>
              <a:tailEnd type="none"/>
            </a:ln>
          </cdr:spPr>
          <cdr:style>
            <a:lnRef xmlns:a="http://schemas.openxmlformats.org/drawingml/2006/main" idx="1">
              <a:schemeClr val="accent1"/>
            </a:lnRef>
            <a:fillRef xmlns:a="http://schemas.openxmlformats.org/drawingml/2006/main" idx="0">
              <a:schemeClr val="accent1"/>
            </a:fillRef>
            <a:effectRef xmlns:a="http://schemas.openxmlformats.org/drawingml/2006/main" idx="0">
              <a:schemeClr val="accent1"/>
            </a:effectRef>
            <a:fontRef xmlns:a="http://schemas.openxmlformats.org/drawingml/2006/main" idx="minor">
              <a:schemeClr val="tx1"/>
            </a:fontRef>
          </cdr:style>
        </cdr:cxnSp>
      </cdr:grpSp>
    </cdr:grp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0.01324</cdr:x>
      <cdr:y>0.20843</cdr:y>
    </cdr:from>
    <cdr:to>
      <cdr:x>0.99059</cdr:x>
      <cdr:y>0.22969</cdr:y>
    </cdr:to>
    <cdr:sp macro="" textlink="">
      <cdr:nvSpPr>
        <cdr:cNvPr id="2" name="מלבן 1"/>
        <cdr:cNvSpPr/>
      </cdr:nvSpPr>
      <cdr:spPr>
        <a:xfrm xmlns:a="http://schemas.openxmlformats.org/drawingml/2006/main">
          <a:off x="35861" y="1140523"/>
          <a:ext cx="2647136" cy="11633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8575">
          <a:solidFill>
            <a:srgbClr val="800000"/>
          </a:solidFill>
          <a:prstDash val="solid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endParaRPr lang="he-IL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0.00519</cdr:x>
      <cdr:y>0.23442</cdr:y>
    </cdr:from>
    <cdr:to>
      <cdr:x>0.98254</cdr:x>
      <cdr:y>0.25568</cdr:y>
    </cdr:to>
    <cdr:sp macro="" textlink="">
      <cdr:nvSpPr>
        <cdr:cNvPr id="2" name="מלבן 1"/>
        <cdr:cNvSpPr/>
      </cdr:nvSpPr>
      <cdr:spPr>
        <a:xfrm xmlns:a="http://schemas.openxmlformats.org/drawingml/2006/main">
          <a:off x="14054" y="1282771"/>
          <a:ext cx="2647134" cy="11633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8575">
          <a:solidFill>
            <a:srgbClr val="800000"/>
          </a:solidFill>
          <a:prstDash val="solid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e-IL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0.89299</cdr:x>
      <cdr:y>0.71766</cdr:y>
    </cdr:from>
    <cdr:to>
      <cdr:x>1</cdr:x>
      <cdr:y>0.79451</cdr:y>
    </cdr:to>
    <cdr:sp macro="" textlink="">
      <cdr:nvSpPr>
        <cdr:cNvPr id="2" name="תיבת טקסט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flipH="1">
          <a:off x="2517140" y="1927225"/>
          <a:ext cx="301625" cy="20637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5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F332B845-0A36-41BB-9CCA-B39597554EBC}" type="datetimeFigureOut">
              <a:rPr lang="he-IL" smtClean="0"/>
              <a:t>י"א/כסלו/תשע"ז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5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E4D486D4-D78E-4565-A7CF-0F3EAF64A8E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321949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5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0DCE7600-3F54-454D-BD17-1AA2EE56BA7C}" type="datetimeFigureOut">
              <a:rPr lang="he-IL" smtClean="0"/>
              <a:t>י"א/כסלו/תשע"ז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4" tIns="45752" rIns="91504" bIns="45752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504" tIns="45752" rIns="91504" bIns="45752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5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1EEB07D2-1B4F-4375-9E43-C614D600401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2436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588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1788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575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77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49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21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93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DA6302-5148-4A07-BAFC-EA85C5390F57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he-IL" dirty="0" smtClean="0">
              <a:solidFill>
                <a:prstClr val="black"/>
              </a:solidFill>
            </a:endParaRPr>
          </a:p>
        </p:txBody>
      </p:sp>
      <p:sp>
        <p:nvSpPr>
          <p:cNvPr id="57347" name="Rectangle 7"/>
          <p:cNvSpPr txBox="1">
            <a:spLocks noGrp="1" noChangeArrowheads="1"/>
          </p:cNvSpPr>
          <p:nvPr/>
        </p:nvSpPr>
        <p:spPr bwMode="auto">
          <a:xfrm>
            <a:off x="1583" y="9428403"/>
            <a:ext cx="2946293" cy="49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52" tIns="46476" rIns="92952" bIns="46476"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64129F63-0365-4DE0-8250-FB0FFBDEC37D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he-IL" dirty="0">
              <a:solidFill>
                <a:prstClr val="black"/>
              </a:solidFill>
            </a:endParaRPr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dirty="0" smtClean="0"/>
          </a:p>
        </p:txBody>
      </p:sp>
      <p:sp>
        <p:nvSpPr>
          <p:cNvPr id="57350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588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1788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575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77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49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21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93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dirty="0" smtClean="0">
              <a:solidFill>
                <a:prstClr val="black"/>
              </a:solidFill>
            </a:endParaRPr>
          </a:p>
        </p:txBody>
      </p:sp>
      <p:sp>
        <p:nvSpPr>
          <p:cNvPr id="57351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588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1788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575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77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49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21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9375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DA6302-5148-4A07-BAFC-EA85C5390F57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47" name="Rectangle 7"/>
          <p:cNvSpPr txBox="1">
            <a:spLocks noGrp="1" noChangeArrowheads="1"/>
          </p:cNvSpPr>
          <p:nvPr/>
        </p:nvSpPr>
        <p:spPr bwMode="auto">
          <a:xfrm>
            <a:off x="1583" y="9428403"/>
            <a:ext cx="2946292" cy="49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017" tIns="46509" rIns="93017" bIns="46509"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64129F63-0365-4DE0-8250-FB0FFBDEC37D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/>
          </a:p>
        </p:txBody>
      </p:sp>
      <p:sp>
        <p:nvSpPr>
          <p:cNvPr id="57350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51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383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9876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9678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01584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0658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0658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9964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9964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0658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0658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DA6302-5148-4A07-BAFC-EA85C5390F57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21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47" name="Rectangle 7"/>
          <p:cNvSpPr txBox="1">
            <a:spLocks noGrp="1" noChangeArrowheads="1"/>
          </p:cNvSpPr>
          <p:nvPr/>
        </p:nvSpPr>
        <p:spPr bwMode="auto">
          <a:xfrm>
            <a:off x="1583" y="9428403"/>
            <a:ext cx="2946292" cy="49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017" tIns="46509" rIns="93017" bIns="46509"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64129F63-0365-4DE0-8250-FB0FFBDEC37D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/>
          </a:p>
        </p:txBody>
      </p:sp>
      <p:sp>
        <p:nvSpPr>
          <p:cNvPr id="57350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51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383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01584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err="1" smtClean="0"/>
              <a:t>טיפו</a:t>
            </a:r>
            <a:r>
              <a:rPr lang="he-IL" dirty="0" smtClean="0"/>
              <a:t> באחוזון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49331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DA6302-5148-4A07-BAFC-EA85C5390F57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37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47" name="Rectangle 7"/>
          <p:cNvSpPr txBox="1">
            <a:spLocks noGrp="1" noChangeArrowheads="1"/>
          </p:cNvSpPr>
          <p:nvPr/>
        </p:nvSpPr>
        <p:spPr bwMode="auto">
          <a:xfrm>
            <a:off x="1583" y="9428403"/>
            <a:ext cx="2946292" cy="49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017" tIns="46509" rIns="93017" bIns="46509"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64129F63-0365-4DE0-8250-FB0FFBDEC37D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/>
          </a:p>
        </p:txBody>
      </p:sp>
      <p:sp>
        <p:nvSpPr>
          <p:cNvPr id="57350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57351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3470" indent="-2859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538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909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2017" indent="-22876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953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7057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57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098" indent="-22876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383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9230F92-2F48-4187-991B-503FB7CF1F8F}" type="slidenum">
              <a:rPr lang="he-IL" altLang="he-IL" smtClean="0"/>
              <a:pPr eaLnBrk="1" hangingPunct="1">
                <a:spcBef>
                  <a:spcPct val="0"/>
                </a:spcBef>
              </a:pPr>
              <a:t>38</a:t>
            </a:fld>
            <a:endParaRPr lang="en-US" altLang="he-IL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dirty="0" smtClean="0"/>
          </a:p>
        </p:txBody>
      </p:sp>
      <p:sp>
        <p:nvSpPr>
          <p:cNvPr id="59397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/>
          </a:p>
        </p:txBody>
      </p:sp>
      <p:sp>
        <p:nvSpPr>
          <p:cNvPr id="59398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9230F92-2F48-4187-991B-503FB7CF1F8F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39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he-IL" dirty="0" smtClean="0"/>
          </a:p>
        </p:txBody>
      </p:sp>
      <p:sp>
        <p:nvSpPr>
          <p:cNvPr id="59397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59398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F239CD6-4E8B-4CC5-87C3-18ADB30CA6B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40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he-IL" dirty="0" smtClean="0"/>
          </a:p>
        </p:txBody>
      </p:sp>
      <p:sp>
        <p:nvSpPr>
          <p:cNvPr id="61445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61446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264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9065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072" indent="-22821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3495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9918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6340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2763" indent="-2282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9DCCE76-C844-4FFA-AED3-79196EE73F2C}" type="slidenum">
              <a:rPr lang="he-IL" altLang="he-IL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41</a:t>
            </a:fld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134147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fld id="{A4D20551-6179-468D-955D-8B51F38642B8}" type="slidenum">
              <a:rPr lang="he-IL" altLang="he-IL">
                <a:solidFill>
                  <a:srgbClr val="000000"/>
                </a:solidFill>
              </a:rPr>
              <a:pPr algn="l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§"/>
              </a:pPr>
              <a:t>41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1341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4150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3856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42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43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44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45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46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47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48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49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50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51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52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52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53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031173B-8696-49FC-A5FB-27AF3615D9D2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54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2099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CC059357-6EDD-4611-81A7-1F5104D2AD99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2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2102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CA74FA3-E834-4398-A137-CCC422AA241A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55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1075" name="Rectangle 7"/>
          <p:cNvSpPr txBox="1">
            <a:spLocks noGrp="1" noChangeArrowheads="1"/>
          </p:cNvSpPr>
          <p:nvPr/>
        </p:nvSpPr>
        <p:spPr bwMode="auto">
          <a:xfrm>
            <a:off x="1590" y="9428165"/>
            <a:ext cx="294798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51" tIns="46125" rIns="92251" bIns="4612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3E8BCB78-521E-402D-B114-6EA018529631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55</a:t>
            </a:fld>
            <a:endParaRPr lang="en-US" altLang="he-IL">
              <a:solidFill>
                <a:prstClr val="black"/>
              </a:solidFill>
            </a:endParaRPr>
          </a:p>
        </p:txBody>
      </p:sp>
      <p:sp>
        <p:nvSpPr>
          <p:cNvPr id="1310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1078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1687" indent="-285264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1057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597480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3902" indent="-228211" defTabSz="91443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0325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66748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3171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79593" indent="-228211" defTabSz="91443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15551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B07D2-1B4F-4375-9E43-C614D6004011}" type="slidenum">
              <a:rPr lang="he-IL" smtClean="0"/>
              <a:t>58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7763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40238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06861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0363" y="620713"/>
            <a:ext cx="4002087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92002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65338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5334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82575749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170363" y="620713"/>
            <a:ext cx="4002087" cy="3057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170363" y="3830638"/>
            <a:ext cx="4002087" cy="3059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3070248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1324830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4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8648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4097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0363" y="620713"/>
            <a:ext cx="4002087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8967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35937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68694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 dirty="0" smtClean="0"/>
          </a:p>
        </p:txBody>
      </p:sp>
    </p:spTree>
    <p:extLst>
      <p:ext uri="{BB962C8B-B14F-4D97-AF65-F5344CB8AC3E}">
        <p14:creationId xmlns:p14="http://schemas.microsoft.com/office/powerpoint/2010/main" val="21217276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170363" y="620713"/>
            <a:ext cx="4002087" cy="3057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170363" y="3830638"/>
            <a:ext cx="4002087" cy="3059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62784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 dirty="0" smtClean="0"/>
          </a:p>
        </p:txBody>
      </p:sp>
    </p:spTree>
    <p:extLst>
      <p:ext uri="{BB962C8B-B14F-4D97-AF65-F5344CB8AC3E}">
        <p14:creationId xmlns:p14="http://schemas.microsoft.com/office/powerpoint/2010/main" val="19384760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4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45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2080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0363" y="620713"/>
            <a:ext cx="4002087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1458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20789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75873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 dirty="0" smtClean="0"/>
          </a:p>
        </p:txBody>
      </p:sp>
    </p:spTree>
    <p:extLst>
      <p:ext uri="{BB962C8B-B14F-4D97-AF65-F5344CB8AC3E}">
        <p14:creationId xmlns:p14="http://schemas.microsoft.com/office/powerpoint/2010/main" val="379453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170363" y="620713"/>
            <a:ext cx="4002087" cy="3057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170363" y="3830638"/>
            <a:ext cx="4002087" cy="3059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74335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 dirty="0" smtClean="0"/>
          </a:p>
        </p:txBody>
      </p:sp>
    </p:spTree>
    <p:extLst>
      <p:ext uri="{BB962C8B-B14F-4D97-AF65-F5344CB8AC3E}">
        <p14:creationId xmlns:p14="http://schemas.microsoft.com/office/powerpoint/2010/main" val="9204016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328025" y="5791200"/>
            <a:ext cx="822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  <a:defRPr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8262938" y="6597650"/>
            <a:ext cx="8556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0800" bIns="10800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1100">
                <a:solidFill>
                  <a:srgbClr val="FFFFFF"/>
                </a:solidFill>
              </a:rPr>
              <a:t>© 2013 # </a:t>
            </a:r>
            <a:fld id="{6C595F5C-7478-4D9B-87BA-2BDC314E29B6}" type="slidenum">
              <a:rPr lang="he-IL" altLang="he-IL" sz="1100" smtClean="0">
                <a:solidFill>
                  <a:srgbClr val="FFFFFF"/>
                </a:solidFill>
              </a:rPr>
              <a:pPr algn="l" rtl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‹#›</a:t>
            </a:fld>
            <a:endParaRPr lang="en-US" altLang="he-IL" sz="1100">
              <a:solidFill>
                <a:srgbClr val="FFFFFF"/>
              </a:solidFill>
            </a:endParaRPr>
          </a:p>
        </p:txBody>
      </p:sp>
      <p:sp>
        <p:nvSpPr>
          <p:cNvPr id="2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875" y="1260475"/>
            <a:ext cx="8156575" cy="56292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e-IL" altLang="he-IL"/>
          </a:p>
          <a:p>
            <a:pPr lvl="0"/>
            <a:r>
              <a:rPr lang="he-IL" altLang="he-IL"/>
              <a:t>לחץ כדי לערוך סגנונות טקסט של תבנית בסיס</a:t>
            </a:r>
          </a:p>
          <a:p>
            <a:pPr lvl="1"/>
            <a:r>
              <a:rPr lang="he-IL" altLang="he-IL"/>
              <a:t>רמה שנייה</a:t>
            </a:r>
          </a:p>
          <a:p>
            <a:pPr lvl="2"/>
            <a:r>
              <a:rPr lang="he-IL" altLang="he-IL"/>
              <a:t>רמה שלישית</a:t>
            </a:r>
          </a:p>
          <a:p>
            <a:pPr lvl="0"/>
            <a:r>
              <a:rPr lang="he-IL" altLang="he-IL"/>
              <a:t>רמה רביעית</a:t>
            </a:r>
          </a:p>
          <a:p>
            <a:pPr lvl="1"/>
            <a:r>
              <a:rPr lang="he-IL" altLang="he-IL"/>
              <a:t>רמה חמישית</a:t>
            </a:r>
          </a:p>
        </p:txBody>
      </p:sp>
      <p:sp>
        <p:nvSpPr>
          <p:cNvPr id="1039" name="Text Box 70"/>
          <p:cNvSpPr txBox="1">
            <a:spLocks noChangeArrowheads="1"/>
          </p:cNvSpPr>
          <p:nvPr/>
        </p:nvSpPr>
        <p:spPr bwMode="auto">
          <a:xfrm>
            <a:off x="1042988" y="1268413"/>
            <a:ext cx="63373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sz="8000" b="0">
                <a:solidFill>
                  <a:srgbClr val="FFFFFF"/>
                </a:solidFill>
              </a:rPr>
              <a:t>טיוטא</a:t>
            </a:r>
            <a:endParaRPr lang="en-US" sz="8000" b="0">
              <a:solidFill>
                <a:srgbClr val="FFFFFF"/>
              </a:solidFill>
            </a:endParaRPr>
          </a:p>
        </p:txBody>
      </p:sp>
      <p:sp>
        <p:nvSpPr>
          <p:cNvPr id="1030" name="Rectangle 9"/>
          <p:cNvSpPr>
            <a:spLocks noChangeArrowheads="1"/>
          </p:cNvSpPr>
          <p:nvPr/>
        </p:nvSpPr>
        <p:spPr bwMode="auto">
          <a:xfrm>
            <a:off x="0" y="1588"/>
            <a:ext cx="9144000" cy="1006475"/>
          </a:xfrm>
          <a:prstGeom prst="rect">
            <a:avLst/>
          </a:prstGeom>
          <a:solidFill>
            <a:srgbClr val="17375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0B61E2A6-4DAE-4454-AEC0-97F44B9996BE}" type="slidenum">
              <a:rPr lang="he-IL" sz="1050" smtClean="0">
                <a:solidFill>
                  <a:srgbClr val="FFFFFF"/>
                </a:solidFill>
              </a:rPr>
              <a:pPr algn="r" rt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50" smtClean="0">
              <a:solidFill>
                <a:srgbClr val="FFFFFF"/>
              </a:solidFill>
            </a:endParaRPr>
          </a:p>
          <a:p>
            <a:pPr algn="r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CA" altLang="he-IL" sz="5400" b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1" name="Rectangle 16"/>
          <p:cNvSpPr>
            <a:spLocks noChangeArrowheads="1"/>
          </p:cNvSpPr>
          <p:nvPr/>
        </p:nvSpPr>
        <p:spPr bwMode="auto">
          <a:xfrm>
            <a:off x="7826375" y="-1588"/>
            <a:ext cx="46038" cy="1262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he-IL" sz="1800" b="0">
              <a:solidFill>
                <a:srgbClr val="000000"/>
              </a:solidFill>
            </a:endParaRPr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8198687" y="94898"/>
            <a:ext cx="685800" cy="754063"/>
            <a:chOff x="3045" y="2956"/>
            <a:chExt cx="588" cy="564"/>
          </a:xfrm>
        </p:grpSpPr>
        <p:sp>
          <p:nvSpPr>
            <p:cNvPr id="1033" name="Rectangle 47"/>
            <p:cNvSpPr>
              <a:spLocks noChangeArrowheads="1"/>
            </p:cNvSpPr>
            <p:nvPr/>
          </p:nvSpPr>
          <p:spPr bwMode="auto">
            <a:xfrm>
              <a:off x="3045" y="3119"/>
              <a:ext cx="564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he-IL" altLang="he-IL" sz="1400" b="0">
                  <a:solidFill>
                    <a:srgbClr val="FFFFFF"/>
                  </a:solidFill>
                  <a:latin typeface="Calibri" pitchFamily="34" charset="0"/>
                </a:rPr>
                <a:t>ראמ"ה</a:t>
              </a:r>
              <a:endParaRPr lang="en-US" altLang="he-IL" sz="1400" b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1034" name="Group 48"/>
            <p:cNvGrpSpPr>
              <a:grpSpLocks/>
            </p:cNvGrpSpPr>
            <p:nvPr/>
          </p:nvGrpSpPr>
          <p:grpSpPr bwMode="auto">
            <a:xfrm>
              <a:off x="3045" y="2956"/>
              <a:ext cx="588" cy="564"/>
              <a:chOff x="1810" y="1497"/>
              <a:chExt cx="1303" cy="1058"/>
            </a:xfrm>
          </p:grpSpPr>
          <p:sp>
            <p:nvSpPr>
              <p:cNvPr id="1035" name="AutoShape 49"/>
              <p:cNvSpPr>
                <a:spLocks noChangeArrowheads="1"/>
              </p:cNvSpPr>
              <p:nvPr/>
            </p:nvSpPr>
            <p:spPr bwMode="auto">
              <a:xfrm>
                <a:off x="2434" y="1559"/>
                <a:ext cx="679" cy="996"/>
              </a:xfrm>
              <a:prstGeom prst="curvedLeftArrow">
                <a:avLst>
                  <a:gd name="adj1" fmla="val 38222"/>
                  <a:gd name="adj2" fmla="val 76431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1036" name="AutoShape 50"/>
              <p:cNvSpPr>
                <a:spLocks noChangeArrowheads="1"/>
              </p:cNvSpPr>
              <p:nvPr/>
            </p:nvSpPr>
            <p:spPr bwMode="auto">
              <a:xfrm rot="10633304">
                <a:off x="1810" y="1497"/>
                <a:ext cx="528" cy="980"/>
              </a:xfrm>
              <a:prstGeom prst="curvedLeftArrow">
                <a:avLst>
                  <a:gd name="adj1" fmla="val 38212"/>
                  <a:gd name="adj2" fmla="val 76432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</p:grp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8859C-3A01-41CD-A77D-5575EED5209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397577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514350" indent="-342900" algn="r" rtl="1" eaLnBrk="0" fontAlgn="base" hangingPunct="0">
        <a:lnSpc>
          <a:spcPct val="90000"/>
        </a:lnSpc>
        <a:spcBef>
          <a:spcPct val="75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bg1"/>
          </a:solidFill>
          <a:latin typeface="+mn-lt"/>
          <a:ea typeface="+mn-ea"/>
          <a:cs typeface="+mn-cs"/>
        </a:defRPr>
      </a:lvl1pPr>
      <a:lvl2pPr marL="1143000" indent="-28575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ú"/>
        <a:defRPr sz="2400">
          <a:solidFill>
            <a:schemeClr val="bg1"/>
          </a:solidFill>
          <a:latin typeface="+mn-lt"/>
          <a:cs typeface="+mn-cs"/>
        </a:defRPr>
      </a:lvl2pPr>
      <a:lvl3pPr marL="1485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•"/>
        <a:defRPr sz="2000">
          <a:solidFill>
            <a:schemeClr val="bg1"/>
          </a:solidFill>
          <a:latin typeface="+mn-lt"/>
          <a:cs typeface="+mn-cs"/>
        </a:defRPr>
      </a:lvl3pPr>
      <a:lvl4pPr marL="18288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60000"/>
        <a:buChar char="o"/>
        <a:defRPr>
          <a:solidFill>
            <a:schemeClr val="bg1"/>
          </a:solidFill>
          <a:latin typeface="+mn-lt"/>
          <a:cs typeface="+mn-cs"/>
        </a:defRPr>
      </a:lvl4pPr>
      <a:lvl5pPr marL="21717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5pPr>
      <a:lvl6pPr marL="2628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6pPr>
      <a:lvl7pPr marL="30861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7pPr>
      <a:lvl8pPr marL="35433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8pPr>
      <a:lvl9pPr marL="40005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328025" y="5791200"/>
            <a:ext cx="822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  <a:defRPr/>
            </a:pPr>
            <a:endParaRPr lang="he-IL" altLang="he-IL" sz="1800" smtClean="0">
              <a:solidFill>
                <a:srgbClr val="FFFFFF"/>
              </a:solidFill>
            </a:endParaRPr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8262938" y="6597650"/>
            <a:ext cx="8556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0800" bIns="10800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1100" smtClean="0">
                <a:solidFill>
                  <a:srgbClr val="FFFFFF"/>
                </a:solidFill>
              </a:rPr>
              <a:t>© 2013 # </a:t>
            </a:r>
            <a:fld id="{6C595F5C-7478-4D9B-87BA-2BDC314E29B6}" type="slidenum">
              <a:rPr lang="he-IL" altLang="he-IL" sz="1100" smtClean="0">
                <a:solidFill>
                  <a:srgbClr val="FFFFFF"/>
                </a:solidFill>
              </a:rPr>
              <a:pPr algn="l" rtl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‹#›</a:t>
            </a:fld>
            <a:endParaRPr lang="en-US" altLang="he-IL" sz="1100" smtClean="0">
              <a:solidFill>
                <a:srgbClr val="FFFFFF"/>
              </a:solidFill>
            </a:endParaRPr>
          </a:p>
        </p:txBody>
      </p:sp>
      <p:sp>
        <p:nvSpPr>
          <p:cNvPr id="2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875" y="1260475"/>
            <a:ext cx="8156575" cy="56292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e-IL" altLang="he-IL" smtClean="0"/>
          </a:p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0"/>
            <a:r>
              <a:rPr lang="he-IL" altLang="he-IL" smtClean="0"/>
              <a:t>רמה רביעית</a:t>
            </a:r>
          </a:p>
          <a:p>
            <a:pPr lvl="1"/>
            <a:r>
              <a:rPr lang="he-IL" altLang="he-IL" smtClean="0"/>
              <a:t>רמה חמישית</a:t>
            </a:r>
          </a:p>
        </p:txBody>
      </p:sp>
      <p:sp>
        <p:nvSpPr>
          <p:cNvPr id="1039" name="Text Box 70"/>
          <p:cNvSpPr txBox="1">
            <a:spLocks noChangeArrowheads="1"/>
          </p:cNvSpPr>
          <p:nvPr/>
        </p:nvSpPr>
        <p:spPr bwMode="auto">
          <a:xfrm>
            <a:off x="1042988" y="1268413"/>
            <a:ext cx="63373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sz="8000" b="0" dirty="0" smtClean="0">
                <a:solidFill>
                  <a:srgbClr val="FFFFFF"/>
                </a:solidFill>
              </a:rPr>
              <a:t>טיוטא</a:t>
            </a:r>
            <a:endParaRPr lang="en-US" sz="8000" b="0" dirty="0" smtClean="0">
              <a:solidFill>
                <a:srgbClr val="FFFFFF"/>
              </a:solidFill>
            </a:endParaRPr>
          </a:p>
        </p:txBody>
      </p:sp>
      <p:sp>
        <p:nvSpPr>
          <p:cNvPr id="1030" name="Rectangle 9"/>
          <p:cNvSpPr>
            <a:spLocks noChangeArrowheads="1"/>
          </p:cNvSpPr>
          <p:nvPr/>
        </p:nvSpPr>
        <p:spPr bwMode="auto">
          <a:xfrm>
            <a:off x="0" y="1588"/>
            <a:ext cx="9144000" cy="1006475"/>
          </a:xfrm>
          <a:prstGeom prst="rect">
            <a:avLst/>
          </a:prstGeom>
          <a:solidFill>
            <a:srgbClr val="17375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he-IL" sz="5400" b="0">
                <a:solidFill>
                  <a:srgbClr val="FFFFFF"/>
                </a:solidFill>
                <a:latin typeface="Calibri" pitchFamily="34" charset="0"/>
              </a:rPr>
              <a:t> </a:t>
            </a:r>
            <a:endParaRPr lang="en-CA" altLang="he-IL" sz="5400" b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1" name="Rectangle 16"/>
          <p:cNvSpPr>
            <a:spLocks noChangeArrowheads="1"/>
          </p:cNvSpPr>
          <p:nvPr/>
        </p:nvSpPr>
        <p:spPr bwMode="auto">
          <a:xfrm>
            <a:off x="7826375" y="-1588"/>
            <a:ext cx="46038" cy="1262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he-IL" sz="1800" b="0">
              <a:solidFill>
                <a:srgbClr val="000000"/>
              </a:solidFill>
            </a:endParaRPr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8198687" y="94898"/>
            <a:ext cx="685800" cy="754063"/>
            <a:chOff x="3045" y="2956"/>
            <a:chExt cx="588" cy="564"/>
          </a:xfrm>
        </p:grpSpPr>
        <p:sp>
          <p:nvSpPr>
            <p:cNvPr id="1033" name="Rectangle 47"/>
            <p:cNvSpPr>
              <a:spLocks noChangeArrowheads="1"/>
            </p:cNvSpPr>
            <p:nvPr/>
          </p:nvSpPr>
          <p:spPr bwMode="auto">
            <a:xfrm>
              <a:off x="3045" y="3119"/>
              <a:ext cx="564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he-IL" altLang="he-IL" sz="1400" b="0" dirty="0">
                  <a:solidFill>
                    <a:srgbClr val="FFFFFF"/>
                  </a:solidFill>
                  <a:latin typeface="Calibri" pitchFamily="34" charset="0"/>
                </a:rPr>
                <a:t>ראמ"ה</a:t>
              </a:r>
              <a:endParaRPr lang="en-US" altLang="he-IL" sz="1400" b="0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1034" name="Group 48"/>
            <p:cNvGrpSpPr>
              <a:grpSpLocks/>
            </p:cNvGrpSpPr>
            <p:nvPr/>
          </p:nvGrpSpPr>
          <p:grpSpPr bwMode="auto">
            <a:xfrm>
              <a:off x="3045" y="2956"/>
              <a:ext cx="588" cy="564"/>
              <a:chOff x="1810" y="1497"/>
              <a:chExt cx="1303" cy="1058"/>
            </a:xfrm>
          </p:grpSpPr>
          <p:sp>
            <p:nvSpPr>
              <p:cNvPr id="1035" name="AutoShape 49"/>
              <p:cNvSpPr>
                <a:spLocks noChangeArrowheads="1"/>
              </p:cNvSpPr>
              <p:nvPr/>
            </p:nvSpPr>
            <p:spPr bwMode="auto">
              <a:xfrm>
                <a:off x="2434" y="1559"/>
                <a:ext cx="679" cy="996"/>
              </a:xfrm>
              <a:prstGeom prst="curvedLeftArrow">
                <a:avLst>
                  <a:gd name="adj1" fmla="val 38222"/>
                  <a:gd name="adj2" fmla="val 76431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1036" name="AutoShape 50"/>
              <p:cNvSpPr>
                <a:spLocks noChangeArrowheads="1"/>
              </p:cNvSpPr>
              <p:nvPr/>
            </p:nvSpPr>
            <p:spPr bwMode="auto">
              <a:xfrm rot="10633304">
                <a:off x="1810" y="1497"/>
                <a:ext cx="528" cy="980"/>
              </a:xfrm>
              <a:prstGeom prst="curvedLeftArrow">
                <a:avLst>
                  <a:gd name="adj1" fmla="val 38212"/>
                  <a:gd name="adj2" fmla="val 76432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</p:grp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8859C-3A01-41CD-A77D-5575EED5209D}" type="slidenum">
              <a:rPr lang="he-IL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he-IL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4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36657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514350" indent="-342900" algn="r" rtl="1" eaLnBrk="0" fontAlgn="base" hangingPunct="0">
        <a:lnSpc>
          <a:spcPct val="90000"/>
        </a:lnSpc>
        <a:spcBef>
          <a:spcPct val="75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bg1"/>
          </a:solidFill>
          <a:latin typeface="+mn-lt"/>
          <a:ea typeface="+mn-ea"/>
          <a:cs typeface="+mn-cs"/>
        </a:defRPr>
      </a:lvl1pPr>
      <a:lvl2pPr marL="1143000" indent="-28575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ú"/>
        <a:defRPr sz="2400">
          <a:solidFill>
            <a:schemeClr val="bg1"/>
          </a:solidFill>
          <a:latin typeface="+mn-lt"/>
          <a:cs typeface="+mn-cs"/>
        </a:defRPr>
      </a:lvl2pPr>
      <a:lvl3pPr marL="1485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•"/>
        <a:defRPr sz="2000">
          <a:solidFill>
            <a:schemeClr val="bg1"/>
          </a:solidFill>
          <a:latin typeface="+mn-lt"/>
          <a:cs typeface="+mn-cs"/>
        </a:defRPr>
      </a:lvl3pPr>
      <a:lvl4pPr marL="18288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60000"/>
        <a:buChar char="o"/>
        <a:defRPr>
          <a:solidFill>
            <a:schemeClr val="bg1"/>
          </a:solidFill>
          <a:latin typeface="+mn-lt"/>
          <a:cs typeface="+mn-cs"/>
        </a:defRPr>
      </a:lvl4pPr>
      <a:lvl5pPr marL="21717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5pPr>
      <a:lvl6pPr marL="2628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6pPr>
      <a:lvl7pPr marL="30861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7pPr>
      <a:lvl8pPr marL="35433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8pPr>
      <a:lvl9pPr marL="40005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328025" y="5791200"/>
            <a:ext cx="822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  <a:defRPr/>
            </a:pPr>
            <a:endParaRPr lang="he-IL" altLang="he-IL" sz="1800" smtClean="0">
              <a:solidFill>
                <a:srgbClr val="FFFFFF"/>
              </a:solidFill>
            </a:endParaRPr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8262938" y="6597650"/>
            <a:ext cx="8556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0800" bIns="10800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1100" smtClean="0">
                <a:solidFill>
                  <a:srgbClr val="FFFFFF"/>
                </a:solidFill>
              </a:rPr>
              <a:t>© 2013 # </a:t>
            </a:r>
            <a:fld id="{6C595F5C-7478-4D9B-87BA-2BDC314E29B6}" type="slidenum">
              <a:rPr lang="he-IL" altLang="he-IL" sz="1100" smtClean="0">
                <a:solidFill>
                  <a:srgbClr val="FFFFFF"/>
                </a:solidFill>
              </a:rPr>
              <a:pPr algn="l" rtl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‹#›</a:t>
            </a:fld>
            <a:endParaRPr lang="en-US" altLang="he-IL" sz="1100" smtClean="0">
              <a:solidFill>
                <a:srgbClr val="FFFFFF"/>
              </a:solidFill>
            </a:endParaRPr>
          </a:p>
        </p:txBody>
      </p:sp>
      <p:sp>
        <p:nvSpPr>
          <p:cNvPr id="2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875" y="1260475"/>
            <a:ext cx="8156575" cy="56292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e-IL" altLang="he-IL" smtClean="0"/>
          </a:p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0"/>
            <a:r>
              <a:rPr lang="he-IL" altLang="he-IL" smtClean="0"/>
              <a:t>רמה רביעית</a:t>
            </a:r>
          </a:p>
          <a:p>
            <a:pPr lvl="1"/>
            <a:r>
              <a:rPr lang="he-IL" altLang="he-IL" smtClean="0"/>
              <a:t>רמה חמישית</a:t>
            </a:r>
          </a:p>
        </p:txBody>
      </p:sp>
      <p:sp>
        <p:nvSpPr>
          <p:cNvPr id="1039" name="Text Box 70"/>
          <p:cNvSpPr txBox="1">
            <a:spLocks noChangeArrowheads="1"/>
          </p:cNvSpPr>
          <p:nvPr/>
        </p:nvSpPr>
        <p:spPr bwMode="auto">
          <a:xfrm>
            <a:off x="1042988" y="1268413"/>
            <a:ext cx="63373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sz="8000" b="0" dirty="0" smtClean="0">
                <a:solidFill>
                  <a:srgbClr val="FFFFFF"/>
                </a:solidFill>
              </a:rPr>
              <a:t>טיוטא</a:t>
            </a:r>
            <a:endParaRPr lang="en-US" sz="8000" b="0" dirty="0" smtClean="0">
              <a:solidFill>
                <a:srgbClr val="FFFFFF"/>
              </a:solidFill>
            </a:endParaRPr>
          </a:p>
        </p:txBody>
      </p:sp>
      <p:sp>
        <p:nvSpPr>
          <p:cNvPr id="1030" name="Rectangle 9"/>
          <p:cNvSpPr>
            <a:spLocks noChangeArrowheads="1"/>
          </p:cNvSpPr>
          <p:nvPr/>
        </p:nvSpPr>
        <p:spPr bwMode="auto">
          <a:xfrm>
            <a:off x="0" y="1588"/>
            <a:ext cx="9144000" cy="1006475"/>
          </a:xfrm>
          <a:prstGeom prst="rect">
            <a:avLst/>
          </a:prstGeom>
          <a:solidFill>
            <a:srgbClr val="17375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he-IL" sz="5400" b="0">
                <a:solidFill>
                  <a:srgbClr val="FFFFFF"/>
                </a:solidFill>
                <a:latin typeface="Calibri" pitchFamily="34" charset="0"/>
              </a:rPr>
              <a:t> </a:t>
            </a:r>
            <a:endParaRPr lang="en-CA" altLang="he-IL" sz="5400" b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1" name="Rectangle 16"/>
          <p:cNvSpPr>
            <a:spLocks noChangeArrowheads="1"/>
          </p:cNvSpPr>
          <p:nvPr/>
        </p:nvSpPr>
        <p:spPr bwMode="auto">
          <a:xfrm>
            <a:off x="7826375" y="-1588"/>
            <a:ext cx="46038" cy="1262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he-IL" sz="1800" b="0">
              <a:solidFill>
                <a:srgbClr val="000000"/>
              </a:solidFill>
            </a:endParaRPr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8198687" y="94898"/>
            <a:ext cx="685800" cy="754063"/>
            <a:chOff x="3045" y="2956"/>
            <a:chExt cx="588" cy="564"/>
          </a:xfrm>
        </p:grpSpPr>
        <p:sp>
          <p:nvSpPr>
            <p:cNvPr id="1033" name="Rectangle 47"/>
            <p:cNvSpPr>
              <a:spLocks noChangeArrowheads="1"/>
            </p:cNvSpPr>
            <p:nvPr/>
          </p:nvSpPr>
          <p:spPr bwMode="auto">
            <a:xfrm>
              <a:off x="3045" y="3119"/>
              <a:ext cx="564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he-IL" altLang="he-IL" sz="1400" b="0" dirty="0">
                  <a:solidFill>
                    <a:srgbClr val="FFFFFF"/>
                  </a:solidFill>
                  <a:latin typeface="Calibri" pitchFamily="34" charset="0"/>
                </a:rPr>
                <a:t>ראמ"ה</a:t>
              </a:r>
              <a:endParaRPr lang="en-US" altLang="he-IL" sz="1400" b="0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1034" name="Group 48"/>
            <p:cNvGrpSpPr>
              <a:grpSpLocks/>
            </p:cNvGrpSpPr>
            <p:nvPr/>
          </p:nvGrpSpPr>
          <p:grpSpPr bwMode="auto">
            <a:xfrm>
              <a:off x="3045" y="2956"/>
              <a:ext cx="588" cy="564"/>
              <a:chOff x="1810" y="1497"/>
              <a:chExt cx="1303" cy="1058"/>
            </a:xfrm>
          </p:grpSpPr>
          <p:sp>
            <p:nvSpPr>
              <p:cNvPr id="1035" name="AutoShape 49"/>
              <p:cNvSpPr>
                <a:spLocks noChangeArrowheads="1"/>
              </p:cNvSpPr>
              <p:nvPr/>
            </p:nvSpPr>
            <p:spPr bwMode="auto">
              <a:xfrm>
                <a:off x="2434" y="1559"/>
                <a:ext cx="679" cy="996"/>
              </a:xfrm>
              <a:prstGeom prst="curvedLeftArrow">
                <a:avLst>
                  <a:gd name="adj1" fmla="val 38222"/>
                  <a:gd name="adj2" fmla="val 76431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1036" name="AutoShape 50"/>
              <p:cNvSpPr>
                <a:spLocks noChangeArrowheads="1"/>
              </p:cNvSpPr>
              <p:nvPr/>
            </p:nvSpPr>
            <p:spPr bwMode="auto">
              <a:xfrm rot="10633304">
                <a:off x="1810" y="1497"/>
                <a:ext cx="528" cy="980"/>
              </a:xfrm>
              <a:prstGeom prst="curvedLeftArrow">
                <a:avLst>
                  <a:gd name="adj1" fmla="val 38212"/>
                  <a:gd name="adj2" fmla="val 76432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</p:grp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8859C-3A01-41CD-A77D-5575EED5209D}" type="slidenum">
              <a:rPr lang="he-IL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he-IL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4" name="Rectangle 10"/>
          <p:cNvSpPr>
            <a:spLocks noChangeArrowheads="1"/>
          </p:cNvSpPr>
          <p:nvPr userDrawn="1"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rgbClr val="FFFFFF"/>
                </a:solidFill>
              </a:rPr>
              <a:pPr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3027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514350" indent="-342900" algn="r" rtl="1" eaLnBrk="0" fontAlgn="base" hangingPunct="0">
        <a:lnSpc>
          <a:spcPct val="90000"/>
        </a:lnSpc>
        <a:spcBef>
          <a:spcPct val="75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bg1"/>
          </a:solidFill>
          <a:latin typeface="+mn-lt"/>
          <a:ea typeface="+mn-ea"/>
          <a:cs typeface="+mn-cs"/>
        </a:defRPr>
      </a:lvl1pPr>
      <a:lvl2pPr marL="1143000" indent="-28575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ú"/>
        <a:defRPr sz="2400">
          <a:solidFill>
            <a:schemeClr val="bg1"/>
          </a:solidFill>
          <a:latin typeface="+mn-lt"/>
          <a:cs typeface="+mn-cs"/>
        </a:defRPr>
      </a:lvl2pPr>
      <a:lvl3pPr marL="1485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•"/>
        <a:defRPr sz="2000">
          <a:solidFill>
            <a:schemeClr val="bg1"/>
          </a:solidFill>
          <a:latin typeface="+mn-lt"/>
          <a:cs typeface="+mn-cs"/>
        </a:defRPr>
      </a:lvl3pPr>
      <a:lvl4pPr marL="18288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60000"/>
        <a:buChar char="o"/>
        <a:defRPr>
          <a:solidFill>
            <a:schemeClr val="bg1"/>
          </a:solidFill>
          <a:latin typeface="+mn-lt"/>
          <a:cs typeface="+mn-cs"/>
        </a:defRPr>
      </a:lvl4pPr>
      <a:lvl5pPr marL="21717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5pPr>
      <a:lvl6pPr marL="2628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6pPr>
      <a:lvl7pPr marL="30861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7pPr>
      <a:lvl8pPr marL="35433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8pPr>
      <a:lvl9pPr marL="40005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4.xml"/><Relationship Id="rId5" Type="http://schemas.openxmlformats.org/officeDocument/2006/relationships/chart" Target="../charts/chart23.xml"/><Relationship Id="rId4" Type="http://schemas.openxmlformats.org/officeDocument/2006/relationships/chart" Target="../charts/chart2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Relationship Id="rId4" Type="http://schemas.openxmlformats.org/officeDocument/2006/relationships/chart" Target="../charts/chart2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3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3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5" Type="http://schemas.openxmlformats.org/officeDocument/2006/relationships/chart" Target="../charts/chart35.xml"/><Relationship Id="rId4" Type="http://schemas.openxmlformats.org/officeDocument/2006/relationships/chart" Target="../charts/chart3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39.xml"/><Relationship Id="rId5" Type="http://schemas.openxmlformats.org/officeDocument/2006/relationships/chart" Target="../charts/chart38.xml"/><Relationship Id="rId4" Type="http://schemas.openxmlformats.org/officeDocument/2006/relationships/chart" Target="../charts/chart3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0.xml"/><Relationship Id="rId7" Type="http://schemas.openxmlformats.org/officeDocument/2006/relationships/chart" Target="../charts/chart4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43.xml"/><Relationship Id="rId5" Type="http://schemas.openxmlformats.org/officeDocument/2006/relationships/chart" Target="../charts/chart42.xml"/><Relationship Id="rId4" Type="http://schemas.openxmlformats.org/officeDocument/2006/relationships/chart" Target="../charts/chart4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Relationship Id="rId5" Type="http://schemas.openxmlformats.org/officeDocument/2006/relationships/chart" Target="../charts/chart47.xml"/><Relationship Id="rId4" Type="http://schemas.openxmlformats.org/officeDocument/2006/relationships/chart" Target="../charts/chart4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8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51.xml"/><Relationship Id="rId5" Type="http://schemas.openxmlformats.org/officeDocument/2006/relationships/chart" Target="../charts/chart50.xml"/><Relationship Id="rId4" Type="http://schemas.openxmlformats.org/officeDocument/2006/relationships/chart" Target="../charts/chart4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5" Type="http://schemas.openxmlformats.org/officeDocument/2006/relationships/chart" Target="../charts/chart54.xml"/><Relationship Id="rId4" Type="http://schemas.openxmlformats.org/officeDocument/2006/relationships/chart" Target="../charts/chart5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5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58.xml"/><Relationship Id="rId5" Type="http://schemas.openxmlformats.org/officeDocument/2006/relationships/chart" Target="../charts/chart57.xml"/><Relationship Id="rId4" Type="http://schemas.openxmlformats.org/officeDocument/2006/relationships/chart" Target="../charts/chart5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9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ChangeArrowheads="1"/>
          </p:cNvSpPr>
          <p:nvPr/>
        </p:nvSpPr>
        <p:spPr bwMode="auto">
          <a:xfrm>
            <a:off x="0" y="5876925"/>
            <a:ext cx="82438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he-IL" sz="2400" dirty="0">
              <a:solidFill>
                <a:srgbClr val="000066"/>
              </a:solidFill>
            </a:endParaRPr>
          </a:p>
        </p:txBody>
      </p:sp>
      <p:sp>
        <p:nvSpPr>
          <p:cNvPr id="3075" name="WordArt 25"/>
          <p:cNvSpPr>
            <a:spLocks noChangeArrowheads="1" noChangeShapeType="1" noTextEdit="1"/>
          </p:cNvSpPr>
          <p:nvPr/>
        </p:nvSpPr>
        <p:spPr bwMode="auto">
          <a:xfrm>
            <a:off x="179512" y="116632"/>
            <a:ext cx="7532688" cy="7211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 err="1">
                <a:solidFill>
                  <a:srgbClr val="FFFFFF"/>
                </a:solidFill>
              </a:rPr>
              <a:t>ראמ"ה</a:t>
            </a:r>
            <a:r>
              <a:rPr lang="he-IL" sz="3600" b="1" kern="10" dirty="0">
                <a:solidFill>
                  <a:srgbClr val="FFFFFF"/>
                </a:solidFill>
              </a:rPr>
              <a:t> – הרשות הארצית למדידה והערכה בחינוך</a:t>
            </a:r>
          </a:p>
        </p:txBody>
      </p:sp>
      <p:sp>
        <p:nvSpPr>
          <p:cNvPr id="3076" name="WordArt 26"/>
          <p:cNvSpPr>
            <a:spLocks noChangeArrowheads="1" noChangeShapeType="1" noTextEdit="1"/>
          </p:cNvSpPr>
          <p:nvPr/>
        </p:nvSpPr>
        <p:spPr bwMode="auto">
          <a:xfrm>
            <a:off x="1914872" y="6165304"/>
            <a:ext cx="5105400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Guttman Yad-Brush"/>
                <a:cs typeface="Guttman Yad-Brush"/>
              </a:rPr>
              <a:t>מדידה בשירות הלמידה</a:t>
            </a: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679549" y="1485900"/>
            <a:ext cx="7561263" cy="3959323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he-I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ממצאים ממחקרים 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he-I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ארציים ובין-לאומיים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he-I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מיצ"ב, </a:t>
            </a:r>
            <a:r>
              <a:rPr lang="he-I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טימס</a:t>
            </a:r>
            <a:r>
              <a:rPr lang="he-I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ופיזה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2600" b="1" dirty="0" smtClean="0">
              <a:solidFill>
                <a:srgbClr val="0070C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600" b="1" dirty="0" smtClean="0">
                <a:solidFill>
                  <a:srgbClr val="0070C0"/>
                </a:solidFill>
              </a:rPr>
              <a:t>מוגש </a:t>
            </a:r>
            <a:r>
              <a:rPr lang="he-IL" sz="2600" b="1" dirty="0">
                <a:solidFill>
                  <a:srgbClr val="0070C0"/>
                </a:solidFill>
              </a:rPr>
              <a:t>לוועדת החינוך, התרבות והספורט של הכנסת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2000" b="1" dirty="0" smtClean="0">
              <a:solidFill>
                <a:srgbClr val="0033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dirty="0" smtClean="0">
                <a:solidFill>
                  <a:srgbClr val="000000"/>
                </a:solidFill>
              </a:rPr>
              <a:t>כסלו תשע"ז </a:t>
            </a:r>
            <a:r>
              <a:rPr lang="he-IL" sz="2800" b="1" dirty="0">
                <a:solidFill>
                  <a:srgbClr val="000000"/>
                </a:solidFill>
              </a:rPr>
              <a:t>- דצמבר </a:t>
            </a:r>
            <a:r>
              <a:rPr lang="he-IL" sz="2800" b="1" dirty="0" smtClean="0">
                <a:solidFill>
                  <a:srgbClr val="000000"/>
                </a:solidFill>
              </a:rPr>
              <a:t>2016</a:t>
            </a:r>
            <a:endParaRPr lang="en-US" sz="2800" b="1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14242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ChangeArrowheads="1"/>
          </p:cNvSpPr>
          <p:nvPr/>
        </p:nvSpPr>
        <p:spPr bwMode="auto">
          <a:xfrm>
            <a:off x="0" y="5876925"/>
            <a:ext cx="82438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he-IL" sz="2400">
              <a:solidFill>
                <a:srgbClr val="000066"/>
              </a:solidFill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683145" y="1196752"/>
            <a:ext cx="7561263" cy="532859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6000" b="1" kern="10" dirty="0" smtClean="0">
                <a:solidFill>
                  <a:srgbClr val="000066"/>
                </a:solidFill>
              </a:rPr>
              <a:t>מחקר פיזה 2015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3200" b="1" kern="10" dirty="0">
              <a:solidFill>
                <a:srgbClr val="000066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3200" b="1" kern="10" dirty="0" smtClean="0">
                <a:solidFill>
                  <a:srgbClr val="000066"/>
                </a:solidFill>
              </a:rPr>
              <a:t>מהו מחקר פיזה ומה אנו לומדים מממצאיו?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6000" b="1" kern="10" dirty="0">
              <a:solidFill>
                <a:srgbClr val="000066"/>
              </a:solidFill>
            </a:endParaRPr>
          </a:p>
        </p:txBody>
      </p:sp>
      <p:pic>
        <p:nvPicPr>
          <p:cNvPr id="4" name="Picture 2" descr="http://www.carrickferguscollege.co.uk/wp-content/uploads/2009/11/pisa_log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944" y="4581128"/>
            <a:ext cx="1008112" cy="159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WordArt 25"/>
          <p:cNvSpPr>
            <a:spLocks noChangeArrowheads="1" noChangeShapeType="1" noTextEdit="1"/>
          </p:cNvSpPr>
          <p:nvPr/>
        </p:nvSpPr>
        <p:spPr bwMode="auto">
          <a:xfrm>
            <a:off x="179512" y="116632"/>
            <a:ext cx="7532688" cy="7211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 err="1">
                <a:solidFill>
                  <a:srgbClr val="FFFFFF"/>
                </a:solidFill>
              </a:rPr>
              <a:t>ראמ"ה</a:t>
            </a:r>
            <a:r>
              <a:rPr lang="he-IL" sz="3600" b="1" kern="10" dirty="0">
                <a:solidFill>
                  <a:srgbClr val="FFFFFF"/>
                </a:solidFill>
              </a:rPr>
              <a:t> – הרשות הארצית למדידה והערכה בחינוך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85897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מהו מחקר פיזה?</a:t>
            </a:r>
            <a:r>
              <a:rPr lang="he-IL" dirty="0"/>
              <a:t/>
            </a:r>
            <a:br>
              <a:rPr lang="he-IL" dirty="0"/>
            </a:br>
            <a:r>
              <a:rPr lang="en-US" sz="2000" dirty="0"/>
              <a:t>PISA – </a:t>
            </a:r>
            <a:r>
              <a:rPr lang="en-US" sz="2000" dirty="0" err="1"/>
              <a:t>Programme</a:t>
            </a:r>
            <a:r>
              <a:rPr lang="en-US" sz="2000" dirty="0"/>
              <a:t> for International Student Assessment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837014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dirty="0" smtClean="0">
                <a:solidFill>
                  <a:srgbClr val="002060"/>
                </a:solidFill>
              </a:rPr>
              <a:t>מחקר פיזה הוא המחקר </a:t>
            </a:r>
            <a:r>
              <a:rPr lang="he-IL" dirty="0">
                <a:solidFill>
                  <a:srgbClr val="002060"/>
                </a:solidFill>
              </a:rPr>
              <a:t>הבין-לאומי המקיף, החשוב והחדשני ביותר בתחום החינוך </a:t>
            </a:r>
            <a:r>
              <a:rPr lang="he-IL" dirty="0" smtClean="0"/>
              <a:t>כיום:</a:t>
            </a:r>
            <a:endParaRPr lang="he-IL" dirty="0"/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dirty="0"/>
              <a:t>נערך על ידי ה-</a:t>
            </a:r>
            <a:r>
              <a:rPr lang="en-US" dirty="0">
                <a:latin typeface="Calibri" panose="020F0502020204030204" pitchFamily="34" charset="0"/>
              </a:rPr>
              <a:t>OECD</a:t>
            </a:r>
            <a:r>
              <a:rPr lang="he-IL" dirty="0"/>
              <a:t>, אחת לשלוש שנים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dirty="0"/>
              <a:t>מיועד לתלמידים בני </a:t>
            </a:r>
            <a:r>
              <a:rPr lang="he-IL" dirty="0" smtClean="0"/>
              <a:t>15 (לרוב תלמידי כיתה י')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endParaRPr lang="he-IL" dirty="0"/>
          </a:p>
          <a:p>
            <a:pPr algn="just">
              <a:lnSpc>
                <a:spcPct val="100000"/>
              </a:lnSpc>
              <a:spcBef>
                <a:spcPts val="2000"/>
              </a:spcBef>
              <a:defRPr/>
            </a:pPr>
            <a:r>
              <a:rPr lang="he-IL" sz="3200" dirty="0"/>
              <a:t>המטרה המרכזית של מחקר פיזה היא להעריך: </a:t>
            </a:r>
          </a:p>
          <a:p>
            <a:pPr marL="0" indent="0" algn="just">
              <a:lnSpc>
                <a:spcPct val="100000"/>
              </a:lnSpc>
              <a:spcBef>
                <a:spcPts val="2000"/>
              </a:spcBef>
              <a:buNone/>
              <a:defRPr/>
            </a:pPr>
            <a:r>
              <a:rPr lang="he-IL" dirty="0">
                <a:solidFill>
                  <a:srgbClr val="C00000"/>
                </a:solidFill>
              </a:rPr>
              <a:t>"</a:t>
            </a:r>
            <a:r>
              <a:rPr lang="he-IL" dirty="0">
                <a:solidFill>
                  <a:srgbClr val="C00000"/>
                </a:solidFill>
                <a:cs typeface="Guttman Yad-Brush" pitchFamily="2" charset="-79"/>
              </a:rPr>
              <a:t>באיזו מידה התלמידים 'מוכנים לחיים הבוגרים' </a:t>
            </a:r>
            <a:r>
              <a:rPr lang="he-IL" dirty="0">
                <a:solidFill>
                  <a:srgbClr val="C00000"/>
                </a:solidFill>
              </a:rPr>
              <a:t>-</a:t>
            </a:r>
            <a:r>
              <a:rPr lang="he-IL" dirty="0">
                <a:solidFill>
                  <a:srgbClr val="C00000"/>
                </a:solidFill>
                <a:cs typeface="Guttman Yad-Brush" pitchFamily="2" charset="-79"/>
              </a:rPr>
              <a:t> רכשו כלי חשיבה כלליים והבנה באופן המאפשר התמודדות טובה ויעילה עם סביבתם</a:t>
            </a:r>
            <a:r>
              <a:rPr lang="he-IL" dirty="0" smtClean="0">
                <a:solidFill>
                  <a:srgbClr val="C00000"/>
                </a:solidFill>
                <a:cs typeface="Guttman Yad-Brush" pitchFamily="2" charset="-79"/>
              </a:rPr>
              <a:t>."</a:t>
            </a:r>
            <a:endParaRPr lang="he-IL" dirty="0">
              <a:solidFill>
                <a:srgbClr val="C00000"/>
              </a:solidFill>
              <a:cs typeface="Guttman Yad-Brush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196146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/>
              <a:t>מהו מחקר פיזה</a:t>
            </a:r>
            <a:r>
              <a:rPr lang="he-IL" dirty="0" smtClean="0"/>
              <a:t>?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856984" cy="5760639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2000"/>
              </a:spcBef>
              <a:defRPr/>
            </a:pPr>
            <a:r>
              <a:rPr lang="he-IL" sz="3200" dirty="0" smtClean="0"/>
              <a:t>מחקר פיזה בודק אוריינות בתחומים דעת, כלומר: </a:t>
            </a:r>
            <a:endParaRPr lang="he-IL" sz="3200" dirty="0"/>
          </a:p>
          <a:p>
            <a:pPr marL="0" indent="0" algn="just">
              <a:lnSpc>
                <a:spcPct val="100000"/>
              </a:lnSpc>
              <a:spcBef>
                <a:spcPts val="2000"/>
              </a:spcBef>
              <a:buNone/>
              <a:defRPr/>
            </a:pPr>
            <a:r>
              <a:rPr lang="he-IL" dirty="0">
                <a:solidFill>
                  <a:srgbClr val="C00000"/>
                </a:solidFill>
                <a:cs typeface="Guttman Yad-Brush" pitchFamily="2" charset="-79"/>
              </a:rPr>
              <a:t>"היכולת של תלמידים ליישם ידע וכישורים שהם רכשו בתחומים מרכזיים, וכן לנתח, להסיק ולהסביר בצורה יעילה את הדרכים שבהן הם ניגשים לבעיות, מפרשים אותן ומוצאים להן פתרונות, במגוון </a:t>
            </a:r>
            <a:r>
              <a:rPr lang="he-IL" dirty="0" smtClean="0">
                <a:solidFill>
                  <a:srgbClr val="C00000"/>
                </a:solidFill>
                <a:cs typeface="Guttman Yad-Brush" pitchFamily="2" charset="-79"/>
              </a:rPr>
              <a:t>מצבים."</a:t>
            </a:r>
          </a:p>
          <a:p>
            <a:pPr marL="614250" lvl="1" indent="0" algn="just">
              <a:lnSpc>
                <a:spcPct val="100000"/>
              </a:lnSpc>
              <a:spcBef>
                <a:spcPts val="600"/>
              </a:spcBef>
              <a:buNone/>
              <a:defRPr/>
            </a:pPr>
            <a:endParaRPr lang="he-IL" dirty="0">
              <a:solidFill>
                <a:srgbClr val="00006A"/>
              </a:solidFill>
            </a:endParaRPr>
          </a:p>
          <a:p>
            <a:pPr algn="just"/>
            <a:r>
              <a:rPr lang="he-IL" sz="2400" dirty="0" smtClean="0"/>
              <a:t>פיזה</a:t>
            </a:r>
            <a:r>
              <a:rPr lang="he-IL" sz="2400" dirty="0"/>
              <a:t>,</a:t>
            </a:r>
            <a:r>
              <a:rPr lang="he-IL" sz="2400" dirty="0" smtClean="0"/>
              <a:t> בניגוד למיצ"ב או </a:t>
            </a:r>
            <a:r>
              <a:rPr lang="he-IL" sz="2400" dirty="0" err="1" smtClean="0"/>
              <a:t>לטימס</a:t>
            </a:r>
            <a:r>
              <a:rPr lang="he-IL" sz="2400" dirty="0" smtClean="0"/>
              <a:t>, לא נועד </a:t>
            </a:r>
            <a:r>
              <a:rPr lang="he-IL" sz="2400" dirty="0"/>
              <a:t>לבדוק את מימושה או יישומה של תכנית </a:t>
            </a:r>
            <a:r>
              <a:rPr lang="he-IL" sz="2400" dirty="0" smtClean="0"/>
              <a:t>הלימודים, אלא </a:t>
            </a:r>
            <a:r>
              <a:rPr lang="he-IL" sz="2400" dirty="0"/>
              <a:t>לבדוק אם וכיצד תלמידים יודעים להשתמש בידע </a:t>
            </a:r>
            <a:r>
              <a:rPr lang="he-IL" sz="2400" dirty="0" smtClean="0"/>
              <a:t>שנצטבר </a:t>
            </a:r>
            <a:r>
              <a:rPr lang="he-IL" sz="2400" dirty="0"/>
              <a:t>לאורך שנים בתחום דעת מסוים </a:t>
            </a:r>
            <a:r>
              <a:rPr lang="he-IL" sz="2400" dirty="0" smtClean="0"/>
              <a:t>וליישמו. 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3676467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/>
              <a:t>מהו מחקר פיזה</a:t>
            </a:r>
            <a:r>
              <a:rPr lang="he-IL" dirty="0" smtClean="0"/>
              <a:t>?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616623"/>
          </a:xfrm>
        </p:spPr>
        <p:txBody>
          <a:bodyPr/>
          <a:lstStyle/>
          <a:p>
            <a:pPr algn="just">
              <a:lnSpc>
                <a:spcPct val="100000"/>
              </a:lnSpc>
              <a:defRPr/>
            </a:pPr>
            <a:r>
              <a:rPr lang="he-IL" sz="3200" dirty="0"/>
              <a:t>תחומים קבועים: מדעים, קריאה </a:t>
            </a:r>
            <a:r>
              <a:rPr lang="he-IL" sz="3200" dirty="0" smtClean="0"/>
              <a:t>ומתמטיקה</a:t>
            </a:r>
            <a:endParaRPr lang="he-IL" sz="3200" dirty="0"/>
          </a:p>
          <a:p>
            <a:pPr algn="just">
              <a:lnSpc>
                <a:spcPct val="100000"/>
              </a:lnSpc>
              <a:defRPr/>
            </a:pPr>
            <a:r>
              <a:rPr lang="he-IL" sz="3200" dirty="0"/>
              <a:t>בכל מחזור מחקר יש מיקוד באחד </a:t>
            </a:r>
            <a:r>
              <a:rPr lang="he-IL" sz="3200" dirty="0" smtClean="0"/>
              <a:t>התחומים בו:</a:t>
            </a:r>
            <a:endParaRPr lang="he-IL" sz="3200" dirty="0"/>
          </a:p>
          <a:p>
            <a:pPr lvl="1" algn="just">
              <a:lnSpc>
                <a:spcPct val="100000"/>
              </a:lnSpc>
              <a:defRPr/>
            </a:pPr>
            <a:r>
              <a:rPr lang="he-IL" dirty="0" smtClean="0"/>
              <a:t>ניתנות </a:t>
            </a:r>
            <a:r>
              <a:rPr lang="he-IL" dirty="0"/>
              <a:t>לתלמידים יותר </a:t>
            </a:r>
            <a:r>
              <a:rPr lang="he-IL" dirty="0" smtClean="0"/>
              <a:t>שאלות</a:t>
            </a:r>
            <a:endParaRPr lang="he-IL" dirty="0"/>
          </a:p>
          <a:p>
            <a:pPr lvl="1" algn="just">
              <a:lnSpc>
                <a:spcPct val="100000"/>
              </a:lnSpc>
              <a:defRPr/>
            </a:pPr>
            <a:r>
              <a:rPr lang="he-IL" dirty="0" smtClean="0"/>
              <a:t>ההישגים </a:t>
            </a:r>
            <a:r>
              <a:rPr lang="he-IL" dirty="0"/>
              <a:t>מדווחים גם לפי חלוקה לתחומי </a:t>
            </a:r>
            <a:r>
              <a:rPr lang="he-IL" dirty="0" smtClean="0"/>
              <a:t>משנה</a:t>
            </a:r>
            <a:endParaRPr lang="he-IL" dirty="0"/>
          </a:p>
          <a:p>
            <a:pPr algn="just">
              <a:lnSpc>
                <a:spcPct val="100000"/>
              </a:lnSpc>
              <a:defRPr/>
            </a:pPr>
            <a:r>
              <a:rPr lang="he-IL" sz="3200" dirty="0"/>
              <a:t>התחומים שהיו במיקוד בכל אחד ממחזורי פיזה:</a:t>
            </a:r>
          </a:p>
          <a:p>
            <a:pPr algn="just">
              <a:lnSpc>
                <a:spcPct val="100000"/>
              </a:lnSpc>
              <a:defRPr/>
            </a:pPr>
            <a:endParaRPr lang="he-IL" sz="3200" dirty="0"/>
          </a:p>
          <a:p>
            <a:pPr algn="just">
              <a:lnSpc>
                <a:spcPct val="100000"/>
              </a:lnSpc>
              <a:defRPr/>
            </a:pPr>
            <a:r>
              <a:rPr lang="he-IL" sz="3200" dirty="0" smtClean="0"/>
              <a:t>תחום </a:t>
            </a:r>
            <a:r>
              <a:rPr lang="he-IL" sz="3200" dirty="0"/>
              <a:t>"אורח" ב-2015 – פתרון בעיות </a:t>
            </a:r>
            <a:r>
              <a:rPr lang="he-IL" sz="3200" dirty="0" smtClean="0"/>
              <a:t>שיתופי</a:t>
            </a:r>
            <a:endParaRPr lang="he-IL" sz="3200" dirty="0"/>
          </a:p>
        </p:txBody>
      </p:sp>
      <p:graphicFrame>
        <p:nvGraphicFramePr>
          <p:cNvPr id="4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58940"/>
              </p:ext>
            </p:extLst>
          </p:nvPr>
        </p:nvGraphicFramePr>
        <p:xfrm>
          <a:off x="179510" y="4509120"/>
          <a:ext cx="8784978" cy="965004"/>
        </p:xfrm>
        <a:graphic>
          <a:graphicData uri="http://schemas.openxmlformats.org/drawingml/2006/table">
            <a:tbl>
              <a:tblPr rtl="1"/>
              <a:tblGrid>
                <a:gridCol w="14641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6416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641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641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6416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46416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8250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250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קריאה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מתמטיקה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מדעים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קריאה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מתמטיקה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מדעים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39611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/>
              <a:t>מחקר פיזה 2015</a:t>
            </a:r>
            <a:endParaRPr lang="he-IL" sz="2000" dirty="0"/>
          </a:p>
        </p:txBody>
      </p:sp>
      <p:sp>
        <p:nvSpPr>
          <p:cNvPr id="7" name="מלבן 6"/>
          <p:cNvSpPr/>
          <p:nvPr/>
        </p:nvSpPr>
        <p:spPr>
          <a:xfrm>
            <a:off x="107504" y="980728"/>
            <a:ext cx="9001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algn="just" eaLnBrk="0" fontAlgn="base" hangingPunct="0">
              <a:spcBef>
                <a:spcPct val="75000"/>
              </a:spcBef>
              <a:spcAft>
                <a:spcPct val="0"/>
              </a:spcAft>
              <a:defRPr/>
            </a:pPr>
            <a:r>
              <a:rPr lang="he-IL" sz="2200" b="1" kern="0" dirty="0">
                <a:solidFill>
                  <a:srgbClr val="000066"/>
                </a:solidFill>
              </a:rPr>
              <a:t>נאספו נתונים על למעלה מחצי מיליון תלמידים מ-72 מדינות וישויות </a:t>
            </a:r>
            <a:r>
              <a:rPr lang="he-IL" sz="2200" b="1" kern="0" dirty="0" smtClean="0">
                <a:solidFill>
                  <a:srgbClr val="000066"/>
                </a:solidFill>
              </a:rPr>
              <a:t>כלכליות*</a:t>
            </a:r>
            <a:endParaRPr lang="he-IL" sz="2200" b="1" kern="0" dirty="0">
              <a:solidFill>
                <a:srgbClr val="000066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337195" y="6237312"/>
            <a:ext cx="87513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algn="just" eaLnBrk="0" fontAlgn="base" hangingPunct="0">
              <a:spcBef>
                <a:spcPct val="75000"/>
              </a:spcBef>
              <a:spcAft>
                <a:spcPct val="0"/>
              </a:spcAft>
            </a:pPr>
            <a:r>
              <a:rPr lang="he-IL" sz="1400" kern="0" dirty="0" smtClean="0">
                <a:solidFill>
                  <a:srgbClr val="000066"/>
                </a:solidFill>
              </a:rPr>
              <a:t>* עקב </a:t>
            </a:r>
            <a:r>
              <a:rPr lang="he-IL" sz="1400" kern="0" dirty="0">
                <a:solidFill>
                  <a:srgbClr val="000066"/>
                </a:solidFill>
              </a:rPr>
              <a:t>בעיות שהתגלו בשתי מדינות הקשורות בייצוג האוכלוסייה ובבעיות בחלק מהשאלות נתוניהן לא נכללו במחקר. הנתונים </a:t>
            </a:r>
            <a:r>
              <a:rPr lang="he-IL" sz="1400" kern="0" dirty="0" smtClean="0">
                <a:solidFill>
                  <a:srgbClr val="000066"/>
                </a:solidFill>
              </a:rPr>
              <a:t>כוללים </a:t>
            </a:r>
            <a:r>
              <a:rPr lang="he-IL" sz="1400" kern="0" dirty="0">
                <a:solidFill>
                  <a:srgbClr val="000066"/>
                </a:solidFill>
              </a:rPr>
              <a:t>70 </a:t>
            </a:r>
            <a:r>
              <a:rPr lang="he-IL" sz="1400" kern="0" dirty="0" smtClean="0">
                <a:solidFill>
                  <a:srgbClr val="000066"/>
                </a:solidFill>
              </a:rPr>
              <a:t>מדינות.</a:t>
            </a:r>
            <a:endParaRPr lang="he-IL" sz="1400" kern="0" dirty="0">
              <a:solidFill>
                <a:srgbClr val="000066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012" y="1484784"/>
            <a:ext cx="5640387" cy="457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6553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/>
              <a:t>מחקר פיזה 2015</a:t>
            </a:r>
            <a:endParaRPr lang="he-IL" sz="200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124743"/>
            <a:ext cx="8856984" cy="5616625"/>
          </a:xfrm>
        </p:spPr>
        <p:txBody>
          <a:bodyPr/>
          <a:lstStyle/>
          <a:p>
            <a:pPr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נערך בישראל </a:t>
            </a:r>
            <a:r>
              <a:rPr lang="he-IL" dirty="0" smtClean="0">
                <a:solidFill>
                  <a:srgbClr val="000066"/>
                </a:solidFill>
              </a:rPr>
              <a:t>במרץ </a:t>
            </a:r>
            <a:r>
              <a:rPr lang="he-IL" dirty="0">
                <a:solidFill>
                  <a:srgbClr val="000066"/>
                </a:solidFill>
              </a:rPr>
              <a:t>2015.</a:t>
            </a:r>
          </a:p>
          <a:p>
            <a:pPr lvl="1"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כשנה לפני מועד זה נערך גם מחקר חלוץ.</a:t>
            </a:r>
          </a:p>
          <a:p>
            <a:pPr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בישראל השתתפו 6,598 תלמידים מ-173 בתי </a:t>
            </a:r>
            <a:r>
              <a:rPr lang="he-IL" dirty="0" smtClean="0">
                <a:solidFill>
                  <a:srgbClr val="000066"/>
                </a:solidFill>
              </a:rPr>
              <a:t>ספר.</a:t>
            </a:r>
            <a:endParaRPr lang="he-IL" dirty="0">
              <a:solidFill>
                <a:srgbClr val="000066"/>
              </a:solidFill>
            </a:endParaRPr>
          </a:p>
          <a:p>
            <a:pPr lvl="1"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מדגם מייצג של האוכלוסייה בישראל (למעט </a:t>
            </a:r>
            <a:r>
              <a:rPr lang="he-IL" dirty="0" smtClean="0">
                <a:solidFill>
                  <a:srgbClr val="000066"/>
                </a:solidFill>
              </a:rPr>
              <a:t>בנים חרדים).</a:t>
            </a:r>
            <a:endParaRPr lang="he-IL" dirty="0">
              <a:solidFill>
                <a:srgbClr val="000066"/>
              </a:solidFill>
            </a:endParaRPr>
          </a:p>
          <a:p>
            <a:pPr algn="just">
              <a:lnSpc>
                <a:spcPct val="100000"/>
              </a:lnSpc>
              <a:defRPr/>
            </a:pPr>
            <a:r>
              <a:rPr lang="he-IL" dirty="0" smtClean="0">
                <a:solidFill>
                  <a:srgbClr val="000066"/>
                </a:solidFill>
              </a:rPr>
              <a:t>לראשונה, המבחן </a:t>
            </a:r>
            <a:r>
              <a:rPr lang="he-IL" dirty="0">
                <a:solidFill>
                  <a:srgbClr val="000066"/>
                </a:solidFill>
              </a:rPr>
              <a:t>בפיזה היה ממוחשב </a:t>
            </a:r>
            <a:r>
              <a:rPr lang="he-IL" dirty="0" smtClean="0">
                <a:solidFill>
                  <a:srgbClr val="000066"/>
                </a:solidFill>
              </a:rPr>
              <a:t>במלואו</a:t>
            </a:r>
            <a:endParaRPr lang="he-IL" dirty="0">
              <a:solidFill>
                <a:srgbClr val="000066"/>
              </a:solidFill>
            </a:endParaRPr>
          </a:p>
          <a:p>
            <a:pPr lvl="1"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ב-57 מדינות וביניהן ישראל ושאר מדינות ה-</a:t>
            </a:r>
            <a:r>
              <a:rPr lang="en-US" dirty="0">
                <a:solidFill>
                  <a:srgbClr val="000066"/>
                </a:solidFill>
                <a:latin typeface="Calibri" panose="020F0502020204030204" pitchFamily="34" charset="0"/>
              </a:rPr>
              <a:t>OECD</a:t>
            </a:r>
            <a:r>
              <a:rPr lang="he-IL" dirty="0">
                <a:solidFill>
                  <a:srgbClr val="000066"/>
                </a:solidFill>
              </a:rPr>
              <a:t>, ביצעו את המבחן באופן ממוחשב</a:t>
            </a:r>
            <a:r>
              <a:rPr lang="he-IL" dirty="0" smtClean="0">
                <a:solidFill>
                  <a:srgbClr val="000066"/>
                </a:solidFill>
              </a:rPr>
              <a:t>. השפעת </a:t>
            </a:r>
            <a:r>
              <a:rPr lang="he-IL" dirty="0">
                <a:solidFill>
                  <a:srgbClr val="000066"/>
                </a:solidFill>
              </a:rPr>
              <a:t>מודל העברה, מודפס מול ממוחשב, נבדקה במסגרת מחקר </a:t>
            </a:r>
            <a:r>
              <a:rPr lang="he-IL" dirty="0" smtClean="0">
                <a:solidFill>
                  <a:srgbClr val="000066"/>
                </a:solidFill>
              </a:rPr>
              <a:t>החלוץ.</a:t>
            </a:r>
            <a:endParaRPr lang="he-IL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8971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הישגי ישראל לאורך שנים במחקר פיזה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4368429"/>
            <a:ext cx="8928992" cy="2156915"/>
          </a:xfrm>
        </p:spPr>
        <p:txBody>
          <a:bodyPr/>
          <a:lstStyle/>
          <a:p>
            <a:pPr marL="54000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sz="2400" dirty="0" smtClean="0"/>
              <a:t>שיפור </a:t>
            </a:r>
            <a:r>
              <a:rPr lang="he-IL" sz="2400" dirty="0"/>
              <a:t>בהישגים בהשוואה למחזור </a:t>
            </a:r>
            <a:r>
              <a:rPr lang="he-IL" sz="2400" dirty="0" smtClean="0"/>
              <a:t>2006</a:t>
            </a:r>
          </a:p>
          <a:p>
            <a:pPr marL="54000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sz="2400" dirty="0" smtClean="0"/>
              <a:t>ללא </a:t>
            </a:r>
            <a:r>
              <a:rPr lang="he-IL" sz="2400" dirty="0"/>
              <a:t>שינוי מובהק בהשוואה למחזור הקודם </a:t>
            </a:r>
            <a:r>
              <a:rPr lang="he-IL" sz="2400" dirty="0" smtClean="0"/>
              <a:t>2012</a:t>
            </a:r>
            <a:endParaRPr lang="he-IL" sz="2400" dirty="0"/>
          </a:p>
          <a:p>
            <a:pPr marL="1168650" lvl="1" indent="-360000" algn="just">
              <a:lnSpc>
                <a:spcPts val="2500"/>
              </a:lnSpc>
              <a:spcBef>
                <a:spcPts val="1200"/>
              </a:spcBef>
              <a:spcAft>
                <a:spcPts val="1000"/>
              </a:spcAft>
              <a:defRPr/>
            </a:pPr>
            <a:r>
              <a:rPr lang="he-IL" b="0" dirty="0"/>
              <a:t>במדעים ובמתמטיקה עיקר השיפור </a:t>
            </a:r>
            <a:r>
              <a:rPr lang="he-IL" b="0" dirty="0" smtClean="0"/>
              <a:t>התרחש בין </a:t>
            </a:r>
            <a:r>
              <a:rPr lang="he-IL" b="0" dirty="0"/>
              <a:t>2009 </a:t>
            </a:r>
            <a:r>
              <a:rPr lang="he-IL" b="0" dirty="0" smtClean="0"/>
              <a:t>ל-2012</a:t>
            </a:r>
            <a:endParaRPr lang="he-IL" b="0" dirty="0"/>
          </a:p>
          <a:p>
            <a:pPr marL="1168650" lvl="1" indent="-360000" algn="just">
              <a:lnSpc>
                <a:spcPts val="25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b="0" dirty="0"/>
              <a:t>בקריאה עיקר השיפור התרחש בין 2006 </a:t>
            </a:r>
            <a:r>
              <a:rPr lang="he-IL" b="0" dirty="0" smtClean="0"/>
              <a:t>ל-2009</a:t>
            </a:r>
            <a:r>
              <a:rPr lang="he-IL" dirty="0" smtClean="0"/>
              <a:t> </a:t>
            </a:r>
            <a:endParaRPr lang="he-IL" dirty="0"/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1267039"/>
              </p:ext>
            </p:extLst>
          </p:nvPr>
        </p:nvGraphicFramePr>
        <p:xfrm>
          <a:off x="611560" y="1196752"/>
          <a:ext cx="8280000" cy="26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321176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/>
              <a:t>פיזה </a:t>
            </a:r>
            <a:r>
              <a:rPr lang="he-IL" dirty="0" smtClean="0"/>
              <a:t>2015 - ממוצעי </a:t>
            </a:r>
            <a:r>
              <a:rPr lang="he-IL" dirty="0"/>
              <a:t>המדינות</a:t>
            </a:r>
            <a:endParaRPr lang="he-IL" sz="2000" dirty="0"/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1368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60" y="1341368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29400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56176" y="980728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>
                <a:solidFill>
                  <a:srgbClr val="0066FF"/>
                </a:solidFill>
              </a:rPr>
              <a:t>אוריינות מתמטיקה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32160" y="980728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>
                <a:solidFill>
                  <a:srgbClr val="FF9900"/>
                </a:solidFill>
              </a:rPr>
              <a:t>אוריינות קריאה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7504" y="980728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>
                <a:solidFill>
                  <a:srgbClr val="00B050"/>
                </a:solidFill>
              </a:rPr>
              <a:t>אוריינות מדעים</a:t>
            </a:r>
          </a:p>
        </p:txBody>
      </p:sp>
      <p:sp>
        <p:nvSpPr>
          <p:cNvPr id="2" name="מלבן מעוגל 1"/>
          <p:cNvSpPr/>
          <p:nvPr/>
        </p:nvSpPr>
        <p:spPr bwMode="auto">
          <a:xfrm>
            <a:off x="6156176" y="4041368"/>
            <a:ext cx="2880000" cy="432000"/>
          </a:xfrm>
          <a:prstGeom prst="roundRect">
            <a:avLst/>
          </a:prstGeom>
          <a:noFill/>
          <a:ln w="28575" cap="flat" cmpd="sng" algn="ctr">
            <a:solidFill>
              <a:srgbClr val="990033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מלבן מעוגל 28"/>
          <p:cNvSpPr/>
          <p:nvPr/>
        </p:nvSpPr>
        <p:spPr bwMode="auto">
          <a:xfrm>
            <a:off x="3131571" y="3573616"/>
            <a:ext cx="2880000" cy="701628"/>
          </a:xfrm>
          <a:prstGeom prst="roundRect">
            <a:avLst/>
          </a:prstGeom>
          <a:noFill/>
          <a:ln w="28575" cap="flat" cmpd="sng" algn="ctr">
            <a:solidFill>
              <a:srgbClr val="990033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מלבן מעוגל 29"/>
          <p:cNvSpPr/>
          <p:nvPr/>
        </p:nvSpPr>
        <p:spPr bwMode="auto">
          <a:xfrm>
            <a:off x="101122" y="4149080"/>
            <a:ext cx="2880000" cy="360040"/>
          </a:xfrm>
          <a:prstGeom prst="roundRect">
            <a:avLst/>
          </a:prstGeom>
          <a:noFill/>
          <a:ln w="28575" cap="flat" cmpd="sng" algn="ctr">
            <a:solidFill>
              <a:srgbClr val="990033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2195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</a:t>
            </a:r>
            <a:br>
              <a:rPr lang="he-IL" dirty="0" smtClean="0"/>
            </a:br>
            <a:r>
              <a:rPr lang="he-IL" sz="3200" dirty="0" smtClean="0"/>
              <a:t>ישראל </a:t>
            </a:r>
            <a:r>
              <a:rPr lang="he-IL" sz="3200" dirty="0"/>
              <a:t>בהשוואה לממוצע ה-</a:t>
            </a:r>
            <a:r>
              <a:rPr lang="en-US" sz="3200" dirty="0">
                <a:latin typeface="Calibri" panose="020F0502020204030204" pitchFamily="34" charset="0"/>
              </a:rPr>
              <a:t>OECD</a:t>
            </a:r>
            <a:endParaRPr lang="he-IL" sz="3200" dirty="0">
              <a:latin typeface="Calibri" panose="020F0502020204030204" pitchFamily="34" charset="0"/>
            </a:endParaRP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-12700" y="1052736"/>
            <a:ext cx="9036496" cy="4320480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לאורך שנים הממוצע </a:t>
            </a:r>
            <a:r>
              <a:rPr lang="he-IL" dirty="0"/>
              <a:t>בישראל </a:t>
            </a:r>
            <a:r>
              <a:rPr lang="he-IL" u="sng" dirty="0"/>
              <a:t>נמוך</a:t>
            </a:r>
            <a:r>
              <a:rPr lang="he-IL" dirty="0"/>
              <a:t> מהממוצע ב-</a:t>
            </a:r>
            <a:r>
              <a:rPr lang="en-US" dirty="0">
                <a:solidFill>
                  <a:srgbClr val="000066"/>
                </a:solidFill>
                <a:latin typeface="Calibri" panose="020F0502020204030204" pitchFamily="34" charset="0"/>
              </a:rPr>
              <a:t>OECD</a:t>
            </a:r>
            <a:r>
              <a:rPr lang="he-IL" dirty="0"/>
              <a:t> בכל תחומי האוריינות</a:t>
            </a:r>
            <a:r>
              <a:rPr lang="he-IL" dirty="0" smtClean="0"/>
              <a:t>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בפיזה 2015 </a:t>
            </a:r>
            <a:r>
              <a:rPr lang="he-IL" u="sng" dirty="0" smtClean="0"/>
              <a:t>הפער</a:t>
            </a:r>
            <a:r>
              <a:rPr lang="he-IL" dirty="0" smtClean="0"/>
              <a:t> בין ישראל לממוצע ה-</a:t>
            </a:r>
            <a:r>
              <a:rPr lang="en-US" dirty="0" smtClean="0">
                <a:solidFill>
                  <a:srgbClr val="000066"/>
                </a:solidFill>
                <a:latin typeface="Calibri" panose="020F0502020204030204" pitchFamily="34" charset="0"/>
              </a:rPr>
              <a:t>OECD</a:t>
            </a:r>
            <a:r>
              <a:rPr lang="he-IL" dirty="0" smtClean="0">
                <a:solidFill>
                  <a:srgbClr val="000066"/>
                </a:solidFill>
                <a:latin typeface="Calibri" panose="020F0502020204030204" pitchFamily="34" charset="0"/>
              </a:rPr>
              <a:t> עמד על:</a:t>
            </a:r>
            <a:endParaRPr lang="he-IL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00B050"/>
                </a:solidFill>
              </a:rPr>
              <a:t>באוריינות מדעים - 26 נקודות</a:t>
            </a: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FF6600"/>
                </a:solidFill>
              </a:rPr>
              <a:t>באוריינות קריאה - 14 נקודות</a:t>
            </a: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0070C0"/>
                </a:solidFill>
              </a:rPr>
              <a:t>באוריינות מתמטיקה - 20 נקודות</a:t>
            </a:r>
            <a:endParaRPr lang="he-IL" dirty="0">
              <a:solidFill>
                <a:srgbClr val="000066"/>
              </a:solidFill>
            </a:endParaRPr>
          </a:p>
          <a:p>
            <a:pPr marL="171450" lvl="0" indent="0" algn="just">
              <a:lnSpc>
                <a:spcPts val="3000"/>
              </a:lnSpc>
              <a:spcAft>
                <a:spcPts val="1000"/>
              </a:spcAft>
              <a:buNone/>
              <a:defRPr/>
            </a:pPr>
            <a:endParaRPr lang="he-IL" sz="24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678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מדרג המדינות לאורך שנים במחקר פיזה</a:t>
            </a:r>
            <a:endParaRPr lang="he-IL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54112" y="4365105"/>
            <a:ext cx="8928992" cy="2304256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sz="2400" dirty="0"/>
              <a:t>ככלל, אין שינויים משמעותיים בדירוגה של ישראל לאורך השנים</a:t>
            </a:r>
            <a:r>
              <a:rPr lang="he-IL" sz="2400" dirty="0" smtClean="0"/>
              <a:t>.</a:t>
            </a:r>
          </a:p>
          <a:p>
            <a:pPr lvl="1"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dirty="0" smtClean="0"/>
              <a:t>מיקום ישראל באוריינות קריאה השתפר ב-2012 אך נסוג חזרה ב-2015.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defRPr/>
            </a:pPr>
            <a:r>
              <a:rPr lang="he-IL" dirty="0" smtClean="0"/>
              <a:t>יש </a:t>
            </a:r>
            <a:r>
              <a:rPr lang="he-IL" dirty="0"/>
              <a:t>לשים לב כי בכל מחזור של מחקר פיזה, מספר המדינות המשתתפות שונה</a:t>
            </a:r>
            <a:r>
              <a:rPr lang="he-IL" dirty="0" smtClean="0"/>
              <a:t>.</a:t>
            </a:r>
            <a:endParaRPr lang="he-IL" dirty="0"/>
          </a:p>
        </p:txBody>
      </p:sp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033143"/>
              </p:ext>
            </p:extLst>
          </p:nvPr>
        </p:nvGraphicFramePr>
        <p:xfrm>
          <a:off x="539552" y="1124744"/>
          <a:ext cx="8136903" cy="266400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279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72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772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772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7724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29320"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endParaRPr lang="he-IL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800" b="1" dirty="0">
                          <a:solidFill>
                            <a:schemeClr val="bg1"/>
                          </a:solidFill>
                        </a:rPr>
                        <a:t>2006</a:t>
                      </a:r>
                    </a:p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400" b="1" dirty="0">
                          <a:solidFill>
                            <a:schemeClr val="bg1"/>
                          </a:solidFill>
                        </a:rPr>
                        <a:t>(57 משתתפות)</a:t>
                      </a:r>
                      <a:endParaRPr lang="he-IL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800" b="1" dirty="0">
                          <a:solidFill>
                            <a:schemeClr val="bg1"/>
                          </a:solidFill>
                        </a:rPr>
                        <a:t>2009</a:t>
                      </a:r>
                    </a:p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400" b="1" dirty="0">
                          <a:solidFill>
                            <a:schemeClr val="bg1"/>
                          </a:solidFill>
                        </a:rPr>
                        <a:t>(64 משתתפות)</a:t>
                      </a:r>
                      <a:endParaRPr lang="he-IL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800" b="1" dirty="0">
                          <a:solidFill>
                            <a:schemeClr val="bg1"/>
                          </a:solidFill>
                        </a:rPr>
                        <a:t>2012</a:t>
                      </a:r>
                    </a:p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400" b="1" dirty="0">
                          <a:solidFill>
                            <a:schemeClr val="bg1"/>
                          </a:solidFill>
                        </a:rPr>
                        <a:t>(64 משתתפות)</a:t>
                      </a:r>
                      <a:endParaRPr lang="he-IL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</a:pPr>
                      <a:endParaRPr lang="he-IL" sz="18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800" b="1" dirty="0">
                          <a:solidFill>
                            <a:schemeClr val="bg1"/>
                          </a:solidFill>
                        </a:rPr>
                        <a:t>2015</a:t>
                      </a:r>
                    </a:p>
                    <a:p>
                      <a:pPr algn="ctr" rtl="1">
                        <a:lnSpc>
                          <a:spcPts val="1500"/>
                        </a:lnSpc>
                      </a:pPr>
                      <a:r>
                        <a:rPr lang="he-IL" sz="1400" b="1" dirty="0">
                          <a:solidFill>
                            <a:schemeClr val="bg1"/>
                          </a:solidFill>
                        </a:rPr>
                        <a:t>(70 משתתפות)</a:t>
                      </a:r>
                    </a:p>
                    <a:p>
                      <a:pPr algn="ctr" rtl="1">
                        <a:lnSpc>
                          <a:spcPts val="1500"/>
                        </a:lnSpc>
                      </a:pPr>
                      <a:endParaRPr lang="he-IL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8184"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2000" b="1" i="0" dirty="0">
                          <a:solidFill>
                            <a:srgbClr val="00B050"/>
                          </a:solidFill>
                        </a:rPr>
                        <a:t>מדעים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</a:t>
                      </a:r>
                      <a:r>
                        <a:rPr lang="he-IL" sz="1800" b="1" u="none" dirty="0" smtClean="0">
                          <a:solidFill>
                            <a:schemeClr val="bg1"/>
                          </a:solidFill>
                        </a:rPr>
                        <a:t>39</a:t>
                      </a:r>
                      <a:endParaRPr lang="he-IL" sz="1800" b="1" u="non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40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8184"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2000" b="1" dirty="0">
                          <a:solidFill>
                            <a:srgbClr val="FF6600"/>
                          </a:solidFill>
                        </a:rPr>
                        <a:t>קריאה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u="none" baseline="0" dirty="0">
                          <a:solidFill>
                            <a:schemeClr val="bg1"/>
                          </a:solidFill>
                        </a:rPr>
                        <a:t>מקום 40</a:t>
                      </a:r>
                      <a:endParaRPr lang="he-IL" sz="1800" b="1" u="non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313"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2000" b="1" i="0" dirty="0">
                          <a:solidFill>
                            <a:srgbClr val="0070C0"/>
                          </a:solidFill>
                        </a:rPr>
                        <a:t>מתמטיקה</a:t>
                      </a:r>
                      <a:endParaRPr lang="he-IL" sz="20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baseline="0" dirty="0">
                          <a:solidFill>
                            <a:schemeClr val="bg1"/>
                          </a:solidFill>
                        </a:rPr>
                        <a:t>מקום </a:t>
                      </a:r>
                      <a:r>
                        <a:rPr lang="he-IL" sz="1800" b="1" u="none" baseline="0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he-IL" sz="1800" b="1" u="non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00"/>
                        </a:lnSpc>
                      </a:pPr>
                      <a:r>
                        <a:rPr lang="he-IL" sz="1800" b="1" u="none" dirty="0">
                          <a:solidFill>
                            <a:schemeClr val="bg1"/>
                          </a:solidFill>
                        </a:rPr>
                        <a:t>מקום 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43771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96" y="1413376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2015 - פיזור </a:t>
            </a:r>
            <a:r>
              <a:rPr lang="he-IL" dirty="0"/>
              <a:t>הציונים</a:t>
            </a:r>
            <a:br>
              <a:rPr lang="he-IL" dirty="0"/>
            </a:br>
            <a:r>
              <a:rPr lang="he-IL" sz="2800" dirty="0"/>
              <a:t>פער הציונים בין אחוזון 95 לבין אחוזון 5</a:t>
            </a:r>
            <a:endParaRPr lang="he-IL" sz="16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3376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13376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56176" y="1052736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>
                <a:solidFill>
                  <a:srgbClr val="0066FF"/>
                </a:solidFill>
              </a:rPr>
              <a:t>אוריינות מתמטיקה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2160" y="1052736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>
                <a:solidFill>
                  <a:srgbClr val="FF9900"/>
                </a:solidFill>
              </a:rPr>
              <a:t>אוריינות קריאה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504" y="1052736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>
                <a:solidFill>
                  <a:srgbClr val="00B050"/>
                </a:solidFill>
              </a:rPr>
              <a:t>אוריינות מדעים</a:t>
            </a:r>
          </a:p>
        </p:txBody>
      </p:sp>
      <p:sp>
        <p:nvSpPr>
          <p:cNvPr id="2" name="מלבן 1"/>
          <p:cNvSpPr/>
          <p:nvPr/>
        </p:nvSpPr>
        <p:spPr bwMode="auto">
          <a:xfrm>
            <a:off x="6656387" y="1646800"/>
            <a:ext cx="1584176" cy="36000"/>
          </a:xfrm>
          <a:prstGeom prst="rect">
            <a:avLst/>
          </a:prstGeom>
          <a:solidFill>
            <a:srgbClr val="990033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3635896" y="1646800"/>
            <a:ext cx="1944000" cy="36000"/>
          </a:xfrm>
          <a:prstGeom prst="rect">
            <a:avLst/>
          </a:prstGeom>
          <a:solidFill>
            <a:srgbClr val="990033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מלבן 10"/>
          <p:cNvSpPr/>
          <p:nvPr/>
        </p:nvSpPr>
        <p:spPr bwMode="auto">
          <a:xfrm>
            <a:off x="611560" y="1592800"/>
            <a:ext cx="1656000" cy="36000"/>
          </a:xfrm>
          <a:prstGeom prst="rect">
            <a:avLst/>
          </a:prstGeom>
          <a:solidFill>
            <a:srgbClr val="990033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0245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2015 - פיזור </a:t>
            </a:r>
            <a:r>
              <a:rPr lang="he-IL" dirty="0"/>
              <a:t>הציונים</a:t>
            </a:r>
            <a:br>
              <a:rPr lang="he-IL" dirty="0"/>
            </a:br>
            <a:r>
              <a:rPr lang="he-IL" sz="2600" dirty="0"/>
              <a:t>פער הציונים בין אחוזון 95 לבין אחוזון 5</a:t>
            </a:r>
            <a:endParaRPr lang="he-IL" sz="2600" dirty="0">
              <a:solidFill>
                <a:srgbClr val="FF0000"/>
              </a:solidFill>
            </a:endParaRPr>
          </a:p>
        </p:txBody>
      </p:sp>
      <p:sp>
        <p:nvSpPr>
          <p:cNvPr id="9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124745"/>
            <a:ext cx="8928992" cy="5616623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פיזור הציונים בישראל – </a:t>
            </a:r>
            <a:r>
              <a:rPr lang="he-IL" dirty="0" smtClean="0"/>
              <a:t>גדול מאד, הגדול ביותר מבין מדינות ה-</a:t>
            </a:r>
            <a:r>
              <a:rPr lang="en-US" dirty="0" smtClean="0">
                <a:latin typeface="Calibri" panose="020F0502020204030204" pitchFamily="34" charset="0"/>
              </a:rPr>
              <a:t>OECD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הממצא </a:t>
            </a:r>
            <a:r>
              <a:rPr lang="he-IL" dirty="0"/>
              <a:t>לגבי פיזור הציונים הגדול בישראל </a:t>
            </a:r>
            <a:r>
              <a:rPr lang="he-IL" dirty="0" smtClean="0"/>
              <a:t>עקבי:</a:t>
            </a:r>
            <a:endParaRPr lang="he-IL" dirty="0"/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במחזורים שונים של מחקר פיזה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במחקרים בין-לאומיים אחרים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פיזור הציונים גדול </a:t>
            </a:r>
            <a:r>
              <a:rPr lang="he-IL" dirty="0"/>
              <a:t>גם בתוך כל אחד ממגזרי </a:t>
            </a:r>
            <a:r>
              <a:rPr lang="he-IL" dirty="0" smtClean="0"/>
              <a:t>השפה.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endParaRPr lang="he-IL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פיזור ציונים הגבוה מעיד על פערים באוכלוסייה. הפערים העיקריים עולים כאשר משווים בין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b="1" dirty="0" smtClean="0"/>
              <a:t>תלמידים משני מגזרי השפה (דוברי עברית ודוברי ערבית) 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b="1" dirty="0" smtClean="0"/>
              <a:t>ובין תלמידים מרקע חברתי-תרבותי-כלכלי שונה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25365235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2015 - ישראל </a:t>
            </a:r>
            <a:r>
              <a:rPr lang="he-IL" dirty="0"/>
              <a:t>לפי מגזרי שפה</a:t>
            </a:r>
            <a:endParaRPr lang="he-IL" sz="2000" dirty="0"/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1368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60" y="1341368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29400"/>
            <a:ext cx="28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56176" y="980728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>
                <a:solidFill>
                  <a:srgbClr val="0066FF"/>
                </a:solidFill>
              </a:rPr>
              <a:t>אוריינות מתמטיקה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32160" y="980728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>
                <a:solidFill>
                  <a:srgbClr val="FF9900"/>
                </a:solidFill>
              </a:rPr>
              <a:t>אוריינות קריאה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7504" y="980728"/>
            <a:ext cx="2880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>
                <a:solidFill>
                  <a:srgbClr val="00B050"/>
                </a:solidFill>
              </a:rPr>
              <a:t>אוריינות מדעים</a:t>
            </a:r>
          </a:p>
        </p:txBody>
      </p:sp>
      <p:sp>
        <p:nvSpPr>
          <p:cNvPr id="2" name="מלבן מעוגל 1"/>
          <p:cNvSpPr/>
          <p:nvPr/>
        </p:nvSpPr>
        <p:spPr bwMode="auto">
          <a:xfrm>
            <a:off x="6156176" y="2838144"/>
            <a:ext cx="2880000" cy="36000"/>
          </a:xfrm>
          <a:prstGeom prst="roundRect">
            <a:avLst/>
          </a:prstGeom>
          <a:solidFill>
            <a:srgbClr val="0066FF"/>
          </a:solidFill>
          <a:ln w="28575" cap="flat" cmpd="sng" algn="ctr">
            <a:noFill/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מלבן מעוגל 28"/>
          <p:cNvSpPr/>
          <p:nvPr/>
        </p:nvSpPr>
        <p:spPr bwMode="auto">
          <a:xfrm>
            <a:off x="3131571" y="2276872"/>
            <a:ext cx="2880000" cy="36000"/>
          </a:xfrm>
          <a:prstGeom prst="roundRect">
            <a:avLst/>
          </a:prstGeom>
          <a:solidFill>
            <a:srgbClr val="0066FF"/>
          </a:solidFill>
          <a:ln w="28575" cap="flat" cmpd="sng" algn="ctr">
            <a:noFill/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מלבן 29"/>
          <p:cNvSpPr/>
          <p:nvPr/>
        </p:nvSpPr>
        <p:spPr bwMode="auto">
          <a:xfrm>
            <a:off x="101122" y="3710682"/>
            <a:ext cx="2880000" cy="36000"/>
          </a:xfrm>
          <a:prstGeom prst="rect">
            <a:avLst/>
          </a:prstGeom>
          <a:solidFill>
            <a:srgbClr val="0066FF"/>
          </a:solidFill>
          <a:ln w="28575" cap="flat" cmpd="sng" algn="ctr">
            <a:noFill/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מלבן 12"/>
          <p:cNvSpPr/>
          <p:nvPr/>
        </p:nvSpPr>
        <p:spPr bwMode="auto">
          <a:xfrm>
            <a:off x="91250" y="5949280"/>
            <a:ext cx="2880000" cy="36000"/>
          </a:xfrm>
          <a:prstGeom prst="rect">
            <a:avLst/>
          </a:prstGeom>
          <a:solidFill>
            <a:srgbClr val="007434"/>
          </a:solidFill>
          <a:ln w="28575" cap="flat" cmpd="sng" algn="ctr">
            <a:noFill/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לבן מעוגל 13"/>
          <p:cNvSpPr/>
          <p:nvPr/>
        </p:nvSpPr>
        <p:spPr bwMode="auto">
          <a:xfrm>
            <a:off x="3132160" y="6057296"/>
            <a:ext cx="2880000" cy="36000"/>
          </a:xfrm>
          <a:prstGeom prst="roundRect">
            <a:avLst/>
          </a:prstGeom>
          <a:solidFill>
            <a:srgbClr val="007434"/>
          </a:solidFill>
          <a:ln w="28575" cap="flat" cmpd="sng" algn="ctr">
            <a:noFill/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מלבן מעוגל 14"/>
          <p:cNvSpPr/>
          <p:nvPr/>
        </p:nvSpPr>
        <p:spPr bwMode="auto">
          <a:xfrm>
            <a:off x="6156176" y="5786214"/>
            <a:ext cx="2880000" cy="36000"/>
          </a:xfrm>
          <a:prstGeom prst="roundRect">
            <a:avLst/>
          </a:prstGeom>
          <a:solidFill>
            <a:srgbClr val="007434"/>
          </a:solidFill>
          <a:ln w="28575" cap="flat" cmpd="sng" algn="ctr">
            <a:noFill/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692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2015 - ישראל </a:t>
            </a:r>
            <a:r>
              <a:rPr lang="he-IL" dirty="0"/>
              <a:t>לפי מגזרי שפה</a:t>
            </a:r>
            <a:endParaRPr lang="he-IL" sz="18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0" y="1124745"/>
            <a:ext cx="9036496" cy="4752527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פערי הישגים </a:t>
            </a:r>
            <a:r>
              <a:rPr lang="he-IL" dirty="0"/>
              <a:t>גדולים מאוד בין מגזרי </a:t>
            </a:r>
            <a:r>
              <a:rPr lang="he-IL" dirty="0" smtClean="0"/>
              <a:t>השפה</a:t>
            </a:r>
            <a:endParaRPr lang="he-IL" dirty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הפערים גדלו לאורך מחזורי </a:t>
            </a:r>
            <a:r>
              <a:rPr lang="he-IL" dirty="0" smtClean="0"/>
              <a:t>פיזה</a:t>
            </a:r>
            <a:endParaRPr lang="he-IL" dirty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הישגי דוברי העברית דומים לממוצע מדינות ה-</a:t>
            </a:r>
            <a:r>
              <a:rPr lang="en-US" sz="2400" dirty="0">
                <a:latin typeface="Calibri" panose="020F0502020204030204" pitchFamily="34" charset="0"/>
              </a:rPr>
              <a:t>OECD</a:t>
            </a:r>
            <a:endParaRPr lang="he-IL" sz="2400" dirty="0">
              <a:latin typeface="Calibri" panose="020F0502020204030204" pitchFamily="34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הישגי דוברי העברית בקריאה מעט טובים יותר מאלה שבממוצע ה-</a:t>
            </a:r>
            <a:r>
              <a:rPr lang="en-US" dirty="0">
                <a:latin typeface="Calibri" panose="020F0502020204030204" pitchFamily="34" charset="0"/>
              </a:rPr>
              <a:t>OECD</a:t>
            </a:r>
            <a:r>
              <a:rPr lang="he-IL" dirty="0"/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הפערים בין דוברי עברית לבין דוברי ערבית הם:</a:t>
            </a: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00B050"/>
                </a:solidFill>
              </a:rPr>
              <a:t>באוריינות מדעים - 87 נקודות</a:t>
            </a: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FF6600"/>
                </a:solidFill>
              </a:rPr>
              <a:t>באוריינות קריאה - 116 נקודות</a:t>
            </a: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0070C0"/>
                </a:solidFill>
              </a:rPr>
              <a:t>באוריינות מתמטיקה - 104 נקודות</a:t>
            </a:r>
          </a:p>
          <a:p>
            <a:pPr lvl="0" algn="just">
              <a:lnSpc>
                <a:spcPts val="3000"/>
              </a:lnSpc>
              <a:spcAft>
                <a:spcPts val="1000"/>
              </a:spcAft>
              <a:defRPr/>
            </a:pPr>
            <a:endParaRPr lang="he-IL" sz="24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0556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sz="3400" dirty="0" smtClean="0"/>
              <a:t>שיעור </a:t>
            </a:r>
            <a:r>
              <a:rPr lang="he-IL" sz="3400" dirty="0">
                <a:solidFill>
                  <a:srgbClr val="92D050"/>
                </a:solidFill>
              </a:rPr>
              <a:t>המצטיינים</a:t>
            </a:r>
            <a:r>
              <a:rPr lang="he-IL" sz="3400" dirty="0"/>
              <a:t> לאורך </a:t>
            </a:r>
            <a:r>
              <a:rPr lang="he-IL" sz="3400" dirty="0" smtClean="0"/>
              <a:t>שנים במחקר פיזה</a:t>
            </a:r>
            <a:r>
              <a:rPr lang="he-IL" sz="3400" dirty="0"/>
              <a:t/>
            </a:r>
            <a:br>
              <a:rPr lang="he-IL" sz="3400" dirty="0"/>
            </a:br>
            <a:r>
              <a:rPr lang="he-IL" sz="3200" dirty="0"/>
              <a:t>לפי מגזרי שפה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5157192"/>
            <a:ext cx="8928992" cy="1580851"/>
          </a:xfrm>
        </p:spPr>
        <p:txBody>
          <a:bodyPr/>
          <a:lstStyle/>
          <a:p>
            <a:pPr marL="54000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sz="2400" dirty="0"/>
              <a:t>בקרב </a:t>
            </a:r>
            <a:r>
              <a:rPr lang="he-IL" sz="2400" u="sng" dirty="0"/>
              <a:t>דוברי עברית</a:t>
            </a:r>
            <a:r>
              <a:rPr lang="he-IL" sz="2400" dirty="0"/>
              <a:t>: </a:t>
            </a:r>
            <a:r>
              <a:rPr lang="he-IL" sz="2400" dirty="0" smtClean="0"/>
              <a:t>לאורך השנים עלה </a:t>
            </a:r>
            <a:r>
              <a:rPr lang="he-IL" sz="2400" dirty="0"/>
              <a:t>שיעור </a:t>
            </a:r>
            <a:r>
              <a:rPr lang="he-IL" sz="2400" dirty="0" smtClean="0"/>
              <a:t>המצטיינים. </a:t>
            </a:r>
            <a:r>
              <a:rPr lang="he-IL" sz="2400" b="0" dirty="0" smtClean="0"/>
              <a:t>בשנים </a:t>
            </a:r>
            <a:r>
              <a:rPr lang="he-IL" sz="2400" b="0" dirty="0"/>
              <a:t>2012 </a:t>
            </a:r>
            <a:r>
              <a:rPr lang="he-IL" sz="2400" b="0" dirty="0" smtClean="0"/>
              <a:t>ו-2015 השיעורים </a:t>
            </a:r>
            <a:r>
              <a:rPr lang="he-IL" sz="2400" b="0" dirty="0"/>
              <a:t>דומים לאלו </a:t>
            </a:r>
            <a:r>
              <a:rPr lang="he-IL" sz="2400" b="0" dirty="0" smtClean="0"/>
              <a:t>שבממוצע </a:t>
            </a:r>
            <a:r>
              <a:rPr lang="he-IL" sz="2400" b="0" dirty="0"/>
              <a:t>ה-</a:t>
            </a:r>
            <a:r>
              <a:rPr lang="en-US" sz="2400" b="0" dirty="0" smtClean="0"/>
              <a:t>OECD</a:t>
            </a:r>
            <a:r>
              <a:rPr lang="he-IL" sz="2400" b="0" dirty="0" smtClean="0"/>
              <a:t> במדעים ובמתמטיקה, וגבוהים יותר בקריאה.</a:t>
            </a:r>
          </a:p>
          <a:p>
            <a:pPr marL="54000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sz="2400" dirty="0"/>
              <a:t>בקרב </a:t>
            </a:r>
            <a:r>
              <a:rPr lang="he-IL" sz="2400" u="sng" dirty="0"/>
              <a:t>דוברי ערבית</a:t>
            </a:r>
            <a:r>
              <a:rPr lang="he-IL" sz="2400" dirty="0"/>
              <a:t>: </a:t>
            </a:r>
            <a:r>
              <a:rPr lang="he-IL" sz="2400" dirty="0" smtClean="0"/>
              <a:t>שיעורי המצטיינים אפסיים בכל השנים.</a:t>
            </a:r>
            <a:endParaRPr lang="he-IL" sz="2400" dirty="0"/>
          </a:p>
        </p:txBody>
      </p:sp>
      <p:graphicFrame>
        <p:nvGraphicFramePr>
          <p:cNvPr id="9" name="תרשים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2031616"/>
              </p:ext>
            </p:extLst>
          </p:nvPr>
        </p:nvGraphicFramePr>
        <p:xfrm>
          <a:off x="5076056" y="1124744"/>
          <a:ext cx="3339845" cy="180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תרשים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2030764"/>
              </p:ext>
            </p:extLst>
          </p:nvPr>
        </p:nvGraphicFramePr>
        <p:xfrm>
          <a:off x="1187624" y="1196752"/>
          <a:ext cx="3339846" cy="180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תרשים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5759814"/>
              </p:ext>
            </p:extLst>
          </p:nvPr>
        </p:nvGraphicFramePr>
        <p:xfrm>
          <a:off x="3059832" y="3068960"/>
          <a:ext cx="3339846" cy="180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8034087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sz="3400" dirty="0" smtClean="0"/>
              <a:t>שיעור </a:t>
            </a:r>
            <a:r>
              <a:rPr lang="he-IL" sz="3400" dirty="0" smtClean="0">
                <a:solidFill>
                  <a:srgbClr val="EA0000"/>
                </a:solidFill>
              </a:rPr>
              <a:t>המתקשים</a:t>
            </a:r>
            <a:r>
              <a:rPr lang="he-IL" sz="3400" dirty="0" smtClean="0"/>
              <a:t> לאורך שנים במחקר פיזה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he-IL" sz="3200" dirty="0" smtClean="0"/>
              <a:t>לפי מגזרי שפה</a:t>
            </a:r>
            <a:endParaRPr lang="he-IL" sz="32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5157192"/>
            <a:ext cx="8928992" cy="1580851"/>
          </a:xfrm>
        </p:spPr>
        <p:txBody>
          <a:bodyPr/>
          <a:lstStyle/>
          <a:p>
            <a:pPr marL="54000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sz="2200" dirty="0"/>
              <a:t>בקרב </a:t>
            </a:r>
            <a:r>
              <a:rPr lang="he-IL" sz="2200" u="sng" dirty="0"/>
              <a:t>דוברי עברית</a:t>
            </a:r>
            <a:r>
              <a:rPr lang="he-IL" sz="2200" dirty="0"/>
              <a:t>: </a:t>
            </a:r>
            <a:r>
              <a:rPr lang="he-IL" sz="2200" dirty="0" smtClean="0"/>
              <a:t>לאורך השנים ירד </a:t>
            </a:r>
            <a:r>
              <a:rPr lang="he-IL" sz="2200" dirty="0"/>
              <a:t>שיעור </a:t>
            </a:r>
            <a:r>
              <a:rPr lang="he-IL" sz="2200" dirty="0" smtClean="0"/>
              <a:t>המתקשים. </a:t>
            </a:r>
            <a:r>
              <a:rPr lang="he-IL" sz="2200" b="0" dirty="0" smtClean="0"/>
              <a:t>בשנים </a:t>
            </a:r>
            <a:r>
              <a:rPr lang="he-IL" sz="2200" b="0" dirty="0"/>
              <a:t>2012 </a:t>
            </a:r>
            <a:r>
              <a:rPr lang="he-IL" sz="2200" b="0" dirty="0" smtClean="0"/>
              <a:t>ו-2015 השיעורים </a:t>
            </a:r>
            <a:r>
              <a:rPr lang="he-IL" sz="2200" b="0" dirty="0"/>
              <a:t>דומים לאלו </a:t>
            </a:r>
            <a:r>
              <a:rPr lang="he-IL" sz="2200" b="0" dirty="0" smtClean="0"/>
              <a:t>שבממוצע </a:t>
            </a:r>
            <a:r>
              <a:rPr lang="he-IL" sz="2200" b="0" dirty="0"/>
              <a:t>ה-</a:t>
            </a:r>
            <a:r>
              <a:rPr lang="en-US" sz="2200" b="0" dirty="0" smtClean="0">
                <a:latin typeface="Calibri" panose="020F0502020204030204" pitchFamily="34" charset="0"/>
              </a:rPr>
              <a:t>OECD</a:t>
            </a:r>
            <a:r>
              <a:rPr lang="he-IL" sz="2200" b="0" dirty="0" smtClean="0"/>
              <a:t> בשלושת התחומים.</a:t>
            </a:r>
          </a:p>
          <a:p>
            <a:pPr marL="54000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sz="2200" dirty="0"/>
              <a:t>בקרב </a:t>
            </a:r>
            <a:r>
              <a:rPr lang="he-IL" sz="2200" u="sng" dirty="0"/>
              <a:t>דוברי ערבית</a:t>
            </a:r>
            <a:r>
              <a:rPr lang="he-IL" sz="2200" dirty="0"/>
              <a:t>: </a:t>
            </a:r>
            <a:r>
              <a:rPr lang="he-IL" sz="2200" dirty="0" smtClean="0"/>
              <a:t>שיעורי המתקשים גבוהים מאד – למעלה ממחצית מהתלמידים. </a:t>
            </a:r>
            <a:r>
              <a:rPr lang="he-IL" sz="2200" b="0" dirty="0" smtClean="0"/>
              <a:t>בעשור האחרון ירידה קלה של כ-5% בקריאה ובמתמטיקה.</a:t>
            </a:r>
            <a:endParaRPr lang="he-IL" sz="2200" b="0" dirty="0"/>
          </a:p>
        </p:txBody>
      </p:sp>
      <p:graphicFrame>
        <p:nvGraphicFramePr>
          <p:cNvPr id="12" name="תרשים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0606892"/>
              </p:ext>
            </p:extLst>
          </p:nvPr>
        </p:nvGraphicFramePr>
        <p:xfrm>
          <a:off x="1403648" y="1124744"/>
          <a:ext cx="3339846" cy="180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תרשים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8767081"/>
              </p:ext>
            </p:extLst>
          </p:nvPr>
        </p:nvGraphicFramePr>
        <p:xfrm>
          <a:off x="3275855" y="3212976"/>
          <a:ext cx="3339846" cy="180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תרשים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52815"/>
              </p:ext>
            </p:extLst>
          </p:nvPr>
        </p:nvGraphicFramePr>
        <p:xfrm>
          <a:off x="5220072" y="1124744"/>
          <a:ext cx="3339846" cy="180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8034087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2015 - הישגים לפי רקע חברתי-תרבותי-כלכלי</a:t>
            </a:r>
            <a:endParaRPr lang="he-IL" sz="2000" dirty="0"/>
          </a:p>
        </p:txBody>
      </p:sp>
      <p:grpSp>
        <p:nvGrpSpPr>
          <p:cNvPr id="22" name="קבוצה 21"/>
          <p:cNvGrpSpPr/>
          <p:nvPr/>
        </p:nvGrpSpPr>
        <p:grpSpPr>
          <a:xfrm>
            <a:off x="1763688" y="1124744"/>
            <a:ext cx="5958225" cy="5076274"/>
            <a:chOff x="0" y="0"/>
            <a:chExt cx="5400000" cy="4316550"/>
          </a:xfrm>
        </p:grpSpPr>
        <p:graphicFrame>
          <p:nvGraphicFramePr>
            <p:cNvPr id="23" name="תרשים 2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98255995"/>
                </p:ext>
              </p:extLst>
            </p:nvPr>
          </p:nvGraphicFramePr>
          <p:xfrm>
            <a:off x="0" y="0"/>
            <a:ext cx="5400000" cy="144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24" name="תרשים 2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2594034"/>
                </p:ext>
              </p:extLst>
            </p:nvPr>
          </p:nvGraphicFramePr>
          <p:xfrm>
            <a:off x="0" y="1438275"/>
            <a:ext cx="5400000" cy="144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25" name="תרשים 2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543882396"/>
                </p:ext>
              </p:extLst>
            </p:nvPr>
          </p:nvGraphicFramePr>
          <p:xfrm>
            <a:off x="0" y="2876550"/>
            <a:ext cx="5400000" cy="144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3" name="מלבן 2"/>
          <p:cNvSpPr/>
          <p:nvPr/>
        </p:nvSpPr>
        <p:spPr>
          <a:xfrm>
            <a:off x="-108520" y="6423104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algn="just" eaLnBrk="0" fontAlgn="base" hangingPunct="0">
              <a:spcBef>
                <a:spcPct val="75000"/>
              </a:spcBef>
              <a:spcAft>
                <a:spcPts val="1000"/>
              </a:spcAft>
              <a:defRPr/>
            </a:pPr>
            <a:r>
              <a:rPr lang="he-IL" sz="1600" kern="0" dirty="0" smtClean="0">
                <a:solidFill>
                  <a:srgbClr val="000066"/>
                </a:solidFill>
              </a:rPr>
              <a:t>המדד </a:t>
            </a:r>
            <a:r>
              <a:rPr lang="he-IL" sz="1600" kern="0" dirty="0">
                <a:solidFill>
                  <a:srgbClr val="000066"/>
                </a:solidFill>
              </a:rPr>
              <a:t>לניתוח רקע חברתי-תרבותי-כלכלי </a:t>
            </a:r>
            <a:r>
              <a:rPr lang="he-IL" sz="1600" kern="0" dirty="0" smtClean="0">
                <a:solidFill>
                  <a:srgbClr val="000066"/>
                </a:solidFill>
              </a:rPr>
              <a:t>בנתוני </a:t>
            </a:r>
            <a:r>
              <a:rPr lang="he-IL" sz="1600" kern="0" dirty="0">
                <a:solidFill>
                  <a:srgbClr val="000066"/>
                </a:solidFill>
              </a:rPr>
              <a:t>פיזה מחושב על ידי ה-</a:t>
            </a:r>
            <a:r>
              <a:rPr lang="en-US" sz="1600" kern="0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OECD</a:t>
            </a:r>
            <a:r>
              <a:rPr lang="he-IL" sz="1600" kern="0" dirty="0">
                <a:solidFill>
                  <a:srgbClr val="000066"/>
                </a:solidFill>
              </a:rPr>
              <a:t> מדיווחי תלמידים. </a:t>
            </a:r>
          </a:p>
        </p:txBody>
      </p:sp>
    </p:spTree>
    <p:extLst>
      <p:ext uri="{BB962C8B-B14F-4D97-AF65-F5344CB8AC3E}">
        <p14:creationId xmlns:p14="http://schemas.microsoft.com/office/powerpoint/2010/main" val="42221747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פיזה 2015 – הישגים לפי </a:t>
            </a:r>
            <a:r>
              <a:rPr lang="he-IL" dirty="0"/>
              <a:t>רקע חברתי-תרבותי-כלכלי</a:t>
            </a:r>
            <a:endParaRPr lang="he-IL" sz="18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0" y="1052737"/>
            <a:ext cx="9144000" cy="5616623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/>
              <a:t>פערי ההישגים בין תלמידים מרקע חברתי-תרבותי-כלכלי שונה (נמוך, בינוני וגבוה) הם גדולים עד גדולים </a:t>
            </a:r>
            <a:r>
              <a:rPr lang="he-IL" dirty="0" smtClean="0"/>
              <a:t>מאד.</a:t>
            </a:r>
            <a:endParaRPr lang="he-IL" dirty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endParaRPr lang="he-IL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הפער </a:t>
            </a:r>
            <a:r>
              <a:rPr lang="he-IL" dirty="0"/>
              <a:t>בין תלמידים מרקע חת"כ גבוה </a:t>
            </a:r>
            <a:r>
              <a:rPr lang="he-IL" dirty="0" smtClean="0"/>
              <a:t>לתלמידים מרקע </a:t>
            </a:r>
            <a:r>
              <a:rPr lang="he-IL" dirty="0"/>
              <a:t>חת"כ נמוך:</a:t>
            </a:r>
          </a:p>
          <a:p>
            <a:pPr marL="900000"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00B050"/>
                </a:solidFill>
              </a:rPr>
              <a:t>אוריינות מדעים – דוברי עברית: 94 נק' / דוברי ערבית: 31 </a:t>
            </a:r>
            <a:r>
              <a:rPr lang="he-IL" b="1" dirty="0" err="1">
                <a:solidFill>
                  <a:srgbClr val="00B050"/>
                </a:solidFill>
              </a:rPr>
              <a:t>נק</a:t>
            </a:r>
            <a:r>
              <a:rPr lang="he-IL" b="1" dirty="0">
                <a:solidFill>
                  <a:srgbClr val="00B050"/>
                </a:solidFill>
              </a:rPr>
              <a:t>'.</a:t>
            </a:r>
          </a:p>
          <a:p>
            <a:pPr marL="900000"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FF6600"/>
                </a:solidFill>
              </a:rPr>
              <a:t>אוריינות קריאה – דוברי עברית: 87 נק' / דוברי ערבית: 22 </a:t>
            </a:r>
            <a:r>
              <a:rPr lang="he-IL" b="1" dirty="0" err="1">
                <a:solidFill>
                  <a:srgbClr val="FF6600"/>
                </a:solidFill>
              </a:rPr>
              <a:t>נק</a:t>
            </a:r>
            <a:r>
              <a:rPr lang="he-IL" b="1" dirty="0">
                <a:solidFill>
                  <a:srgbClr val="FF6600"/>
                </a:solidFill>
              </a:rPr>
              <a:t>'.</a:t>
            </a:r>
          </a:p>
          <a:p>
            <a:pPr marL="900000"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>
                <a:solidFill>
                  <a:srgbClr val="0070C0"/>
                </a:solidFill>
              </a:rPr>
              <a:t>אוריינות מתמטיקה – דוברי עברית: 84 נק' / דוברי ערבית: 32 </a:t>
            </a:r>
            <a:r>
              <a:rPr lang="he-IL" b="1" dirty="0" err="1">
                <a:solidFill>
                  <a:srgbClr val="0070C0"/>
                </a:solidFill>
              </a:rPr>
              <a:t>נק</a:t>
            </a:r>
            <a:r>
              <a:rPr lang="he-IL" b="1" dirty="0">
                <a:solidFill>
                  <a:srgbClr val="0070C0"/>
                </a:solidFill>
              </a:rPr>
              <a:t>'.</a:t>
            </a:r>
          </a:p>
          <a:p>
            <a:pPr marL="171450" indent="0" algn="just">
              <a:lnSpc>
                <a:spcPct val="100000"/>
              </a:lnSpc>
              <a:spcAft>
                <a:spcPts val="1000"/>
              </a:spcAft>
              <a:buNone/>
              <a:defRPr/>
            </a:pPr>
            <a:endParaRPr lang="he-IL" sz="1800" dirty="0" smtClean="0"/>
          </a:p>
        </p:txBody>
      </p:sp>
    </p:spTree>
    <p:extLst>
      <p:ext uri="{BB962C8B-B14F-4D97-AF65-F5344CB8AC3E}">
        <p14:creationId xmlns:p14="http://schemas.microsoft.com/office/powerpoint/2010/main" val="12446547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סיכום ממצאים עיקריים ממחקר פיזה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760639"/>
          </a:xfrm>
        </p:spPr>
        <p:txBody>
          <a:bodyPr/>
          <a:lstStyle/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dirty="0"/>
              <a:t>לאורך כעשור שנים – שיפור בהישגי ישראל במחקר </a:t>
            </a:r>
            <a:r>
              <a:rPr lang="he-IL" sz="2400" dirty="0" smtClean="0"/>
              <a:t>פיזה.</a:t>
            </a:r>
            <a:endParaRPr lang="he-IL" sz="2400" dirty="0"/>
          </a:p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dirty="0"/>
              <a:t>בהשוואה לפיזה 2012 לא חל שינוי מובהק בכל התחומים.</a:t>
            </a:r>
          </a:p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dirty="0" smtClean="0"/>
              <a:t>בכל התחומים שנבדקו הממוצע בישראל נמוך מממוצע ה-</a:t>
            </a:r>
            <a:r>
              <a:rPr lang="en-US" sz="2400" dirty="0" smtClean="0">
                <a:latin typeface="Calibri" panose="020F0502020204030204" pitchFamily="34" charset="0"/>
              </a:rPr>
              <a:t>OECD</a:t>
            </a:r>
            <a:r>
              <a:rPr lang="he-IL" sz="2400" dirty="0" smtClean="0">
                <a:latin typeface="Calibri" panose="020F0502020204030204" pitchFamily="34" charset="0"/>
              </a:rPr>
              <a:t>.</a:t>
            </a:r>
            <a:endParaRPr lang="en-US" sz="2400" dirty="0"/>
          </a:p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dirty="0"/>
              <a:t>פיזור הציונים </a:t>
            </a:r>
            <a:r>
              <a:rPr lang="he-IL" sz="2400" dirty="0" smtClean="0"/>
              <a:t>בישראל גדול מאד</a:t>
            </a:r>
            <a:r>
              <a:rPr lang="he-IL" sz="2400" b="1" dirty="0" smtClean="0"/>
              <a:t> והוא הגדול </a:t>
            </a:r>
            <a:r>
              <a:rPr lang="he-IL" sz="2400" b="1" dirty="0"/>
              <a:t>ביותר </a:t>
            </a:r>
            <a:r>
              <a:rPr lang="he-IL" sz="2400" b="1" dirty="0" smtClean="0"/>
              <a:t>מבין מדינות ה-</a:t>
            </a:r>
            <a:r>
              <a:rPr lang="en-US" sz="2400" b="1" dirty="0">
                <a:latin typeface="Calibri" panose="020F0502020204030204" pitchFamily="34" charset="0"/>
              </a:rPr>
              <a:t>OECD</a:t>
            </a:r>
            <a:r>
              <a:rPr lang="he-IL" sz="2400" b="1" dirty="0" smtClean="0"/>
              <a:t>.</a:t>
            </a:r>
          </a:p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dirty="0" smtClean="0"/>
              <a:t>שיעור המצטיינים בישראל דומה לזה שב-</a:t>
            </a:r>
            <a:r>
              <a:rPr lang="en-US" sz="2400" dirty="0" smtClean="0">
                <a:latin typeface="Calibri" panose="020F0502020204030204" pitchFamily="34" charset="0"/>
              </a:rPr>
              <a:t>OECD</a:t>
            </a:r>
            <a:r>
              <a:rPr lang="he-IL" sz="2400" dirty="0" smtClean="0">
                <a:latin typeface="Calibri" panose="020F0502020204030204" pitchFamily="34" charset="0"/>
              </a:rPr>
              <a:t>, ושיעור המתקשים גדול מזה שב-</a:t>
            </a:r>
            <a:r>
              <a:rPr lang="en-US" sz="2400" dirty="0" smtClean="0">
                <a:latin typeface="Calibri" panose="020F0502020204030204" pitchFamily="34" charset="0"/>
              </a:rPr>
              <a:t>OECD</a:t>
            </a:r>
            <a:r>
              <a:rPr lang="he-IL" sz="2400" dirty="0" smtClean="0">
                <a:latin typeface="Calibri" panose="020F0502020204030204" pitchFamily="34" charset="0"/>
              </a:rPr>
              <a:t>,</a:t>
            </a:r>
            <a:r>
              <a:rPr lang="he-IL" sz="2400" dirty="0" smtClean="0"/>
              <a:t> בכל התחומים.</a:t>
            </a:r>
          </a:p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b="1" dirty="0" smtClean="0"/>
              <a:t>הישגי </a:t>
            </a:r>
            <a:r>
              <a:rPr lang="he-IL" sz="2400" b="1" dirty="0"/>
              <a:t>דוברי העברית גבוהים </a:t>
            </a:r>
            <a:r>
              <a:rPr lang="he-IL" sz="2400" b="1" dirty="0" smtClean="0"/>
              <a:t>מהישגי </a:t>
            </a:r>
            <a:r>
              <a:rPr lang="he-IL" sz="2400" b="1" dirty="0"/>
              <a:t>דוברי הערבית.</a:t>
            </a:r>
          </a:p>
          <a:p>
            <a:pPr marL="5400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defRPr/>
            </a:pPr>
            <a:r>
              <a:rPr lang="he-IL" sz="2400" b="1" dirty="0"/>
              <a:t>ככל שהרקע החברתי-</a:t>
            </a:r>
            <a:r>
              <a:rPr lang="he-IL" sz="2400" dirty="0"/>
              <a:t>תרבותי-כלכלי </a:t>
            </a:r>
            <a:r>
              <a:rPr lang="he-IL" sz="2400" b="1" dirty="0" smtClean="0"/>
              <a:t>גבוה </a:t>
            </a:r>
            <a:r>
              <a:rPr lang="he-IL" sz="2400" b="1" dirty="0"/>
              <a:t>יותר כך ההישגים גבוהים יותר.</a:t>
            </a:r>
            <a:endParaRPr lang="he-IL" sz="2400" dirty="0"/>
          </a:p>
          <a:p>
            <a:pPr marL="171450" lvl="2" indent="0" algn="just">
              <a:lnSpc>
                <a:spcPts val="2500"/>
              </a:lnSpc>
              <a:spcBef>
                <a:spcPct val="75000"/>
              </a:spcBef>
              <a:buNone/>
              <a:defRPr/>
            </a:pPr>
            <a:endParaRPr lang="he-IL" altLang="he-IL" sz="2400" b="1" dirty="0">
              <a:solidFill>
                <a:srgbClr val="000066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779391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ChangeArrowheads="1"/>
          </p:cNvSpPr>
          <p:nvPr/>
        </p:nvSpPr>
        <p:spPr bwMode="auto">
          <a:xfrm>
            <a:off x="0" y="5876925"/>
            <a:ext cx="82438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he-IL" sz="2400">
              <a:solidFill>
                <a:srgbClr val="000066"/>
              </a:solidFill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683145" y="1196752"/>
            <a:ext cx="7561263" cy="532859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6000" b="1" kern="10" dirty="0" smtClean="0">
                <a:solidFill>
                  <a:srgbClr val="000066"/>
                </a:solidFill>
              </a:rPr>
              <a:t>מחקר </a:t>
            </a:r>
            <a:r>
              <a:rPr lang="he-IL" sz="6000" b="1" kern="10" dirty="0" err="1" smtClean="0">
                <a:solidFill>
                  <a:srgbClr val="000066"/>
                </a:solidFill>
              </a:rPr>
              <a:t>טימס</a:t>
            </a:r>
            <a:r>
              <a:rPr lang="he-IL" sz="6000" b="1" kern="10" dirty="0" smtClean="0">
                <a:solidFill>
                  <a:srgbClr val="000066"/>
                </a:solidFill>
              </a:rPr>
              <a:t> 2015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3200" b="1" kern="10" dirty="0">
              <a:solidFill>
                <a:srgbClr val="000066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3200" b="1" kern="10" dirty="0" smtClean="0">
                <a:solidFill>
                  <a:srgbClr val="000066"/>
                </a:solidFill>
              </a:rPr>
              <a:t>מהו מחקר </a:t>
            </a:r>
            <a:r>
              <a:rPr lang="he-IL" sz="3200" b="1" kern="10" dirty="0" err="1" smtClean="0">
                <a:solidFill>
                  <a:srgbClr val="000066"/>
                </a:solidFill>
              </a:rPr>
              <a:t>טימס</a:t>
            </a:r>
            <a:r>
              <a:rPr lang="he-IL" sz="3200" b="1" kern="10" dirty="0" smtClean="0">
                <a:solidFill>
                  <a:srgbClr val="000066"/>
                </a:solidFill>
              </a:rPr>
              <a:t> ומה אנו לומדים מממצאיו?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6000" b="1" kern="10" dirty="0">
              <a:solidFill>
                <a:srgbClr val="000066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40" y="4725144"/>
            <a:ext cx="1318072" cy="1318072"/>
          </a:xfrm>
          <a:prstGeom prst="rect">
            <a:avLst/>
          </a:prstGeom>
        </p:spPr>
      </p:pic>
      <p:sp>
        <p:nvSpPr>
          <p:cNvPr id="6" name="WordArt 25"/>
          <p:cNvSpPr>
            <a:spLocks noChangeArrowheads="1" noChangeShapeType="1" noTextEdit="1"/>
          </p:cNvSpPr>
          <p:nvPr/>
        </p:nvSpPr>
        <p:spPr bwMode="auto">
          <a:xfrm>
            <a:off x="179512" y="116632"/>
            <a:ext cx="7532688" cy="7211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 err="1">
                <a:solidFill>
                  <a:srgbClr val="FFFFFF"/>
                </a:solidFill>
              </a:rPr>
              <a:t>ראמ"ה</a:t>
            </a:r>
            <a:r>
              <a:rPr lang="he-IL" sz="3600" b="1" kern="10" dirty="0">
                <a:solidFill>
                  <a:srgbClr val="FFFFFF"/>
                </a:solidFill>
              </a:rPr>
              <a:t> – הרשות הארצית למדידה והערכה בחינוך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92314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lvl="2" rtl="1"/>
            <a:r>
              <a:rPr lang="he-IL" dirty="0" smtClean="0"/>
              <a:t>מהו מחקר </a:t>
            </a:r>
            <a:r>
              <a:rPr lang="he-IL" dirty="0" err="1" smtClean="0"/>
              <a:t>טימס</a:t>
            </a:r>
            <a:r>
              <a:rPr lang="he-IL" dirty="0" smtClean="0"/>
              <a:t>?</a:t>
            </a:r>
            <a:br>
              <a:rPr lang="he-IL" dirty="0" smtClean="0"/>
            </a:br>
            <a:r>
              <a:rPr lang="he-IL" dirty="0" smtClean="0"/>
              <a:t> </a:t>
            </a:r>
            <a:r>
              <a:rPr lang="en-US" sz="2800" dirty="0" smtClean="0"/>
              <a:t>T</a:t>
            </a:r>
            <a:r>
              <a:rPr lang="en-US" sz="2000" dirty="0" smtClean="0"/>
              <a:t>rends </a:t>
            </a:r>
            <a:r>
              <a:rPr lang="en-US" sz="2000" dirty="0"/>
              <a:t>in </a:t>
            </a:r>
            <a:r>
              <a:rPr lang="en-US" sz="2800" dirty="0"/>
              <a:t>I</a:t>
            </a:r>
            <a:r>
              <a:rPr lang="en-US" sz="2000" dirty="0"/>
              <a:t>nternational </a:t>
            </a:r>
            <a:r>
              <a:rPr lang="en-US" sz="2800" dirty="0"/>
              <a:t>M</a:t>
            </a:r>
            <a:r>
              <a:rPr lang="en-US" sz="2000" dirty="0"/>
              <a:t>athematics and </a:t>
            </a:r>
            <a:r>
              <a:rPr lang="en-US" sz="2800" dirty="0"/>
              <a:t>S</a:t>
            </a:r>
            <a:r>
              <a:rPr lang="en-US" sz="2000" dirty="0"/>
              <a:t>cience </a:t>
            </a:r>
            <a:r>
              <a:rPr lang="en-US" sz="2800" dirty="0" smtClean="0"/>
              <a:t>S</a:t>
            </a:r>
            <a:r>
              <a:rPr lang="en-US" sz="2000" dirty="0" smtClean="0"/>
              <a:t>tudy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837014"/>
          </a:xfrm>
          <a:noFill/>
        </p:spPr>
        <p:txBody>
          <a:bodyPr/>
          <a:lstStyle/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sz="2600" dirty="0">
                <a:solidFill>
                  <a:srgbClr val="002060"/>
                </a:solidFill>
              </a:rPr>
              <a:t>מחקר </a:t>
            </a:r>
            <a:r>
              <a:rPr lang="he-IL" sz="2600" dirty="0" err="1" smtClean="0">
                <a:solidFill>
                  <a:srgbClr val="002060"/>
                </a:solidFill>
              </a:rPr>
              <a:t>טימס</a:t>
            </a:r>
            <a:r>
              <a:rPr lang="he-IL" sz="2600" dirty="0" smtClean="0">
                <a:solidFill>
                  <a:srgbClr val="002060"/>
                </a:solidFill>
              </a:rPr>
              <a:t> הוא מחקר בין-לאומי מקיף וחשוב בתחום החינוך</a:t>
            </a:r>
            <a:r>
              <a:rPr lang="he-IL" sz="2600" dirty="0" smtClean="0"/>
              <a:t>.</a:t>
            </a:r>
            <a:endParaRPr lang="he-IL" sz="2600" dirty="0"/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sz="2600" dirty="0"/>
              <a:t>המחקר נערך על ידי </a:t>
            </a:r>
            <a:r>
              <a:rPr lang="he-IL" sz="2600" dirty="0" smtClean="0"/>
              <a:t>ה-</a:t>
            </a:r>
            <a:r>
              <a:rPr lang="en-US" sz="2600" dirty="0" smtClean="0"/>
              <a:t>IEA</a:t>
            </a:r>
            <a:r>
              <a:rPr lang="he-IL" sz="2600" dirty="0" smtClean="0"/>
              <a:t>, הארגון </a:t>
            </a:r>
            <a:r>
              <a:rPr lang="he-IL" sz="2600" dirty="0"/>
              <a:t>הבין-לאומי להערכת הישגים </a:t>
            </a:r>
            <a:r>
              <a:rPr lang="he-IL" sz="2600" dirty="0" smtClean="0"/>
              <a:t>בחינוך</a:t>
            </a:r>
            <a:r>
              <a:rPr lang="he-IL" sz="2600" b="0" dirty="0" smtClean="0"/>
              <a:t>, שהוא ארגון ותיק ועצמאי, וחברים בו מוסדות מחקר באוניברסיטאות וממשלות רבות.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r>
              <a:rPr lang="he-IL" sz="2600" dirty="0" smtClean="0"/>
              <a:t>המחקר </a:t>
            </a:r>
            <a:r>
              <a:rPr lang="he-IL" sz="2600" dirty="0"/>
              <a:t>מיועד לתלמידי כיתות </a:t>
            </a:r>
            <a:r>
              <a:rPr lang="he-IL" sz="2600" dirty="0" smtClean="0"/>
              <a:t>ח', והוא נערך במחזוריות של אחת לארבע </a:t>
            </a:r>
            <a:r>
              <a:rPr lang="he-IL" sz="2600" dirty="0"/>
              <a:t>שנים</a:t>
            </a:r>
            <a:r>
              <a:rPr lang="he-IL" sz="2600" dirty="0" smtClean="0"/>
              <a:t>.</a:t>
            </a:r>
            <a:endParaRPr lang="he-IL" sz="2600" b="0" dirty="0" smtClean="0"/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endParaRPr lang="he-IL" sz="2400" b="0" dirty="0" smtClean="0"/>
          </a:p>
          <a:p>
            <a:pPr algn="just">
              <a:lnSpc>
                <a:spcPct val="100000"/>
              </a:lnSpc>
              <a:spcBef>
                <a:spcPts val="1200"/>
              </a:spcBef>
              <a:defRPr/>
            </a:pPr>
            <a:endParaRPr lang="he-IL" sz="2400" b="0" dirty="0"/>
          </a:p>
        </p:txBody>
      </p:sp>
      <p:sp>
        <p:nvSpPr>
          <p:cNvPr id="3" name="מלבן 2"/>
          <p:cNvSpPr/>
          <p:nvPr/>
        </p:nvSpPr>
        <p:spPr>
          <a:xfrm>
            <a:off x="179512" y="4149080"/>
            <a:ext cx="8640960" cy="2133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342900" algn="just" eaLnBrk="0" fontAlgn="base" hangingPunct="0">
              <a:spcBef>
                <a:spcPts val="2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he-IL" sz="2800" b="1" kern="0" dirty="0">
                <a:solidFill>
                  <a:srgbClr val="000066"/>
                </a:solidFill>
              </a:rPr>
              <a:t>המטרה המרכזית של מחקר </a:t>
            </a:r>
            <a:r>
              <a:rPr lang="he-IL" sz="2800" b="1" kern="0" dirty="0" err="1" smtClean="0">
                <a:solidFill>
                  <a:srgbClr val="000066"/>
                </a:solidFill>
              </a:rPr>
              <a:t>טימס</a:t>
            </a:r>
            <a:r>
              <a:rPr lang="he-IL" sz="2800" b="1" kern="0" dirty="0" smtClean="0">
                <a:solidFill>
                  <a:srgbClr val="000066"/>
                </a:solidFill>
              </a:rPr>
              <a:t> </a:t>
            </a:r>
            <a:r>
              <a:rPr lang="he-IL" sz="2800" b="1" kern="0" dirty="0">
                <a:solidFill>
                  <a:srgbClr val="000066"/>
                </a:solidFill>
              </a:rPr>
              <a:t>היא להעריך: </a:t>
            </a:r>
          </a:p>
          <a:p>
            <a:pPr lvl="0" algn="just" eaLnBrk="0" fontAlgn="base" hangingPunct="0">
              <a:spcBef>
                <a:spcPts val="2000"/>
              </a:spcBef>
              <a:spcAft>
                <a:spcPct val="0"/>
              </a:spcAft>
              <a:defRPr/>
            </a:pPr>
            <a:r>
              <a:rPr lang="he-IL" sz="2800" b="1" kern="0" dirty="0" smtClean="0">
                <a:solidFill>
                  <a:srgbClr val="C00000"/>
                </a:solidFill>
                <a:cs typeface="Guttman Yad-Brush" pitchFamily="2" charset="-79"/>
              </a:rPr>
              <a:t>את הידע והמיומנויות של תלמידי כיתות ח' במתמטיקה ובמדעים, ואת ההקשר החינוכי של הוראת מקצועות אלו במדינות השונות.</a:t>
            </a:r>
            <a:endParaRPr lang="he-IL" sz="2800" b="1" kern="0" dirty="0">
              <a:solidFill>
                <a:srgbClr val="C00000"/>
              </a:solidFill>
              <a:cs typeface="Guttman Yad-Brush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628862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lvl="2" rtl="1"/>
            <a:r>
              <a:rPr lang="he-IL" dirty="0" smtClean="0"/>
              <a:t>מהו מחקר </a:t>
            </a:r>
            <a:r>
              <a:rPr lang="he-IL" dirty="0" err="1" smtClean="0"/>
              <a:t>טימס</a:t>
            </a:r>
            <a:r>
              <a:rPr lang="he-IL" dirty="0" smtClean="0"/>
              <a:t>?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837014"/>
          </a:xfrm>
          <a:noFill/>
        </p:spPr>
        <p:txBody>
          <a:bodyPr/>
          <a:lstStyle/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dirty="0" smtClean="0"/>
              <a:t>המחקר </a:t>
            </a:r>
            <a:r>
              <a:rPr lang="he-IL" sz="2400" dirty="0"/>
              <a:t>בוחן באופן קבוע ידע בשני תחומי דעת: </a:t>
            </a:r>
            <a:r>
              <a:rPr lang="he-IL" sz="2400" dirty="0">
                <a:solidFill>
                  <a:srgbClr val="0066FF"/>
                </a:solidFill>
              </a:rPr>
              <a:t>מתמטיקה</a:t>
            </a:r>
            <a:r>
              <a:rPr lang="he-IL" sz="2400" b="0" dirty="0">
                <a:solidFill>
                  <a:srgbClr val="0066FF"/>
                </a:solidFill>
              </a:rPr>
              <a:t> </a:t>
            </a:r>
            <a:r>
              <a:rPr lang="he-IL" sz="2400" dirty="0">
                <a:solidFill>
                  <a:srgbClr val="00B050"/>
                </a:solidFill>
              </a:rPr>
              <a:t>ומדעים</a:t>
            </a:r>
            <a:r>
              <a:rPr lang="he-IL" sz="2400" b="0" dirty="0" smtClean="0"/>
              <a:t>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dirty="0" smtClean="0"/>
              <a:t>מחקר </a:t>
            </a:r>
            <a:r>
              <a:rPr lang="he-IL" sz="2400" dirty="0" err="1" smtClean="0"/>
              <a:t>טימס</a:t>
            </a:r>
            <a:r>
              <a:rPr lang="he-IL" sz="2400" dirty="0" smtClean="0"/>
              <a:t>, בניגוד למחקר פיזה, קשור לתכנית הלימודים ונועד לבדוק את מימושה ויושמה בשטח.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dirty="0" smtClean="0"/>
              <a:t>המסגרת </a:t>
            </a:r>
            <a:r>
              <a:rPr lang="he-IL" sz="2400" dirty="0"/>
              <a:t>המושגית </a:t>
            </a:r>
            <a:r>
              <a:rPr lang="he-IL" sz="2400" dirty="0" smtClean="0"/>
              <a:t>של המבחן אורגנה </a:t>
            </a:r>
            <a:r>
              <a:rPr lang="he-IL" sz="2400" dirty="0"/>
              <a:t>על פי </a:t>
            </a:r>
            <a:r>
              <a:rPr lang="he-IL" sz="2400" dirty="0" smtClean="0"/>
              <a:t>נושאים שיש הסכמה </a:t>
            </a:r>
            <a:r>
              <a:rPr lang="he-IL" sz="2400" dirty="0"/>
              <a:t>רחבה בין המדינות בדבר הצורך ללמדם עד כיתה ח</a:t>
            </a:r>
            <a:r>
              <a:rPr lang="he-IL" sz="2400" dirty="0" smtClean="0"/>
              <a:t>'.</a:t>
            </a:r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endParaRPr lang="he-IL" b="1" i="1" dirty="0"/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000" b="1" i="1" dirty="0" smtClean="0"/>
              <a:t>תחומי </a:t>
            </a:r>
            <a:r>
              <a:rPr lang="he-IL" sz="2000" b="1" i="1" dirty="0"/>
              <a:t>התוכן ונושאי הלימוד העיקריים</a:t>
            </a:r>
            <a:r>
              <a:rPr lang="he-IL" sz="2000" dirty="0"/>
              <a:t>:</a:t>
            </a:r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he-IL" sz="2000" dirty="0"/>
              <a:t>	</a:t>
            </a:r>
            <a:r>
              <a:rPr lang="he-IL" sz="2000" dirty="0">
                <a:solidFill>
                  <a:srgbClr val="0066FF"/>
                </a:solidFill>
              </a:rPr>
              <a:t>במתמטיקה</a:t>
            </a:r>
            <a:r>
              <a:rPr lang="he-IL" sz="2000" dirty="0"/>
              <a:t>: מספרים, אלגברה, גאומטריה, נתונים והסתברות</a:t>
            </a:r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he-IL" sz="2000" dirty="0"/>
              <a:t>	</a:t>
            </a:r>
            <a:r>
              <a:rPr lang="he-IL" sz="2000" dirty="0">
                <a:solidFill>
                  <a:srgbClr val="00B050"/>
                </a:solidFill>
              </a:rPr>
              <a:t>במדעים</a:t>
            </a:r>
            <a:r>
              <a:rPr lang="he-IL" sz="2000" dirty="0"/>
              <a:t>: ביולוגיה, כימיה, פיזיקה, מדעי כדור הארץ </a:t>
            </a:r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000" b="1" i="1" dirty="0" smtClean="0"/>
              <a:t>המיומנויות </a:t>
            </a:r>
            <a:r>
              <a:rPr lang="he-IL" sz="2000" b="1" i="1" dirty="0"/>
              <a:t>הקוגניטיביות ותהליכי החשיבה </a:t>
            </a:r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he-IL" sz="2000" dirty="0"/>
              <a:t>	בשני תחומי הדעת: ידע (</a:t>
            </a:r>
            <a:r>
              <a:rPr lang="en-US" sz="2000" dirty="0"/>
              <a:t>Knowing</a:t>
            </a:r>
            <a:r>
              <a:rPr lang="he-IL" sz="2000" dirty="0"/>
              <a:t>), יישום (</a:t>
            </a:r>
            <a:r>
              <a:rPr lang="en-US" sz="2000" dirty="0"/>
              <a:t>Applying</a:t>
            </a:r>
            <a:r>
              <a:rPr lang="he-IL" sz="2000" dirty="0"/>
              <a:t>) והנמקה (</a:t>
            </a:r>
            <a:r>
              <a:rPr lang="en-US" sz="2000" dirty="0"/>
              <a:t>Reasoning</a:t>
            </a:r>
            <a:r>
              <a:rPr lang="he-IL" sz="2000" dirty="0"/>
              <a:t>)</a:t>
            </a:r>
          </a:p>
          <a:p>
            <a:pPr marL="803275" lvl="1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he-IL" sz="2000" dirty="0"/>
              <a:t>	בנוסף: </a:t>
            </a:r>
            <a:r>
              <a:rPr lang="he-IL" sz="2000" dirty="0">
                <a:solidFill>
                  <a:srgbClr val="00B050"/>
                </a:solidFill>
              </a:rPr>
              <a:t>במדעים</a:t>
            </a:r>
            <a:r>
              <a:rPr lang="he-IL" sz="2000" dirty="0"/>
              <a:t> מוגדרים גם מאפיינים מרכזיים של תהליך החקר המדעי</a:t>
            </a:r>
          </a:p>
        </p:txBody>
      </p:sp>
    </p:spTree>
    <p:extLst>
      <p:ext uri="{BB962C8B-B14F-4D97-AF65-F5344CB8AC3E}">
        <p14:creationId xmlns:p14="http://schemas.microsoft.com/office/powerpoint/2010/main" val="13272237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/>
              <a:t>מחקר </a:t>
            </a:r>
            <a:r>
              <a:rPr lang="he-IL" dirty="0" err="1" smtClean="0"/>
              <a:t>טימס</a:t>
            </a:r>
            <a:r>
              <a:rPr lang="he-IL" dirty="0" smtClean="0"/>
              <a:t> </a:t>
            </a:r>
            <a:r>
              <a:rPr lang="he-IL" dirty="0"/>
              <a:t>2015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124743"/>
            <a:ext cx="8856984" cy="5616625"/>
          </a:xfrm>
        </p:spPr>
        <p:txBody>
          <a:bodyPr/>
          <a:lstStyle/>
          <a:p>
            <a:pPr algn="just">
              <a:lnSpc>
                <a:spcPct val="100000"/>
              </a:lnSpc>
              <a:defRPr/>
            </a:pPr>
            <a:r>
              <a:rPr lang="he-IL" dirty="0" smtClean="0">
                <a:solidFill>
                  <a:srgbClr val="000066"/>
                </a:solidFill>
              </a:rPr>
              <a:t>נערך </a:t>
            </a:r>
            <a:r>
              <a:rPr lang="he-IL" dirty="0">
                <a:solidFill>
                  <a:srgbClr val="000066"/>
                </a:solidFill>
              </a:rPr>
              <a:t>בישראל </a:t>
            </a:r>
            <a:r>
              <a:rPr lang="he-IL" dirty="0" smtClean="0">
                <a:solidFill>
                  <a:srgbClr val="000066"/>
                </a:solidFill>
              </a:rPr>
              <a:t>בחודשים אפריל-מאי </a:t>
            </a:r>
            <a:r>
              <a:rPr lang="he-IL" dirty="0">
                <a:solidFill>
                  <a:srgbClr val="000066"/>
                </a:solidFill>
              </a:rPr>
              <a:t>2015.</a:t>
            </a:r>
          </a:p>
          <a:p>
            <a:pPr lvl="1"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כשנה לפני מועד זה נערך גם מחקר חלוץ.</a:t>
            </a:r>
          </a:p>
          <a:p>
            <a:pPr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בישראל </a:t>
            </a:r>
            <a:r>
              <a:rPr lang="he-IL" dirty="0" smtClean="0">
                <a:solidFill>
                  <a:srgbClr val="000066"/>
                </a:solidFill>
              </a:rPr>
              <a:t>השתתפו 5,512 </a:t>
            </a:r>
            <a:r>
              <a:rPr lang="he-IL" dirty="0">
                <a:solidFill>
                  <a:srgbClr val="000066"/>
                </a:solidFill>
              </a:rPr>
              <a:t>תלמידי כיתות ח' מ-200 בתי ספר, מוריהם ומנהליהם</a:t>
            </a:r>
          </a:p>
          <a:p>
            <a:pPr lvl="1" algn="just">
              <a:lnSpc>
                <a:spcPct val="100000"/>
              </a:lnSpc>
              <a:defRPr/>
            </a:pPr>
            <a:r>
              <a:rPr lang="he-IL" dirty="0">
                <a:solidFill>
                  <a:srgbClr val="000066"/>
                </a:solidFill>
              </a:rPr>
              <a:t>מדגם מייצג של האוכלוסייה בישראל </a:t>
            </a:r>
            <a:r>
              <a:rPr lang="he-IL" dirty="0" smtClean="0">
                <a:solidFill>
                  <a:srgbClr val="000066"/>
                </a:solidFill>
              </a:rPr>
              <a:t>(ללא חרדים - בנים ובנות).</a:t>
            </a:r>
            <a:endParaRPr lang="he-IL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693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/>
              <a:t>הישגי ישראל לאורך שנים במחקר </a:t>
            </a:r>
            <a:r>
              <a:rPr lang="he-IL" dirty="0" err="1" smtClean="0"/>
              <a:t>טימס</a:t>
            </a:r>
            <a:endParaRPr lang="he-IL" sz="2800" dirty="0"/>
          </a:p>
        </p:txBody>
      </p:sp>
      <p:grpSp>
        <p:nvGrpSpPr>
          <p:cNvPr id="19" name="קבוצה 18"/>
          <p:cNvGrpSpPr/>
          <p:nvPr/>
        </p:nvGrpSpPr>
        <p:grpSpPr>
          <a:xfrm>
            <a:off x="1677913" y="1478066"/>
            <a:ext cx="5702399" cy="2376000"/>
            <a:chOff x="2375892" y="4920804"/>
            <a:chExt cx="4319999" cy="1800000"/>
          </a:xfrm>
        </p:grpSpPr>
        <p:graphicFrame>
          <p:nvGraphicFramePr>
            <p:cNvPr id="10" name="תרשים 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67456443"/>
                </p:ext>
              </p:extLst>
            </p:nvPr>
          </p:nvGraphicFramePr>
          <p:xfrm>
            <a:off x="2375892" y="4920804"/>
            <a:ext cx="4319999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11" name="קבוצה 10"/>
            <p:cNvGrpSpPr/>
            <p:nvPr/>
          </p:nvGrpSpPr>
          <p:grpSpPr>
            <a:xfrm>
              <a:off x="3229085" y="5136828"/>
              <a:ext cx="1224136" cy="216000"/>
              <a:chOff x="1109623" y="227772"/>
              <a:chExt cx="1344216" cy="339649"/>
            </a:xfrm>
          </p:grpSpPr>
          <p:sp>
            <p:nvSpPr>
              <p:cNvPr id="15" name="צורה חופשית 14"/>
              <p:cNvSpPr/>
              <p:nvPr/>
            </p:nvSpPr>
            <p:spPr>
              <a:xfrm>
                <a:off x="1109623" y="227772"/>
                <a:ext cx="970359" cy="339649"/>
              </a:xfrm>
              <a:custGeom>
                <a:avLst/>
                <a:gdLst>
                  <a:gd name="connsiteX0" fmla="*/ 0 w 971550"/>
                  <a:gd name="connsiteY0" fmla="*/ 333375 h 344411"/>
                  <a:gd name="connsiteX1" fmla="*/ 342900 w 971550"/>
                  <a:gd name="connsiteY1" fmla="*/ 133350 h 344411"/>
                  <a:gd name="connsiteX2" fmla="*/ 657225 w 971550"/>
                  <a:gd name="connsiteY2" fmla="*/ 342900 h 344411"/>
                  <a:gd name="connsiteX3" fmla="*/ 971550 w 971550"/>
                  <a:gd name="connsiteY3" fmla="*/ 0 h 344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71550" h="344411">
                    <a:moveTo>
                      <a:pt x="0" y="333375"/>
                    </a:moveTo>
                    <a:cubicBezTo>
                      <a:pt x="116681" y="232569"/>
                      <a:pt x="233363" y="131763"/>
                      <a:pt x="342900" y="133350"/>
                    </a:cubicBezTo>
                    <a:cubicBezTo>
                      <a:pt x="452437" y="134937"/>
                      <a:pt x="552450" y="365125"/>
                      <a:pt x="657225" y="342900"/>
                    </a:cubicBezTo>
                    <a:cubicBezTo>
                      <a:pt x="762000" y="320675"/>
                      <a:pt x="866775" y="160337"/>
                      <a:pt x="971550" y="0"/>
                    </a:cubicBezTo>
                  </a:path>
                </a:pathLst>
              </a:cu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t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rtl="1"/>
                <a:endParaRPr lang="he-IL" sz="1100"/>
              </a:p>
            </p:txBody>
          </p:sp>
          <p:cxnSp>
            <p:nvCxnSpPr>
              <p:cNvPr id="16" name="מחבר חץ ישר 15"/>
              <p:cNvCxnSpPr/>
              <p:nvPr/>
            </p:nvCxnSpPr>
            <p:spPr>
              <a:xfrm flipV="1">
                <a:off x="2074029" y="232535"/>
                <a:ext cx="379810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קבוצה 11"/>
            <p:cNvGrpSpPr/>
            <p:nvPr/>
          </p:nvGrpSpPr>
          <p:grpSpPr>
            <a:xfrm>
              <a:off x="4989175" y="5137775"/>
              <a:ext cx="1264245" cy="164335"/>
              <a:chOff x="3359114" y="222745"/>
              <a:chExt cx="1331650" cy="325295"/>
            </a:xfrm>
          </p:grpSpPr>
          <p:sp>
            <p:nvSpPr>
              <p:cNvPr id="13" name="צורה חופשית 12"/>
              <p:cNvSpPr/>
              <p:nvPr/>
            </p:nvSpPr>
            <p:spPr>
              <a:xfrm>
                <a:off x="3359114" y="222745"/>
                <a:ext cx="958453" cy="325295"/>
              </a:xfrm>
              <a:custGeom>
                <a:avLst/>
                <a:gdLst>
                  <a:gd name="connsiteX0" fmla="*/ 0 w 958453"/>
                  <a:gd name="connsiteY0" fmla="*/ 303610 h 325295"/>
                  <a:gd name="connsiteX1" fmla="*/ 315516 w 958453"/>
                  <a:gd name="connsiteY1" fmla="*/ 184547 h 325295"/>
                  <a:gd name="connsiteX2" fmla="*/ 648891 w 958453"/>
                  <a:gd name="connsiteY2" fmla="*/ 321469 h 325295"/>
                  <a:gd name="connsiteX3" fmla="*/ 958453 w 958453"/>
                  <a:gd name="connsiteY3" fmla="*/ 0 h 325295"/>
                  <a:gd name="connsiteX4" fmla="*/ 958453 w 958453"/>
                  <a:gd name="connsiteY4" fmla="*/ 0 h 325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8453" h="325295">
                    <a:moveTo>
                      <a:pt x="0" y="303610"/>
                    </a:moveTo>
                    <a:cubicBezTo>
                      <a:pt x="103684" y="242590"/>
                      <a:pt x="207368" y="181570"/>
                      <a:pt x="315516" y="184547"/>
                    </a:cubicBezTo>
                    <a:cubicBezTo>
                      <a:pt x="423665" y="187523"/>
                      <a:pt x="541735" y="352227"/>
                      <a:pt x="648891" y="321469"/>
                    </a:cubicBezTo>
                    <a:cubicBezTo>
                      <a:pt x="756047" y="290711"/>
                      <a:pt x="958453" y="0"/>
                      <a:pt x="958453" y="0"/>
                    </a:cubicBezTo>
                    <a:lnTo>
                      <a:pt x="958453" y="0"/>
                    </a:lnTo>
                  </a:path>
                </a:pathLst>
              </a:custGeom>
              <a:noFill/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t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rtl="1"/>
                <a:endParaRPr lang="he-IL" sz="1100"/>
              </a:p>
            </p:txBody>
          </p:sp>
          <p:cxnSp>
            <p:nvCxnSpPr>
              <p:cNvPr id="14" name="מחבר חץ ישר 13"/>
              <p:cNvCxnSpPr/>
              <p:nvPr/>
            </p:nvCxnSpPr>
            <p:spPr>
              <a:xfrm flipV="1">
                <a:off x="4310954" y="226523"/>
                <a:ext cx="379810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3768707" y="1124744"/>
            <a:ext cx="1520809" cy="40626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smtClean="0">
                <a:solidFill>
                  <a:srgbClr val="000000"/>
                </a:solidFill>
              </a:rPr>
              <a:t>כלל ישראל</a:t>
            </a:r>
            <a:endParaRPr lang="he-IL" sz="1400" b="1">
              <a:solidFill>
                <a:srgbClr val="000000"/>
              </a:solidFill>
            </a:endParaRPr>
          </a:p>
        </p:txBody>
      </p:sp>
      <p:sp>
        <p:nvSpPr>
          <p:cNvPr id="2" name="אליפסה 1"/>
          <p:cNvSpPr/>
          <p:nvPr/>
        </p:nvSpPr>
        <p:spPr bwMode="auto">
          <a:xfrm>
            <a:off x="6102865" y="1369983"/>
            <a:ext cx="760405" cy="1127576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אליפסה 16"/>
          <p:cNvSpPr/>
          <p:nvPr/>
        </p:nvSpPr>
        <p:spPr bwMode="auto">
          <a:xfrm>
            <a:off x="3796778" y="1355947"/>
            <a:ext cx="760405" cy="1127576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179904" y="4186823"/>
            <a:ext cx="8784583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2150" lvl="1" indent="-342900"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he-IL" sz="2000" dirty="0">
                <a:solidFill>
                  <a:srgbClr val="002060"/>
                </a:solidFill>
              </a:rPr>
              <a:t>בארבעת מחזורי המחקר הראשונים </a:t>
            </a:r>
            <a:r>
              <a:rPr lang="he-IL" sz="2000" dirty="0" smtClean="0">
                <a:solidFill>
                  <a:srgbClr val="002060"/>
                </a:solidFill>
              </a:rPr>
              <a:t>ניכרה </a:t>
            </a:r>
            <a:r>
              <a:rPr lang="he-IL" sz="2000" dirty="0">
                <a:solidFill>
                  <a:srgbClr val="002060"/>
                </a:solidFill>
              </a:rPr>
              <a:t>תנודתיות בממוצע ההישגים בין מחזור מחקר למשנהו, </a:t>
            </a:r>
            <a:r>
              <a:rPr lang="he-IL" sz="2000" dirty="0" smtClean="0">
                <a:solidFill>
                  <a:srgbClr val="002060"/>
                </a:solidFill>
              </a:rPr>
              <a:t>ובסופם, </a:t>
            </a:r>
            <a:r>
              <a:rPr lang="he-IL" sz="2000" b="1" dirty="0" smtClean="0">
                <a:solidFill>
                  <a:srgbClr val="002060"/>
                </a:solidFill>
              </a:rPr>
              <a:t>במחזור 2011, נרשמה </a:t>
            </a:r>
            <a:r>
              <a:rPr lang="he-IL" sz="2000" b="1" dirty="0">
                <a:solidFill>
                  <a:srgbClr val="002060"/>
                </a:solidFill>
              </a:rPr>
              <a:t>עלייה חדה בממוצע ההישגים בכל אחד מתחומי </a:t>
            </a:r>
            <a:r>
              <a:rPr lang="he-IL" sz="2000" b="1" dirty="0" smtClean="0">
                <a:solidFill>
                  <a:srgbClr val="002060"/>
                </a:solidFill>
              </a:rPr>
              <a:t>הדעת</a:t>
            </a:r>
            <a:r>
              <a:rPr lang="he-IL" sz="2000" dirty="0" smtClean="0">
                <a:solidFill>
                  <a:srgbClr val="002060"/>
                </a:solidFill>
              </a:rPr>
              <a:t>.</a:t>
            </a:r>
          </a:p>
          <a:p>
            <a:pPr marL="692150" lvl="1" indent="-342900"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he-IL" sz="2000" b="1" dirty="0" smtClean="0">
                <a:solidFill>
                  <a:srgbClr val="002060"/>
                </a:solidFill>
              </a:rPr>
              <a:t>במחזור 2015</a:t>
            </a:r>
            <a:r>
              <a:rPr lang="he-IL" sz="2000" b="1" dirty="0" smtClean="0">
                <a:solidFill>
                  <a:srgbClr val="FFFFFF"/>
                </a:solidFill>
              </a:rPr>
              <a:t> </a:t>
            </a:r>
            <a:r>
              <a:rPr lang="he-IL" sz="2000" b="1" dirty="0" smtClean="0">
                <a:solidFill>
                  <a:srgbClr val="002060"/>
                </a:solidFill>
              </a:rPr>
              <a:t>ממוצעי </a:t>
            </a:r>
            <a:r>
              <a:rPr lang="he-IL" sz="2000" b="1" dirty="0">
                <a:solidFill>
                  <a:srgbClr val="002060"/>
                </a:solidFill>
              </a:rPr>
              <a:t>ההישגים של תלמידי ישראל </a:t>
            </a:r>
            <a:r>
              <a:rPr lang="he-IL" sz="2000" b="1" dirty="0" smtClean="0">
                <a:solidFill>
                  <a:srgbClr val="002060"/>
                </a:solidFill>
              </a:rPr>
              <a:t>אינם </a:t>
            </a:r>
            <a:r>
              <a:rPr lang="he-IL" sz="2000" b="1" dirty="0">
                <a:solidFill>
                  <a:srgbClr val="002060"/>
                </a:solidFill>
              </a:rPr>
              <a:t>שונים במובהק מההישגים המקבילים במחזור 2011 </a:t>
            </a:r>
            <a:r>
              <a:rPr lang="he-IL" sz="2000" dirty="0" smtClean="0">
                <a:solidFill>
                  <a:srgbClr val="002060"/>
                </a:solidFill>
              </a:rPr>
              <a:t>(מגמת התייצבות). </a:t>
            </a:r>
          </a:p>
          <a:p>
            <a:pPr marL="692150" lvl="1" indent="-342900"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he-IL" sz="2000" dirty="0" smtClean="0">
                <a:solidFill>
                  <a:srgbClr val="002060"/>
                </a:solidFill>
              </a:rPr>
              <a:t>סה"כ, במהלך 16 השנים (2015-1999) נרשם </a:t>
            </a:r>
            <a:r>
              <a:rPr lang="he-IL" sz="2000" b="1" dirty="0">
                <a:solidFill>
                  <a:srgbClr val="002060"/>
                </a:solidFill>
              </a:rPr>
              <a:t>שיפור </a:t>
            </a:r>
            <a:r>
              <a:rPr lang="he-IL" sz="2000" b="1" dirty="0" smtClean="0">
                <a:solidFill>
                  <a:srgbClr val="002060"/>
                </a:solidFill>
              </a:rPr>
              <a:t>בהישגי ישראל - 45</a:t>
            </a:r>
            <a:r>
              <a:rPr lang="he-IL" sz="2000" dirty="0" smtClean="0">
                <a:solidFill>
                  <a:srgbClr val="002060"/>
                </a:solidFill>
              </a:rPr>
              <a:t> </a:t>
            </a:r>
            <a:r>
              <a:rPr lang="he-IL" sz="2000" b="1" dirty="0">
                <a:solidFill>
                  <a:srgbClr val="002060"/>
                </a:solidFill>
              </a:rPr>
              <a:t>נק'</a:t>
            </a:r>
            <a:r>
              <a:rPr lang="he-IL" sz="2000" dirty="0">
                <a:solidFill>
                  <a:srgbClr val="002060"/>
                </a:solidFill>
              </a:rPr>
              <a:t> </a:t>
            </a:r>
            <a:r>
              <a:rPr lang="he-IL" sz="2000" b="1" dirty="0">
                <a:solidFill>
                  <a:srgbClr val="0066FF"/>
                </a:solidFill>
              </a:rPr>
              <a:t>במתמטיקה</a:t>
            </a:r>
            <a:r>
              <a:rPr lang="he-IL" sz="2000" b="1" dirty="0">
                <a:solidFill>
                  <a:srgbClr val="002060"/>
                </a:solidFill>
              </a:rPr>
              <a:t> ו- 39 נק' </a:t>
            </a:r>
            <a:r>
              <a:rPr lang="he-IL" sz="2000" b="1" dirty="0">
                <a:solidFill>
                  <a:srgbClr val="00B050"/>
                </a:solidFill>
              </a:rPr>
              <a:t>במדעים</a:t>
            </a:r>
            <a:r>
              <a:rPr lang="he-IL" sz="2000" b="1" dirty="0" smtClean="0">
                <a:solidFill>
                  <a:srgbClr val="00B050"/>
                </a:solidFill>
              </a:rPr>
              <a:t>.</a:t>
            </a:r>
            <a:r>
              <a:rPr lang="he-IL" sz="2000" b="1" dirty="0" smtClean="0">
                <a:solidFill>
                  <a:srgbClr val="002060"/>
                </a:solidFill>
              </a:rPr>
              <a:t> </a:t>
            </a:r>
            <a:r>
              <a:rPr lang="he-IL" sz="2000" dirty="0">
                <a:solidFill>
                  <a:srgbClr val="FFFFFF"/>
                </a:solidFill>
              </a:rPr>
              <a:t>בהשוואה להישגים במחזור </a:t>
            </a:r>
            <a:r>
              <a:rPr lang="he-IL" sz="2000" b="1" dirty="0">
                <a:solidFill>
                  <a:srgbClr val="FFFFFF"/>
                </a:solidFill>
              </a:rPr>
              <a:t>1999</a:t>
            </a:r>
            <a:r>
              <a:rPr lang="he-IL" sz="2000" dirty="0">
                <a:solidFill>
                  <a:srgbClr val="FFFFFF"/>
                </a:solidFill>
              </a:rPr>
              <a:t>. </a:t>
            </a:r>
            <a:endParaRPr lang="he-IL" sz="2000" kern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0113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9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 err="1" smtClean="0"/>
              <a:t>טימס</a:t>
            </a:r>
            <a:r>
              <a:rPr lang="he-IL" dirty="0" smtClean="0"/>
              <a:t> 2015 – ממוצעי המדינות</a:t>
            </a:r>
            <a:endParaRPr lang="he-IL" sz="2800" dirty="0"/>
          </a:p>
        </p:txBody>
      </p:sp>
      <p:grpSp>
        <p:nvGrpSpPr>
          <p:cNvPr id="3" name="קבוצה 2"/>
          <p:cNvGrpSpPr/>
          <p:nvPr/>
        </p:nvGrpSpPr>
        <p:grpSpPr>
          <a:xfrm>
            <a:off x="1845974" y="1052736"/>
            <a:ext cx="5452052" cy="5760966"/>
            <a:chOff x="1845974" y="-133003"/>
            <a:chExt cx="5452052" cy="5760966"/>
          </a:xfrm>
        </p:grpSpPr>
        <p:graphicFrame>
          <p:nvGraphicFramePr>
            <p:cNvPr id="17" name="Chart LIT Mean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555294109"/>
                </p:ext>
              </p:extLst>
            </p:nvPr>
          </p:nvGraphicFramePr>
          <p:xfrm>
            <a:off x="1845974" y="-132037"/>
            <a:ext cx="2728326" cy="576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18" name="Chart LIT Mean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84206313"/>
                </p:ext>
              </p:extLst>
            </p:nvPr>
          </p:nvGraphicFramePr>
          <p:xfrm>
            <a:off x="4567961" y="-133003"/>
            <a:ext cx="2730065" cy="576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1078540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sz="3400" dirty="0" smtClean="0"/>
              <a:t>ההישגים </a:t>
            </a:r>
            <a:r>
              <a:rPr lang="he-IL" sz="3400" dirty="0"/>
              <a:t>ו</a:t>
            </a:r>
            <a:r>
              <a:rPr lang="he-IL" sz="3400" dirty="0" smtClean="0"/>
              <a:t>מדרג המדינות לאורך שנים </a:t>
            </a:r>
            <a:br>
              <a:rPr lang="he-IL" sz="3400" dirty="0" smtClean="0"/>
            </a:br>
            <a:r>
              <a:rPr lang="he-IL" sz="3400" dirty="0" smtClean="0"/>
              <a:t>במחקר </a:t>
            </a:r>
            <a:r>
              <a:rPr lang="he-IL" sz="3400" dirty="0" err="1" smtClean="0"/>
              <a:t>טימס</a:t>
            </a:r>
            <a:endParaRPr lang="he-IL" sz="3400" dirty="0"/>
          </a:p>
        </p:txBody>
      </p:sp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859517"/>
              </p:ext>
            </p:extLst>
          </p:nvPr>
        </p:nvGraphicFramePr>
        <p:xfrm>
          <a:off x="323528" y="1124744"/>
          <a:ext cx="8604158" cy="3337560"/>
        </p:xfrm>
        <a:graphic>
          <a:graphicData uri="http://schemas.openxmlformats.org/drawingml/2006/table">
            <a:tbl>
              <a:tblPr rtl="1" firstRow="1" bandRow="1">
                <a:tableStyleId>{1E171933-4619-4E11-9A3F-F7608DF75F80}</a:tableStyleId>
              </a:tblPr>
              <a:tblGrid>
                <a:gridCol w="1121267"/>
                <a:gridCol w="2247561"/>
                <a:gridCol w="1047066"/>
                <a:gridCol w="1047066"/>
                <a:gridCol w="1047066"/>
                <a:gridCol w="1047066"/>
                <a:gridCol w="1047066"/>
              </a:tblGrid>
              <a:tr h="370840">
                <a:tc gridSpan="2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/>
                        <a:t>1999</a:t>
                      </a:r>
                      <a:endParaRPr lang="he-IL"/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/>
                        <a:t>2003</a:t>
                      </a:r>
                      <a:endParaRPr lang="he-IL"/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/>
                        <a:t>2007</a:t>
                      </a:r>
                      <a:endParaRPr lang="he-IL"/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/>
                        <a:t>2011</a:t>
                      </a:r>
                      <a:endParaRPr lang="he-IL"/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/>
                        <a:t>2015</a:t>
                      </a:r>
                      <a:endParaRPr lang="he-IL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rtl="1"/>
                      <a:r>
                        <a:rPr lang="he-IL" b="0" dirty="0" smtClean="0">
                          <a:solidFill>
                            <a:schemeClr val="tx1"/>
                          </a:solidFill>
                        </a:rPr>
                        <a:t>מספר מדינות</a:t>
                      </a:r>
                      <a:r>
                        <a:rPr lang="he-IL" b="0" baseline="0" dirty="0" smtClean="0">
                          <a:solidFill>
                            <a:schemeClr val="tx1"/>
                          </a:solidFill>
                        </a:rPr>
                        <a:t> משתתפות</a:t>
                      </a:r>
                      <a:endParaRPr lang="he-IL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he-IL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he-IL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he-IL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he-IL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he-IL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370840">
                <a:tc rowSpan="3">
                  <a:txBody>
                    <a:bodyPr/>
                    <a:lstStyle/>
                    <a:p>
                      <a:pPr rtl="1"/>
                      <a:r>
                        <a:rPr lang="he-IL" b="1" smtClean="0">
                          <a:solidFill>
                            <a:srgbClr val="0066FF"/>
                          </a:solidFill>
                        </a:rPr>
                        <a:t>מתמטיקה</a:t>
                      </a:r>
                      <a:endParaRPr lang="he-IL" b="1">
                        <a:solidFill>
                          <a:srgbClr val="0066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ממוצע</a:t>
                      </a:r>
                      <a:r>
                        <a:rPr lang="he-IL" baseline="0" smtClean="0">
                          <a:solidFill>
                            <a:srgbClr val="0066FF"/>
                          </a:solidFill>
                        </a:rPr>
                        <a:t> הישגים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466 נק'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496 נק'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463 נק'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516 נק'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smtClean="0">
                          <a:solidFill>
                            <a:srgbClr val="0066FF"/>
                          </a:solidFill>
                        </a:rPr>
                        <a:t>511 נק'</a:t>
                      </a:r>
                      <a:endParaRPr lang="he-IL" b="1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 b="1">
                        <a:solidFill>
                          <a:srgbClr val="0066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66FF"/>
                          </a:solidFill>
                        </a:rPr>
                        <a:t>מיקום</a:t>
                      </a:r>
                      <a:endParaRPr lang="he-IL" dirty="0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28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19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24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7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smtClean="0">
                          <a:solidFill>
                            <a:srgbClr val="0066FF"/>
                          </a:solidFill>
                        </a:rPr>
                        <a:t>16</a:t>
                      </a:r>
                      <a:endParaRPr lang="he-IL" b="1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66FF"/>
                          </a:solidFill>
                        </a:rPr>
                        <a:t>קבוצת מדינות במיקום</a:t>
                      </a:r>
                      <a:endParaRPr lang="he-IL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solidFill>
                            <a:srgbClr val="0066FF"/>
                          </a:solidFill>
                        </a:rPr>
                        <a:t>28-22</a:t>
                      </a:r>
                      <a:endParaRPr lang="he-IL" dirty="0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66FF"/>
                          </a:solidFill>
                        </a:rPr>
                        <a:t>21-14</a:t>
                      </a:r>
                      <a:endParaRPr lang="he-IL" dirty="0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66FF"/>
                          </a:solidFill>
                        </a:rPr>
                        <a:t>27-19</a:t>
                      </a:r>
                      <a:endParaRPr lang="he-IL" dirty="0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66FF"/>
                          </a:solidFill>
                        </a:rPr>
                        <a:t>12-7*</a:t>
                      </a:r>
                      <a:endParaRPr lang="he-IL" dirty="0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solidFill>
                            <a:srgbClr val="0066FF"/>
                          </a:solidFill>
                        </a:rPr>
                        <a:t>17-10</a:t>
                      </a:r>
                      <a:endParaRPr lang="he-IL" b="1" dirty="0">
                        <a:solidFill>
                          <a:srgbClr val="0066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rowSpan="3">
                  <a:txBody>
                    <a:bodyPr/>
                    <a:lstStyle/>
                    <a:p>
                      <a:pPr algn="r" rtl="1"/>
                      <a:r>
                        <a:rPr lang="he-IL" b="1" smtClean="0">
                          <a:solidFill>
                            <a:srgbClr val="00B050"/>
                          </a:solidFill>
                        </a:rPr>
                        <a:t>מדעים</a:t>
                      </a:r>
                      <a:endParaRPr lang="he-IL" b="1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ממוצע</a:t>
                      </a:r>
                      <a:r>
                        <a:rPr lang="he-IL" baseline="0" smtClean="0">
                          <a:solidFill>
                            <a:srgbClr val="00B050"/>
                          </a:solidFill>
                        </a:rPr>
                        <a:t> הישגים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468 נק'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488 נק'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468 נק'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516 נק'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smtClean="0">
                          <a:solidFill>
                            <a:srgbClr val="00B050"/>
                          </a:solidFill>
                        </a:rPr>
                        <a:t>507 נק'</a:t>
                      </a:r>
                      <a:endParaRPr lang="he-IL" b="1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r" rtl="1"/>
                      <a:endParaRPr lang="he-IL" b="1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מיקום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26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23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25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13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smtClean="0">
                          <a:solidFill>
                            <a:srgbClr val="00B050"/>
                          </a:solidFill>
                        </a:rPr>
                        <a:t>19</a:t>
                      </a:r>
                      <a:endParaRPr lang="he-IL" b="1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solidFill>
                            <a:srgbClr val="00B050"/>
                          </a:solidFill>
                        </a:rPr>
                        <a:t>קבוצת מדינות במיקום</a:t>
                      </a:r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B050"/>
                          </a:solidFill>
                        </a:rPr>
                        <a:t>30-23</a:t>
                      </a:r>
                      <a:endParaRPr lang="he-IL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B050"/>
                          </a:solidFill>
                        </a:rPr>
                        <a:t>25-22</a:t>
                      </a:r>
                      <a:endParaRPr lang="he-IL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B050"/>
                          </a:solidFill>
                        </a:rPr>
                        <a:t>29-21</a:t>
                      </a:r>
                      <a:endParaRPr lang="he-IL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00B050"/>
                          </a:solidFill>
                        </a:rPr>
                        <a:t>16-10</a:t>
                      </a:r>
                      <a:endParaRPr lang="he-IL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solidFill>
                            <a:srgbClr val="00B050"/>
                          </a:solidFill>
                        </a:rPr>
                        <a:t>20-16</a:t>
                      </a:r>
                      <a:endParaRPr lang="he-IL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gridSpan="7">
                  <a:txBody>
                    <a:bodyPr/>
                    <a:lstStyle/>
                    <a:p>
                      <a:pPr algn="r" rtl="1"/>
                      <a:r>
                        <a:rPr lang="he-IL" sz="1000" b="0" dirty="0" smtClean="0">
                          <a:solidFill>
                            <a:schemeClr val="bg2"/>
                          </a:solidFill>
                        </a:rPr>
                        <a:t>* לא</a:t>
                      </a:r>
                      <a:r>
                        <a:rPr lang="he-IL" sz="1000" b="0" baseline="0" dirty="0" smtClean="0">
                          <a:solidFill>
                            <a:schemeClr val="bg2"/>
                          </a:solidFill>
                        </a:rPr>
                        <a:t> כולל מיקום 11</a:t>
                      </a:r>
                      <a:endParaRPr lang="he-IL" sz="1000" b="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>
                        <a:solidFill>
                          <a:srgbClr val="00B05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 b="1">
                        <a:solidFill>
                          <a:srgbClr val="00B05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מציין מיקום תוכן 5"/>
          <p:cNvSpPr txBox="1">
            <a:spLocks/>
          </p:cNvSpPr>
          <p:nvPr/>
        </p:nvSpPr>
        <p:spPr bwMode="auto">
          <a:xfrm>
            <a:off x="-27608" y="4509120"/>
            <a:ext cx="9036496" cy="151216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14350" indent="-342900" algn="r" rtl="1" eaLnBrk="0" fontAlgn="base" hangingPunct="0">
              <a:lnSpc>
                <a:spcPct val="9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143000" indent="-28575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+mn-lt"/>
                <a:cs typeface="+mn-cs"/>
              </a:defRPr>
            </a:lvl2pPr>
            <a:lvl3pPr marL="1485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+mn-lt"/>
                <a:cs typeface="+mn-cs"/>
              </a:defRPr>
            </a:lvl3pPr>
            <a:lvl4pPr marL="18288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60000"/>
              <a:buChar char="o"/>
              <a:defRPr>
                <a:solidFill>
                  <a:schemeClr val="bg1"/>
                </a:solidFill>
                <a:latin typeface="+mn-lt"/>
                <a:cs typeface="+mn-cs"/>
              </a:defRPr>
            </a:lvl4pPr>
            <a:lvl5pPr marL="21717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5pPr>
            <a:lvl6pPr marL="2628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6pPr>
            <a:lvl7pPr marL="30861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7pPr>
            <a:lvl8pPr marL="35433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8pPr>
            <a:lvl9pPr marL="40005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9pPr>
          </a:lstStyle>
          <a:p>
            <a:pPr mar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b="0" dirty="0">
                <a:solidFill>
                  <a:srgbClr val="002060"/>
                </a:solidFill>
              </a:rPr>
              <a:t>מחד </a:t>
            </a:r>
            <a:r>
              <a:rPr lang="he-IL" sz="2400" dirty="0">
                <a:solidFill>
                  <a:srgbClr val="002060"/>
                </a:solidFill>
              </a:rPr>
              <a:t>ממוצע</a:t>
            </a:r>
            <a:r>
              <a:rPr lang="he-IL" sz="2400" b="0" dirty="0">
                <a:solidFill>
                  <a:srgbClr val="002060"/>
                </a:solidFill>
              </a:rPr>
              <a:t> הישגי התלמידים בישראל </a:t>
            </a:r>
            <a:r>
              <a:rPr lang="he-IL" sz="2400" dirty="0">
                <a:solidFill>
                  <a:srgbClr val="002060"/>
                </a:solidFill>
              </a:rPr>
              <a:t>נותר כמעט כשהיה</a:t>
            </a:r>
            <a:r>
              <a:rPr lang="he-IL" sz="2400" b="0" dirty="0">
                <a:solidFill>
                  <a:srgbClr val="002060"/>
                </a:solidFill>
              </a:rPr>
              <a:t>, ומאידך חלה </a:t>
            </a:r>
            <a:r>
              <a:rPr lang="he-IL" sz="2400" dirty="0">
                <a:solidFill>
                  <a:srgbClr val="002060"/>
                </a:solidFill>
              </a:rPr>
              <a:t>ירידה קלה </a:t>
            </a:r>
            <a:r>
              <a:rPr lang="he-IL" sz="2400" b="0" dirty="0">
                <a:solidFill>
                  <a:srgbClr val="002060"/>
                </a:solidFill>
              </a:rPr>
              <a:t>ב</a:t>
            </a:r>
            <a:r>
              <a:rPr lang="he-IL" sz="2400" dirty="0">
                <a:solidFill>
                  <a:srgbClr val="002060"/>
                </a:solidFill>
              </a:rPr>
              <a:t>מיקום</a:t>
            </a:r>
            <a:r>
              <a:rPr lang="he-IL" sz="2400" b="0" dirty="0">
                <a:solidFill>
                  <a:srgbClr val="002060"/>
                </a:solidFill>
              </a:rPr>
              <a:t> ישראל במדרג המדינות (בהשוואה ל-</a:t>
            </a:r>
            <a:r>
              <a:rPr lang="he-IL" sz="2400" dirty="0">
                <a:solidFill>
                  <a:srgbClr val="002060"/>
                </a:solidFill>
              </a:rPr>
              <a:t>2011</a:t>
            </a:r>
            <a:r>
              <a:rPr lang="he-IL" sz="2400" b="0" dirty="0">
                <a:solidFill>
                  <a:srgbClr val="002060"/>
                </a:solidFill>
              </a:rPr>
              <a:t>)</a:t>
            </a:r>
          </a:p>
          <a:p>
            <a:pPr mar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b="0" dirty="0" smtClean="0"/>
              <a:t>סיבות לשינוי במיקום היחסי:</a:t>
            </a:r>
            <a:endParaRPr lang="he-IL" sz="2400" b="0" dirty="0"/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000" b="1" dirty="0" smtClean="0"/>
              <a:t>הצטרפות</a:t>
            </a:r>
            <a:r>
              <a:rPr lang="he-IL" sz="2000" dirty="0" smtClean="0"/>
              <a:t> </a:t>
            </a:r>
            <a:r>
              <a:rPr lang="he-IL" sz="2000" dirty="0"/>
              <a:t>מדינות </a:t>
            </a:r>
            <a:r>
              <a:rPr lang="he-IL" sz="2000" dirty="0" smtClean="0"/>
              <a:t>"חדשות" שהישגי </a:t>
            </a:r>
            <a:r>
              <a:rPr lang="he-IL" sz="2000" dirty="0"/>
              <a:t>תלמידיהן גבוהים ביחס לתלמידי </a:t>
            </a:r>
            <a:r>
              <a:rPr lang="he-IL" sz="2000" dirty="0" smtClean="0"/>
              <a:t>ישראל</a:t>
            </a: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000" b="1" dirty="0" smtClean="0"/>
              <a:t>שיפור</a:t>
            </a:r>
            <a:r>
              <a:rPr lang="he-IL" sz="2000" dirty="0" smtClean="0"/>
              <a:t> </a:t>
            </a:r>
            <a:r>
              <a:rPr lang="he-IL" sz="2000" dirty="0"/>
              <a:t>שחל במדינות שהיו בעלות הישגים נמוכים </a:t>
            </a:r>
            <a:r>
              <a:rPr lang="he-IL" sz="2000" dirty="0" smtClean="0"/>
              <a:t>(מאוד או במקצת) מאלו </a:t>
            </a:r>
            <a:r>
              <a:rPr lang="he-IL" sz="2000" dirty="0"/>
              <a:t>של </a:t>
            </a:r>
            <a:r>
              <a:rPr lang="he-IL" sz="2000" dirty="0" smtClean="0"/>
              <a:t>ישראל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33392234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 smtClean="0"/>
              <a:t>מחקר </a:t>
            </a:r>
            <a:r>
              <a:rPr lang="he-IL" dirty="0" err="1" smtClean="0"/>
              <a:t>טימס</a:t>
            </a:r>
            <a:r>
              <a:rPr lang="he-IL" dirty="0" smtClean="0"/>
              <a:t> 2015</a:t>
            </a:r>
            <a:br>
              <a:rPr lang="he-IL" dirty="0" smtClean="0"/>
            </a:br>
            <a:r>
              <a:rPr lang="he-IL" sz="2800" dirty="0" smtClean="0"/>
              <a:t>שיעור </a:t>
            </a:r>
            <a:r>
              <a:rPr lang="he-IL" sz="2800" dirty="0" smtClean="0">
                <a:solidFill>
                  <a:srgbClr val="92D050"/>
                </a:solidFill>
              </a:rPr>
              <a:t>המצטיינים</a:t>
            </a:r>
            <a:r>
              <a:rPr lang="he-IL" sz="2800" dirty="0" smtClean="0"/>
              <a:t> במדרג המדינות </a:t>
            </a:r>
            <a:endParaRPr lang="he-IL" sz="2800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395536" y="1098000"/>
            <a:ext cx="5411534" cy="5760000"/>
            <a:chOff x="0" y="1234438"/>
            <a:chExt cx="5380745" cy="5820838"/>
          </a:xfrm>
        </p:grpSpPr>
        <p:graphicFrame>
          <p:nvGraphicFramePr>
            <p:cNvPr id="6" name="Chart LIT PL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30775544"/>
                </p:ext>
              </p:extLst>
            </p:nvPr>
          </p:nvGraphicFramePr>
          <p:xfrm>
            <a:off x="0" y="1234438"/>
            <a:ext cx="5378945" cy="582083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7" name="Chart LIT PL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61206276"/>
                </p:ext>
              </p:extLst>
            </p:nvPr>
          </p:nvGraphicFramePr>
          <p:xfrm>
            <a:off x="0" y="1234438"/>
            <a:ext cx="2693073" cy="552979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9" name="Chart LIT PL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147268014"/>
                </p:ext>
              </p:extLst>
            </p:nvPr>
          </p:nvGraphicFramePr>
          <p:xfrm>
            <a:off x="2687673" y="1234438"/>
            <a:ext cx="2693072" cy="552979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sp>
        <p:nvSpPr>
          <p:cNvPr id="10" name="מציין מיקום תוכן 5"/>
          <p:cNvSpPr txBox="1">
            <a:spLocks/>
          </p:cNvSpPr>
          <p:nvPr/>
        </p:nvSpPr>
        <p:spPr bwMode="auto">
          <a:xfrm>
            <a:off x="6012160" y="1052737"/>
            <a:ext cx="3024336" cy="547260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14350" indent="-342900" algn="r" rtl="1" eaLnBrk="0" fontAlgn="base" hangingPunct="0">
              <a:lnSpc>
                <a:spcPct val="9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143000" indent="-28575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+mn-lt"/>
                <a:cs typeface="+mn-cs"/>
              </a:defRPr>
            </a:lvl2pPr>
            <a:lvl3pPr marL="1485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+mn-lt"/>
                <a:cs typeface="+mn-cs"/>
              </a:defRPr>
            </a:lvl3pPr>
            <a:lvl4pPr marL="18288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60000"/>
              <a:buChar char="o"/>
              <a:defRPr>
                <a:solidFill>
                  <a:schemeClr val="bg1"/>
                </a:solidFill>
                <a:latin typeface="+mn-lt"/>
                <a:cs typeface="+mn-cs"/>
              </a:defRPr>
            </a:lvl4pPr>
            <a:lvl5pPr marL="21717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5pPr>
            <a:lvl6pPr marL="2628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6pPr>
            <a:lvl7pPr marL="30861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7pPr>
            <a:lvl8pPr marL="35433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8pPr>
            <a:lvl9pPr marL="40005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9pPr>
          </a:lstStyle>
          <a:p>
            <a:pPr mar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dirty="0" smtClean="0">
                <a:solidFill>
                  <a:srgbClr val="002060"/>
                </a:solidFill>
              </a:rPr>
              <a:t>שיעורי התלמידים </a:t>
            </a:r>
            <a:r>
              <a:rPr lang="he-IL" sz="2400" dirty="0">
                <a:solidFill>
                  <a:srgbClr val="002060"/>
                </a:solidFill>
              </a:rPr>
              <a:t>המצטיינים</a:t>
            </a:r>
            <a:r>
              <a:rPr lang="he-IL" sz="2400" dirty="0" smtClean="0">
                <a:solidFill>
                  <a:srgbClr val="002060"/>
                </a:solidFill>
              </a:rPr>
              <a:t> בישראל גבוהים יחסית: </a:t>
            </a:r>
            <a:r>
              <a:rPr lang="he-IL" sz="2400" dirty="0" smtClean="0"/>
              <a:t>  </a:t>
            </a:r>
            <a:r>
              <a:rPr lang="he-IL" sz="2400" b="1" dirty="0" smtClean="0"/>
              <a:t>13% </a:t>
            </a:r>
            <a:r>
              <a:rPr lang="he-IL" sz="2400" dirty="0" smtClean="0"/>
              <a:t>ב</a:t>
            </a:r>
            <a:r>
              <a:rPr lang="he-IL" sz="2400" dirty="0" smtClean="0">
                <a:solidFill>
                  <a:srgbClr val="0066FF"/>
                </a:solidFill>
              </a:rPr>
              <a:t>מתמטיקה</a:t>
            </a:r>
            <a:r>
              <a:rPr lang="he-IL" sz="2400" dirty="0" smtClean="0"/>
              <a:t>  ו-12% ב</a:t>
            </a:r>
            <a:r>
              <a:rPr lang="he-IL" sz="2400" b="1" dirty="0" smtClean="0">
                <a:solidFill>
                  <a:srgbClr val="00B050"/>
                </a:solidFill>
              </a:rPr>
              <a:t>מדעים</a:t>
            </a:r>
          </a:p>
          <a:p>
            <a:pPr mar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b="1" dirty="0" smtClean="0"/>
              <a:t>ישראל </a:t>
            </a:r>
            <a:r>
              <a:rPr lang="he-IL" sz="2400" b="1" dirty="0"/>
              <a:t>מדורגת </a:t>
            </a:r>
            <a:r>
              <a:rPr lang="he-IL" sz="2400" b="1" dirty="0" smtClean="0"/>
              <a:t>לפי שיעור </a:t>
            </a:r>
            <a:r>
              <a:rPr lang="he-IL" sz="2400" b="1" dirty="0"/>
              <a:t>התלמידים </a:t>
            </a:r>
            <a:r>
              <a:rPr lang="he-IL" sz="2400" b="1" dirty="0" smtClean="0"/>
              <a:t>המצטיינים </a:t>
            </a:r>
            <a:r>
              <a:rPr lang="he-IL" sz="2400" b="1" dirty="0"/>
              <a:t>במקום </a:t>
            </a:r>
            <a:r>
              <a:rPr lang="he-IL" sz="2400" b="1" dirty="0" smtClean="0"/>
              <a:t>ה-8</a:t>
            </a:r>
            <a:r>
              <a:rPr lang="he-IL" sz="2400" b="1" dirty="0" smtClean="0">
                <a:solidFill>
                  <a:srgbClr val="FF0000"/>
                </a:solidFill>
              </a:rPr>
              <a:t> </a:t>
            </a:r>
            <a:r>
              <a:rPr lang="he-IL" sz="2400" b="1" dirty="0" smtClean="0"/>
              <a:t>ב</a:t>
            </a:r>
            <a:r>
              <a:rPr lang="he-IL" sz="2400" b="1" dirty="0" smtClean="0">
                <a:solidFill>
                  <a:srgbClr val="0066FF"/>
                </a:solidFill>
              </a:rPr>
              <a:t>מתמטיקה</a:t>
            </a:r>
            <a:r>
              <a:rPr lang="he-IL" sz="2400" b="1" dirty="0" smtClean="0">
                <a:solidFill>
                  <a:srgbClr val="FF0000"/>
                </a:solidFill>
              </a:rPr>
              <a:t> </a:t>
            </a:r>
            <a:r>
              <a:rPr lang="he-IL" sz="2400" b="1" dirty="0" smtClean="0"/>
              <a:t>ובמקום ה-9 ב</a:t>
            </a:r>
            <a:r>
              <a:rPr lang="he-IL" sz="2400" b="1" dirty="0" smtClean="0">
                <a:solidFill>
                  <a:srgbClr val="00B050"/>
                </a:solidFill>
              </a:rPr>
              <a:t>מדעים</a:t>
            </a:r>
            <a:r>
              <a:rPr lang="he-IL" sz="2400" b="1" dirty="0" smtClean="0"/>
              <a:t>. </a:t>
            </a:r>
          </a:p>
          <a:p>
            <a:pPr marL="79375" indent="-358775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sz="2400" b="1" dirty="0" smtClean="0"/>
              <a:t>8%</a:t>
            </a:r>
            <a:r>
              <a:rPr lang="he-IL" sz="2400" dirty="0" smtClean="0">
                <a:solidFill>
                  <a:srgbClr val="C00000"/>
                </a:solidFill>
              </a:rPr>
              <a:t> </a:t>
            </a:r>
            <a:r>
              <a:rPr lang="he-IL" sz="2400" dirty="0" smtClean="0"/>
              <a:t>מן התלמידים </a:t>
            </a:r>
            <a:r>
              <a:rPr lang="he-IL" sz="2400" b="1" dirty="0"/>
              <a:t>מצטיינים </a:t>
            </a:r>
            <a:r>
              <a:rPr lang="he-IL" sz="2400" dirty="0"/>
              <a:t>ב</a:t>
            </a:r>
            <a:r>
              <a:rPr lang="he-IL" sz="2400" b="1" dirty="0"/>
              <a:t>שני </a:t>
            </a:r>
            <a:r>
              <a:rPr lang="he-IL" sz="2400" b="1" dirty="0" smtClean="0"/>
              <a:t>תחומי הדעת</a:t>
            </a:r>
            <a:r>
              <a:rPr lang="he-IL" sz="2400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27743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 smtClean="0"/>
              <a:t>מחקר </a:t>
            </a:r>
            <a:r>
              <a:rPr lang="he-IL" dirty="0" err="1" smtClean="0"/>
              <a:t>טימס</a:t>
            </a:r>
            <a:r>
              <a:rPr lang="he-IL" dirty="0" smtClean="0"/>
              <a:t> 2015</a:t>
            </a:r>
            <a:br>
              <a:rPr lang="he-IL" dirty="0" smtClean="0"/>
            </a:br>
            <a:r>
              <a:rPr lang="he-IL" sz="2800" dirty="0" smtClean="0"/>
              <a:t>שיעור </a:t>
            </a:r>
            <a:r>
              <a:rPr lang="he-IL" sz="2800" dirty="0" smtClean="0">
                <a:solidFill>
                  <a:srgbClr val="EA0000"/>
                </a:solidFill>
              </a:rPr>
              <a:t>המתקשים</a:t>
            </a:r>
            <a:r>
              <a:rPr lang="he-IL" sz="2800" dirty="0" smtClean="0"/>
              <a:t> במדרג המדינות </a:t>
            </a:r>
            <a:endParaRPr lang="he-IL" sz="2800" dirty="0"/>
          </a:p>
        </p:txBody>
      </p:sp>
      <p:sp>
        <p:nvSpPr>
          <p:cNvPr id="8" name="מציין מיקום תוכן 5"/>
          <p:cNvSpPr txBox="1">
            <a:spLocks/>
          </p:cNvSpPr>
          <p:nvPr/>
        </p:nvSpPr>
        <p:spPr bwMode="auto">
          <a:xfrm>
            <a:off x="107504" y="1052737"/>
            <a:ext cx="8928992" cy="48965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14350" indent="-342900" algn="r" rtl="1" eaLnBrk="0" fontAlgn="base" hangingPunct="0">
              <a:lnSpc>
                <a:spcPct val="9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143000" indent="-28575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+mn-lt"/>
                <a:cs typeface="+mn-cs"/>
              </a:defRPr>
            </a:lvl2pPr>
            <a:lvl3pPr marL="1485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+mn-lt"/>
                <a:cs typeface="+mn-cs"/>
              </a:defRPr>
            </a:lvl3pPr>
            <a:lvl4pPr marL="18288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60000"/>
              <a:buChar char="o"/>
              <a:defRPr>
                <a:solidFill>
                  <a:schemeClr val="bg1"/>
                </a:solidFill>
                <a:latin typeface="+mn-lt"/>
                <a:cs typeface="+mn-cs"/>
              </a:defRPr>
            </a:lvl4pPr>
            <a:lvl5pPr marL="21717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5pPr>
            <a:lvl6pPr marL="2628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6pPr>
            <a:lvl7pPr marL="30861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7pPr>
            <a:lvl8pPr marL="35433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8pPr>
            <a:lvl9pPr marL="40005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9pPr>
          </a:lstStyle>
          <a:p>
            <a:pPr mar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srgbClr val="002060"/>
                </a:solidFill>
              </a:rPr>
              <a:t>שיעור </a:t>
            </a:r>
            <a:r>
              <a:rPr lang="he-IL" dirty="0">
                <a:solidFill>
                  <a:srgbClr val="002060"/>
                </a:solidFill>
              </a:rPr>
              <a:t>התלמידים המתקשים בישראל </a:t>
            </a:r>
            <a:r>
              <a:rPr lang="he-IL" dirty="0" smtClean="0">
                <a:solidFill>
                  <a:srgbClr val="002060"/>
                </a:solidFill>
              </a:rPr>
              <a:t>גבוה אף הוא</a:t>
            </a:r>
            <a:endParaRPr lang="he-IL" dirty="0">
              <a:solidFill>
                <a:srgbClr val="002060"/>
              </a:solidFill>
            </a:endParaRP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srgbClr val="002060"/>
                </a:solidFill>
              </a:rPr>
              <a:t>שיעורי התלמידים </a:t>
            </a:r>
            <a:r>
              <a:rPr lang="he-IL" b="1" dirty="0" smtClean="0">
                <a:solidFill>
                  <a:srgbClr val="002060"/>
                </a:solidFill>
              </a:rPr>
              <a:t>המתקשים</a:t>
            </a:r>
            <a:r>
              <a:rPr lang="he-IL" dirty="0" smtClean="0">
                <a:solidFill>
                  <a:srgbClr val="000066"/>
                </a:solidFill>
              </a:rPr>
              <a:t> ב</a:t>
            </a:r>
            <a:r>
              <a:rPr lang="he-IL" b="1" dirty="0" smtClean="0">
                <a:solidFill>
                  <a:srgbClr val="0066FF"/>
                </a:solidFill>
              </a:rPr>
              <a:t>מתמטיקה</a:t>
            </a:r>
            <a:r>
              <a:rPr lang="he-IL" dirty="0" smtClean="0">
                <a:solidFill>
                  <a:srgbClr val="000066"/>
                </a:solidFill>
              </a:rPr>
              <a:t> (16%) וב</a:t>
            </a:r>
            <a:r>
              <a:rPr lang="he-IL" b="1" dirty="0" smtClean="0">
                <a:solidFill>
                  <a:srgbClr val="00B050"/>
                </a:solidFill>
              </a:rPr>
              <a:t>מדעים</a:t>
            </a:r>
            <a:r>
              <a:rPr lang="he-IL" dirty="0" smtClean="0">
                <a:solidFill>
                  <a:srgbClr val="000066"/>
                </a:solidFill>
              </a:rPr>
              <a:t> (16%) </a:t>
            </a:r>
            <a:r>
              <a:rPr lang="he-IL" dirty="0" smtClean="0">
                <a:solidFill>
                  <a:srgbClr val="002060"/>
                </a:solidFill>
              </a:rPr>
              <a:t>דומים </a:t>
            </a:r>
            <a:r>
              <a:rPr lang="he-IL" dirty="0">
                <a:solidFill>
                  <a:srgbClr val="002060"/>
                </a:solidFill>
              </a:rPr>
              <a:t>ל</a:t>
            </a:r>
            <a:r>
              <a:rPr lang="he-IL" dirty="0" smtClean="0">
                <a:solidFill>
                  <a:srgbClr val="002060"/>
                </a:solidFill>
              </a:rPr>
              <a:t>ערכי החציון במדינות המשתתפות, ומציבים אותה </a:t>
            </a:r>
            <a:r>
              <a:rPr lang="he-IL" b="1" dirty="0" smtClean="0">
                <a:solidFill>
                  <a:srgbClr val="002060"/>
                </a:solidFill>
              </a:rPr>
              <a:t>במקום 20 </a:t>
            </a:r>
            <a:r>
              <a:rPr lang="he-IL" dirty="0" smtClean="0">
                <a:solidFill>
                  <a:srgbClr val="002060"/>
                </a:solidFill>
              </a:rPr>
              <a:t>במדרג </a:t>
            </a:r>
            <a:r>
              <a:rPr lang="he-IL" dirty="0">
                <a:solidFill>
                  <a:srgbClr val="002060"/>
                </a:solidFill>
              </a:rPr>
              <a:t>המדינות שהשתתפו במחקר על פי שיעור </a:t>
            </a:r>
            <a:r>
              <a:rPr lang="he-IL" dirty="0" smtClean="0">
                <a:solidFill>
                  <a:srgbClr val="002060"/>
                </a:solidFill>
              </a:rPr>
              <a:t>המתקשים.</a:t>
            </a: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000066"/>
                </a:solidFill>
              </a:rPr>
              <a:t>שיעורי מתקשים </a:t>
            </a:r>
            <a:r>
              <a:rPr lang="he-IL" b="1" dirty="0">
                <a:solidFill>
                  <a:srgbClr val="000066"/>
                </a:solidFill>
              </a:rPr>
              <a:t>אלו </a:t>
            </a:r>
            <a:r>
              <a:rPr lang="he-IL" b="1" dirty="0" smtClean="0">
                <a:solidFill>
                  <a:srgbClr val="002060"/>
                </a:solidFill>
              </a:rPr>
              <a:t>הם בין הגדולים ביותר</a:t>
            </a:r>
            <a:r>
              <a:rPr lang="he-IL" dirty="0" smtClean="0">
                <a:solidFill>
                  <a:srgbClr val="FF0000"/>
                </a:solidFill>
              </a:rPr>
              <a:t> </a:t>
            </a:r>
            <a:r>
              <a:rPr lang="he-IL" b="1" dirty="0" smtClean="0">
                <a:solidFill>
                  <a:srgbClr val="000066"/>
                </a:solidFill>
              </a:rPr>
              <a:t>מבין המדינות המפותחות שהשתתפו במחקר</a:t>
            </a:r>
            <a:r>
              <a:rPr lang="he-IL" dirty="0" smtClean="0">
                <a:solidFill>
                  <a:srgbClr val="000066"/>
                </a:solidFill>
              </a:rPr>
              <a:t>.</a:t>
            </a:r>
            <a:endParaRPr lang="he-IL" dirty="0">
              <a:solidFill>
                <a:srgbClr val="000066"/>
              </a:solidFill>
            </a:endParaRP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endParaRPr lang="he-IL" dirty="0">
              <a:solidFill>
                <a:srgbClr val="000066"/>
              </a:solidFill>
            </a:endParaRP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000066"/>
                </a:solidFill>
              </a:rPr>
              <a:t>12%</a:t>
            </a:r>
            <a:r>
              <a:rPr lang="he-IL" dirty="0" smtClean="0">
                <a:solidFill>
                  <a:srgbClr val="C00000"/>
                </a:solidFill>
              </a:rPr>
              <a:t> </a:t>
            </a:r>
            <a:r>
              <a:rPr lang="he-IL" b="1" dirty="0" smtClean="0">
                <a:solidFill>
                  <a:srgbClr val="000066"/>
                </a:solidFill>
              </a:rPr>
              <a:t>מן התלמידים </a:t>
            </a:r>
            <a:r>
              <a:rPr lang="he-IL" b="1" dirty="0">
                <a:solidFill>
                  <a:srgbClr val="000066"/>
                </a:solidFill>
              </a:rPr>
              <a:t>מתקשים</a:t>
            </a:r>
            <a:r>
              <a:rPr lang="he-IL" b="1" dirty="0" smtClean="0">
                <a:solidFill>
                  <a:srgbClr val="000066"/>
                </a:solidFill>
              </a:rPr>
              <a:t> בשני תחומי הדעת</a:t>
            </a:r>
            <a:r>
              <a:rPr lang="he-IL" dirty="0" smtClean="0">
                <a:solidFill>
                  <a:srgbClr val="000066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5166276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 err="1" smtClean="0"/>
              <a:t>טימס</a:t>
            </a:r>
            <a:r>
              <a:rPr lang="he-IL" dirty="0" smtClean="0"/>
              <a:t> 2015 – פיזור הציונים</a:t>
            </a:r>
            <a:br>
              <a:rPr lang="he-IL" dirty="0" smtClean="0"/>
            </a:br>
            <a:r>
              <a:rPr lang="he-IL" sz="2600" dirty="0" smtClean="0"/>
              <a:t>פער </a:t>
            </a:r>
            <a:r>
              <a:rPr lang="he-IL" sz="2600" dirty="0"/>
              <a:t>הציונים בין אחוזון 95 </a:t>
            </a:r>
            <a:r>
              <a:rPr lang="he-IL" sz="2600" dirty="0" smtClean="0"/>
              <a:t>ואחוזון 5</a:t>
            </a:r>
            <a:endParaRPr lang="he-IL" sz="2600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1846177" y="1053376"/>
            <a:ext cx="5451647" cy="5760000"/>
            <a:chOff x="0" y="0"/>
            <a:chExt cx="5420858" cy="5822241"/>
          </a:xfrm>
        </p:grpSpPr>
        <p:graphicFrame>
          <p:nvGraphicFramePr>
            <p:cNvPr id="6" name="Chart LIT Mean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94686806"/>
                </p:ext>
              </p:extLst>
            </p:nvPr>
          </p:nvGraphicFramePr>
          <p:xfrm>
            <a:off x="0" y="0"/>
            <a:ext cx="2705773" cy="58222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7" name="Chart LIT Mean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67046894"/>
                </p:ext>
              </p:extLst>
            </p:nvPr>
          </p:nvGraphicFramePr>
          <p:xfrm>
            <a:off x="2715085" y="0"/>
            <a:ext cx="2705773" cy="58222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181162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 err="1">
                <a:solidFill>
                  <a:srgbClr val="FFFFFF"/>
                </a:solidFill>
              </a:rPr>
              <a:t>טימס</a:t>
            </a:r>
            <a:r>
              <a:rPr lang="he-IL" dirty="0">
                <a:solidFill>
                  <a:srgbClr val="FFFFFF"/>
                </a:solidFill>
              </a:rPr>
              <a:t> 2015 – פיזור הציונים</a:t>
            </a:r>
            <a:br>
              <a:rPr lang="he-IL" dirty="0">
                <a:solidFill>
                  <a:srgbClr val="FFFFFF"/>
                </a:solidFill>
              </a:rPr>
            </a:br>
            <a:r>
              <a:rPr lang="he-IL" sz="2600" dirty="0">
                <a:solidFill>
                  <a:srgbClr val="FFFFFF"/>
                </a:solidFill>
              </a:rPr>
              <a:t>פער הציונים בין אחוזון 95 ואחוזון 5</a:t>
            </a:r>
            <a:endParaRPr lang="he-IL" sz="2400" dirty="0"/>
          </a:p>
        </p:txBody>
      </p:sp>
      <p:sp>
        <p:nvSpPr>
          <p:cNvPr id="8" name="מציין מיקום תוכן 5"/>
          <p:cNvSpPr txBox="1">
            <a:spLocks/>
          </p:cNvSpPr>
          <p:nvPr/>
        </p:nvSpPr>
        <p:spPr bwMode="auto">
          <a:xfrm>
            <a:off x="107504" y="1052737"/>
            <a:ext cx="8928992" cy="554461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14350" indent="-342900" algn="r" rtl="1" eaLnBrk="0" fontAlgn="base" hangingPunct="0">
              <a:lnSpc>
                <a:spcPct val="9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143000" indent="-28575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+mn-lt"/>
                <a:cs typeface="+mn-cs"/>
              </a:defRPr>
            </a:lvl2pPr>
            <a:lvl3pPr marL="1485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+mn-lt"/>
                <a:cs typeface="+mn-cs"/>
              </a:defRPr>
            </a:lvl3pPr>
            <a:lvl4pPr marL="18288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60000"/>
              <a:buChar char="o"/>
              <a:defRPr>
                <a:solidFill>
                  <a:schemeClr val="bg1"/>
                </a:solidFill>
                <a:latin typeface="+mn-lt"/>
                <a:cs typeface="+mn-cs"/>
              </a:defRPr>
            </a:lvl4pPr>
            <a:lvl5pPr marL="21717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5pPr>
            <a:lvl6pPr marL="26289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6pPr>
            <a:lvl7pPr marL="30861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7pPr>
            <a:lvl8pPr marL="35433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8pPr>
            <a:lvl9pPr marL="4000500" indent="-228600" algn="r" rtl="1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+mn-lt"/>
                <a:cs typeface="+mn-cs"/>
              </a:defRPr>
            </a:lvl9pPr>
          </a:lstStyle>
          <a:p>
            <a:pPr lvl="0" algn="just">
              <a:lnSpc>
                <a:spcPct val="100000"/>
              </a:lnSpc>
              <a:defRPr/>
            </a:pPr>
            <a:r>
              <a:rPr lang="he-IL" dirty="0" smtClean="0">
                <a:solidFill>
                  <a:srgbClr val="000066"/>
                </a:solidFill>
              </a:rPr>
              <a:t>פיזור הציונים </a:t>
            </a:r>
            <a:r>
              <a:rPr lang="he-IL" dirty="0">
                <a:solidFill>
                  <a:srgbClr val="000066"/>
                </a:solidFill>
              </a:rPr>
              <a:t>בישראל הוא מהגבוהים </a:t>
            </a:r>
            <a:r>
              <a:rPr lang="he-IL" dirty="0" smtClean="0">
                <a:solidFill>
                  <a:srgbClr val="000066"/>
                </a:solidFill>
              </a:rPr>
              <a:t>ביותר, והגבוה ביותר מבין המדינות המפותחות.</a:t>
            </a: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srgbClr val="000066"/>
                </a:solidFill>
              </a:rPr>
              <a:t>בישראל </a:t>
            </a:r>
            <a:r>
              <a:rPr lang="he-IL" dirty="0">
                <a:solidFill>
                  <a:srgbClr val="000066"/>
                </a:solidFill>
              </a:rPr>
              <a:t>חל </a:t>
            </a:r>
            <a:r>
              <a:rPr lang="he-IL" dirty="0">
                <a:solidFill>
                  <a:srgbClr val="002060"/>
                </a:solidFill>
              </a:rPr>
              <a:t>גידול קל </a:t>
            </a:r>
            <a:r>
              <a:rPr lang="he-IL" dirty="0">
                <a:solidFill>
                  <a:srgbClr val="000066"/>
                </a:solidFill>
              </a:rPr>
              <a:t>של 8 נק' במדד הפיזור ב</a:t>
            </a:r>
            <a:r>
              <a:rPr lang="he-IL" b="1" dirty="0">
                <a:solidFill>
                  <a:srgbClr val="0066FF"/>
                </a:solidFill>
              </a:rPr>
              <a:t>מתמטיקה</a:t>
            </a:r>
            <a:r>
              <a:rPr lang="he-IL" dirty="0">
                <a:solidFill>
                  <a:srgbClr val="000066"/>
                </a:solidFill>
              </a:rPr>
              <a:t> </a:t>
            </a:r>
            <a:r>
              <a:rPr lang="he-IL" dirty="0">
                <a:solidFill>
                  <a:srgbClr val="002060"/>
                </a:solidFill>
              </a:rPr>
              <a:t>וגידול משמעותי</a:t>
            </a:r>
            <a:r>
              <a:rPr lang="he-IL" b="1" dirty="0">
                <a:solidFill>
                  <a:srgbClr val="002060"/>
                </a:solidFill>
              </a:rPr>
              <a:t> </a:t>
            </a:r>
            <a:r>
              <a:rPr lang="he-IL" dirty="0">
                <a:solidFill>
                  <a:srgbClr val="000066"/>
                </a:solidFill>
              </a:rPr>
              <a:t>של 34 נק' במדד הפיזור ב</a:t>
            </a:r>
            <a:r>
              <a:rPr lang="he-IL" b="1" dirty="0">
                <a:solidFill>
                  <a:srgbClr val="00B050"/>
                </a:solidFill>
              </a:rPr>
              <a:t>מדעים</a:t>
            </a:r>
            <a:r>
              <a:rPr lang="he-IL" dirty="0">
                <a:solidFill>
                  <a:srgbClr val="000066"/>
                </a:solidFill>
              </a:rPr>
              <a:t>, בהשוואה לגודלם במחזור 2011</a:t>
            </a:r>
            <a:r>
              <a:rPr lang="he-IL" dirty="0" smtClean="0">
                <a:solidFill>
                  <a:srgbClr val="000066"/>
                </a:solidFill>
              </a:rPr>
              <a:t>.</a:t>
            </a:r>
          </a:p>
          <a:p>
            <a:pPr marL="349250" lvl="1" indent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endParaRPr lang="he-IL" dirty="0" smtClean="0">
              <a:solidFill>
                <a:srgbClr val="000066"/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פיזור גדול מעיד על פערי הישגים באוכלוסייה. גם </a:t>
            </a:r>
            <a:r>
              <a:rPr lang="he-IL" dirty="0"/>
              <a:t>במחקר </a:t>
            </a:r>
            <a:r>
              <a:rPr lang="he-IL" dirty="0" err="1"/>
              <a:t>טימס</a:t>
            </a:r>
            <a:r>
              <a:rPr lang="he-IL" dirty="0"/>
              <a:t>, בדומה למחקר פיזה, הפערים העיקריים עולים כאשר משווים בין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b="1" dirty="0"/>
              <a:t>תלמידים משני מגזרי השפה (דוברי עברית ודוברי ערבית) 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b="1" dirty="0"/>
              <a:t>ובין תלמידים מרקע </a:t>
            </a:r>
            <a:r>
              <a:rPr lang="he-IL" b="1" dirty="0" smtClean="0"/>
              <a:t>חברתי-כלכלי </a:t>
            </a:r>
            <a:r>
              <a:rPr lang="he-IL" b="1" dirty="0"/>
              <a:t>שונה</a:t>
            </a:r>
          </a:p>
          <a:p>
            <a:pPr marL="708025" lvl="1" indent="-35877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/>
            </a:pPr>
            <a:endParaRPr lang="he-IL" dirty="0" smtClean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4791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smtClean="0"/>
              <a:t>מחקר טימס 2015</a:t>
            </a:r>
            <a:br>
              <a:rPr lang="he-IL" smtClean="0"/>
            </a:br>
            <a:r>
              <a:rPr lang="he-IL" sz="2800" smtClean="0"/>
              <a:t>ממוצע הישגים ומיקום במדרג המדינות</a:t>
            </a:r>
            <a:endParaRPr lang="he-IL" sz="2800" dirty="0"/>
          </a:p>
        </p:txBody>
      </p:sp>
      <p:grpSp>
        <p:nvGrpSpPr>
          <p:cNvPr id="3" name="קבוצה 2"/>
          <p:cNvGrpSpPr/>
          <p:nvPr/>
        </p:nvGrpSpPr>
        <p:grpSpPr>
          <a:xfrm>
            <a:off x="1845974" y="1052736"/>
            <a:ext cx="5452052" cy="5760966"/>
            <a:chOff x="1845974" y="-133003"/>
            <a:chExt cx="5452052" cy="5760966"/>
          </a:xfrm>
        </p:grpSpPr>
        <p:graphicFrame>
          <p:nvGraphicFramePr>
            <p:cNvPr id="17" name="Chart LIT Mean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671876807"/>
                </p:ext>
              </p:extLst>
            </p:nvPr>
          </p:nvGraphicFramePr>
          <p:xfrm>
            <a:off x="1845974" y="-132037"/>
            <a:ext cx="2728326" cy="576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18" name="Chart LIT Mean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988267740"/>
                </p:ext>
              </p:extLst>
            </p:nvPr>
          </p:nvGraphicFramePr>
          <p:xfrm>
            <a:off x="4567961" y="-133003"/>
            <a:ext cx="2730065" cy="576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cxnSp>
        <p:nvCxnSpPr>
          <p:cNvPr id="4" name="מחבר חץ ישר 3"/>
          <p:cNvCxnSpPr/>
          <p:nvPr/>
        </p:nvCxnSpPr>
        <p:spPr bwMode="auto">
          <a:xfrm flipH="1">
            <a:off x="5868144" y="2708920"/>
            <a:ext cx="1260000" cy="0"/>
          </a:xfrm>
          <a:prstGeom prst="straightConnector1">
            <a:avLst/>
          </a:prstGeom>
          <a:solidFill>
            <a:srgbClr val="E7F6FF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מחבר חץ ישר 10"/>
          <p:cNvCxnSpPr/>
          <p:nvPr/>
        </p:nvCxnSpPr>
        <p:spPr bwMode="auto">
          <a:xfrm flipH="1">
            <a:off x="5846936" y="4631870"/>
            <a:ext cx="1285511" cy="0"/>
          </a:xfrm>
          <a:prstGeom prst="straightConnector1">
            <a:avLst/>
          </a:prstGeom>
          <a:solidFill>
            <a:srgbClr val="E7F6FF"/>
          </a:solidFill>
          <a:ln w="38100" cap="flat" cmpd="sng" algn="ctr">
            <a:solidFill>
              <a:srgbClr val="00823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מחבר חץ ישר 11"/>
          <p:cNvCxnSpPr/>
          <p:nvPr/>
        </p:nvCxnSpPr>
        <p:spPr bwMode="auto">
          <a:xfrm flipH="1">
            <a:off x="3131840" y="2082114"/>
            <a:ext cx="1296144" cy="0"/>
          </a:xfrm>
          <a:prstGeom prst="straightConnector1">
            <a:avLst/>
          </a:prstGeom>
          <a:solidFill>
            <a:srgbClr val="E7F6FF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מחבר חץ ישר 12"/>
          <p:cNvCxnSpPr/>
          <p:nvPr/>
        </p:nvCxnSpPr>
        <p:spPr bwMode="auto">
          <a:xfrm flipH="1">
            <a:off x="3131840" y="4405213"/>
            <a:ext cx="1306777" cy="0"/>
          </a:xfrm>
          <a:prstGeom prst="straightConnector1">
            <a:avLst/>
          </a:prstGeom>
          <a:solidFill>
            <a:srgbClr val="E7F6FF"/>
          </a:solidFill>
          <a:ln w="38100" cap="flat" cmpd="sng" algn="ctr">
            <a:solidFill>
              <a:srgbClr val="00823B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0" name="קבוצה 9"/>
          <p:cNvGrpSpPr/>
          <p:nvPr/>
        </p:nvGrpSpPr>
        <p:grpSpPr>
          <a:xfrm>
            <a:off x="6999006" y="5989389"/>
            <a:ext cx="2044017" cy="577365"/>
            <a:chOff x="6999006" y="5989389"/>
            <a:chExt cx="2044017" cy="577365"/>
          </a:xfrm>
        </p:grpSpPr>
        <p:cxnSp>
          <p:nvCxnSpPr>
            <p:cNvPr id="14" name="מחבר חץ ישר 13"/>
            <p:cNvCxnSpPr/>
            <p:nvPr/>
          </p:nvCxnSpPr>
          <p:spPr bwMode="auto">
            <a:xfrm flipH="1">
              <a:off x="8517701" y="6165304"/>
              <a:ext cx="525322" cy="0"/>
            </a:xfrm>
            <a:prstGeom prst="straightConnector1">
              <a:avLst/>
            </a:prstGeom>
            <a:solidFill>
              <a:srgbClr val="E7F6FF"/>
            </a:solidFill>
            <a:ln w="381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5" name="מחבר חץ ישר 14"/>
            <p:cNvCxnSpPr/>
            <p:nvPr/>
          </p:nvCxnSpPr>
          <p:spPr bwMode="auto">
            <a:xfrm flipH="1">
              <a:off x="8517701" y="6381328"/>
              <a:ext cx="525322" cy="0"/>
            </a:xfrm>
            <a:prstGeom prst="straightConnector1">
              <a:avLst/>
            </a:prstGeom>
            <a:solidFill>
              <a:srgbClr val="E7F6FF"/>
            </a:solidFill>
            <a:ln w="38100" cap="flat" cmpd="sng" algn="ctr">
              <a:solidFill>
                <a:srgbClr val="00823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8" name="TextBox 7"/>
            <p:cNvSpPr txBox="1"/>
            <p:nvPr/>
          </p:nvSpPr>
          <p:spPr>
            <a:xfrm>
              <a:off x="6999006" y="5989389"/>
              <a:ext cx="1518696" cy="33855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600" b="1" smtClean="0">
                  <a:solidFill>
                    <a:srgbClr val="0070C0"/>
                  </a:solidFill>
                </a:rPr>
                <a:t>דוברי עברית</a:t>
              </a:r>
              <a:endParaRPr lang="he-IL" sz="1600" b="1">
                <a:solidFill>
                  <a:srgbClr val="0070C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005534" y="6228200"/>
              <a:ext cx="1518696" cy="33855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600" b="1" smtClean="0">
                  <a:solidFill>
                    <a:srgbClr val="00823B"/>
                  </a:solidFill>
                </a:rPr>
                <a:t>דוברי ערבית</a:t>
              </a:r>
              <a:endParaRPr lang="he-IL" sz="1600" b="1">
                <a:solidFill>
                  <a:srgbClr val="00823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23288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err="1" smtClean="0"/>
              <a:t>טימס</a:t>
            </a:r>
            <a:r>
              <a:rPr lang="he-IL" dirty="0" smtClean="0"/>
              <a:t> 2015 ישראל </a:t>
            </a:r>
            <a:r>
              <a:rPr lang="he-IL" dirty="0"/>
              <a:t>לפי מגזרי שפה</a:t>
            </a:r>
            <a:endParaRPr lang="he-IL" sz="18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0" y="1124745"/>
            <a:ext cx="9036496" cy="4752527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he-IL" dirty="0" smtClean="0"/>
              <a:t>פערי הישגים </a:t>
            </a:r>
            <a:r>
              <a:rPr lang="he-IL" dirty="0"/>
              <a:t>גדולים מאוד </a:t>
            </a:r>
            <a:r>
              <a:rPr lang="he-IL" dirty="0" smtClean="0"/>
              <a:t>בין </a:t>
            </a:r>
            <a:r>
              <a:rPr lang="he-IL" dirty="0"/>
              <a:t>דוברי עברית לבין דוברי </a:t>
            </a:r>
            <a:r>
              <a:rPr lang="he-IL" dirty="0" smtClean="0"/>
              <a:t>ערבית. הפערים בממוצעי הציונים עומדים על:</a:t>
            </a:r>
            <a:endParaRPr lang="he-IL" dirty="0"/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 smtClean="0">
                <a:solidFill>
                  <a:srgbClr val="00B050"/>
                </a:solidFill>
              </a:rPr>
              <a:t>במדעים </a:t>
            </a:r>
            <a:r>
              <a:rPr lang="he-IL" b="1" dirty="0">
                <a:solidFill>
                  <a:srgbClr val="00B050"/>
                </a:solidFill>
              </a:rPr>
              <a:t>- </a:t>
            </a:r>
            <a:r>
              <a:rPr lang="he-IL" b="1" dirty="0" smtClean="0">
                <a:solidFill>
                  <a:srgbClr val="00B050"/>
                </a:solidFill>
              </a:rPr>
              <a:t>70 </a:t>
            </a:r>
            <a:r>
              <a:rPr lang="he-IL" b="1" dirty="0">
                <a:solidFill>
                  <a:srgbClr val="00B050"/>
                </a:solidFill>
              </a:rPr>
              <a:t>נקודות</a:t>
            </a:r>
          </a:p>
          <a:p>
            <a:pPr lvl="1" algn="just" eaLnBrk="1" fontAlgn="ctr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he-IL" b="1" dirty="0" smtClean="0">
                <a:solidFill>
                  <a:srgbClr val="0070C0"/>
                </a:solidFill>
              </a:rPr>
              <a:t>במתמטיקה </a:t>
            </a:r>
            <a:r>
              <a:rPr lang="he-IL" b="1" dirty="0">
                <a:solidFill>
                  <a:srgbClr val="0070C0"/>
                </a:solidFill>
              </a:rPr>
              <a:t>- </a:t>
            </a:r>
            <a:r>
              <a:rPr lang="he-IL" b="1" dirty="0" smtClean="0">
                <a:solidFill>
                  <a:srgbClr val="0070C0"/>
                </a:solidFill>
              </a:rPr>
              <a:t>73 </a:t>
            </a:r>
            <a:r>
              <a:rPr lang="he-IL" b="1" dirty="0">
                <a:solidFill>
                  <a:srgbClr val="0070C0"/>
                </a:solidFill>
              </a:rPr>
              <a:t>נקודות</a:t>
            </a:r>
          </a:p>
          <a:p>
            <a:pPr lvl="0" algn="just">
              <a:lnSpc>
                <a:spcPts val="3000"/>
              </a:lnSpc>
              <a:spcAft>
                <a:spcPts val="1000"/>
              </a:spcAft>
              <a:defRPr/>
            </a:pPr>
            <a:r>
              <a:rPr lang="he-IL" dirty="0" smtClean="0">
                <a:solidFill>
                  <a:srgbClr val="000066"/>
                </a:solidFill>
              </a:rPr>
              <a:t>לאורך השנים (2015-1999) גדל הפער במדעים</a:t>
            </a:r>
            <a:r>
              <a:rPr lang="he-IL" dirty="0">
                <a:solidFill>
                  <a:srgbClr val="000066"/>
                </a:solidFill>
              </a:rPr>
              <a:t>,</a:t>
            </a:r>
            <a:r>
              <a:rPr lang="he-IL" dirty="0" smtClean="0">
                <a:solidFill>
                  <a:srgbClr val="000066"/>
                </a:solidFill>
              </a:rPr>
              <a:t> והפער במתמטיקה נותר יציב.</a:t>
            </a:r>
          </a:p>
          <a:p>
            <a:pPr lvl="0" algn="just">
              <a:lnSpc>
                <a:spcPts val="3000"/>
              </a:lnSpc>
              <a:spcAft>
                <a:spcPts val="1000"/>
              </a:spcAft>
              <a:defRPr/>
            </a:pPr>
            <a:r>
              <a:rPr lang="he-IL" dirty="0" smtClean="0">
                <a:solidFill>
                  <a:srgbClr val="000066"/>
                </a:solidFill>
              </a:rPr>
              <a:t>פערי ההישגים בין </a:t>
            </a:r>
            <a:r>
              <a:rPr lang="he-IL" dirty="0">
                <a:solidFill>
                  <a:srgbClr val="000066"/>
                </a:solidFill>
              </a:rPr>
              <a:t>דוברי עברית לבין דוברי </a:t>
            </a:r>
            <a:r>
              <a:rPr lang="he-IL" dirty="0" smtClean="0">
                <a:solidFill>
                  <a:srgbClr val="000066"/>
                </a:solidFill>
              </a:rPr>
              <a:t>ערבית באים לידי ביטוי גם בשיעורי התלמידים המצטיינים והתלמידים המתקשים.</a:t>
            </a:r>
            <a:endParaRPr lang="he-IL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7728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smtClean="0"/>
              <a:t>מחקר טימס 2015</a:t>
            </a:r>
            <a:br>
              <a:rPr lang="he-IL" smtClean="0"/>
            </a:br>
            <a:r>
              <a:rPr lang="he-IL" sz="2800" smtClean="0"/>
              <a:t>מגמות לאורך שנים – רמות הישג לפי מגזר שפה</a:t>
            </a:r>
            <a:endParaRPr lang="he-IL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68" t="11019" r="3530" b="57823"/>
          <a:stretch/>
        </p:blipFill>
        <p:spPr bwMode="auto">
          <a:xfrm>
            <a:off x="6012160" y="6453336"/>
            <a:ext cx="3101898" cy="3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קבוצה 3"/>
          <p:cNvGrpSpPr/>
          <p:nvPr/>
        </p:nvGrpSpPr>
        <p:grpSpPr>
          <a:xfrm>
            <a:off x="1073560" y="1484784"/>
            <a:ext cx="6954824" cy="4394462"/>
            <a:chOff x="107504" y="3104992"/>
            <a:chExt cx="5795687" cy="3662052"/>
          </a:xfrm>
        </p:grpSpPr>
        <p:graphicFrame>
          <p:nvGraphicFramePr>
            <p:cNvPr id="20" name="תרשים 1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996756375"/>
                </p:ext>
              </p:extLst>
            </p:nvPr>
          </p:nvGraphicFramePr>
          <p:xfrm>
            <a:off x="3196164" y="3442438"/>
            <a:ext cx="2704619" cy="16106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3" name="קבוצה 2"/>
            <p:cNvGrpSpPr/>
            <p:nvPr/>
          </p:nvGrpSpPr>
          <p:grpSpPr>
            <a:xfrm>
              <a:off x="107504" y="3104992"/>
              <a:ext cx="5795687" cy="3662052"/>
              <a:chOff x="107504" y="3104992"/>
              <a:chExt cx="5795687" cy="3662052"/>
            </a:xfrm>
          </p:grpSpPr>
          <p:graphicFrame>
            <p:nvGraphicFramePr>
              <p:cNvPr id="12" name="תרשים 11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026041852"/>
                  </p:ext>
                </p:extLst>
              </p:nvPr>
            </p:nvGraphicFramePr>
            <p:xfrm>
              <a:off x="369046" y="3429000"/>
              <a:ext cx="2700000" cy="161047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graphicFrame>
            <p:nvGraphicFramePr>
              <p:cNvPr id="14" name="תרשים 1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743020482"/>
                  </p:ext>
                </p:extLst>
              </p:nvPr>
            </p:nvGraphicFramePr>
            <p:xfrm>
              <a:off x="369046" y="5145087"/>
              <a:ext cx="2700000" cy="161067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graphicFrame>
            <p:nvGraphicFramePr>
              <p:cNvPr id="15" name="תרשים 1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345880226"/>
                  </p:ext>
                </p:extLst>
              </p:nvPr>
            </p:nvGraphicFramePr>
            <p:xfrm>
              <a:off x="3194199" y="5145087"/>
              <a:ext cx="2700000" cy="161067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9" name="TextBox 22"/>
              <p:cNvSpPr txBox="1"/>
              <p:nvPr/>
            </p:nvSpPr>
            <p:spPr>
              <a:xfrm>
                <a:off x="107504" y="3442438"/>
                <a:ext cx="218665" cy="1587600"/>
              </a:xfrm>
              <a:prstGeom prst="rect">
                <a:avLst/>
              </a:prstGeom>
              <a:solidFill>
                <a:srgbClr val="0070C0"/>
              </a:solidFill>
              <a:ln w="9525" cmpd="sng">
                <a:solidFill>
                  <a:schemeClr val="bg2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vert="vert270" wrap="square" rtlCol="1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1"/>
                <a:r>
                  <a:rPr lang="he-IL" sz="1400" b="1" dirty="0">
                    <a:solidFill>
                      <a:schemeClr val="tx1"/>
                    </a:solidFill>
                  </a:rPr>
                  <a:t>מתמטיקה</a:t>
                </a:r>
              </a:p>
            </p:txBody>
          </p:sp>
          <p:sp>
            <p:nvSpPr>
              <p:cNvPr id="10" name="TextBox 74"/>
              <p:cNvSpPr txBox="1"/>
              <p:nvPr/>
            </p:nvSpPr>
            <p:spPr>
              <a:xfrm>
                <a:off x="109300" y="5147044"/>
                <a:ext cx="218665" cy="1620000"/>
              </a:xfrm>
              <a:prstGeom prst="rect">
                <a:avLst/>
              </a:prstGeom>
              <a:solidFill>
                <a:srgbClr val="00B050"/>
              </a:solidFill>
              <a:ln w="9525" cmpd="sng">
                <a:solidFill>
                  <a:schemeClr val="bg2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vert="vert270" wrap="square" rtlCol="1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1"/>
                <a:r>
                  <a:rPr lang="he-IL" sz="1400" b="1">
                    <a:solidFill>
                      <a:schemeClr val="tx1"/>
                    </a:solidFill>
                  </a:rPr>
                  <a:t>מדעים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68909" y="3104992"/>
                <a:ext cx="2700000" cy="252000"/>
              </a:xfrm>
              <a:prstGeom prst="rect">
                <a:avLst/>
              </a:prstGeom>
              <a:solidFill>
                <a:srgbClr val="953735"/>
              </a:solidFill>
              <a:ln w="9525" cmpd="sng">
                <a:solidFill>
                  <a:schemeClr val="bg2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vert="horz" wrap="square" rtlCol="1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1"/>
                <a:r>
                  <a:rPr lang="he-IL" sz="1400" b="1" smtClean="0">
                    <a:solidFill>
                      <a:schemeClr val="tx1"/>
                    </a:solidFill>
                  </a:rPr>
                  <a:t>מתקשים</a:t>
                </a:r>
                <a:endParaRPr lang="he-IL" sz="1400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3185191" y="3104992"/>
                <a:ext cx="2718000" cy="252000"/>
              </a:xfrm>
              <a:prstGeom prst="rect">
                <a:avLst/>
              </a:prstGeom>
              <a:solidFill>
                <a:srgbClr val="77933C"/>
              </a:solidFill>
              <a:ln w="9525" cmpd="sng">
                <a:solidFill>
                  <a:schemeClr val="bg2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vert="horz" wrap="square" rtlCol="1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1"/>
                <a:r>
                  <a:rPr lang="he-IL" sz="1400" b="1" smtClean="0">
                    <a:solidFill>
                      <a:schemeClr val="tx1"/>
                    </a:solidFill>
                  </a:rPr>
                  <a:t>מצטיינים</a:t>
                </a:r>
                <a:endParaRPr lang="he-IL" sz="1400" b="1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7" name="קבוצה 6"/>
          <p:cNvGrpSpPr/>
          <p:nvPr/>
        </p:nvGrpSpPr>
        <p:grpSpPr>
          <a:xfrm>
            <a:off x="6970314" y="2144095"/>
            <a:ext cx="1013413" cy="3282945"/>
            <a:chOff x="5021466" y="3654418"/>
            <a:chExt cx="844511" cy="2735788"/>
          </a:xfrm>
        </p:grpSpPr>
        <p:sp>
          <p:nvSpPr>
            <p:cNvPr id="16" name="אליפסה 15"/>
            <p:cNvSpPr/>
            <p:nvPr/>
          </p:nvSpPr>
          <p:spPr bwMode="auto">
            <a:xfrm>
              <a:off x="5021466" y="3654418"/>
              <a:ext cx="844511" cy="1095752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10800" rIns="91440" bIns="10800" numCol="1" rtlCol="1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719138" rtl="1" eaLnBrk="1" fontAlgn="base" latinLnBrk="0" hangingPunct="1">
                <a:lnSpc>
                  <a:spcPct val="8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he-IL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אליפסה 16"/>
            <p:cNvSpPr/>
            <p:nvPr/>
          </p:nvSpPr>
          <p:spPr bwMode="auto">
            <a:xfrm>
              <a:off x="5077737" y="5570500"/>
              <a:ext cx="770822" cy="389904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10800" rIns="91440" bIns="10800" numCol="1" rtlCol="1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719138" rtl="1" eaLnBrk="1" fontAlgn="base" latinLnBrk="0" hangingPunct="1">
                <a:lnSpc>
                  <a:spcPct val="8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he-IL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אליפסה 21"/>
            <p:cNvSpPr/>
            <p:nvPr/>
          </p:nvSpPr>
          <p:spPr bwMode="auto">
            <a:xfrm>
              <a:off x="5076056" y="6000302"/>
              <a:ext cx="770822" cy="389904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10800" rIns="91440" bIns="10800" numCol="1" rtlCol="1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719138" rtl="1" eaLnBrk="1" fontAlgn="base" latinLnBrk="0" hangingPunct="1">
                <a:lnSpc>
                  <a:spcPct val="8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he-IL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5" name="קבוצה 24"/>
          <p:cNvGrpSpPr/>
          <p:nvPr/>
        </p:nvGrpSpPr>
        <p:grpSpPr>
          <a:xfrm>
            <a:off x="3556950" y="2568827"/>
            <a:ext cx="1013413" cy="3061524"/>
            <a:chOff x="5021466" y="4017755"/>
            <a:chExt cx="844511" cy="2551270"/>
          </a:xfrm>
        </p:grpSpPr>
        <p:sp>
          <p:nvSpPr>
            <p:cNvPr id="26" name="אליפסה 25"/>
            <p:cNvSpPr/>
            <p:nvPr/>
          </p:nvSpPr>
          <p:spPr bwMode="auto">
            <a:xfrm>
              <a:off x="5021466" y="4017755"/>
              <a:ext cx="844511" cy="860800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10800" rIns="91440" bIns="10800" numCol="1" rtlCol="1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719138" rtl="1" eaLnBrk="1" fontAlgn="base" latinLnBrk="0" hangingPunct="1">
                <a:lnSpc>
                  <a:spcPct val="8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he-IL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אליפסה 26"/>
            <p:cNvSpPr/>
            <p:nvPr/>
          </p:nvSpPr>
          <p:spPr bwMode="auto">
            <a:xfrm>
              <a:off x="5077737" y="6217826"/>
              <a:ext cx="770822" cy="351199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10800" rIns="91440" bIns="10800" numCol="1" rtlCol="1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719138" rtl="1" eaLnBrk="1" fontAlgn="base" latinLnBrk="0" hangingPunct="1">
                <a:lnSpc>
                  <a:spcPct val="8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he-IL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אליפסה 27"/>
            <p:cNvSpPr/>
            <p:nvPr/>
          </p:nvSpPr>
          <p:spPr bwMode="auto">
            <a:xfrm>
              <a:off x="5076056" y="5859048"/>
              <a:ext cx="770822" cy="351199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10800" rIns="91440" bIns="10800" numCol="1" rtlCol="1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719138" rtl="1" eaLnBrk="1" fontAlgn="base" latinLnBrk="0" hangingPunct="1">
                <a:lnSpc>
                  <a:spcPct val="8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he-IL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1213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lIns="0" rIns="0" anchor="ctr"/>
          <a:lstStyle/>
          <a:p>
            <a:pPr rtl="1"/>
            <a:r>
              <a:rPr lang="he-IL" dirty="0" err="1" smtClean="0"/>
              <a:t>טימס</a:t>
            </a:r>
            <a:r>
              <a:rPr lang="he-IL" dirty="0" smtClean="0"/>
              <a:t> </a:t>
            </a:r>
            <a:r>
              <a:rPr lang="he-IL" dirty="0"/>
              <a:t>2015 - הישגים לפי רקע </a:t>
            </a:r>
            <a:r>
              <a:rPr lang="he-IL" dirty="0" smtClean="0"/>
              <a:t>חברתי-כלכלי</a:t>
            </a:r>
            <a:endParaRPr lang="he-IL" sz="2800" dirty="0"/>
          </a:p>
        </p:txBody>
      </p:sp>
      <p:graphicFrame>
        <p:nvGraphicFramePr>
          <p:cNvPr id="29" name="תרשים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1840510"/>
              </p:ext>
            </p:extLst>
          </p:nvPr>
        </p:nvGraphicFramePr>
        <p:xfrm>
          <a:off x="395536" y="1556792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0" name="תרשים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7934466"/>
              </p:ext>
            </p:extLst>
          </p:nvPr>
        </p:nvGraphicFramePr>
        <p:xfrm>
          <a:off x="4794284" y="1556792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" name="TextBox 22"/>
          <p:cNvSpPr txBox="1"/>
          <p:nvPr/>
        </p:nvSpPr>
        <p:spPr>
          <a:xfrm rot="5400000" flipH="1">
            <a:off x="2261377" y="375391"/>
            <a:ext cx="262398" cy="1905120"/>
          </a:xfrm>
          <a:prstGeom prst="rect">
            <a:avLst/>
          </a:prstGeom>
          <a:solidFill>
            <a:srgbClr val="0070C0"/>
          </a:solidFill>
          <a:ln w="9525" cmpd="sng">
            <a:solidFill>
              <a:schemeClr val="bg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vert270"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he-IL" sz="1400" b="1" dirty="0">
                <a:solidFill>
                  <a:schemeClr val="tx1"/>
                </a:solidFill>
              </a:rPr>
              <a:t>מתמטיקה</a:t>
            </a:r>
          </a:p>
        </p:txBody>
      </p:sp>
      <p:sp>
        <p:nvSpPr>
          <p:cNvPr id="32" name="TextBox 74"/>
          <p:cNvSpPr txBox="1"/>
          <p:nvPr/>
        </p:nvSpPr>
        <p:spPr>
          <a:xfrm rot="5400000">
            <a:off x="6924969" y="355952"/>
            <a:ext cx="262398" cy="1944000"/>
          </a:xfrm>
          <a:prstGeom prst="rect">
            <a:avLst/>
          </a:prstGeom>
          <a:solidFill>
            <a:srgbClr val="00B050"/>
          </a:solidFill>
          <a:ln w="9525" cmpd="sng">
            <a:solidFill>
              <a:schemeClr val="bg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vert270"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he-IL" sz="1400" b="1">
                <a:solidFill>
                  <a:schemeClr val="tx1"/>
                </a:solidFill>
              </a:rPr>
              <a:t>מדעים</a:t>
            </a:r>
          </a:p>
        </p:txBody>
      </p:sp>
      <p:sp>
        <p:nvSpPr>
          <p:cNvPr id="6" name="מלבן 5"/>
          <p:cNvSpPr/>
          <p:nvPr/>
        </p:nvSpPr>
        <p:spPr>
          <a:xfrm>
            <a:off x="251520" y="4725144"/>
            <a:ext cx="867645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he-IL" sz="2400" b="1" kern="0" dirty="0">
                <a:solidFill>
                  <a:srgbClr val="000066"/>
                </a:solidFill>
              </a:rPr>
              <a:t>פערי ההישגים בין תלמידים מרקע חברתי-תרבותי-כלכלי שונה (נמוך, בינוני וגבוה) הם גדולים עד גדולים </a:t>
            </a:r>
            <a:r>
              <a:rPr lang="he-IL" sz="2400" b="1" kern="0" dirty="0" smtClean="0">
                <a:solidFill>
                  <a:srgbClr val="000066"/>
                </a:solidFill>
              </a:rPr>
              <a:t>מאד.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he-IL" sz="2400" b="1" kern="0" dirty="0" smtClean="0">
                <a:solidFill>
                  <a:srgbClr val="000066"/>
                </a:solidFill>
              </a:rPr>
              <a:t>במחקר </a:t>
            </a:r>
            <a:r>
              <a:rPr lang="he-IL" sz="2400" b="1" kern="0" dirty="0" err="1" smtClean="0">
                <a:solidFill>
                  <a:srgbClr val="000066"/>
                </a:solidFill>
              </a:rPr>
              <a:t>טימס</a:t>
            </a:r>
            <a:r>
              <a:rPr lang="he-IL" sz="2400" b="1" kern="0" dirty="0" smtClean="0">
                <a:solidFill>
                  <a:srgbClr val="000066"/>
                </a:solidFill>
              </a:rPr>
              <a:t>, בניגוד למחקר פיזה ובדומה למיצ"ב, כאשר משווים בין תלמידים מרקע חברתי-כלכלי דומה, הפערים בין מגזרי השפה מצטמצמים! </a:t>
            </a:r>
            <a:endParaRPr lang="he-IL" sz="2400" b="1" kern="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602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/>
              <a:t>סיכום ממצאים עיקריים ממחקר </a:t>
            </a:r>
            <a:r>
              <a:rPr lang="he-IL" dirty="0" err="1" smtClean="0"/>
              <a:t>טימס</a:t>
            </a:r>
            <a:endParaRPr lang="he-IL" sz="20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760639"/>
          </a:xfrm>
        </p:spPr>
        <p:txBody>
          <a:bodyPr/>
          <a:lstStyle/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dirty="0"/>
              <a:t>לאורך </a:t>
            </a:r>
            <a:r>
              <a:rPr lang="he-IL" sz="2400" dirty="0" smtClean="0"/>
              <a:t>כ-16 </a:t>
            </a:r>
            <a:r>
              <a:rPr lang="he-IL" sz="2400" dirty="0"/>
              <a:t>שנים – שיפור בהישגי ישראל </a:t>
            </a:r>
            <a:r>
              <a:rPr lang="he-IL" sz="2400" dirty="0" smtClean="0"/>
              <a:t>במתמטיקה ומדעים במחקר </a:t>
            </a:r>
            <a:r>
              <a:rPr lang="he-IL" sz="2400" dirty="0" err="1" smtClean="0"/>
              <a:t>טימס</a:t>
            </a:r>
            <a:r>
              <a:rPr lang="he-IL" sz="2400" dirty="0" smtClean="0"/>
              <a:t>.</a:t>
            </a:r>
            <a:endParaRPr lang="he-IL" sz="2400" dirty="0"/>
          </a:p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dirty="0"/>
              <a:t>בהשוואה </a:t>
            </a:r>
            <a:r>
              <a:rPr lang="he-IL" sz="2400" dirty="0" err="1" smtClean="0"/>
              <a:t>לטימס</a:t>
            </a:r>
            <a:r>
              <a:rPr lang="he-IL" sz="2400" dirty="0" smtClean="0"/>
              <a:t> 2011 לא </a:t>
            </a:r>
            <a:r>
              <a:rPr lang="he-IL" sz="2400" dirty="0"/>
              <a:t>חל שינוי מובהק בכל התחומים.</a:t>
            </a:r>
          </a:p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dirty="0" smtClean="0"/>
              <a:t>בשני תחומי הדעת הישגי התלמידים בישראל גבוהים ממוצע ההישגים של 39 המדינות שהשתתפו.</a:t>
            </a:r>
          </a:p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dirty="0" smtClean="0"/>
              <a:t>שיעורי </a:t>
            </a:r>
            <a:r>
              <a:rPr lang="he-IL" sz="2400" dirty="0"/>
              <a:t>המצטיינים בישראל </a:t>
            </a:r>
            <a:r>
              <a:rPr lang="he-IL" sz="2400" dirty="0" smtClean="0"/>
              <a:t>הם מן הגבוהים ביותר</a:t>
            </a:r>
            <a:r>
              <a:rPr lang="he-IL" sz="2400" dirty="0" smtClean="0">
                <a:latin typeface="Calibri" panose="020F0502020204030204" pitchFamily="34" charset="0"/>
              </a:rPr>
              <a:t>, אולם גם שיעורי </a:t>
            </a:r>
            <a:r>
              <a:rPr lang="he-IL" sz="2400" dirty="0">
                <a:latin typeface="Calibri" panose="020F0502020204030204" pitchFamily="34" charset="0"/>
              </a:rPr>
              <a:t>המתקשים </a:t>
            </a:r>
            <a:r>
              <a:rPr lang="he-IL" sz="2400" dirty="0" smtClean="0">
                <a:latin typeface="Calibri" panose="020F0502020204030204" pitchFamily="34" charset="0"/>
              </a:rPr>
              <a:t>גבוהים באופן יחסי.</a:t>
            </a:r>
            <a:endParaRPr lang="he-IL" sz="2400" dirty="0" smtClean="0"/>
          </a:p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dirty="0" smtClean="0"/>
              <a:t>פיזור </a:t>
            </a:r>
            <a:r>
              <a:rPr lang="he-IL" sz="2400" dirty="0"/>
              <a:t>הציונים </a:t>
            </a:r>
            <a:r>
              <a:rPr lang="he-IL" sz="2400" dirty="0" smtClean="0"/>
              <a:t>בישראל גדול מאד.</a:t>
            </a:r>
            <a:endParaRPr lang="he-IL" sz="2400" b="1" dirty="0" smtClean="0"/>
          </a:p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b="1" dirty="0" smtClean="0"/>
              <a:t>הישגי </a:t>
            </a:r>
            <a:r>
              <a:rPr lang="he-IL" sz="2400" b="1" dirty="0"/>
              <a:t>דוברי העברית גבוהים </a:t>
            </a:r>
            <a:r>
              <a:rPr lang="he-IL" sz="2400" b="1" dirty="0" smtClean="0"/>
              <a:t>מהישגי </a:t>
            </a:r>
            <a:r>
              <a:rPr lang="he-IL" sz="2400" b="1" dirty="0"/>
              <a:t>דוברי הערבית.</a:t>
            </a:r>
          </a:p>
          <a:p>
            <a:pPr marL="540000" algn="just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he-IL" sz="2400" b="1" dirty="0"/>
              <a:t>ככל שהרקע </a:t>
            </a:r>
            <a:r>
              <a:rPr lang="he-IL" sz="2400" b="1" dirty="0" smtClean="0"/>
              <a:t>החברתי</a:t>
            </a:r>
            <a:r>
              <a:rPr lang="he-IL" sz="2400" dirty="0" smtClean="0"/>
              <a:t>-כלכלי </a:t>
            </a:r>
            <a:r>
              <a:rPr lang="he-IL" sz="2400" b="1" dirty="0" smtClean="0"/>
              <a:t>גבוה </a:t>
            </a:r>
            <a:r>
              <a:rPr lang="he-IL" sz="2400" b="1" dirty="0"/>
              <a:t>יותר כך ההישגים גבוהים יותר.</a:t>
            </a:r>
            <a:endParaRPr lang="he-IL" sz="2400" dirty="0"/>
          </a:p>
          <a:p>
            <a:pPr marL="171450" lvl="2" indent="0" algn="just">
              <a:lnSpc>
                <a:spcPts val="2500"/>
              </a:lnSpc>
              <a:spcBef>
                <a:spcPct val="75000"/>
              </a:spcBef>
              <a:buNone/>
              <a:defRPr/>
            </a:pPr>
            <a:endParaRPr lang="he-IL" altLang="he-IL" sz="2400" b="1" dirty="0">
              <a:solidFill>
                <a:srgbClr val="000066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98935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ChangeArrowheads="1"/>
          </p:cNvSpPr>
          <p:nvPr/>
        </p:nvSpPr>
        <p:spPr bwMode="auto">
          <a:xfrm>
            <a:off x="0" y="5876925"/>
            <a:ext cx="82438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he-IL" sz="2400">
              <a:solidFill>
                <a:srgbClr val="000066"/>
              </a:solidFill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683145" y="1196752"/>
            <a:ext cx="7561263" cy="532859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6000" b="1" kern="10" dirty="0" smtClean="0">
                <a:solidFill>
                  <a:srgbClr val="000066"/>
                </a:solidFill>
              </a:rPr>
              <a:t>מיצ"ב תשע"ו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3200" b="1" kern="10" dirty="0" smtClean="0">
              <a:solidFill>
                <a:srgbClr val="000066"/>
              </a:solidFill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3200" b="1" kern="10" dirty="0" smtClean="0">
                <a:solidFill>
                  <a:srgbClr val="000066"/>
                </a:solidFill>
              </a:rPr>
              <a:t>מהו המיצ"ב ומה </a:t>
            </a:r>
            <a:r>
              <a:rPr lang="he-IL" sz="3200" b="1" kern="10" dirty="0">
                <a:solidFill>
                  <a:srgbClr val="000066"/>
                </a:solidFill>
              </a:rPr>
              <a:t>אנו לומדים </a:t>
            </a:r>
            <a:r>
              <a:rPr lang="he-IL" sz="3200" b="1" kern="10" dirty="0" smtClean="0">
                <a:solidFill>
                  <a:srgbClr val="000066"/>
                </a:solidFill>
              </a:rPr>
              <a:t>מממצאיו</a:t>
            </a:r>
            <a:r>
              <a:rPr lang="he-IL" sz="3200" b="1" kern="10" dirty="0">
                <a:solidFill>
                  <a:srgbClr val="000066"/>
                </a:solidFill>
              </a:rPr>
              <a:t>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3200" b="1" kern="10" dirty="0">
              <a:solidFill>
                <a:srgbClr val="000066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3200" b="1" kern="10" dirty="0" smtClean="0">
              <a:solidFill>
                <a:srgbClr val="000066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6000" b="1" kern="10" dirty="0">
              <a:solidFill>
                <a:srgbClr val="000066"/>
              </a:solidFill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400" y="4437112"/>
            <a:ext cx="1699993" cy="1800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WordArt 25"/>
          <p:cNvSpPr>
            <a:spLocks noChangeArrowheads="1" noChangeShapeType="1" noTextEdit="1"/>
          </p:cNvSpPr>
          <p:nvPr/>
        </p:nvSpPr>
        <p:spPr bwMode="auto">
          <a:xfrm>
            <a:off x="179512" y="116632"/>
            <a:ext cx="7532688" cy="7211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 err="1">
                <a:solidFill>
                  <a:srgbClr val="FFFFFF"/>
                </a:solidFill>
              </a:rPr>
              <a:t>ראמ"ה</a:t>
            </a:r>
            <a:r>
              <a:rPr lang="he-IL" sz="3600" b="1" kern="10" dirty="0">
                <a:solidFill>
                  <a:srgbClr val="FFFFFF"/>
                </a:solidFill>
              </a:rPr>
              <a:t> – הרשות הארצית למדידה והערכה בחינוך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74726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0"/>
            <a:ext cx="7667824" cy="980728"/>
          </a:xfrm>
          <a:noFill/>
          <a:ln>
            <a:noFill/>
            <a:miter lim="800000"/>
            <a:headEnd/>
            <a:tailEnd/>
          </a:ln>
        </p:spPr>
        <p:txBody>
          <a:bodyPr anchor="ctr"/>
          <a:lstStyle/>
          <a:p>
            <a:pPr rtl="1"/>
            <a:r>
              <a:rPr lang="he-IL" altLang="he-IL" dirty="0" smtClean="0"/>
              <a:t>מהו  המיצ"ב?</a:t>
            </a:r>
            <a:endParaRPr lang="en-US" altLang="he-IL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</a:pPr>
            <a:r>
              <a:rPr lang="he-IL" altLang="he-IL" dirty="0" smtClean="0"/>
              <a:t>המיצ"ב (מדדי </a:t>
            </a:r>
            <a:r>
              <a:rPr lang="he-IL" altLang="he-IL" dirty="0"/>
              <a:t>יעילות וצמיחה </a:t>
            </a:r>
            <a:r>
              <a:rPr lang="he-IL" altLang="he-IL" dirty="0" smtClean="0"/>
              <a:t>בית-ספרית) </a:t>
            </a:r>
            <a:r>
              <a:rPr lang="he-IL" altLang="he-IL" dirty="0"/>
              <a:t>הוא מערכת מדדים בית </a:t>
            </a:r>
            <a:r>
              <a:rPr lang="he-IL" altLang="he-IL" dirty="0" err="1"/>
              <a:t>ספריים</a:t>
            </a:r>
            <a:r>
              <a:rPr lang="he-IL" altLang="he-IL" dirty="0"/>
              <a:t> שמטרתה לספק מידע </a:t>
            </a:r>
            <a:r>
              <a:rPr lang="he-IL" altLang="he-IL" dirty="0" smtClean="0"/>
              <a:t>למנהל ולצוותים הפדגוגיים בבתי </a:t>
            </a:r>
            <a:r>
              <a:rPr lang="he-IL" altLang="he-IL" dirty="0"/>
              <a:t>הספר על תפקוד בית-ספרם במגוון של </a:t>
            </a:r>
            <a:r>
              <a:rPr lang="he-IL" altLang="he-IL" dirty="0" smtClean="0"/>
              <a:t>נושאים.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</a:pPr>
            <a:r>
              <a:rPr lang="he-IL" altLang="he-IL" b="0" dirty="0" smtClean="0"/>
              <a:t>המיצ"ב </a:t>
            </a:r>
            <a:r>
              <a:rPr lang="he-IL" altLang="he-IL" b="0" dirty="0"/>
              <a:t>בנוי כך שהוא כולל </a:t>
            </a:r>
            <a:r>
              <a:rPr lang="he-IL" altLang="he-IL" dirty="0"/>
              <a:t>מבחני הישגים </a:t>
            </a:r>
            <a:r>
              <a:rPr lang="he-IL" altLang="he-IL" b="0" dirty="0"/>
              <a:t>שמשקפים את התוצרים הקוגניטיביים של </a:t>
            </a:r>
            <a:r>
              <a:rPr lang="he-IL" altLang="he-IL" b="0" dirty="0" smtClean="0"/>
              <a:t>הלמידה בתחומי הליבה </a:t>
            </a:r>
            <a:r>
              <a:rPr lang="he-IL" altLang="he-IL" b="0" dirty="0"/>
              <a:t>ו</a:t>
            </a:r>
            <a:r>
              <a:rPr lang="he-IL" altLang="he-IL" dirty="0"/>
              <a:t>סקרי אקלים בית </a:t>
            </a:r>
            <a:r>
              <a:rPr lang="he-IL" altLang="he-IL" dirty="0" smtClean="0"/>
              <a:t>ספרי </a:t>
            </a:r>
            <a:r>
              <a:rPr lang="he-IL" altLang="he-IL" dirty="0"/>
              <a:t>וסביבה פדגוגית </a:t>
            </a:r>
            <a:r>
              <a:rPr lang="he-IL" altLang="he-IL" b="0" dirty="0"/>
              <a:t>שמשקפים את ההיבטים </a:t>
            </a:r>
            <a:r>
              <a:rPr lang="he-IL" altLang="he-IL" b="0" dirty="0" smtClean="0"/>
              <a:t>החברתיים-רגשיים-פדגוגיים.</a:t>
            </a:r>
          </a:p>
        </p:txBody>
      </p:sp>
    </p:spTree>
    <p:extLst>
      <p:ext uri="{BB962C8B-B14F-4D97-AF65-F5344CB8AC3E}">
        <p14:creationId xmlns:p14="http://schemas.microsoft.com/office/powerpoint/2010/main" val="25367909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812360" cy="980728"/>
          </a:xfrm>
          <a:noFill/>
          <a:ln>
            <a:noFill/>
            <a:miter lim="800000"/>
            <a:headEnd/>
            <a:tailEnd/>
          </a:ln>
        </p:spPr>
        <p:txBody>
          <a:bodyPr anchor="ctr"/>
          <a:lstStyle/>
          <a:p>
            <a:pPr rtl="1"/>
            <a:r>
              <a:rPr lang="he-IL" altLang="he-IL" sz="3200" dirty="0" smtClean="0"/>
              <a:t>מבחני ההישגים במיצ"ב</a:t>
            </a:r>
            <a:endParaRPr lang="en-US" altLang="he-IL" sz="3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52736"/>
            <a:ext cx="8856984" cy="5805264"/>
          </a:xfrm>
        </p:spPr>
        <p:txBody>
          <a:bodyPr/>
          <a:lstStyle/>
          <a:p>
            <a:pPr marL="546300" lvl="1" indent="-4572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he-IL" sz="2800" b="1" dirty="0">
                <a:solidFill>
                  <a:srgbClr val="002060"/>
                </a:solidFill>
              </a:rPr>
              <a:t>מטרת מבחני </a:t>
            </a:r>
            <a:r>
              <a:rPr lang="he-IL" sz="2800" b="1" dirty="0" smtClean="0">
                <a:solidFill>
                  <a:srgbClr val="002060"/>
                </a:solidFill>
              </a:rPr>
              <a:t>המיצ"ב:</a:t>
            </a:r>
            <a:endParaRPr lang="he-IL" sz="2800" b="1" dirty="0">
              <a:solidFill>
                <a:srgbClr val="002060"/>
              </a:solidFill>
            </a:endParaRPr>
          </a:p>
          <a:p>
            <a:pPr marL="89100" lvl="1" indent="0" algn="just">
              <a:spcBef>
                <a:spcPts val="1200"/>
              </a:spcBef>
              <a:buNone/>
            </a:pPr>
            <a:r>
              <a:rPr lang="he-IL" sz="2800" b="1" dirty="0" smtClean="0">
                <a:solidFill>
                  <a:srgbClr val="C00000"/>
                </a:solidFill>
                <a:ea typeface="+mn-ea"/>
                <a:cs typeface="Guttman Yad-Brush" pitchFamily="2" charset="-79"/>
              </a:rPr>
              <a:t>מבחני </a:t>
            </a:r>
            <a:r>
              <a:rPr lang="he-IL" sz="2800" b="1" dirty="0">
                <a:solidFill>
                  <a:srgbClr val="C00000"/>
                </a:solidFill>
                <a:ea typeface="+mn-ea"/>
                <a:cs typeface="Guttman Yad-Brush" pitchFamily="2" charset="-79"/>
              </a:rPr>
              <a:t>ההישגים נועדו לבחון באיזו מידה עומדים תלמידי בית-הספר היסודי ותלמידי חטיבת הביניים ברמת הדרישות המצופה על פי תכנית הלימודים.</a:t>
            </a:r>
          </a:p>
          <a:p>
            <a:pPr marL="89100" lvl="1" indent="0">
              <a:spcBef>
                <a:spcPts val="1200"/>
              </a:spcBef>
              <a:buNone/>
            </a:pPr>
            <a:endParaRPr lang="he-IL" sz="2800" dirty="0" smtClean="0">
              <a:solidFill>
                <a:srgbClr val="002060"/>
              </a:solidFill>
            </a:endParaRPr>
          </a:p>
          <a:p>
            <a:pPr marL="432000" lvl="1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he-IL" sz="2800" dirty="0" smtClean="0">
                <a:solidFill>
                  <a:srgbClr val="002060"/>
                </a:solidFill>
              </a:rPr>
              <a:t>המבחנים נבנים </a:t>
            </a:r>
            <a:r>
              <a:rPr lang="he-IL" sz="2800" dirty="0">
                <a:solidFill>
                  <a:srgbClr val="002060"/>
                </a:solidFill>
              </a:rPr>
              <a:t>על פי </a:t>
            </a:r>
            <a:r>
              <a:rPr lang="he-IL" sz="2800" b="1" dirty="0">
                <a:solidFill>
                  <a:srgbClr val="002060"/>
                </a:solidFill>
              </a:rPr>
              <a:t>סטנדרטים מקצועיים גבוהים</a:t>
            </a:r>
            <a:r>
              <a:rPr lang="he-IL" sz="2800" dirty="0">
                <a:solidFill>
                  <a:srgbClr val="002060"/>
                </a:solidFill>
              </a:rPr>
              <a:t> ובשיתוף מובילי תחום הדעת במשרד, נציגי אקדמיה, </a:t>
            </a:r>
            <a:r>
              <a:rPr lang="he-IL" sz="2800" dirty="0" smtClean="0">
                <a:solidFill>
                  <a:srgbClr val="002060"/>
                </a:solidFill>
              </a:rPr>
              <a:t>ונציגי שדה </a:t>
            </a:r>
            <a:r>
              <a:rPr lang="he-IL" sz="2800" dirty="0">
                <a:solidFill>
                  <a:srgbClr val="002060"/>
                </a:solidFill>
              </a:rPr>
              <a:t>(מורים, מדריכים</a:t>
            </a:r>
            <a:r>
              <a:rPr lang="he-IL" sz="2800" dirty="0" smtClean="0">
                <a:solidFill>
                  <a:srgbClr val="002060"/>
                </a:solidFill>
              </a:rPr>
              <a:t>).</a:t>
            </a:r>
            <a:endParaRPr lang="he-IL" sz="2800" dirty="0">
              <a:solidFill>
                <a:srgbClr val="002060"/>
              </a:solidFill>
            </a:endParaRPr>
          </a:p>
          <a:p>
            <a:pPr marL="432000" algn="just">
              <a:spcBef>
                <a:spcPts val="1200"/>
              </a:spcBef>
            </a:pPr>
            <a:r>
              <a:rPr lang="he-IL" b="0" dirty="0" smtClean="0">
                <a:solidFill>
                  <a:srgbClr val="002060"/>
                </a:solidFill>
              </a:rPr>
              <a:t>המבחנים </a:t>
            </a:r>
            <a:r>
              <a:rPr lang="he-IL" b="0" dirty="0">
                <a:solidFill>
                  <a:srgbClr val="002060"/>
                </a:solidFill>
              </a:rPr>
              <a:t>בודקים </a:t>
            </a:r>
            <a:r>
              <a:rPr lang="he-IL" dirty="0">
                <a:solidFill>
                  <a:srgbClr val="002060"/>
                </a:solidFill>
              </a:rPr>
              <a:t>תכנים במשולב עם כישורים מגוונים</a:t>
            </a:r>
            <a:r>
              <a:rPr lang="he-IL" b="0" dirty="0">
                <a:solidFill>
                  <a:srgbClr val="002060"/>
                </a:solidFill>
              </a:rPr>
              <a:t>, באופן שמותאם ליעדים שהוגדרו בתכניות הלימודים וע"י מובילי תחומי </a:t>
            </a:r>
            <a:r>
              <a:rPr lang="he-IL" b="0" dirty="0" smtClean="0">
                <a:solidFill>
                  <a:srgbClr val="002060"/>
                </a:solidFill>
              </a:rPr>
              <a:t>הדעת.</a:t>
            </a:r>
            <a:endParaRPr lang="he-IL" b="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25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812360" cy="980728"/>
          </a:xfrm>
          <a:noFill/>
          <a:ln>
            <a:noFill/>
            <a:miter lim="800000"/>
            <a:headEnd/>
            <a:tailEnd/>
          </a:ln>
        </p:spPr>
        <p:txBody>
          <a:bodyPr anchor="ctr"/>
          <a:lstStyle/>
          <a:p>
            <a:pPr rtl="1"/>
            <a:r>
              <a:rPr lang="he-IL" altLang="he-IL" dirty="0" smtClean="0"/>
              <a:t>מיצ"ב תשע"ו</a:t>
            </a:r>
            <a:endParaRPr lang="en-US" altLang="he-IL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039088"/>
            <a:ext cx="8424936" cy="5805264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dirty="0" smtClean="0"/>
              <a:t>בשנת תשע"ו </a:t>
            </a:r>
            <a:r>
              <a:rPr lang="he-IL" dirty="0"/>
              <a:t>נבחנו </a:t>
            </a:r>
            <a:r>
              <a:rPr lang="he-IL" dirty="0" smtClean="0"/>
              <a:t>במבחני המיצ"ב: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sz="2800" b="1" dirty="0" smtClean="0">
                <a:ea typeface="+mn-ea"/>
              </a:rPr>
              <a:t>799 בתי ספר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sz="2800" b="1" dirty="0" smtClean="0">
                <a:ea typeface="+mn-ea"/>
              </a:rPr>
              <a:t>2,415 כיתות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sz="2800" b="1" dirty="0" smtClean="0">
                <a:ea typeface="+mn-ea"/>
              </a:rPr>
              <a:t>62,406 תלמידים</a:t>
            </a:r>
          </a:p>
          <a:p>
            <a:pPr algn="just">
              <a:lnSpc>
                <a:spcPct val="100000"/>
              </a:lnSpc>
              <a:spcBef>
                <a:spcPts val="1800"/>
              </a:spcBef>
              <a:spcAft>
                <a:spcPts val="1200"/>
              </a:spcAft>
              <a:defRPr/>
            </a:pPr>
            <a:r>
              <a:rPr lang="he-IL" dirty="0" smtClean="0"/>
              <a:t>שיעור ההשתתפות עמד על כ</a:t>
            </a:r>
            <a:r>
              <a:rPr lang="he-IL" dirty="0"/>
              <a:t>-90%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dirty="0" smtClean="0"/>
              <a:t>המבחנים נערכו בחודשים מרץ-מאי 2016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37312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2669845"/>
              </p:ext>
            </p:extLst>
          </p:nvPr>
        </p:nvGraphicFramePr>
        <p:xfrm>
          <a:off x="827584" y="1196752"/>
          <a:ext cx="7598772" cy="2661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7812360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rtl="1"/>
            <a:r>
              <a:rPr lang="he-IL" altLang="he-IL" dirty="0" smtClean="0"/>
              <a:t>בראיה </a:t>
            </a:r>
            <a:r>
              <a:rPr lang="he-IL" altLang="he-IL" dirty="0"/>
              <a:t>רב-שנתית </a:t>
            </a:r>
            <a:r>
              <a:rPr lang="he-IL" altLang="he-IL" dirty="0" smtClean="0"/>
              <a:t>– ההישגים במיצ"ב</a:t>
            </a:r>
            <a:endParaRPr lang="en-US" altLang="he-IL" sz="2800" dirty="0" smtClean="0"/>
          </a:p>
        </p:txBody>
      </p:sp>
      <p:cxnSp>
        <p:nvCxnSpPr>
          <p:cNvPr id="12" name="מחבר חץ ישר 11"/>
          <p:cNvCxnSpPr/>
          <p:nvPr/>
        </p:nvCxnSpPr>
        <p:spPr bwMode="auto">
          <a:xfrm flipV="1">
            <a:off x="1331640" y="1907066"/>
            <a:ext cx="701723" cy="349118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מחבר חץ ישר 13"/>
          <p:cNvCxnSpPr/>
          <p:nvPr/>
        </p:nvCxnSpPr>
        <p:spPr bwMode="auto">
          <a:xfrm flipV="1">
            <a:off x="2093201" y="1882980"/>
            <a:ext cx="482688" cy="16036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חץ ישר 19"/>
          <p:cNvCxnSpPr/>
          <p:nvPr/>
        </p:nvCxnSpPr>
        <p:spPr bwMode="auto">
          <a:xfrm flipV="1">
            <a:off x="2736549" y="1678463"/>
            <a:ext cx="576064" cy="530853"/>
          </a:xfrm>
          <a:prstGeom prst="straightConnector1">
            <a:avLst/>
          </a:prstGeom>
          <a:ln w="19050">
            <a:solidFill>
              <a:srgbClr val="009644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חץ ישר 9"/>
          <p:cNvCxnSpPr/>
          <p:nvPr/>
        </p:nvCxnSpPr>
        <p:spPr bwMode="auto">
          <a:xfrm>
            <a:off x="3403107" y="1684787"/>
            <a:ext cx="579076" cy="0"/>
          </a:xfrm>
          <a:prstGeom prst="straightConnector1">
            <a:avLst/>
          </a:prstGeom>
          <a:ln w="19050">
            <a:solidFill>
              <a:srgbClr val="009644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מחבר חץ ישר 10"/>
          <p:cNvCxnSpPr/>
          <p:nvPr/>
        </p:nvCxnSpPr>
        <p:spPr bwMode="auto">
          <a:xfrm flipV="1">
            <a:off x="4139952" y="1875353"/>
            <a:ext cx="576000" cy="357068"/>
          </a:xfrm>
          <a:prstGeom prst="straightConnector1">
            <a:avLst/>
          </a:prstGeom>
          <a:ln w="19050">
            <a:solidFill>
              <a:srgbClr val="C00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מחבר חץ ישר 12"/>
          <p:cNvCxnSpPr/>
          <p:nvPr/>
        </p:nvCxnSpPr>
        <p:spPr bwMode="auto">
          <a:xfrm flipV="1">
            <a:off x="4788096" y="1820803"/>
            <a:ext cx="648000" cy="21441"/>
          </a:xfrm>
          <a:prstGeom prst="straightConnector1">
            <a:avLst/>
          </a:prstGeom>
          <a:ln w="19050">
            <a:solidFill>
              <a:srgbClr val="C00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חץ ישר 15"/>
          <p:cNvCxnSpPr/>
          <p:nvPr/>
        </p:nvCxnSpPr>
        <p:spPr bwMode="auto">
          <a:xfrm flipV="1">
            <a:off x="5580112" y="1883040"/>
            <a:ext cx="648072" cy="326276"/>
          </a:xfrm>
          <a:prstGeom prst="straightConnector1">
            <a:avLst/>
          </a:prstGeom>
          <a:ln w="19050">
            <a:solidFill>
              <a:srgbClr val="FFC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9733580"/>
              </p:ext>
            </p:extLst>
          </p:nvPr>
        </p:nvGraphicFramePr>
        <p:xfrm>
          <a:off x="772614" y="4088168"/>
          <a:ext cx="7598772" cy="26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9" name="מחבר חץ ישר 18"/>
          <p:cNvCxnSpPr/>
          <p:nvPr/>
        </p:nvCxnSpPr>
        <p:spPr bwMode="auto">
          <a:xfrm>
            <a:off x="6300192" y="1928474"/>
            <a:ext cx="304604" cy="90868"/>
          </a:xfrm>
          <a:prstGeom prst="straightConnector1">
            <a:avLst/>
          </a:prstGeom>
          <a:ln w="19050">
            <a:solidFill>
              <a:srgbClr val="FFC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מחבר חץ ישר 27"/>
          <p:cNvCxnSpPr/>
          <p:nvPr/>
        </p:nvCxnSpPr>
        <p:spPr bwMode="auto">
          <a:xfrm flipV="1">
            <a:off x="4222760" y="4835231"/>
            <a:ext cx="986383" cy="278298"/>
          </a:xfrm>
          <a:prstGeom prst="straightConnector1">
            <a:avLst/>
          </a:prstGeom>
          <a:ln w="19050">
            <a:solidFill>
              <a:srgbClr val="C00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/>
          <p:nvPr/>
        </p:nvCxnSpPr>
        <p:spPr bwMode="auto">
          <a:xfrm flipV="1">
            <a:off x="1429821" y="4812802"/>
            <a:ext cx="150683" cy="344390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מחבר חץ ישר 35"/>
          <p:cNvCxnSpPr/>
          <p:nvPr/>
        </p:nvCxnSpPr>
        <p:spPr bwMode="auto">
          <a:xfrm>
            <a:off x="1632892" y="4812802"/>
            <a:ext cx="684000" cy="0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מחבר חץ ישר 37"/>
          <p:cNvCxnSpPr/>
          <p:nvPr/>
        </p:nvCxnSpPr>
        <p:spPr bwMode="auto">
          <a:xfrm flipV="1">
            <a:off x="2771800" y="4790454"/>
            <a:ext cx="793594" cy="307343"/>
          </a:xfrm>
          <a:prstGeom prst="straightConnector1">
            <a:avLst/>
          </a:prstGeom>
          <a:ln w="19050">
            <a:solidFill>
              <a:srgbClr val="009644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מחבר חץ ישר 39"/>
          <p:cNvCxnSpPr/>
          <p:nvPr/>
        </p:nvCxnSpPr>
        <p:spPr bwMode="auto">
          <a:xfrm>
            <a:off x="3579526" y="4799680"/>
            <a:ext cx="113119" cy="185317"/>
          </a:xfrm>
          <a:prstGeom prst="straightConnector1">
            <a:avLst/>
          </a:prstGeom>
          <a:ln w="19050">
            <a:solidFill>
              <a:srgbClr val="009644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מחבר חץ ישר 40"/>
          <p:cNvCxnSpPr/>
          <p:nvPr/>
        </p:nvCxnSpPr>
        <p:spPr bwMode="auto">
          <a:xfrm flipV="1">
            <a:off x="5652120" y="4974008"/>
            <a:ext cx="504056" cy="169402"/>
          </a:xfrm>
          <a:prstGeom prst="straightConnector1">
            <a:avLst/>
          </a:prstGeom>
          <a:ln w="19050">
            <a:solidFill>
              <a:srgbClr val="FFC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מחבר חץ ישר 41"/>
          <p:cNvCxnSpPr/>
          <p:nvPr/>
        </p:nvCxnSpPr>
        <p:spPr bwMode="auto">
          <a:xfrm>
            <a:off x="6228184" y="4952640"/>
            <a:ext cx="540000" cy="0"/>
          </a:xfrm>
          <a:prstGeom prst="straightConnector1">
            <a:avLst/>
          </a:prstGeom>
          <a:ln w="19050">
            <a:solidFill>
              <a:srgbClr val="FFC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מחבר חץ ישר 42"/>
          <p:cNvCxnSpPr/>
          <p:nvPr/>
        </p:nvCxnSpPr>
        <p:spPr bwMode="auto">
          <a:xfrm flipV="1">
            <a:off x="7020272" y="4745732"/>
            <a:ext cx="792088" cy="411461"/>
          </a:xfrm>
          <a:prstGeom prst="straightConnector1">
            <a:avLst/>
          </a:prstGeom>
          <a:ln w="19050">
            <a:solidFill>
              <a:srgbClr val="701D79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מחבר חץ ישר 43"/>
          <p:cNvCxnSpPr/>
          <p:nvPr/>
        </p:nvCxnSpPr>
        <p:spPr bwMode="auto">
          <a:xfrm>
            <a:off x="7884416" y="4745732"/>
            <a:ext cx="287984" cy="0"/>
          </a:xfrm>
          <a:prstGeom prst="straightConnector1">
            <a:avLst/>
          </a:prstGeom>
          <a:ln w="19050">
            <a:solidFill>
              <a:srgbClr val="701D79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מחבר מעוקל 3"/>
          <p:cNvCxnSpPr/>
          <p:nvPr/>
        </p:nvCxnSpPr>
        <p:spPr bwMode="auto">
          <a:xfrm flipV="1">
            <a:off x="6588224" y="1875353"/>
            <a:ext cx="216024" cy="7687"/>
          </a:xfrm>
          <a:prstGeom prst="curvedConnector3">
            <a:avLst/>
          </a:prstGeom>
          <a:solidFill>
            <a:srgbClr val="E7F6FF"/>
          </a:solidFill>
          <a:ln w="28575" cap="flat" cmpd="sng" algn="ctr">
            <a:noFill/>
            <a:prstDash val="solid"/>
            <a:round/>
            <a:headEnd type="none" w="med" len="med"/>
            <a:tailEnd type="arrow"/>
          </a:ln>
          <a:effectLst>
            <a:prstShdw prst="shdw17" dist="35921" dir="2700000">
              <a:srgbClr val="A50021"/>
            </a:prstShdw>
          </a:effectLst>
        </p:spPr>
      </p:cxnSp>
      <p:cxnSp>
        <p:nvCxnSpPr>
          <p:cNvPr id="34" name="מחבר חץ ישר 33"/>
          <p:cNvCxnSpPr/>
          <p:nvPr/>
        </p:nvCxnSpPr>
        <p:spPr bwMode="auto">
          <a:xfrm flipV="1">
            <a:off x="6651848" y="1831524"/>
            <a:ext cx="152400" cy="152400"/>
          </a:xfrm>
          <a:prstGeom prst="straightConnector1">
            <a:avLst/>
          </a:prstGeom>
          <a:ln w="19050">
            <a:solidFill>
              <a:srgbClr val="FFC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מחבר חץ ישר 36"/>
          <p:cNvCxnSpPr/>
          <p:nvPr/>
        </p:nvCxnSpPr>
        <p:spPr bwMode="auto">
          <a:xfrm flipV="1">
            <a:off x="2367778" y="4690402"/>
            <a:ext cx="252000" cy="122400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/>
          <p:nvPr/>
        </p:nvCxnSpPr>
        <p:spPr bwMode="auto">
          <a:xfrm>
            <a:off x="5240569" y="4841323"/>
            <a:ext cx="152400" cy="0"/>
          </a:xfrm>
          <a:prstGeom prst="straightConnector1">
            <a:avLst/>
          </a:prstGeom>
          <a:ln w="19050">
            <a:solidFill>
              <a:srgbClr val="C00000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מחבר חץ ישר 63"/>
          <p:cNvCxnSpPr/>
          <p:nvPr/>
        </p:nvCxnSpPr>
        <p:spPr bwMode="auto">
          <a:xfrm flipV="1">
            <a:off x="3741123" y="4872287"/>
            <a:ext cx="101135" cy="143675"/>
          </a:xfrm>
          <a:prstGeom prst="straightConnector1">
            <a:avLst/>
          </a:prstGeom>
          <a:ln w="19050">
            <a:solidFill>
              <a:srgbClr val="009644"/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6348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16799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שפת-אם עברית לכיתות ח'</a:t>
            </a:r>
            <a:endParaRPr lang="en-US" altLang="he-IL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052737"/>
            <a:ext cx="8964488" cy="5760000"/>
          </a:xfrm>
        </p:spPr>
        <p:txBody>
          <a:bodyPr/>
          <a:lstStyle/>
          <a:p>
            <a:pPr marL="5148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200" dirty="0"/>
              <a:t>בשפת-אם עברית לכיתות ח</a:t>
            </a:r>
            <a:r>
              <a:rPr lang="he-IL" sz="2200" b="0" dirty="0"/>
              <a:t>' </a:t>
            </a:r>
            <a:r>
              <a:rPr lang="he-IL" sz="2200" b="0" dirty="0" smtClean="0"/>
              <a:t>נרשמה </a:t>
            </a:r>
            <a:r>
              <a:rPr lang="he-IL" sz="2200" dirty="0" smtClean="0">
                <a:solidFill>
                  <a:srgbClr val="00B050"/>
                </a:solidFill>
              </a:rPr>
              <a:t>עלייה ניכרת </a:t>
            </a:r>
            <a:r>
              <a:rPr lang="he-IL" sz="2200" b="0" dirty="0" smtClean="0"/>
              <a:t>בהישגים </a:t>
            </a:r>
            <a:r>
              <a:rPr lang="he-IL" sz="2200" b="0" u="sng" dirty="0" smtClean="0"/>
              <a:t>לראשונה</a:t>
            </a:r>
            <a:r>
              <a:rPr lang="he-IL" sz="2200" b="0" dirty="0" smtClean="0"/>
              <a:t> לאחר שש השנים תשס"ט-תשע"ה בהן לא חל שינוי של ממש בהישגי התלמידים (למעט עלייה נקודתית </a:t>
            </a:r>
            <a:r>
              <a:rPr lang="he-IL" sz="2200" b="0" dirty="0" err="1" smtClean="0"/>
              <a:t>בתשע"א</a:t>
            </a:r>
            <a:r>
              <a:rPr lang="he-IL" sz="2200" b="0" dirty="0" smtClean="0"/>
              <a:t>).</a:t>
            </a:r>
          </a:p>
          <a:p>
            <a:pPr marL="5148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200" b="0" dirty="0" smtClean="0"/>
              <a:t>העלייה התרחשה הן בפיקוח הממלכתי והן בפיקוח הממלכתי-דתי ובשני סוגי הפיקוח בכל אחת משלוש קבוצות </a:t>
            </a:r>
            <a:r>
              <a:rPr lang="he-IL" sz="2200" b="0" dirty="0"/>
              <a:t>הרקע החברתי-כלכלי (נמוך, בינוני וגבוה</a:t>
            </a:r>
            <a:r>
              <a:rPr lang="he-IL" sz="2200" b="0" dirty="0" smtClean="0"/>
              <a:t>).</a:t>
            </a:r>
            <a:r>
              <a:rPr lang="he-IL" sz="2200" b="0" u="sng" dirty="0" smtClean="0"/>
              <a:t>  </a:t>
            </a:r>
          </a:p>
          <a:p>
            <a:pPr marL="171900" inden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endParaRPr lang="he-IL" sz="2200" u="sng" dirty="0" smtClean="0"/>
          </a:p>
          <a:p>
            <a:pPr marL="171450" indent="0">
              <a:buFont typeface="Wingdings" pitchFamily="2" charset="2"/>
              <a:buNone/>
              <a:defRPr/>
            </a:pPr>
            <a:endParaRPr lang="he-IL" sz="2400" dirty="0" smtClean="0">
              <a:solidFill>
                <a:srgbClr val="CC3300"/>
              </a:solidFill>
            </a:endParaRPr>
          </a:p>
        </p:txBody>
      </p:sp>
      <p:graphicFrame>
        <p:nvGraphicFramePr>
          <p:cNvPr id="8" name="Chart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5598536"/>
              </p:ext>
            </p:extLst>
          </p:nvPr>
        </p:nvGraphicFramePr>
        <p:xfrm>
          <a:off x="467544" y="3501368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962640"/>
              </p:ext>
            </p:extLst>
          </p:nvPr>
        </p:nvGraphicFramePr>
        <p:xfrm>
          <a:off x="4860032" y="3501368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436456" y="3412654"/>
            <a:ext cx="2952000" cy="284693"/>
          </a:xfrm>
          <a:prstGeom prst="rect">
            <a:avLst/>
          </a:prstGeom>
          <a:solidFill>
            <a:srgbClr val="0070C0"/>
          </a:solidFill>
        </p:spPr>
        <p:txBody>
          <a:bodyPr wrap="square" rtlCol="1" anchor="ctr">
            <a:spAutoFit/>
          </a:bodyPr>
          <a:lstStyle/>
          <a:p>
            <a:pPr algn="ctr">
              <a:lnSpc>
                <a:spcPts val="1500"/>
              </a:lnSpc>
            </a:pPr>
            <a:r>
              <a:rPr lang="he-IL" sz="1400" b="1" dirty="0" smtClean="0"/>
              <a:t>עברית ח' – כלל דוברי העברית</a:t>
            </a:r>
            <a:endParaRPr lang="he-IL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115616" y="3412653"/>
            <a:ext cx="3096000" cy="284693"/>
          </a:xfrm>
          <a:prstGeom prst="rect">
            <a:avLst/>
          </a:prstGeom>
          <a:solidFill>
            <a:srgbClr val="0070C0"/>
          </a:solidFill>
        </p:spPr>
        <p:txBody>
          <a:bodyPr wrap="square" rtlCol="1" anchor="ctr">
            <a:spAutoFit/>
          </a:bodyPr>
          <a:lstStyle/>
          <a:p>
            <a:pPr algn="ctr">
              <a:lnSpc>
                <a:spcPts val="1500"/>
              </a:lnSpc>
            </a:pPr>
            <a:r>
              <a:rPr lang="he-IL" sz="1400" b="1" dirty="0" smtClean="0"/>
              <a:t>עברית ח' – דוברי עברית לפי סוג פיקוח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41433320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  <p:bldGraphic spid="8" grpId="0">
        <p:bldAsOne/>
      </p:bldGraphic>
      <p:bldGraphic spid="7" grpId="0">
        <p:bldAsOne/>
      </p:bldGraphic>
      <p:bldP spid="3" grpId="0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412" y="1098000"/>
            <a:ext cx="8964488" cy="5760000"/>
          </a:xfrm>
        </p:spPr>
        <p:txBody>
          <a:bodyPr/>
          <a:lstStyle/>
          <a:p>
            <a:pPr marL="5148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200" dirty="0"/>
              <a:t>באנגלית לכיתות ה'</a:t>
            </a:r>
            <a:r>
              <a:rPr lang="he-IL" sz="2200" b="0" dirty="0"/>
              <a:t> </a:t>
            </a:r>
            <a:r>
              <a:rPr lang="he-IL" sz="2200" dirty="0">
                <a:solidFill>
                  <a:srgbClr val="00B050"/>
                </a:solidFill>
              </a:rPr>
              <a:t>העלייה בהישגי תלמידים </a:t>
            </a:r>
            <a:r>
              <a:rPr lang="he-IL" sz="2200" b="0" dirty="0">
                <a:solidFill>
                  <a:srgbClr val="002060"/>
                </a:solidFill>
              </a:rPr>
              <a:t>בתשע"ו התרחשה בשני מגזרי השפה (דוברי עברית ודוברי ערבית) ובשלוש קבוצות הרקע החברתי-כלכלי (נמוך, בינוני וגבוה). </a:t>
            </a:r>
          </a:p>
          <a:p>
            <a:pPr marL="5148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200" b="0" dirty="0" smtClean="0">
                <a:solidFill>
                  <a:srgbClr val="002060"/>
                </a:solidFill>
              </a:rPr>
              <a:t>כמו </a:t>
            </a:r>
            <a:r>
              <a:rPr lang="he-IL" sz="2200" b="0" dirty="0">
                <a:solidFill>
                  <a:srgbClr val="002060"/>
                </a:solidFill>
              </a:rPr>
              <a:t>כן נרשמה עלייה </a:t>
            </a:r>
            <a:r>
              <a:rPr lang="he-IL" sz="2200" b="0" dirty="0" smtClean="0">
                <a:solidFill>
                  <a:srgbClr val="002060"/>
                </a:solidFill>
              </a:rPr>
              <a:t>בקרב </a:t>
            </a:r>
            <a:r>
              <a:rPr lang="he-IL" sz="2200" b="0" dirty="0">
                <a:solidFill>
                  <a:srgbClr val="002060"/>
                </a:solidFill>
              </a:rPr>
              <a:t>דוברי עברית בשני סוגי הפיקוח (ממלכתי וממלכתי-דתי</a:t>
            </a:r>
            <a:r>
              <a:rPr lang="he-IL" sz="2200" b="0" dirty="0" smtClean="0">
                <a:solidFill>
                  <a:srgbClr val="002060"/>
                </a:solidFill>
              </a:rPr>
              <a:t>) ובקרב </a:t>
            </a:r>
            <a:r>
              <a:rPr lang="he-IL" sz="2200" b="0" dirty="0">
                <a:solidFill>
                  <a:srgbClr val="002060"/>
                </a:solidFill>
              </a:rPr>
              <a:t>דוברי </a:t>
            </a:r>
            <a:r>
              <a:rPr lang="he-IL" sz="2200" b="0" dirty="0" smtClean="0">
                <a:solidFill>
                  <a:srgbClr val="002060"/>
                </a:solidFill>
              </a:rPr>
              <a:t>הערבית </a:t>
            </a:r>
            <a:r>
              <a:rPr lang="he-IL" sz="2200" b="0" dirty="0">
                <a:solidFill>
                  <a:srgbClr val="002060"/>
                </a:solidFill>
              </a:rPr>
              <a:t>בשלושת המגזרים (הערבי, הדרוזי והבדואי</a:t>
            </a:r>
            <a:r>
              <a:rPr lang="he-IL" sz="2200" b="0" dirty="0" smtClean="0">
                <a:solidFill>
                  <a:srgbClr val="002060"/>
                </a:solidFill>
              </a:rPr>
              <a:t>).</a:t>
            </a:r>
            <a:endParaRPr lang="he-IL" sz="2200" b="0" dirty="0">
              <a:solidFill>
                <a:srgbClr val="002060"/>
              </a:solidFill>
            </a:endParaRPr>
          </a:p>
          <a:p>
            <a:pPr marL="171900" inden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endParaRPr lang="he-IL" sz="2200" u="sng" dirty="0" smtClean="0"/>
          </a:p>
          <a:p>
            <a:pPr marL="171450" indent="0">
              <a:buFont typeface="Wingdings" pitchFamily="2" charset="2"/>
              <a:buNone/>
              <a:defRPr/>
            </a:pPr>
            <a:endParaRPr lang="he-IL" sz="2400" dirty="0" smtClean="0">
              <a:solidFill>
                <a:srgbClr val="CC3300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4725436"/>
              </p:ext>
            </p:extLst>
          </p:nvPr>
        </p:nvGraphicFramePr>
        <p:xfrm>
          <a:off x="647624" y="3470898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16799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אנגלית לכיתות ה'</a:t>
            </a:r>
            <a:endParaRPr lang="en-US" altLang="he-IL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331640" y="3434536"/>
            <a:ext cx="3060000" cy="284693"/>
          </a:xfrm>
          <a:prstGeom prst="rect">
            <a:avLst/>
          </a:prstGeom>
          <a:solidFill>
            <a:srgbClr val="DC870A"/>
          </a:solidFill>
        </p:spPr>
        <p:txBody>
          <a:bodyPr wrap="square" rtlCol="1" anchor="ctr">
            <a:spAutoFit/>
          </a:bodyPr>
          <a:lstStyle/>
          <a:p>
            <a:pPr algn="ctr">
              <a:lnSpc>
                <a:spcPts val="1500"/>
              </a:lnSpc>
            </a:pPr>
            <a:r>
              <a:rPr lang="he-IL" sz="1400" b="1" dirty="0" smtClean="0"/>
              <a:t>אנגלית ה' – דוברי ערבית לפי מגזר</a:t>
            </a:r>
            <a:endParaRPr lang="he-IL" sz="1400" b="1" dirty="0"/>
          </a:p>
        </p:txBody>
      </p:sp>
      <p:grpSp>
        <p:nvGrpSpPr>
          <p:cNvPr id="2" name="קבוצה 1"/>
          <p:cNvGrpSpPr/>
          <p:nvPr/>
        </p:nvGrpSpPr>
        <p:grpSpPr>
          <a:xfrm>
            <a:off x="4773704" y="3436246"/>
            <a:ext cx="3780344" cy="3308874"/>
            <a:chOff x="4773704" y="3436246"/>
            <a:chExt cx="3780344" cy="3308874"/>
          </a:xfrm>
        </p:grpSpPr>
        <p:graphicFrame>
          <p:nvGraphicFramePr>
            <p:cNvPr id="11" name="Chart 7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20574171"/>
                </p:ext>
              </p:extLst>
            </p:nvPr>
          </p:nvGraphicFramePr>
          <p:xfrm>
            <a:off x="4773704" y="3505120"/>
            <a:ext cx="3600000" cy="324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5458048" y="3436246"/>
              <a:ext cx="3096000" cy="284693"/>
            </a:xfrm>
            <a:prstGeom prst="rect">
              <a:avLst/>
            </a:prstGeom>
            <a:solidFill>
              <a:srgbClr val="DC870A"/>
            </a:solidFill>
          </p:spPr>
          <p:txBody>
            <a:bodyPr wrap="square" rtlCol="1" anchor="ctr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he-IL" sz="1400" b="1" dirty="0" smtClean="0"/>
                <a:t>אנגלית ה' – דוברי עברית לפי פיקוח</a:t>
              </a:r>
              <a:endParaRPr lang="he-IL" sz="1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295911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  <p:bldGraphic spid="13" grpId="0">
        <p:bldAsOne/>
      </p:bldGraphic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פערים לימודיים</a:t>
            </a:r>
            <a:br>
              <a:rPr lang="he-IL" altLang="he-IL" dirty="0" smtClean="0"/>
            </a:br>
            <a:r>
              <a:rPr lang="he-IL" altLang="he-IL" dirty="0" smtClean="0"/>
              <a:t>לפי רקע חברתי-כלכלי</a:t>
            </a:r>
            <a:endParaRPr lang="en-US" altLang="he-IL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737"/>
            <a:ext cx="9108504" cy="5760000"/>
          </a:xfrm>
        </p:spPr>
        <p:txBody>
          <a:bodyPr/>
          <a:lstStyle/>
          <a:p>
            <a:pPr marL="504000">
              <a:lnSpc>
                <a:spcPct val="100000"/>
              </a:lnSpc>
              <a:defRPr/>
            </a:pPr>
            <a:r>
              <a:rPr lang="he-IL" dirty="0" smtClean="0">
                <a:solidFill>
                  <a:srgbClr val="002060"/>
                </a:solidFill>
              </a:rPr>
              <a:t>בכל המבחנים ובכל השנים נמצאו פערים ניכרים בהישגיהם של תלמידים מרמות שונות של רקע חברתי-כלכלי; ככל שהרקע החברתי-כלכלי גבוה יותר, כך ההישגים גבוהים יותר</a:t>
            </a:r>
            <a:r>
              <a:rPr lang="he-IL" b="0" dirty="0" smtClean="0"/>
              <a:t>.</a:t>
            </a:r>
          </a:p>
          <a:p>
            <a:pPr marL="504000">
              <a:lnSpc>
                <a:spcPct val="100000"/>
              </a:lnSpc>
              <a:defRPr/>
            </a:pPr>
            <a:r>
              <a:rPr lang="he-IL" dirty="0" smtClean="0"/>
              <a:t>בשנת הלימודים תשע"ו ניכרת </a:t>
            </a:r>
            <a:r>
              <a:rPr lang="he-IL" dirty="0" smtClean="0">
                <a:solidFill>
                  <a:srgbClr val="009644"/>
                </a:solidFill>
              </a:rPr>
              <a:t>מגמה כללית של צמצום פערים </a:t>
            </a:r>
            <a:r>
              <a:rPr lang="he-IL" dirty="0" smtClean="0"/>
              <a:t>בין תלמידים מרקע חברתי-כלכלי נמוך ובין תלמידים מרקע בינוני וגבוה</a:t>
            </a:r>
            <a:r>
              <a:rPr lang="he-IL" dirty="0"/>
              <a:t>;</a:t>
            </a:r>
            <a:r>
              <a:rPr lang="he-IL" dirty="0" smtClean="0"/>
              <a:t> זאת בשתי דרגות הכיתה ה' ו-ח' ובמרבית תחומי הדעת. </a:t>
            </a:r>
          </a:p>
          <a:p>
            <a:pPr marL="504000">
              <a:lnSpc>
                <a:spcPct val="100000"/>
              </a:lnSpc>
              <a:defRPr/>
            </a:pPr>
            <a:r>
              <a:rPr lang="he-IL" b="0" dirty="0"/>
              <a:t>הסיבה המרכזית לצמצום בפערים היא עליות ברורות בהישגי תלמידים מרקע חברתי-כלכלי נמוך, שהיו גדולות יותר מהשינויים המקבילים בקרב תלמידים מרקע בינוני וגבוה.</a:t>
            </a:r>
            <a:endParaRPr lang="he-IL" dirty="0" smtClean="0"/>
          </a:p>
          <a:p>
            <a:pPr marL="171450" indent="0">
              <a:buFont typeface="Wingdings" pitchFamily="2" charset="2"/>
              <a:buNone/>
              <a:defRPr/>
            </a:pPr>
            <a:endParaRPr lang="he-IL" sz="2400" dirty="0" smtClean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4387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hart 32"/>
          <p:cNvGraphicFramePr/>
          <p:nvPr>
            <p:extLst>
              <p:ext uri="{D42A27DB-BD31-4B8C-83A1-F6EECF244321}">
                <p14:modId xmlns:p14="http://schemas.microsoft.com/office/powerpoint/2010/main" val="616462159"/>
              </p:ext>
            </p:extLst>
          </p:nvPr>
        </p:nvGraphicFramePr>
        <p:xfrm>
          <a:off x="3059832" y="3933056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31"/>
          <p:cNvGraphicFramePr/>
          <p:nvPr>
            <p:extLst>
              <p:ext uri="{D42A27DB-BD31-4B8C-83A1-F6EECF244321}">
                <p14:modId xmlns:p14="http://schemas.microsoft.com/office/powerpoint/2010/main" val="1004518016"/>
              </p:ext>
            </p:extLst>
          </p:nvPr>
        </p:nvGraphicFramePr>
        <p:xfrm>
          <a:off x="1475656" y="1089888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/>
              <a:t>דוברי </a:t>
            </a:r>
            <a:r>
              <a:rPr lang="he-IL" altLang="he-IL" dirty="0" smtClean="0"/>
              <a:t>עברית - </a:t>
            </a:r>
            <a:r>
              <a:rPr lang="he-IL" altLang="he-IL" dirty="0"/>
              <a:t>כיתות ה'</a:t>
            </a:r>
            <a:r>
              <a:rPr lang="he-IL" altLang="he-IL" dirty="0" smtClean="0"/>
              <a:t/>
            </a:r>
            <a:br>
              <a:rPr lang="he-IL" altLang="he-IL" dirty="0" smtClean="0"/>
            </a:br>
            <a:r>
              <a:rPr lang="he-IL" altLang="he-IL" sz="3200" dirty="0" smtClean="0"/>
              <a:t>רקע חברתי-כלכלי</a:t>
            </a:r>
            <a:endParaRPr lang="en-US" altLang="he-IL" sz="3200" dirty="0" smtClean="0"/>
          </a:p>
        </p:txBody>
      </p:sp>
      <p:graphicFrame>
        <p:nvGraphicFramePr>
          <p:cNvPr id="12" name="Chart 30"/>
          <p:cNvGraphicFramePr/>
          <p:nvPr>
            <p:extLst>
              <p:ext uri="{D42A27DB-BD31-4B8C-83A1-F6EECF244321}">
                <p14:modId xmlns:p14="http://schemas.microsoft.com/office/powerpoint/2010/main" val="3170214865"/>
              </p:ext>
            </p:extLst>
          </p:nvPr>
        </p:nvGraphicFramePr>
        <p:xfrm>
          <a:off x="5076056" y="1089888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אליפסה 15"/>
          <p:cNvSpPr/>
          <p:nvPr/>
        </p:nvSpPr>
        <p:spPr bwMode="auto">
          <a:xfrm>
            <a:off x="5292080" y="4437112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אליפסה 7"/>
          <p:cNvSpPr/>
          <p:nvPr/>
        </p:nvSpPr>
        <p:spPr bwMode="auto">
          <a:xfrm>
            <a:off x="3707904" y="1556792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43561" y="5519271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9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71800" y="2654101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10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5007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  <p:bldP spid="2" grpId="0"/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Chart 36"/>
          <p:cNvGraphicFramePr/>
          <p:nvPr>
            <p:extLst>
              <p:ext uri="{D42A27DB-BD31-4B8C-83A1-F6EECF244321}">
                <p14:modId xmlns:p14="http://schemas.microsoft.com/office/powerpoint/2010/main" val="1795926269"/>
              </p:ext>
            </p:extLst>
          </p:nvPr>
        </p:nvGraphicFramePr>
        <p:xfrm>
          <a:off x="1259632" y="3933056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Chart 35"/>
          <p:cNvGraphicFramePr/>
          <p:nvPr>
            <p:extLst>
              <p:ext uri="{D42A27DB-BD31-4B8C-83A1-F6EECF244321}">
                <p14:modId xmlns:p14="http://schemas.microsoft.com/office/powerpoint/2010/main" val="798820721"/>
              </p:ext>
            </p:extLst>
          </p:nvPr>
        </p:nvGraphicFramePr>
        <p:xfrm>
          <a:off x="5436096" y="3933056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Chart 33"/>
          <p:cNvGraphicFramePr/>
          <p:nvPr>
            <p:extLst>
              <p:ext uri="{D42A27DB-BD31-4B8C-83A1-F6EECF244321}">
                <p14:modId xmlns:p14="http://schemas.microsoft.com/office/powerpoint/2010/main" val="3930540029"/>
              </p:ext>
            </p:extLst>
          </p:nvPr>
        </p:nvGraphicFramePr>
        <p:xfrm>
          <a:off x="5292080" y="1089888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Chart 34"/>
          <p:cNvGraphicFramePr/>
          <p:nvPr>
            <p:extLst>
              <p:ext uri="{D42A27DB-BD31-4B8C-83A1-F6EECF244321}">
                <p14:modId xmlns:p14="http://schemas.microsoft.com/office/powerpoint/2010/main" val="1027370874"/>
              </p:ext>
            </p:extLst>
          </p:nvPr>
        </p:nvGraphicFramePr>
        <p:xfrm>
          <a:off x="1187624" y="1124744"/>
          <a:ext cx="2818765" cy="268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/>
              <a:t>דוברי עברית - כיתות ח'</a:t>
            </a:r>
            <a:r>
              <a:rPr lang="he-IL" altLang="he-IL" dirty="0" smtClean="0"/>
              <a:t/>
            </a:r>
            <a:br>
              <a:rPr lang="he-IL" altLang="he-IL" dirty="0" smtClean="0"/>
            </a:br>
            <a:r>
              <a:rPr lang="he-IL" altLang="he-IL" sz="3200" dirty="0" smtClean="0"/>
              <a:t>רקע חברתי-כלכלי</a:t>
            </a:r>
            <a:endParaRPr lang="en-US" altLang="he-IL" sz="3200" dirty="0" smtClean="0"/>
          </a:p>
        </p:txBody>
      </p:sp>
      <p:sp>
        <p:nvSpPr>
          <p:cNvPr id="5" name="אליפסה 4"/>
          <p:cNvSpPr/>
          <p:nvPr/>
        </p:nvSpPr>
        <p:spPr bwMode="auto">
          <a:xfrm>
            <a:off x="3419872" y="1683036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אליפסה 15"/>
          <p:cNvSpPr/>
          <p:nvPr/>
        </p:nvSpPr>
        <p:spPr bwMode="auto">
          <a:xfrm>
            <a:off x="7668344" y="4509120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אליפסה 18"/>
          <p:cNvSpPr/>
          <p:nvPr/>
        </p:nvSpPr>
        <p:spPr bwMode="auto">
          <a:xfrm>
            <a:off x="7524328" y="1628800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אליפסה 21"/>
          <p:cNvSpPr/>
          <p:nvPr/>
        </p:nvSpPr>
        <p:spPr bwMode="auto">
          <a:xfrm>
            <a:off x="3458220" y="4365104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5816" y="2708920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15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22116" y="5499646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25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88224" y="5499646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9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44208" y="2677518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16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7055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9" grpId="0" animBg="1"/>
      <p:bldP spid="22" grpId="0" animBg="1"/>
      <p:bldP spid="12" grpId="0"/>
      <p:bldP spid="13" grpId="0"/>
      <p:bldP spid="14" grpId="0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פערים לימודיים</a:t>
            </a:r>
            <a:br>
              <a:rPr lang="he-IL" altLang="he-IL" dirty="0" smtClean="0"/>
            </a:br>
            <a:r>
              <a:rPr lang="he-IL" altLang="he-IL" dirty="0" smtClean="0"/>
              <a:t>דוברי עברית ודוברי ערבית</a:t>
            </a:r>
            <a:endParaRPr lang="en-US" altLang="he-IL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052737"/>
            <a:ext cx="8712968" cy="5760000"/>
          </a:xfrm>
        </p:spPr>
        <p:txBody>
          <a:bodyPr/>
          <a:lstStyle/>
          <a:p>
            <a:pPr marL="504000" algn="just">
              <a:lnSpc>
                <a:spcPct val="100000"/>
              </a:lnSpc>
              <a:defRPr/>
            </a:pPr>
            <a:r>
              <a:rPr lang="he-IL" dirty="0" smtClean="0"/>
              <a:t>בשלושת </a:t>
            </a:r>
            <a:r>
              <a:rPr lang="he-IL" dirty="0"/>
              <a:t>המקצועות מדע וטכנולוגיה, אנגלית ומתמטיקה ובשתי דרגות הכיתה </a:t>
            </a:r>
            <a:r>
              <a:rPr lang="he-IL" dirty="0">
                <a:solidFill>
                  <a:srgbClr val="002060"/>
                </a:solidFill>
              </a:rPr>
              <a:t>קיימים פערים עקביים בהישגים לטובת דוברי העברית בהשוואה לדוברי הערבית</a:t>
            </a:r>
            <a:r>
              <a:rPr lang="he-IL" dirty="0"/>
              <a:t>. </a:t>
            </a:r>
          </a:p>
          <a:p>
            <a:pPr marL="504000" algn="just">
              <a:lnSpc>
                <a:spcPct val="100000"/>
              </a:lnSpc>
              <a:defRPr/>
            </a:pPr>
            <a:r>
              <a:rPr lang="he-IL" dirty="0"/>
              <a:t>במבט לאורך שנים, אין מגמה ברורה ועקבית של צמצום פערים בין שני מגזרי </a:t>
            </a:r>
            <a:r>
              <a:rPr lang="he-IL" dirty="0" smtClean="0"/>
              <a:t>השפה. </a:t>
            </a:r>
            <a:r>
              <a:rPr lang="he-IL" b="0" dirty="0" smtClean="0"/>
              <a:t>עם </a:t>
            </a:r>
            <a:r>
              <a:rPr lang="he-IL" b="0" dirty="0"/>
              <a:t>זאת, באנגלית ובמתמטיקה לכיתות ה' ובמדע וטכנולוגיה לכיתות </a:t>
            </a:r>
            <a:r>
              <a:rPr lang="he-IL" b="0" dirty="0" smtClean="0"/>
              <a:t>ח</a:t>
            </a:r>
            <a:r>
              <a:rPr lang="he-IL" b="0" dirty="0"/>
              <a:t>' נרשמו בתשע"ו </a:t>
            </a:r>
            <a:r>
              <a:rPr lang="he-IL" b="0" dirty="0">
                <a:solidFill>
                  <a:srgbClr val="002060"/>
                </a:solidFill>
              </a:rPr>
              <a:t>פערים קטנים </a:t>
            </a:r>
            <a:r>
              <a:rPr lang="he-IL" b="0" dirty="0" smtClean="0">
                <a:solidFill>
                  <a:srgbClr val="002060"/>
                </a:solidFill>
              </a:rPr>
              <a:t>יותר</a:t>
            </a:r>
            <a:r>
              <a:rPr lang="he-IL" b="0" dirty="0" smtClean="0"/>
              <a:t>. </a:t>
            </a:r>
          </a:p>
          <a:p>
            <a:pPr marL="504000" algn="just">
              <a:lnSpc>
                <a:spcPct val="100000"/>
              </a:lnSpc>
              <a:defRPr/>
            </a:pPr>
            <a:r>
              <a:rPr lang="he-IL" b="0" dirty="0" smtClean="0">
                <a:solidFill>
                  <a:srgbClr val="000066"/>
                </a:solidFill>
              </a:rPr>
              <a:t>כאשר </a:t>
            </a:r>
            <a:r>
              <a:rPr lang="he-IL" b="0" dirty="0">
                <a:solidFill>
                  <a:srgbClr val="000066"/>
                </a:solidFill>
              </a:rPr>
              <a:t>מביאים בחשבון את הרקע החברתי-כלכלי של התלמידים, הפערים בהישגים </a:t>
            </a:r>
            <a:r>
              <a:rPr lang="he-IL" b="0" dirty="0" smtClean="0">
                <a:solidFill>
                  <a:srgbClr val="000066"/>
                </a:solidFill>
              </a:rPr>
              <a:t>קטנים במידה ניכרת. מקצת </a:t>
            </a:r>
            <a:r>
              <a:rPr lang="he-IL" b="0" dirty="0">
                <a:solidFill>
                  <a:srgbClr val="000066"/>
                </a:solidFill>
              </a:rPr>
              <a:t>מהמבחנים נמצא כי הישגי דוברי הערבית דומים ואף עולים על הישגי דוברי </a:t>
            </a:r>
            <a:r>
              <a:rPr lang="he-IL" b="0" dirty="0" smtClean="0">
                <a:solidFill>
                  <a:srgbClr val="000066"/>
                </a:solidFill>
              </a:rPr>
              <a:t>הערבית.</a:t>
            </a:r>
            <a:endParaRPr lang="he-IL" b="0" dirty="0">
              <a:solidFill>
                <a:srgbClr val="009900"/>
              </a:solidFill>
            </a:endParaRPr>
          </a:p>
          <a:p>
            <a:pPr marL="171450" indent="0">
              <a:buFont typeface="Wingdings" pitchFamily="2" charset="2"/>
              <a:buNone/>
              <a:defRPr/>
            </a:pPr>
            <a:endParaRPr lang="he-IL" sz="2400" dirty="0" smtClean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016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2565452441"/>
              </p:ext>
            </p:extLst>
          </p:nvPr>
        </p:nvGraphicFramePr>
        <p:xfrm>
          <a:off x="1403648" y="1196752"/>
          <a:ext cx="2944495" cy="2620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אליפסה 7"/>
          <p:cNvSpPr/>
          <p:nvPr/>
        </p:nvSpPr>
        <p:spPr bwMode="auto">
          <a:xfrm>
            <a:off x="3851920" y="1772816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 </a:t>
            </a:r>
            <a:r>
              <a:rPr lang="he-IL" altLang="he-IL" sz="3200" dirty="0"/>
              <a:t>פערים לימודיים</a:t>
            </a:r>
            <a:br>
              <a:rPr lang="he-IL" altLang="he-IL" sz="3200" dirty="0"/>
            </a:br>
            <a:r>
              <a:rPr lang="he-IL" altLang="he-IL" sz="3200" dirty="0"/>
              <a:t>דוברי עברית ודוברי ערבית</a:t>
            </a:r>
            <a:endParaRPr lang="en-US" altLang="he-IL" sz="3200" dirty="0" smtClean="0"/>
          </a:p>
        </p:txBody>
      </p:sp>
      <p:graphicFrame>
        <p:nvGraphicFramePr>
          <p:cNvPr id="11" name="Chart 6"/>
          <p:cNvGraphicFramePr/>
          <p:nvPr>
            <p:extLst>
              <p:ext uri="{D42A27DB-BD31-4B8C-83A1-F6EECF244321}">
                <p14:modId xmlns:p14="http://schemas.microsoft.com/office/powerpoint/2010/main" val="2238796407"/>
              </p:ext>
            </p:extLst>
          </p:nvPr>
        </p:nvGraphicFramePr>
        <p:xfrm>
          <a:off x="4932040" y="1124744"/>
          <a:ext cx="2944495" cy="2620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Chart 5"/>
          <p:cNvGraphicFramePr/>
          <p:nvPr>
            <p:extLst>
              <p:ext uri="{D42A27DB-BD31-4B8C-83A1-F6EECF244321}">
                <p14:modId xmlns:p14="http://schemas.microsoft.com/office/powerpoint/2010/main" val="1370682723"/>
              </p:ext>
            </p:extLst>
          </p:nvPr>
        </p:nvGraphicFramePr>
        <p:xfrm>
          <a:off x="6012160" y="4077072"/>
          <a:ext cx="2944495" cy="2620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Chart 15"/>
          <p:cNvGraphicFramePr/>
          <p:nvPr>
            <p:extLst>
              <p:ext uri="{D42A27DB-BD31-4B8C-83A1-F6EECF244321}">
                <p14:modId xmlns:p14="http://schemas.microsoft.com/office/powerpoint/2010/main" val="2848202587"/>
              </p:ext>
            </p:extLst>
          </p:nvPr>
        </p:nvGraphicFramePr>
        <p:xfrm>
          <a:off x="2987824" y="4077072"/>
          <a:ext cx="2944495" cy="2620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Chart 17"/>
          <p:cNvGraphicFramePr/>
          <p:nvPr>
            <p:extLst>
              <p:ext uri="{D42A27DB-BD31-4B8C-83A1-F6EECF244321}">
                <p14:modId xmlns:p14="http://schemas.microsoft.com/office/powerpoint/2010/main" val="3008195156"/>
              </p:ext>
            </p:extLst>
          </p:nvPr>
        </p:nvGraphicFramePr>
        <p:xfrm>
          <a:off x="0" y="4077072"/>
          <a:ext cx="2944495" cy="2620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3" name="אליפסה 22"/>
          <p:cNvSpPr/>
          <p:nvPr/>
        </p:nvSpPr>
        <p:spPr bwMode="auto">
          <a:xfrm>
            <a:off x="2411760" y="4509120"/>
            <a:ext cx="504056" cy="93610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r" defTabSz="719138" rtl="1" eaLnBrk="1" fontAlgn="base" latinLnBrk="0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15816" y="2708920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16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03648" y="5587305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17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877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 animBg="1"/>
      <p:bldP spid="10" grpId="0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פערים לימודיים</a:t>
            </a:r>
            <a:br>
              <a:rPr lang="he-IL" altLang="he-IL" dirty="0" smtClean="0"/>
            </a:br>
            <a:r>
              <a:rPr lang="he-IL" altLang="he-IL" dirty="0" smtClean="0"/>
              <a:t> </a:t>
            </a:r>
            <a:r>
              <a:rPr lang="he-IL" altLang="he-IL" sz="3200" dirty="0"/>
              <a:t>דוברי עברית </a:t>
            </a:r>
            <a:r>
              <a:rPr lang="he-IL" altLang="he-IL" sz="3200" dirty="0" smtClean="0"/>
              <a:t>ממלכתי </a:t>
            </a:r>
            <a:r>
              <a:rPr lang="he-IL" altLang="he-IL" sz="3200" dirty="0"/>
              <a:t>וממלכתי-דתי</a:t>
            </a:r>
            <a:endParaRPr lang="en-US" altLang="he-IL" sz="3200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052737"/>
            <a:ext cx="8928992" cy="5760000"/>
          </a:xfrm>
        </p:spPr>
        <p:txBody>
          <a:bodyPr/>
          <a:lstStyle/>
          <a:p>
            <a:pPr marL="504000" algn="just">
              <a:lnSpc>
                <a:spcPct val="100000"/>
              </a:lnSpc>
              <a:defRPr/>
            </a:pPr>
            <a:r>
              <a:rPr lang="he-IL" b="0" dirty="0">
                <a:solidFill>
                  <a:srgbClr val="002060"/>
                </a:solidFill>
              </a:rPr>
              <a:t>לאורך השנים נמצאו </a:t>
            </a:r>
            <a:r>
              <a:rPr lang="he-IL" dirty="0">
                <a:solidFill>
                  <a:srgbClr val="002060"/>
                </a:solidFill>
              </a:rPr>
              <a:t>פערים </a:t>
            </a:r>
            <a:r>
              <a:rPr lang="he-IL" b="0" dirty="0">
                <a:solidFill>
                  <a:srgbClr val="002060"/>
                </a:solidFill>
              </a:rPr>
              <a:t>בהישגים בין תלמידים דוברי עברית </a:t>
            </a:r>
            <a:r>
              <a:rPr lang="he-IL" dirty="0">
                <a:solidFill>
                  <a:srgbClr val="002060"/>
                </a:solidFill>
              </a:rPr>
              <a:t>בפיקוח הממלכתי </a:t>
            </a:r>
            <a:r>
              <a:rPr lang="he-IL" b="0" dirty="0">
                <a:solidFill>
                  <a:srgbClr val="002060"/>
                </a:solidFill>
              </a:rPr>
              <a:t>לבין חבריהם </a:t>
            </a:r>
            <a:r>
              <a:rPr lang="he-IL" dirty="0">
                <a:solidFill>
                  <a:srgbClr val="002060"/>
                </a:solidFill>
              </a:rPr>
              <a:t>בפיקוח הממלכתי-דתי</a:t>
            </a:r>
            <a:r>
              <a:rPr lang="he-IL" b="0" dirty="0">
                <a:solidFill>
                  <a:srgbClr val="002060"/>
                </a:solidFill>
              </a:rPr>
              <a:t>, לטובת תלמידים בפיקוח הממלכתי. </a:t>
            </a:r>
            <a:endParaRPr lang="he-IL" b="0" dirty="0" smtClean="0">
              <a:solidFill>
                <a:srgbClr val="002060"/>
              </a:solidFill>
            </a:endParaRPr>
          </a:p>
          <a:p>
            <a:pPr marL="504000" algn="just">
              <a:lnSpc>
                <a:spcPct val="100000"/>
              </a:lnSpc>
              <a:defRPr/>
            </a:pPr>
            <a:r>
              <a:rPr lang="he-IL" dirty="0" smtClean="0">
                <a:solidFill>
                  <a:srgbClr val="002060"/>
                </a:solidFill>
              </a:rPr>
              <a:t>בשנת </a:t>
            </a:r>
            <a:r>
              <a:rPr lang="he-IL" dirty="0">
                <a:solidFill>
                  <a:srgbClr val="002060"/>
                </a:solidFill>
              </a:rPr>
              <a:t>תשע"ו, המשיכה והתחזקה המגמה של צמצום הפערים שנצפתה בשנים האחרונות, במיוחד בשנת תשע"ג. </a:t>
            </a:r>
            <a:endParaRPr lang="he-IL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902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Chart 78"/>
          <p:cNvGraphicFramePr/>
          <p:nvPr>
            <p:extLst>
              <p:ext uri="{D42A27DB-BD31-4B8C-83A1-F6EECF244321}">
                <p14:modId xmlns:p14="http://schemas.microsoft.com/office/powerpoint/2010/main" val="1499432172"/>
              </p:ext>
            </p:extLst>
          </p:nvPr>
        </p:nvGraphicFramePr>
        <p:xfrm>
          <a:off x="3419872" y="3933056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/>
              <a:t>דוברי עברית - כיתות ה' </a:t>
            </a:r>
            <a:r>
              <a:rPr lang="he-IL" altLang="he-IL" dirty="0" smtClean="0"/>
              <a:t/>
            </a:r>
            <a:br>
              <a:rPr lang="he-IL" altLang="he-IL" dirty="0" smtClean="0"/>
            </a:br>
            <a:r>
              <a:rPr lang="he-IL" altLang="he-IL" sz="3200" dirty="0" smtClean="0"/>
              <a:t>ממלכתי וממלכתי-דתי</a:t>
            </a:r>
            <a:endParaRPr lang="en-US" altLang="he-IL" sz="3200" dirty="0" smtClean="0"/>
          </a:p>
        </p:txBody>
      </p:sp>
      <p:sp>
        <p:nvSpPr>
          <p:cNvPr id="16" name="אליפסה 15"/>
          <p:cNvSpPr/>
          <p:nvPr/>
        </p:nvSpPr>
        <p:spPr bwMode="auto">
          <a:xfrm>
            <a:off x="5796136" y="4590653"/>
            <a:ext cx="504056" cy="648072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</a:pPr>
            <a:endParaRPr lang="he-IL" b="1" dirty="0" smtClean="0">
              <a:solidFill>
                <a:srgbClr val="FFFFFF"/>
              </a:solidFill>
            </a:endParaRPr>
          </a:p>
        </p:txBody>
      </p:sp>
      <p:graphicFrame>
        <p:nvGraphicFramePr>
          <p:cNvPr id="11" name="Chart 53"/>
          <p:cNvGraphicFramePr/>
          <p:nvPr>
            <p:extLst>
              <p:ext uri="{D42A27DB-BD31-4B8C-83A1-F6EECF244321}">
                <p14:modId xmlns:p14="http://schemas.microsoft.com/office/powerpoint/2010/main" val="3167033005"/>
              </p:ext>
            </p:extLst>
          </p:nvPr>
        </p:nvGraphicFramePr>
        <p:xfrm>
          <a:off x="5144583" y="1096357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Chart 73"/>
          <p:cNvGraphicFramePr/>
          <p:nvPr>
            <p:extLst>
              <p:ext uri="{D42A27DB-BD31-4B8C-83A1-F6EECF244321}">
                <p14:modId xmlns:p14="http://schemas.microsoft.com/office/powerpoint/2010/main" val="2437799325"/>
              </p:ext>
            </p:extLst>
          </p:nvPr>
        </p:nvGraphicFramePr>
        <p:xfrm>
          <a:off x="1475656" y="1060827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אליפסה 18"/>
          <p:cNvSpPr/>
          <p:nvPr/>
        </p:nvSpPr>
        <p:spPr bwMode="auto">
          <a:xfrm>
            <a:off x="4067944" y="1527448"/>
            <a:ext cx="360040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20" name="אליפסה 19"/>
          <p:cNvSpPr/>
          <p:nvPr/>
        </p:nvSpPr>
        <p:spPr bwMode="auto">
          <a:xfrm>
            <a:off x="7740352" y="1772816"/>
            <a:ext cx="360040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8024" y="5477171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17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2918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0" grpId="0" animBg="1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דוברי עברית - </a:t>
            </a:r>
            <a:r>
              <a:rPr lang="he-IL" altLang="he-IL" dirty="0"/>
              <a:t>כיתות ח' </a:t>
            </a:r>
            <a:br>
              <a:rPr lang="he-IL" altLang="he-IL" dirty="0"/>
            </a:br>
            <a:r>
              <a:rPr lang="he-IL" altLang="he-IL" sz="3200" dirty="0" smtClean="0"/>
              <a:t>ממלכתי </a:t>
            </a:r>
            <a:r>
              <a:rPr lang="he-IL" altLang="he-IL" sz="3200" dirty="0"/>
              <a:t>וממלכתי-דתי</a:t>
            </a:r>
            <a:endParaRPr lang="en-US" altLang="he-IL" sz="3200" dirty="0" smtClean="0"/>
          </a:p>
        </p:txBody>
      </p:sp>
      <p:graphicFrame>
        <p:nvGraphicFramePr>
          <p:cNvPr id="12" name="Chart 71"/>
          <p:cNvGraphicFramePr/>
          <p:nvPr>
            <p:extLst>
              <p:ext uri="{D42A27DB-BD31-4B8C-83A1-F6EECF244321}">
                <p14:modId xmlns:p14="http://schemas.microsoft.com/office/powerpoint/2010/main" val="2760266764"/>
              </p:ext>
            </p:extLst>
          </p:nvPr>
        </p:nvGraphicFramePr>
        <p:xfrm>
          <a:off x="5436096" y="1052736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hart 76"/>
          <p:cNvGraphicFramePr/>
          <p:nvPr>
            <p:extLst>
              <p:ext uri="{D42A27DB-BD31-4B8C-83A1-F6EECF244321}">
                <p14:modId xmlns:p14="http://schemas.microsoft.com/office/powerpoint/2010/main" val="1125732653"/>
              </p:ext>
            </p:extLst>
          </p:nvPr>
        </p:nvGraphicFramePr>
        <p:xfrm>
          <a:off x="1187624" y="1052736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Chart 81"/>
          <p:cNvGraphicFramePr/>
          <p:nvPr>
            <p:extLst>
              <p:ext uri="{D42A27DB-BD31-4B8C-83A1-F6EECF244321}">
                <p14:modId xmlns:p14="http://schemas.microsoft.com/office/powerpoint/2010/main" val="620438960"/>
              </p:ext>
            </p:extLst>
          </p:nvPr>
        </p:nvGraphicFramePr>
        <p:xfrm>
          <a:off x="5508104" y="3933056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5" name="Chart 84"/>
          <p:cNvGraphicFramePr/>
          <p:nvPr>
            <p:extLst>
              <p:ext uri="{D42A27DB-BD31-4B8C-83A1-F6EECF244321}">
                <p14:modId xmlns:p14="http://schemas.microsoft.com/office/powerpoint/2010/main" val="1288445228"/>
              </p:ext>
            </p:extLst>
          </p:nvPr>
        </p:nvGraphicFramePr>
        <p:xfrm>
          <a:off x="1403648" y="3933056"/>
          <a:ext cx="2922905" cy="265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6" name="אליפסה 25"/>
          <p:cNvSpPr/>
          <p:nvPr/>
        </p:nvSpPr>
        <p:spPr bwMode="auto">
          <a:xfrm>
            <a:off x="3779912" y="4373488"/>
            <a:ext cx="504056" cy="720080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</a:pPr>
            <a:endParaRPr lang="he-IL" b="1" dirty="0" smtClean="0">
              <a:solidFill>
                <a:srgbClr val="FFFFFF"/>
              </a:solidFill>
            </a:endParaRPr>
          </a:p>
        </p:txBody>
      </p:sp>
      <p:sp>
        <p:nvSpPr>
          <p:cNvPr id="29" name="אליפסה 28"/>
          <p:cNvSpPr/>
          <p:nvPr/>
        </p:nvSpPr>
        <p:spPr bwMode="auto">
          <a:xfrm>
            <a:off x="8043068" y="1628800"/>
            <a:ext cx="288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43808" y="5143796"/>
            <a:ext cx="18722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002060"/>
                </a:solidFill>
              </a:rPr>
              <a:t>צמצום של 19 נק' בפער</a:t>
            </a:r>
            <a:endParaRPr lang="he-IL" sz="1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3879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9" grpId="0" animBg="1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פערים לימודיים</a:t>
            </a:r>
            <a:br>
              <a:rPr lang="he-IL" altLang="he-IL" dirty="0" smtClean="0"/>
            </a:br>
            <a:r>
              <a:rPr lang="he-IL" altLang="he-IL" dirty="0" smtClean="0"/>
              <a:t> </a:t>
            </a:r>
            <a:r>
              <a:rPr lang="he-IL" altLang="he-IL" sz="3200" dirty="0" smtClean="0"/>
              <a:t>המגזר הבדואי בדרום</a:t>
            </a:r>
            <a:endParaRPr lang="en-US" altLang="he-IL" sz="3200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052737"/>
            <a:ext cx="8712968" cy="5760000"/>
          </a:xfrm>
        </p:spPr>
        <p:txBody>
          <a:bodyPr/>
          <a:lstStyle/>
          <a:p>
            <a:pPr marL="504000" algn="just">
              <a:lnSpc>
                <a:spcPct val="100000"/>
              </a:lnSpc>
              <a:defRPr/>
            </a:pPr>
            <a:r>
              <a:rPr lang="he-IL" b="0" dirty="0">
                <a:solidFill>
                  <a:srgbClr val="002060"/>
                </a:solidFill>
              </a:rPr>
              <a:t>בשנת תשע"ו חלו </a:t>
            </a:r>
            <a:r>
              <a:rPr lang="he-IL" dirty="0">
                <a:solidFill>
                  <a:srgbClr val="002060"/>
                </a:solidFill>
              </a:rPr>
              <a:t>עליות</a:t>
            </a:r>
            <a:r>
              <a:rPr lang="he-IL" b="0" dirty="0">
                <a:solidFill>
                  <a:srgbClr val="002060"/>
                </a:solidFill>
              </a:rPr>
              <a:t> בהישגי התלמידים </a:t>
            </a:r>
            <a:r>
              <a:rPr lang="he-IL" dirty="0">
                <a:solidFill>
                  <a:srgbClr val="002060"/>
                </a:solidFill>
              </a:rPr>
              <a:t>במגזר הבדואי בדרום בכל המקצועות ובשתי דרגות הכיתה</a:t>
            </a:r>
            <a:r>
              <a:rPr lang="he-IL" b="0" dirty="0">
                <a:solidFill>
                  <a:srgbClr val="002060"/>
                </a:solidFill>
              </a:rPr>
              <a:t>. עליות אלו באות לאחר ירידות שאפיינו את הישגי המגזר בשנים האחרונות. </a:t>
            </a:r>
            <a:endParaRPr lang="he-IL" b="0" dirty="0" smtClean="0">
              <a:solidFill>
                <a:srgbClr val="002060"/>
              </a:solidFill>
            </a:endParaRPr>
          </a:p>
          <a:p>
            <a:pPr marL="504000" algn="just">
              <a:lnSpc>
                <a:spcPct val="100000"/>
              </a:lnSpc>
              <a:defRPr/>
            </a:pPr>
            <a:r>
              <a:rPr lang="he-IL" b="0" dirty="0" smtClean="0">
                <a:solidFill>
                  <a:srgbClr val="002060"/>
                </a:solidFill>
              </a:rPr>
              <a:t>בעקבות </a:t>
            </a:r>
            <a:r>
              <a:rPr lang="he-IL" b="0" dirty="0">
                <a:solidFill>
                  <a:srgbClr val="002060"/>
                </a:solidFill>
              </a:rPr>
              <a:t>העליות </a:t>
            </a:r>
            <a:r>
              <a:rPr lang="he-IL" dirty="0">
                <a:solidFill>
                  <a:srgbClr val="002060"/>
                </a:solidFill>
              </a:rPr>
              <a:t>הצטמצמו</a:t>
            </a:r>
            <a:r>
              <a:rPr lang="he-IL" b="0" dirty="0">
                <a:solidFill>
                  <a:srgbClr val="002060"/>
                </a:solidFill>
              </a:rPr>
              <a:t> במידה ניכרת </a:t>
            </a:r>
            <a:r>
              <a:rPr lang="he-IL" dirty="0">
                <a:solidFill>
                  <a:srgbClr val="002060"/>
                </a:solidFill>
              </a:rPr>
              <a:t>הפערים </a:t>
            </a:r>
            <a:r>
              <a:rPr lang="he-IL" b="0" dirty="0">
                <a:solidFill>
                  <a:srgbClr val="002060"/>
                </a:solidFill>
              </a:rPr>
              <a:t>בינם ובין שאר התלמידים דוברי הערבית, אך הם עדיין נותרו </a:t>
            </a:r>
            <a:r>
              <a:rPr lang="he-IL" dirty="0">
                <a:solidFill>
                  <a:srgbClr val="002060"/>
                </a:solidFill>
              </a:rPr>
              <a:t>משמעותיים</a:t>
            </a:r>
            <a:r>
              <a:rPr lang="he-IL" b="0" dirty="0">
                <a:solidFill>
                  <a:srgbClr val="002060"/>
                </a:solidFill>
              </a:rPr>
              <a:t>. </a:t>
            </a:r>
            <a:endParaRPr lang="he-IL" b="0" dirty="0" smtClean="0">
              <a:solidFill>
                <a:srgbClr val="002060"/>
              </a:solidFill>
            </a:endParaRPr>
          </a:p>
          <a:p>
            <a:pPr marL="504000" algn="just">
              <a:lnSpc>
                <a:spcPct val="100000"/>
              </a:lnSpc>
              <a:defRPr/>
            </a:pPr>
            <a:r>
              <a:rPr lang="he-IL" dirty="0" smtClean="0">
                <a:solidFill>
                  <a:srgbClr val="002060"/>
                </a:solidFill>
              </a:rPr>
              <a:t>יש </a:t>
            </a:r>
            <a:r>
              <a:rPr lang="he-IL" dirty="0">
                <a:solidFill>
                  <a:srgbClr val="002060"/>
                </a:solidFill>
              </a:rPr>
              <a:t>להמשיך לעקוב אחר התקדמות הישגי המגזר בשנים הבאות על מנת לוודא שאין מדובר בתופעה חולפת אלא במגמה מתמשכת.</a:t>
            </a:r>
            <a:endParaRPr lang="he-IL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1323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163"/>
          <p:cNvGraphicFramePr/>
          <p:nvPr>
            <p:extLst>
              <p:ext uri="{D42A27DB-BD31-4B8C-83A1-F6EECF244321}">
                <p14:modId xmlns:p14="http://schemas.microsoft.com/office/powerpoint/2010/main" val="120477570"/>
              </p:ext>
            </p:extLst>
          </p:nvPr>
        </p:nvGraphicFramePr>
        <p:xfrm>
          <a:off x="5292080" y="1124744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 smtClean="0"/>
              <a:t> דוברי ערבית - כיתות ה'</a:t>
            </a:r>
            <a:br>
              <a:rPr lang="he-IL" altLang="he-IL" dirty="0" smtClean="0"/>
            </a:br>
            <a:r>
              <a:rPr lang="he-IL" altLang="he-IL" sz="3200" dirty="0" smtClean="0"/>
              <a:t>מגזר ערבי, דרוזי ובדואי דרום</a:t>
            </a:r>
            <a:endParaRPr lang="en-US" altLang="he-IL" sz="3200" dirty="0" smtClean="0"/>
          </a:p>
        </p:txBody>
      </p:sp>
      <p:graphicFrame>
        <p:nvGraphicFramePr>
          <p:cNvPr id="13" name="Chart 27"/>
          <p:cNvGraphicFramePr/>
          <p:nvPr>
            <p:extLst>
              <p:ext uri="{D42A27DB-BD31-4B8C-83A1-F6EECF244321}">
                <p14:modId xmlns:p14="http://schemas.microsoft.com/office/powerpoint/2010/main" val="186796852"/>
              </p:ext>
            </p:extLst>
          </p:nvPr>
        </p:nvGraphicFramePr>
        <p:xfrm>
          <a:off x="1475656" y="1052736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תרשים 16"/>
          <p:cNvGraphicFramePr/>
          <p:nvPr>
            <p:extLst>
              <p:ext uri="{D42A27DB-BD31-4B8C-83A1-F6EECF244321}">
                <p14:modId xmlns:p14="http://schemas.microsoft.com/office/powerpoint/2010/main" val="2802719963"/>
              </p:ext>
            </p:extLst>
          </p:nvPr>
        </p:nvGraphicFramePr>
        <p:xfrm>
          <a:off x="3059832" y="3962310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אליפסה 5"/>
          <p:cNvSpPr/>
          <p:nvPr/>
        </p:nvSpPr>
        <p:spPr bwMode="auto">
          <a:xfrm>
            <a:off x="7765752" y="1988840"/>
            <a:ext cx="472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7" name="אליפסה 6"/>
          <p:cNvSpPr/>
          <p:nvPr/>
        </p:nvSpPr>
        <p:spPr bwMode="auto">
          <a:xfrm>
            <a:off x="3923928" y="2106712"/>
            <a:ext cx="472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8" name="אליפסה 7"/>
          <p:cNvSpPr/>
          <p:nvPr/>
        </p:nvSpPr>
        <p:spPr bwMode="auto">
          <a:xfrm>
            <a:off x="5580112" y="5013176"/>
            <a:ext cx="472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0094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812088" cy="9807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dirty="0"/>
              <a:t>דוברי ערבית - כיתות </a:t>
            </a:r>
            <a:r>
              <a:rPr lang="he-IL" altLang="he-IL" dirty="0" smtClean="0"/>
              <a:t>ח'</a:t>
            </a:r>
            <a:r>
              <a:rPr lang="he-IL" altLang="he-IL" dirty="0"/>
              <a:t/>
            </a:r>
            <a:br>
              <a:rPr lang="he-IL" altLang="he-IL" dirty="0"/>
            </a:br>
            <a:r>
              <a:rPr lang="he-IL" altLang="he-IL" sz="3200" dirty="0"/>
              <a:t>מגזר ערבי, דרוזי ובדואי דרום</a:t>
            </a:r>
            <a:endParaRPr lang="en-US" altLang="he-IL" sz="3200" dirty="0" smtClean="0"/>
          </a:p>
        </p:txBody>
      </p:sp>
      <p:graphicFrame>
        <p:nvGraphicFramePr>
          <p:cNvPr id="11" name="תרשים 10"/>
          <p:cNvGraphicFramePr/>
          <p:nvPr>
            <p:extLst>
              <p:ext uri="{D42A27DB-BD31-4B8C-83A1-F6EECF244321}">
                <p14:modId xmlns:p14="http://schemas.microsoft.com/office/powerpoint/2010/main" val="2489919094"/>
              </p:ext>
            </p:extLst>
          </p:nvPr>
        </p:nvGraphicFramePr>
        <p:xfrm>
          <a:off x="5364088" y="1153773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תרשים 11"/>
          <p:cNvGraphicFramePr/>
          <p:nvPr>
            <p:extLst>
              <p:ext uri="{D42A27DB-BD31-4B8C-83A1-F6EECF244321}">
                <p14:modId xmlns:p14="http://schemas.microsoft.com/office/powerpoint/2010/main" val="96755672"/>
              </p:ext>
            </p:extLst>
          </p:nvPr>
        </p:nvGraphicFramePr>
        <p:xfrm>
          <a:off x="1259632" y="1124744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תרשים 12"/>
          <p:cNvGraphicFramePr/>
          <p:nvPr>
            <p:extLst>
              <p:ext uri="{D42A27DB-BD31-4B8C-83A1-F6EECF244321}">
                <p14:modId xmlns:p14="http://schemas.microsoft.com/office/powerpoint/2010/main" val="1104553264"/>
              </p:ext>
            </p:extLst>
          </p:nvPr>
        </p:nvGraphicFramePr>
        <p:xfrm>
          <a:off x="5364088" y="4005064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תרשים 13"/>
          <p:cNvGraphicFramePr/>
          <p:nvPr>
            <p:extLst>
              <p:ext uri="{D42A27DB-BD31-4B8C-83A1-F6EECF244321}">
                <p14:modId xmlns:p14="http://schemas.microsoft.com/office/powerpoint/2010/main" val="3980565500"/>
              </p:ext>
            </p:extLst>
          </p:nvPr>
        </p:nvGraphicFramePr>
        <p:xfrm>
          <a:off x="1331640" y="3933056"/>
          <a:ext cx="3037840" cy="2677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אליפסה 6"/>
          <p:cNvSpPr/>
          <p:nvPr/>
        </p:nvSpPr>
        <p:spPr bwMode="auto">
          <a:xfrm>
            <a:off x="7830020" y="2257805"/>
            <a:ext cx="472032" cy="595131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8" name="אליפסה 7"/>
          <p:cNvSpPr/>
          <p:nvPr/>
        </p:nvSpPr>
        <p:spPr bwMode="auto">
          <a:xfrm>
            <a:off x="3741812" y="2314476"/>
            <a:ext cx="472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9" name="אליפסה 8"/>
          <p:cNvSpPr/>
          <p:nvPr/>
        </p:nvSpPr>
        <p:spPr bwMode="auto">
          <a:xfrm>
            <a:off x="7868120" y="5517232"/>
            <a:ext cx="472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  <p:sp>
        <p:nvSpPr>
          <p:cNvPr id="10" name="אליפסה 9"/>
          <p:cNvSpPr/>
          <p:nvPr/>
        </p:nvSpPr>
        <p:spPr bwMode="auto">
          <a:xfrm>
            <a:off x="3818012" y="4928468"/>
            <a:ext cx="472032" cy="576064"/>
          </a:xfrm>
          <a:prstGeom prst="ellipse">
            <a:avLst/>
          </a:prstGeom>
          <a:noFill/>
          <a:ln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10800" rIns="91440" bIns="10800" numCol="1" rtlCol="1" anchor="ctr" anchorCtr="0" compatLnSpc="1">
            <a:prstTxWarp prst="textNoShape">
              <a:avLst/>
            </a:prstTxWarp>
          </a:bodyPr>
          <a:lstStyle/>
          <a:p>
            <a:pPr defTabSz="719138"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b="1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5531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96850"/>
            <a:ext cx="7683500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he-IL" smtClean="0"/>
              <a:t> </a:t>
            </a:r>
            <a:endParaRPr lang="en-US" altLang="he-IL" smtClean="0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274888" y="1047750"/>
            <a:ext cx="4595812" cy="0"/>
          </a:xfrm>
          <a:prstGeom prst="rect">
            <a:avLst/>
          </a:prstGeom>
          <a:solidFill>
            <a:srgbClr val="ECE7F2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0" y="2100263"/>
            <a:ext cx="46243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0" y="2100263"/>
            <a:ext cx="4519613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3318" name="Line 123"/>
          <p:cNvSpPr>
            <a:spLocks noChangeShapeType="1"/>
          </p:cNvSpPr>
          <p:nvPr/>
        </p:nvSpPr>
        <p:spPr bwMode="auto">
          <a:xfrm>
            <a:off x="3927475" y="2028825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19" name="Line 130"/>
          <p:cNvSpPr>
            <a:spLocks noChangeShapeType="1"/>
          </p:cNvSpPr>
          <p:nvPr/>
        </p:nvSpPr>
        <p:spPr bwMode="auto">
          <a:xfrm>
            <a:off x="3927475" y="2028825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0" name="Line 131"/>
          <p:cNvSpPr>
            <a:spLocks noChangeShapeType="1"/>
          </p:cNvSpPr>
          <p:nvPr/>
        </p:nvSpPr>
        <p:spPr bwMode="auto">
          <a:xfrm>
            <a:off x="5367338" y="2028825"/>
            <a:ext cx="0" cy="0"/>
          </a:xfrm>
          <a:prstGeom prst="line">
            <a:avLst/>
          </a:prstGeom>
          <a:noFill/>
          <a:ln w="254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1" name="Line 138"/>
          <p:cNvSpPr>
            <a:spLocks noChangeShapeType="1"/>
          </p:cNvSpPr>
          <p:nvPr/>
        </p:nvSpPr>
        <p:spPr bwMode="auto">
          <a:xfrm>
            <a:off x="5367338" y="2028825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2" name="Line 139"/>
          <p:cNvSpPr>
            <a:spLocks noChangeShapeType="1"/>
          </p:cNvSpPr>
          <p:nvPr/>
        </p:nvSpPr>
        <p:spPr bwMode="auto">
          <a:xfrm>
            <a:off x="6697663" y="2028825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3" name="Line 144"/>
          <p:cNvSpPr>
            <a:spLocks noChangeShapeType="1"/>
          </p:cNvSpPr>
          <p:nvPr/>
        </p:nvSpPr>
        <p:spPr bwMode="auto">
          <a:xfrm>
            <a:off x="7586663" y="2281238"/>
            <a:ext cx="0" cy="0"/>
          </a:xfrm>
          <a:prstGeom prst="line">
            <a:avLst/>
          </a:prstGeom>
          <a:noFill/>
          <a:ln w="12700" cap="rnd">
            <a:solidFill>
              <a:srgbClr val="BDC9E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4" name="Line 145"/>
          <p:cNvSpPr>
            <a:spLocks noChangeShapeType="1"/>
          </p:cNvSpPr>
          <p:nvPr/>
        </p:nvSpPr>
        <p:spPr bwMode="auto">
          <a:xfrm>
            <a:off x="6697663" y="2028825"/>
            <a:ext cx="0" cy="0"/>
          </a:xfrm>
          <a:prstGeom prst="line">
            <a:avLst/>
          </a:prstGeom>
          <a:noFill/>
          <a:ln w="254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5" name="Line 176"/>
          <p:cNvSpPr>
            <a:spLocks noChangeShapeType="1"/>
          </p:cNvSpPr>
          <p:nvPr/>
        </p:nvSpPr>
        <p:spPr bwMode="auto">
          <a:xfrm>
            <a:off x="7586663" y="2281238"/>
            <a:ext cx="0" cy="0"/>
          </a:xfrm>
          <a:prstGeom prst="line">
            <a:avLst/>
          </a:prstGeom>
          <a:noFill/>
          <a:ln w="12700" cap="rnd">
            <a:solidFill>
              <a:srgbClr val="BDC9E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6" name="Line 411"/>
          <p:cNvSpPr>
            <a:spLocks noChangeShapeType="1"/>
          </p:cNvSpPr>
          <p:nvPr/>
        </p:nvSpPr>
        <p:spPr bwMode="auto">
          <a:xfrm>
            <a:off x="353853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7" name="Line 418"/>
          <p:cNvSpPr>
            <a:spLocks noChangeShapeType="1"/>
          </p:cNvSpPr>
          <p:nvPr/>
        </p:nvSpPr>
        <p:spPr bwMode="auto">
          <a:xfrm>
            <a:off x="353853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8" name="Line 419"/>
          <p:cNvSpPr>
            <a:spLocks noChangeShapeType="1"/>
          </p:cNvSpPr>
          <p:nvPr/>
        </p:nvSpPr>
        <p:spPr bwMode="auto">
          <a:xfrm>
            <a:off x="517048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29" name="Line 426"/>
          <p:cNvSpPr>
            <a:spLocks noChangeShapeType="1"/>
          </p:cNvSpPr>
          <p:nvPr/>
        </p:nvSpPr>
        <p:spPr bwMode="auto">
          <a:xfrm>
            <a:off x="517048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30" name="Line 427"/>
          <p:cNvSpPr>
            <a:spLocks noChangeShapeType="1"/>
          </p:cNvSpPr>
          <p:nvPr/>
        </p:nvSpPr>
        <p:spPr bwMode="auto">
          <a:xfrm>
            <a:off x="6677025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31" name="Line 432"/>
          <p:cNvSpPr>
            <a:spLocks noChangeShapeType="1"/>
          </p:cNvSpPr>
          <p:nvPr/>
        </p:nvSpPr>
        <p:spPr bwMode="auto">
          <a:xfrm>
            <a:off x="7683500" y="2708275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32" name="Line 433"/>
          <p:cNvSpPr>
            <a:spLocks noChangeShapeType="1"/>
          </p:cNvSpPr>
          <p:nvPr/>
        </p:nvSpPr>
        <p:spPr bwMode="auto">
          <a:xfrm>
            <a:off x="6677025" y="2455863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13333" name="Line 464"/>
          <p:cNvSpPr>
            <a:spLocks noChangeShapeType="1"/>
          </p:cNvSpPr>
          <p:nvPr/>
        </p:nvSpPr>
        <p:spPr bwMode="auto">
          <a:xfrm>
            <a:off x="7683500" y="2708275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2400" b="1">
              <a:solidFill>
                <a:srgbClr val="CC33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196752"/>
            <a:ext cx="7992888" cy="51244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he-IL" sz="2600" b="1" u="sng" dirty="0" smtClean="0">
                <a:solidFill>
                  <a:srgbClr val="002060"/>
                </a:solidFill>
              </a:rPr>
              <a:t>בין תשע"ה (2015) לתשע"ו (2016)</a:t>
            </a:r>
            <a:r>
              <a:rPr lang="he-IL" sz="2600" b="1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he-IL" sz="2600" b="1" dirty="0">
                <a:solidFill>
                  <a:srgbClr val="002060"/>
                </a:solidFill>
              </a:rPr>
              <a:t>עליות במרבית מבחני המיצ"ב ויציבות בשאר המבחנים 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he-IL" sz="2600" b="1" dirty="0">
                <a:solidFill>
                  <a:srgbClr val="002060"/>
                </a:solidFill>
              </a:rPr>
              <a:t>צמצום פערים לימודיים בין </a:t>
            </a:r>
            <a:r>
              <a:rPr lang="he-IL" sz="2600" b="1" dirty="0" smtClean="0">
                <a:solidFill>
                  <a:srgbClr val="002060"/>
                </a:solidFill>
              </a:rPr>
              <a:t>תלמידים מרקע חברתי-כלכלי נמוך לתלמידים מרקע בינוני וגבוה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he-IL" sz="2600" b="1" u="sng" dirty="0" smtClean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he-IL" sz="2600" b="1" u="sng" dirty="0" smtClean="0">
                <a:solidFill>
                  <a:srgbClr val="002060"/>
                </a:solidFill>
              </a:rPr>
              <a:t>בראיה רב-שנתית</a:t>
            </a:r>
            <a:r>
              <a:rPr lang="he-IL" sz="2600" b="1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he-IL" sz="2600" b="1" dirty="0" smtClean="0">
                <a:solidFill>
                  <a:srgbClr val="002060"/>
                </a:solidFill>
              </a:rPr>
              <a:t>עליות בהישגים בכל תחומי הדעת ודרגות הכיתה</a:t>
            </a:r>
          </a:p>
          <a:p>
            <a:endParaRPr lang="he-IL" sz="2400" b="1" dirty="0" smtClean="0">
              <a:solidFill>
                <a:srgbClr val="002060"/>
              </a:solidFill>
            </a:endParaRPr>
          </a:p>
          <a:p>
            <a:endParaRPr lang="he-IL" dirty="0">
              <a:solidFill>
                <a:srgbClr val="002060"/>
              </a:solidFill>
            </a:endParaRPr>
          </a:p>
          <a:p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0" y="0"/>
            <a:ext cx="7812360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1"/>
            <a:r>
              <a:rPr lang="he-IL" altLang="he-IL" kern="0" dirty="0" smtClean="0"/>
              <a:t>סיכום ממצאים עיקריים – מיצ"ב תשע"ו</a:t>
            </a:r>
            <a:endParaRPr lang="en-US" altLang="he-IL" kern="0" dirty="0" smtClean="0"/>
          </a:p>
        </p:txBody>
      </p:sp>
    </p:spTree>
    <p:extLst>
      <p:ext uri="{BB962C8B-B14F-4D97-AF65-F5344CB8AC3E}">
        <p14:creationId xmlns:p14="http://schemas.microsoft.com/office/powerpoint/2010/main" val="3550125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altLang="he-IL" sz="4000" dirty="0">
                <a:solidFill>
                  <a:srgbClr val="FFFF00"/>
                </a:solidFill>
              </a:rPr>
              <a:t>סיכום התובנות משלושת המחקרים</a:t>
            </a:r>
            <a:endParaRPr lang="en-US" altLang="he-IL" sz="4000" dirty="0">
              <a:solidFill>
                <a:srgbClr val="FFFF00"/>
              </a:solidFill>
            </a:endParaRP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760639"/>
          </a:xfrm>
        </p:spPr>
        <p:txBody>
          <a:bodyPr/>
          <a:lstStyle/>
          <a:p>
            <a:pPr marL="654300" indent="-4572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he-IL" sz="2400" dirty="0" smtClean="0">
                <a:solidFill>
                  <a:srgbClr val="002060"/>
                </a:solidFill>
              </a:rPr>
              <a:t>לאורך כעשור שנים חל </a:t>
            </a:r>
            <a:r>
              <a:rPr lang="he-IL" sz="2400" u="sng" dirty="0" smtClean="0">
                <a:solidFill>
                  <a:srgbClr val="002060"/>
                </a:solidFill>
              </a:rPr>
              <a:t>שיפור ניכר</a:t>
            </a:r>
            <a:r>
              <a:rPr lang="he-IL" sz="2400" dirty="0" smtClean="0">
                <a:solidFill>
                  <a:srgbClr val="002060"/>
                </a:solidFill>
              </a:rPr>
              <a:t> בהישגים של תלמידי ישראל במבחני המיצ"ב </a:t>
            </a:r>
            <a:r>
              <a:rPr lang="he-IL" sz="2400" dirty="0" err="1" smtClean="0">
                <a:solidFill>
                  <a:srgbClr val="002060"/>
                </a:solidFill>
              </a:rPr>
              <a:t>והטימס</a:t>
            </a:r>
            <a:r>
              <a:rPr lang="he-IL" sz="2400" dirty="0" smtClean="0">
                <a:solidFill>
                  <a:srgbClr val="002060"/>
                </a:solidFill>
              </a:rPr>
              <a:t>, ושיפור מעט מתון יותר במבחני פיזה.</a:t>
            </a:r>
          </a:p>
          <a:p>
            <a:pPr marL="654300" indent="-4572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he-IL" sz="2400" dirty="0" smtClean="0">
                <a:solidFill>
                  <a:srgbClr val="002060"/>
                </a:solidFill>
              </a:rPr>
              <a:t>יודגש כי המיצ"ב </a:t>
            </a:r>
            <a:r>
              <a:rPr lang="he-IL" sz="2400" dirty="0" err="1" smtClean="0">
                <a:solidFill>
                  <a:srgbClr val="002060"/>
                </a:solidFill>
              </a:rPr>
              <a:t>והטימס</a:t>
            </a:r>
            <a:r>
              <a:rPr lang="he-IL" sz="2400" dirty="0" smtClean="0">
                <a:solidFill>
                  <a:srgbClr val="002060"/>
                </a:solidFill>
              </a:rPr>
              <a:t> בודקים שליטה בתכנית לימודים (ידע ומיומנויות) ואילו </a:t>
            </a:r>
            <a:r>
              <a:rPr lang="he-IL" sz="2400" dirty="0" err="1" smtClean="0">
                <a:solidFill>
                  <a:srgbClr val="002060"/>
                </a:solidFill>
              </a:rPr>
              <a:t>הפיזה</a:t>
            </a:r>
            <a:r>
              <a:rPr lang="he-IL" sz="2400" dirty="0" smtClean="0">
                <a:solidFill>
                  <a:srgbClr val="002060"/>
                </a:solidFill>
              </a:rPr>
              <a:t> בודק אוריינות (כלי חשיבה והבנה כלליים המאפשרים התמודדות טובה ויעילה עם הסביבה). </a:t>
            </a:r>
          </a:p>
          <a:p>
            <a:pPr marL="654300" indent="-4572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he-IL" sz="2400" u="sng" dirty="0" smtClean="0">
                <a:solidFill>
                  <a:srgbClr val="002060"/>
                </a:solidFill>
              </a:rPr>
              <a:t>פיזור הציונים בישראל גדול מאד</a:t>
            </a:r>
            <a:r>
              <a:rPr lang="he-IL" sz="2400" dirty="0" smtClean="0">
                <a:solidFill>
                  <a:srgbClr val="002060"/>
                </a:solidFill>
              </a:rPr>
              <a:t> – ממצא שחוזר ונמצא בכל המחקרים הבין-לאומיים לאורך השנים</a:t>
            </a:r>
            <a:r>
              <a:rPr lang="he-IL" sz="2400" b="1" dirty="0" smtClean="0">
                <a:solidFill>
                  <a:srgbClr val="002060"/>
                </a:solidFill>
              </a:rPr>
              <a:t>. </a:t>
            </a:r>
          </a:p>
          <a:p>
            <a:pPr marL="654300" indent="-4572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he-IL" sz="2400" dirty="0" smtClean="0">
                <a:solidFill>
                  <a:srgbClr val="002060"/>
                </a:solidFill>
              </a:rPr>
              <a:t>בישראל יש </a:t>
            </a:r>
            <a:r>
              <a:rPr lang="he-IL" sz="2400" u="sng" dirty="0" smtClean="0">
                <a:solidFill>
                  <a:srgbClr val="002060"/>
                </a:solidFill>
              </a:rPr>
              <a:t>שיעור גבוה יחסית של תלמידים מצטיינים</a:t>
            </a:r>
            <a:r>
              <a:rPr lang="he-IL" sz="2400" dirty="0" smtClean="0">
                <a:solidFill>
                  <a:srgbClr val="002060"/>
                </a:solidFill>
              </a:rPr>
              <a:t>,</a:t>
            </a:r>
            <a:r>
              <a:rPr lang="he-IL" sz="24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לצד </a:t>
            </a:r>
            <a:r>
              <a:rPr lang="he-IL" sz="2400" u="sng" dirty="0" smtClean="0">
                <a:solidFill>
                  <a:srgbClr val="002060"/>
                </a:solidFill>
                <a:latin typeface="Calibri" panose="020F0502020204030204" pitchFamily="34" charset="0"/>
              </a:rPr>
              <a:t>שיעור גבוה מאד של תלמידים מתקשים</a:t>
            </a:r>
            <a:r>
              <a:rPr lang="he-IL" sz="2400" dirty="0" smtClean="0">
                <a:solidFill>
                  <a:srgbClr val="002060"/>
                </a:solidFill>
              </a:rPr>
              <a:t>.</a:t>
            </a:r>
          </a:p>
          <a:p>
            <a:pPr marL="654300" indent="-457200" algn="just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he-IL" sz="2400" b="1" u="sng" dirty="0" smtClean="0">
                <a:solidFill>
                  <a:srgbClr val="002060"/>
                </a:solidFill>
              </a:rPr>
              <a:t>פערים גדולים בהישגי תלמידים מרקע חברתי-כלכלי שונה</a:t>
            </a:r>
            <a:r>
              <a:rPr lang="he-IL" sz="2400" b="1" dirty="0" smtClean="0">
                <a:solidFill>
                  <a:srgbClr val="002060"/>
                </a:solidFill>
              </a:rPr>
              <a:t> - </a:t>
            </a:r>
            <a:r>
              <a:rPr lang="he-IL" sz="2400" dirty="0">
                <a:solidFill>
                  <a:srgbClr val="002060"/>
                </a:solidFill>
              </a:rPr>
              <a:t>ככל</a:t>
            </a:r>
            <a:r>
              <a:rPr lang="he-IL" sz="2400" b="1" dirty="0" smtClean="0">
                <a:solidFill>
                  <a:srgbClr val="002060"/>
                </a:solidFill>
              </a:rPr>
              <a:t> שהרקע החברתי-</a:t>
            </a:r>
            <a:r>
              <a:rPr lang="he-IL" sz="2400" dirty="0" smtClean="0">
                <a:solidFill>
                  <a:srgbClr val="002060"/>
                </a:solidFill>
              </a:rPr>
              <a:t>כלכלי </a:t>
            </a:r>
            <a:r>
              <a:rPr lang="he-IL" sz="2400" b="1" dirty="0" smtClean="0">
                <a:solidFill>
                  <a:srgbClr val="002060"/>
                </a:solidFill>
              </a:rPr>
              <a:t>גבוה יותר כך ההישגים גבוהים יותר. </a:t>
            </a:r>
            <a:endParaRPr lang="he-IL" sz="2400" dirty="0" smtClean="0">
              <a:solidFill>
                <a:srgbClr val="002060"/>
              </a:solidFill>
            </a:endParaRPr>
          </a:p>
          <a:p>
            <a:pPr marL="171450" lvl="2" indent="0" algn="just">
              <a:lnSpc>
                <a:spcPts val="2500"/>
              </a:lnSpc>
              <a:spcBef>
                <a:spcPct val="75000"/>
              </a:spcBef>
              <a:buNone/>
              <a:defRPr/>
            </a:pPr>
            <a:endParaRPr lang="he-IL" altLang="he-IL" sz="2400" b="1" dirty="0">
              <a:solidFill>
                <a:srgbClr val="000066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232139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altLang="he-IL" dirty="0">
                <a:solidFill>
                  <a:srgbClr val="FFFF00"/>
                </a:solidFill>
              </a:rPr>
              <a:t>סיכום התובנות משלושת המחקרים</a:t>
            </a:r>
            <a:endParaRPr lang="en-US" altLang="he-IL" dirty="0">
              <a:solidFill>
                <a:srgbClr val="FFFF00"/>
              </a:solidFill>
            </a:endParaRP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07504" y="1052737"/>
            <a:ext cx="8928992" cy="5760639"/>
          </a:xfrm>
        </p:spPr>
        <p:txBody>
          <a:bodyPr/>
          <a:lstStyle/>
          <a:p>
            <a:pPr marL="628650" lvl="2" indent="-457200" algn="just">
              <a:lnSpc>
                <a:spcPts val="2500"/>
              </a:lnSpc>
              <a:spcBef>
                <a:spcPct val="75000"/>
              </a:spcBef>
              <a:buFont typeface="+mj-lt"/>
              <a:buAutoNum type="arabicPeriod" startAt="6"/>
              <a:defRPr/>
            </a:pPr>
            <a:r>
              <a:rPr lang="he-IL" altLang="he-IL" sz="2400" b="1" dirty="0" smtClean="0">
                <a:solidFill>
                  <a:srgbClr val="000066"/>
                </a:solidFill>
                <a:ea typeface="+mn-ea"/>
              </a:rPr>
              <a:t>פערי הישגים גדולים בין תלמידים דוברי עברית לתלמידים דוברי ערבית, במיוחד במחקר פיזה.</a:t>
            </a:r>
          </a:p>
          <a:p>
            <a:pPr marL="628650" lvl="2" indent="-457200" algn="just">
              <a:lnSpc>
                <a:spcPts val="2500"/>
              </a:lnSpc>
              <a:spcBef>
                <a:spcPct val="75000"/>
              </a:spcBef>
              <a:buFont typeface="+mj-lt"/>
              <a:buAutoNum type="arabicPeriod" startAt="6"/>
              <a:defRPr/>
            </a:pPr>
            <a:r>
              <a:rPr lang="he-IL" altLang="he-IL" sz="2400" b="1" dirty="0" smtClean="0">
                <a:solidFill>
                  <a:srgbClr val="000066"/>
                </a:solidFill>
                <a:ea typeface="+mn-ea"/>
              </a:rPr>
              <a:t>במבחני המיצ"ב </a:t>
            </a:r>
            <a:r>
              <a:rPr lang="he-IL" altLang="he-IL" sz="2400" b="1" dirty="0" err="1" smtClean="0">
                <a:solidFill>
                  <a:srgbClr val="000066"/>
                </a:solidFill>
                <a:ea typeface="+mn-ea"/>
              </a:rPr>
              <a:t>והטימס</a:t>
            </a:r>
            <a:r>
              <a:rPr lang="he-IL" altLang="he-IL" sz="2400" b="1" dirty="0" smtClean="0">
                <a:solidFill>
                  <a:srgbClr val="000066"/>
                </a:solidFill>
                <a:ea typeface="+mn-ea"/>
              </a:rPr>
              <a:t> המבוססים על תכנית לימודים הפערים בין מגזרי השפה קטנים משמעותית כאשר משווים בין תלמידים מרקע חברתי-כלכלי דומה. לעומת זאת במחקר פיזה הבודק אוריינות הפערים נותרים משמעותיים.</a:t>
            </a:r>
          </a:p>
          <a:p>
            <a:pPr marL="628650" lvl="2" indent="-457200" algn="just">
              <a:lnSpc>
                <a:spcPts val="2500"/>
              </a:lnSpc>
              <a:spcBef>
                <a:spcPct val="75000"/>
              </a:spcBef>
              <a:buFont typeface="+mj-lt"/>
              <a:buAutoNum type="arabicPeriod" startAt="6"/>
              <a:defRPr/>
            </a:pPr>
            <a:r>
              <a:rPr lang="he-IL" altLang="he-IL" sz="2400" b="1" dirty="0" smtClean="0">
                <a:solidFill>
                  <a:srgbClr val="000066"/>
                </a:solidFill>
                <a:ea typeface="+mn-ea"/>
              </a:rPr>
              <a:t>במיצ"ב תשע"ו (2016), </a:t>
            </a:r>
            <a:r>
              <a:rPr lang="he-IL" altLang="he-IL" sz="2400" b="1" u="sng" dirty="0" smtClean="0">
                <a:solidFill>
                  <a:srgbClr val="000066"/>
                </a:solidFill>
                <a:ea typeface="+mn-ea"/>
              </a:rPr>
              <a:t>לראשונה נראתה מגמה של צמצום פערים</a:t>
            </a:r>
            <a:r>
              <a:rPr lang="he-IL" altLang="he-IL" sz="2400" b="1" dirty="0" smtClean="0">
                <a:solidFill>
                  <a:srgbClr val="000066"/>
                </a:solidFill>
                <a:ea typeface="+mn-ea"/>
              </a:rPr>
              <a:t> בין תלמידים מקבוצות אוכלוסייה שונות. במיוחד הדבר בא לידי ביטוי בצמצום הפערים:</a:t>
            </a:r>
          </a:p>
          <a:p>
            <a:pPr marL="971550" lvl="3" indent="-457200" algn="just">
              <a:lnSpc>
                <a:spcPts val="2500"/>
              </a:lnSpc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he-IL" altLang="he-IL" sz="2200" b="1" dirty="0" smtClean="0">
                <a:solidFill>
                  <a:srgbClr val="000066"/>
                </a:solidFill>
                <a:ea typeface="+mn-ea"/>
              </a:rPr>
              <a:t>בין תלמידים מרקע חברתי שונה בבתי ספר דוברי עברית, </a:t>
            </a:r>
            <a:endParaRPr lang="he-IL" altLang="he-IL" sz="2200" b="1" dirty="0">
              <a:solidFill>
                <a:srgbClr val="000066"/>
              </a:solidFill>
              <a:ea typeface="+mn-ea"/>
            </a:endParaRPr>
          </a:p>
          <a:p>
            <a:pPr marL="971550" lvl="3" indent="-457200" algn="just">
              <a:lnSpc>
                <a:spcPts val="2500"/>
              </a:lnSpc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he-IL" altLang="he-IL" sz="2200" b="1" dirty="0" smtClean="0">
                <a:solidFill>
                  <a:srgbClr val="000066"/>
                </a:solidFill>
                <a:ea typeface="+mn-ea"/>
              </a:rPr>
              <a:t>בין תלמידים בפיקוח ממלכתי וממלכתי דתי בבתי ספר דוברי עברית, </a:t>
            </a:r>
          </a:p>
          <a:p>
            <a:pPr marL="971550" lvl="3" indent="-457200" algn="just">
              <a:lnSpc>
                <a:spcPts val="2500"/>
              </a:lnSpc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he-IL" altLang="he-IL" sz="2200" b="1" dirty="0" smtClean="0">
                <a:solidFill>
                  <a:srgbClr val="000066"/>
                </a:solidFill>
                <a:ea typeface="+mn-ea"/>
              </a:rPr>
              <a:t>וצמצום בפערי ההישגים הגדולים של תלמידים במגזר הבדואי בדרום.</a:t>
            </a:r>
          </a:p>
          <a:p>
            <a:pPr marL="514350" lvl="3" indent="0" algn="just">
              <a:lnSpc>
                <a:spcPts val="2500"/>
              </a:lnSpc>
              <a:spcBef>
                <a:spcPts val="600"/>
              </a:spcBef>
              <a:buNone/>
              <a:defRPr/>
            </a:pPr>
            <a:endParaRPr lang="he-IL" sz="2800" b="1" i="1" dirty="0" smtClean="0"/>
          </a:p>
          <a:p>
            <a:pPr marL="514350" lvl="3" indent="0" algn="ctr">
              <a:lnSpc>
                <a:spcPts val="2500"/>
              </a:lnSpc>
              <a:spcBef>
                <a:spcPts val="600"/>
              </a:spcBef>
              <a:buNone/>
              <a:defRPr/>
            </a:pPr>
            <a:r>
              <a:rPr lang="he-IL" sz="2800" b="1" i="1" dirty="0" smtClean="0">
                <a:solidFill>
                  <a:srgbClr val="FF6600"/>
                </a:solidFill>
              </a:rPr>
              <a:t>יש </a:t>
            </a:r>
            <a:r>
              <a:rPr lang="he-IL" sz="2800" b="1" i="1" dirty="0">
                <a:solidFill>
                  <a:srgbClr val="FF6600"/>
                </a:solidFill>
              </a:rPr>
              <a:t>להמשיך לעקוב בשנים הבאות על </a:t>
            </a:r>
            <a:r>
              <a:rPr lang="he-IL" sz="2800" b="1" i="1" dirty="0" smtClean="0">
                <a:solidFill>
                  <a:srgbClr val="FF6600"/>
                </a:solidFill>
              </a:rPr>
              <a:t>מנת </a:t>
            </a:r>
            <a:r>
              <a:rPr lang="he-IL" sz="2800" b="1" i="1" dirty="0">
                <a:solidFill>
                  <a:srgbClr val="FF6600"/>
                </a:solidFill>
              </a:rPr>
              <a:t>לוודא שמדובר במגמה מתמשכת</a:t>
            </a:r>
            <a:r>
              <a:rPr lang="he-IL" sz="2800" b="1" i="1" dirty="0" smtClean="0">
                <a:solidFill>
                  <a:srgbClr val="FF6600"/>
                </a:solidFill>
              </a:rPr>
              <a:t>.</a:t>
            </a:r>
            <a:endParaRPr lang="en-US" sz="2800" b="1" i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3758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-14288"/>
            <a:ext cx="7812360" cy="995016"/>
          </a:xfrm>
        </p:spPr>
        <p:txBody>
          <a:bodyPr anchor="ctr"/>
          <a:lstStyle/>
          <a:p>
            <a:pPr rtl="1"/>
            <a:r>
              <a:rPr lang="he-IL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endParaRPr lang="he-IL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611560" y="1340768"/>
            <a:ext cx="7632848" cy="1656184"/>
          </a:xfrm>
        </p:spPr>
        <p:txBody>
          <a:bodyPr/>
          <a:lstStyle/>
          <a:p>
            <a:pPr marL="171450" indent="0" algn="just">
              <a:lnSpc>
                <a:spcPct val="150000"/>
              </a:lnSpc>
              <a:spcBef>
                <a:spcPts val="1200"/>
              </a:spcBef>
              <a:buNone/>
              <a:defRPr/>
            </a:pPr>
            <a:r>
              <a:rPr lang="he-IL" sz="7200" dirty="0">
                <a:solidFill>
                  <a:srgbClr val="002060"/>
                </a:solidFill>
              </a:rPr>
              <a:t>תודה על </a:t>
            </a:r>
            <a:r>
              <a:rPr lang="he-IL" sz="7200" dirty="0" smtClean="0">
                <a:solidFill>
                  <a:srgbClr val="002060"/>
                </a:solidFill>
              </a:rPr>
              <a:t>ההקשבה!</a:t>
            </a:r>
            <a:endParaRPr lang="he-IL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4010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WI" val="1"/>
  <p:tag name="BSN" val="1"/>
  <p:tag name="SVT" val="FALSE"/>
  <p:tag name="NBP" val="1"/>
  <p:tag name="CVB" val="1"/>
  <p:tag name="SPT" val="FALSE"/>
  <p:tag name="CII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WI" val="1"/>
  <p:tag name="BSN" val="1"/>
  <p:tag name="SVT" val="FALSE"/>
  <p:tag name="NBP" val="1"/>
  <p:tag name="CVB" val="1"/>
  <p:tag name="SPT" val="FALSE"/>
  <p:tag name="CII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WI" val="1"/>
  <p:tag name="BSN" val="1"/>
  <p:tag name="SVT" val="FALSE"/>
  <p:tag name="NBP" val="1"/>
  <p:tag name="CVB" val="1"/>
  <p:tag name="SPT" val="FALSE"/>
  <p:tag name="CII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WI" val="1"/>
  <p:tag name="BSN" val="1"/>
  <p:tag name="SVT" val="FALSE"/>
  <p:tag name="NBP" val="1"/>
  <p:tag name="CVB" val="1"/>
  <p:tag name="SPT" val="FALSE"/>
  <p:tag name="CII" val="1"/>
</p:tagLst>
</file>

<file path=ppt/theme/theme1.xml><?xml version="1.0" encoding="utf-8"?>
<a:theme xmlns:a="http://schemas.openxmlformats.org/drawingml/2006/main" name="Online New">
  <a:themeElements>
    <a:clrScheme name="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0033CC"/>
      </a:accent1>
      <a:accent2>
        <a:srgbClr val="000044"/>
      </a:accent2>
      <a:accent3>
        <a:srgbClr val="AAAAB8"/>
      </a:accent3>
      <a:accent4>
        <a:srgbClr val="DADADA"/>
      </a:accent4>
      <a:accent5>
        <a:srgbClr val="AAADE2"/>
      </a:accent5>
      <a:accent6>
        <a:srgbClr val="00003D"/>
      </a:accent6>
      <a:hlink>
        <a:srgbClr val="3366FF"/>
      </a:hlink>
      <a:folHlink>
        <a:srgbClr val="FFFF00"/>
      </a:folHlink>
    </a:clrScheme>
    <a:fontScheme name="Online N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Online New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nline New">
  <a:themeElements>
    <a:clrScheme name="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0033CC"/>
      </a:accent1>
      <a:accent2>
        <a:srgbClr val="000044"/>
      </a:accent2>
      <a:accent3>
        <a:srgbClr val="AAAAB8"/>
      </a:accent3>
      <a:accent4>
        <a:srgbClr val="DADADA"/>
      </a:accent4>
      <a:accent5>
        <a:srgbClr val="AAADE2"/>
      </a:accent5>
      <a:accent6>
        <a:srgbClr val="00003D"/>
      </a:accent6>
      <a:hlink>
        <a:srgbClr val="3366FF"/>
      </a:hlink>
      <a:folHlink>
        <a:srgbClr val="FFFF00"/>
      </a:folHlink>
    </a:clrScheme>
    <a:fontScheme name="Online N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Online New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Online New">
  <a:themeElements>
    <a:clrScheme name="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0033CC"/>
      </a:accent1>
      <a:accent2>
        <a:srgbClr val="000044"/>
      </a:accent2>
      <a:accent3>
        <a:srgbClr val="AAAAB8"/>
      </a:accent3>
      <a:accent4>
        <a:srgbClr val="DADADA"/>
      </a:accent4>
      <a:accent5>
        <a:srgbClr val="AAADE2"/>
      </a:accent5>
      <a:accent6>
        <a:srgbClr val="00003D"/>
      </a:accent6>
      <a:hlink>
        <a:srgbClr val="3366FF"/>
      </a:hlink>
      <a:folHlink>
        <a:srgbClr val="FFFF00"/>
      </a:folHlink>
    </a:clrScheme>
    <a:fontScheme name="Online N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Online New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6004E9-0235-4934-9FEC-C98D86D219FE}"/>
</file>

<file path=customXml/itemProps2.xml><?xml version="1.0" encoding="utf-8"?>
<ds:datastoreItem xmlns:ds="http://schemas.openxmlformats.org/officeDocument/2006/customXml" ds:itemID="{0F72AE86-C5E6-48D6-8B6C-574F5103255E}"/>
</file>

<file path=customXml/itemProps3.xml><?xml version="1.0" encoding="utf-8"?>
<ds:datastoreItem xmlns:ds="http://schemas.openxmlformats.org/officeDocument/2006/customXml" ds:itemID="{122653B2-97CC-4D22-8841-173028BB69DF}"/>
</file>

<file path=docProps/app.xml><?xml version="1.0" encoding="utf-8"?>
<Properties xmlns="http://schemas.openxmlformats.org/officeDocument/2006/extended-properties" xmlns:vt="http://schemas.openxmlformats.org/officeDocument/2006/docPropsVTypes">
  <TotalTime>14194</TotalTime>
  <Words>3167</Words>
  <Application>Microsoft Office PowerPoint</Application>
  <PresentationFormat>‫הצגה על המסך (4:3)</PresentationFormat>
  <Paragraphs>528</Paragraphs>
  <Slides>58</Slides>
  <Notes>34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58</vt:i4>
      </vt:variant>
    </vt:vector>
  </HeadingPairs>
  <TitlesOfParts>
    <vt:vector size="61" baseType="lpstr">
      <vt:lpstr>Online New</vt:lpstr>
      <vt:lpstr>3_Online New</vt:lpstr>
      <vt:lpstr>4_Online New</vt:lpstr>
      <vt:lpstr>מצגת של PowerPoint</vt:lpstr>
      <vt:lpstr>מצגת של PowerPoint</vt:lpstr>
      <vt:lpstr>מהו מחקר פיזה? PISA – Programme for International Student Assessment</vt:lpstr>
      <vt:lpstr>מהו מחקר פיזה?</vt:lpstr>
      <vt:lpstr>מהו מחקר פיזה?</vt:lpstr>
      <vt:lpstr>מחקר פיזה 2015</vt:lpstr>
      <vt:lpstr>מחקר פיזה 2015</vt:lpstr>
      <vt:lpstr>הישגי ישראל לאורך שנים במחקר פיזה</vt:lpstr>
      <vt:lpstr>פיזה 2015 - ממוצעי המדינות</vt:lpstr>
      <vt:lpstr>פיזה 2015 ישראל בהשוואה לממוצע ה-OECD</vt:lpstr>
      <vt:lpstr>מדרג המדינות לאורך שנים במחקר פיזה</vt:lpstr>
      <vt:lpstr>פיזה 2015 - פיזור הציונים פער הציונים בין אחוזון 95 לבין אחוזון 5</vt:lpstr>
      <vt:lpstr>פיזה 2015 - פיזור הציונים פער הציונים בין אחוזון 95 לבין אחוזון 5</vt:lpstr>
      <vt:lpstr>פיזה 2015 - ישראל לפי מגזרי שפה</vt:lpstr>
      <vt:lpstr>פיזה 2015 - ישראל לפי מגזרי שפה</vt:lpstr>
      <vt:lpstr>שיעור המצטיינים לאורך שנים במחקר פיזה לפי מגזרי שפה</vt:lpstr>
      <vt:lpstr>שיעור המתקשים לאורך שנים במחקר פיזה לפי מגזרי שפה</vt:lpstr>
      <vt:lpstr>פיזה 2015 - הישגים לפי רקע חברתי-תרבותי-כלכלי</vt:lpstr>
      <vt:lpstr>פיזה 2015 – הישגים לפי רקע חברתי-תרבותי-כלכלי</vt:lpstr>
      <vt:lpstr>סיכום ממצאים עיקריים ממחקר פיזה</vt:lpstr>
      <vt:lpstr>מצגת של PowerPoint</vt:lpstr>
      <vt:lpstr>מהו מחקר טימס?  Trends in International Mathematics and Science Study</vt:lpstr>
      <vt:lpstr>מהו מחקר טימס?</vt:lpstr>
      <vt:lpstr>מחקר טימס 2015</vt:lpstr>
      <vt:lpstr>הישגי ישראל לאורך שנים במחקר טימס</vt:lpstr>
      <vt:lpstr>טימס 2015 – ממוצעי המדינות</vt:lpstr>
      <vt:lpstr>ההישגים ומדרג המדינות לאורך שנים  במחקר טימס</vt:lpstr>
      <vt:lpstr>מחקר טימס 2015 שיעור המצטיינים במדרג המדינות </vt:lpstr>
      <vt:lpstr>מחקר טימס 2015 שיעור המתקשים במדרג המדינות </vt:lpstr>
      <vt:lpstr>טימס 2015 – פיזור הציונים פער הציונים בין אחוזון 95 ואחוזון 5</vt:lpstr>
      <vt:lpstr>טימס 2015 – פיזור הציונים פער הציונים בין אחוזון 95 ואחוזון 5</vt:lpstr>
      <vt:lpstr>מחקר טימס 2015 ממוצע הישגים ומיקום במדרג המדינות</vt:lpstr>
      <vt:lpstr>טימס 2015 ישראל לפי מגזרי שפה</vt:lpstr>
      <vt:lpstr>מחקר טימס 2015 מגמות לאורך שנים – רמות הישג לפי מגזר שפה</vt:lpstr>
      <vt:lpstr>טימס 2015 - הישגים לפי רקע חברתי-כלכלי</vt:lpstr>
      <vt:lpstr>סיכום ממצאים עיקריים ממחקר טימס</vt:lpstr>
      <vt:lpstr>מצגת של PowerPoint</vt:lpstr>
      <vt:lpstr>מהו  המיצ"ב?</vt:lpstr>
      <vt:lpstr>מבחני ההישגים במיצ"ב</vt:lpstr>
      <vt:lpstr>מיצ"ב תשע"ו</vt:lpstr>
      <vt:lpstr>בראיה רב-שנתית – ההישגים במיצ"ב</vt:lpstr>
      <vt:lpstr>שפת-אם עברית לכיתות ח'</vt:lpstr>
      <vt:lpstr>אנגלית לכיתות ה'</vt:lpstr>
      <vt:lpstr>פערים לימודיים לפי רקע חברתי-כלכלי</vt:lpstr>
      <vt:lpstr>דוברי עברית - כיתות ה' רקע חברתי-כלכלי</vt:lpstr>
      <vt:lpstr>דוברי עברית - כיתות ח' רקע חברתי-כלכלי</vt:lpstr>
      <vt:lpstr>פערים לימודיים דוברי עברית ודוברי ערבית</vt:lpstr>
      <vt:lpstr> פערים לימודיים דוברי עברית ודוברי ערבית</vt:lpstr>
      <vt:lpstr>פערים לימודיים  דוברי עברית ממלכתי וממלכתי-דתי</vt:lpstr>
      <vt:lpstr>דוברי עברית - כיתות ה'  ממלכתי וממלכתי-דתי</vt:lpstr>
      <vt:lpstr>דוברי עברית - כיתות ח'  ממלכתי וממלכתי-דתי</vt:lpstr>
      <vt:lpstr>פערים לימודיים  המגזר הבדואי בדרום</vt:lpstr>
      <vt:lpstr> דוברי ערבית - כיתות ה' מגזר ערבי, דרוזי ובדואי דרום</vt:lpstr>
      <vt:lpstr>דוברי ערבית - כיתות ח' מגזר ערבי, דרוזי ובדואי דרום</vt:lpstr>
      <vt:lpstr> </vt:lpstr>
      <vt:lpstr>סיכום התובנות משלושת המחקרים</vt:lpstr>
      <vt:lpstr>סיכום התובנות משלושת המחקרים</vt:lpstr>
      <vt:lpstr> 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lap11720</dc:creator>
  <cp:lastModifiedBy>Administrator</cp:lastModifiedBy>
  <cp:revision>1362</cp:revision>
  <cp:lastPrinted>2016-12-05T13:24:51Z</cp:lastPrinted>
  <dcterms:created xsi:type="dcterms:W3CDTF">2015-11-03T20:02:31Z</dcterms:created>
  <dcterms:modified xsi:type="dcterms:W3CDTF">2016-12-11T11:35:07Z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2009478</vt:r8>
  </property>
</Properties>
</file>