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charts/chart6.xml" ContentType="application/vnd.openxmlformats-officedocument.drawingml.chart+xml"/>
  <Override PartName="/ppt/theme/theme1.xml" ContentType="application/vnd.openxmlformats-officedocument.theme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hart2.xml" ContentType="application/vnd.openxmlformats-officedocument.drawingml.chart+xml"/>
  <Override PartName="/ppt/charts/colors1.xml" ContentType="application/vnd.ms-office.chartcolorstyle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olors5.xml" ContentType="application/vnd.ms-office.chartcolorstyle+xml"/>
  <Override PartName="/ppt/charts/style5.xml" ContentType="application/vnd.ms-office.chartstyle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12"/>
  </p:notesMasterIdLst>
  <p:sldIdLst>
    <p:sldId id="257" r:id="rId2"/>
    <p:sldId id="267" r:id="rId3"/>
    <p:sldId id="266" r:id="rId4"/>
    <p:sldId id="274" r:id="rId5"/>
    <p:sldId id="276" r:id="rId6"/>
    <p:sldId id="270" r:id="rId7"/>
    <p:sldId id="271" r:id="rId8"/>
    <p:sldId id="273" r:id="rId9"/>
    <p:sldId id="275" r:id="rId10"/>
    <p:sldId id="277" r:id="rId11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סגנון ביניים 1 - הדגשה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84E427A-3D55-4303-BF80-6455036E1DE7}" styleName="סגנון ערכת נושא 1 - הדגשה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2833802-FEF1-4C79-8D5D-14CF1EAF98D9}" styleName="סגנון בהיר 2 - הדגשה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1FECB4D8-DB02-4DC6-A0A2-4F2EBAE1DC90}" styleName="סגנון ביניים 1 - הדגשה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סגנון ביניים 1 - הדגשה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0A1B5D5-9B99-4C35-A422-299274C87663}" styleName="סגנון ביניים 1 - הדגשה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A107856-5554-42FB-B03E-39F5DBC370BA}" styleName="סגנון ביניים 4 - הדגשה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סגנון ביניים 4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986" autoAdjust="0"/>
    <p:restoredTop sz="94660"/>
  </p:normalViewPr>
  <p:slideViewPr>
    <p:cSldViewPr>
      <p:cViewPr varScale="1">
        <p:scale>
          <a:sx n="55" d="100"/>
          <a:sy n="55" d="100"/>
        </p:scale>
        <p:origin x="90" y="14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גיליון1!$A$2</c:f>
              <c:strCache>
                <c:ptCount val="1"/>
                <c:pt idx="0">
                  <c:v>לא מוכרים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גיליון1!$B$1:$G$1</c:f>
              <c:strCache>
                <c:ptCount val="6"/>
                <c:pt idx="0">
                  <c:v>ירושלים ויהודה ושומרון</c:v>
                </c:pt>
                <c:pt idx="1">
                  <c:v>צפון</c:v>
                </c:pt>
                <c:pt idx="2">
                  <c:v>חיפה</c:v>
                </c:pt>
                <c:pt idx="3">
                  <c:v>מרכז</c:v>
                </c:pt>
                <c:pt idx="4">
                  <c:v>תל אביב</c:v>
                </c:pt>
                <c:pt idx="5">
                  <c:v>דרום</c:v>
                </c:pt>
              </c:strCache>
            </c:strRef>
          </c:cat>
          <c:val>
            <c:numRef>
              <c:f>גיליון1!$B$2:$G$2</c:f>
              <c:numCache>
                <c:formatCode>#,##0</c:formatCode>
                <c:ptCount val="6"/>
                <c:pt idx="0">
                  <c:v>21</c:v>
                </c:pt>
                <c:pt idx="1">
                  <c:v>19</c:v>
                </c:pt>
                <c:pt idx="2">
                  <c:v>11</c:v>
                </c:pt>
                <c:pt idx="3">
                  <c:v>10</c:v>
                </c:pt>
                <c:pt idx="4">
                  <c:v>28</c:v>
                </c:pt>
                <c:pt idx="5">
                  <c:v>7</c:v>
                </c:pt>
              </c:numCache>
            </c:numRef>
          </c:val>
        </c:ser>
        <c:ser>
          <c:idx val="1"/>
          <c:order val="1"/>
          <c:tx>
            <c:strRef>
              <c:f>גיליון1!$A$3</c:f>
              <c:strCache>
                <c:ptCount val="1"/>
                <c:pt idx="0">
                  <c:v>מוכרים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גיליון1!$B$1:$G$1</c:f>
              <c:strCache>
                <c:ptCount val="6"/>
                <c:pt idx="0">
                  <c:v>ירושלים ויהודה ושומרון</c:v>
                </c:pt>
                <c:pt idx="1">
                  <c:v>צפון</c:v>
                </c:pt>
                <c:pt idx="2">
                  <c:v>חיפה</c:v>
                </c:pt>
                <c:pt idx="3">
                  <c:v>מרכז</c:v>
                </c:pt>
                <c:pt idx="4">
                  <c:v>תל אביב</c:v>
                </c:pt>
                <c:pt idx="5">
                  <c:v>דרום</c:v>
                </c:pt>
              </c:strCache>
            </c:strRef>
          </c:cat>
          <c:val>
            <c:numRef>
              <c:f>גיליון1!$B$3:$G$3</c:f>
              <c:numCache>
                <c:formatCode>General</c:formatCode>
                <c:ptCount val="6"/>
                <c:pt idx="0">
                  <c:v>9</c:v>
                </c:pt>
                <c:pt idx="1">
                  <c:v>16</c:v>
                </c:pt>
                <c:pt idx="2">
                  <c:v>8</c:v>
                </c:pt>
                <c:pt idx="3">
                  <c:v>8</c:v>
                </c:pt>
                <c:pt idx="4">
                  <c:v>10</c:v>
                </c:pt>
                <c:pt idx="5">
                  <c:v>4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631625448"/>
        <c:axId val="631624272"/>
      </c:barChart>
      <c:lineChart>
        <c:grouping val="standard"/>
        <c:varyColors val="0"/>
        <c:ser>
          <c:idx val="2"/>
          <c:order val="2"/>
          <c:tx>
            <c:strRef>
              <c:f>גיליון1!$A$4</c:f>
              <c:strCache>
                <c:ptCount val="1"/>
                <c:pt idx="0">
                  <c:v>סה"כ</c:v>
                </c:pt>
              </c:strCache>
            </c:strRef>
          </c:tx>
          <c:spPr>
            <a:ln w="28575" cap="rnd">
              <a:solidFill>
                <a:srgbClr val="0070C0">
                  <a:alpha val="0"/>
                </a:srgb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alpha val="0"/>
                </a:schemeClr>
              </a:solidFill>
              <a:ln w="9525">
                <a:solidFill>
                  <a:srgbClr val="0070C0">
                    <a:alpha val="0"/>
                  </a:srgb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גיליון1!$B$1:$G$1</c:f>
              <c:strCache>
                <c:ptCount val="6"/>
                <c:pt idx="0">
                  <c:v>ירושלים ויהודה ושומרון</c:v>
                </c:pt>
                <c:pt idx="1">
                  <c:v>צפון</c:v>
                </c:pt>
                <c:pt idx="2">
                  <c:v>חיפה</c:v>
                </c:pt>
                <c:pt idx="3">
                  <c:v>מרכז</c:v>
                </c:pt>
                <c:pt idx="4">
                  <c:v>תל אביב</c:v>
                </c:pt>
                <c:pt idx="5">
                  <c:v>דרום</c:v>
                </c:pt>
              </c:strCache>
            </c:strRef>
          </c:cat>
          <c:val>
            <c:numRef>
              <c:f>גיליון1!$B$4:$G$4</c:f>
              <c:numCache>
                <c:formatCode>#,##0</c:formatCode>
                <c:ptCount val="6"/>
                <c:pt idx="0">
                  <c:v>30</c:v>
                </c:pt>
                <c:pt idx="1">
                  <c:v>35</c:v>
                </c:pt>
                <c:pt idx="2">
                  <c:v>19</c:v>
                </c:pt>
                <c:pt idx="3">
                  <c:v>18</c:v>
                </c:pt>
                <c:pt idx="4">
                  <c:v>38</c:v>
                </c:pt>
                <c:pt idx="5">
                  <c:v>11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33108800"/>
        <c:axId val="634127928"/>
      </c:lineChart>
      <c:catAx>
        <c:axId val="631625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631624272"/>
        <c:crosses val="autoZero"/>
        <c:auto val="1"/>
        <c:lblAlgn val="ctr"/>
        <c:lblOffset val="100"/>
        <c:noMultiLvlLbl val="0"/>
      </c:catAx>
      <c:valAx>
        <c:axId val="63162427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crossAx val="631625448"/>
        <c:crosses val="autoZero"/>
        <c:crossBetween val="between"/>
      </c:valAx>
      <c:valAx>
        <c:axId val="634127928"/>
        <c:scaling>
          <c:orientation val="minMax"/>
        </c:scaling>
        <c:delete val="0"/>
        <c:axPos val="r"/>
        <c:numFmt formatCode="#,##0" sourceLinked="1"/>
        <c:majorTickMark val="out"/>
        <c:minorTickMark val="none"/>
        <c:tickLblPos val="nextTo"/>
        <c:spPr>
          <a:noFill/>
          <a:ln>
            <a:solidFill>
              <a:srgbClr val="0070C0">
                <a:alpha val="0"/>
              </a:srgb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633108800"/>
        <c:crosses val="max"/>
        <c:crossBetween val="between"/>
      </c:valAx>
      <c:catAx>
        <c:axId val="63310880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634127928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t"/>
      <c:legendEntry>
        <c:idx val="2"/>
        <c:delete val="1"/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 sz="2400" b="1" dirty="0" smtClean="0"/>
              <a:t>6.7 מיליון</a:t>
            </a:r>
            <a:r>
              <a:rPr lang="he-IL" sz="2400" b="1" baseline="0" dirty="0" smtClean="0"/>
              <a:t> מבקרים במוזיאונים – כ-4.4 מיליון מבקרים במוזיאונים המוכרים ו-2.8 מיליון מבקרים במוזיאונים שאינם מוכרים</a:t>
            </a:r>
            <a:endParaRPr lang="he-IL" sz="2400" b="1" dirty="0"/>
          </a:p>
        </c:rich>
      </c:tx>
      <c:layout>
        <c:manualLayout>
          <c:xMode val="edge"/>
          <c:yMode val="edge"/>
          <c:x val="0.11908853172427453"/>
          <c:y val="8.48278316484904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גיליון1!$A$2</c:f>
              <c:strCache>
                <c:ptCount val="1"/>
                <c:pt idx="0">
                  <c:v>לא מוכרים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גיליון1!$B$1:$G$1</c:f>
              <c:strCache>
                <c:ptCount val="6"/>
                <c:pt idx="0">
                  <c:v>ירושלים ויהודה ושומרון</c:v>
                </c:pt>
                <c:pt idx="1">
                  <c:v>צפון</c:v>
                </c:pt>
                <c:pt idx="2">
                  <c:v>חיפה</c:v>
                </c:pt>
                <c:pt idx="3">
                  <c:v>מרכז</c:v>
                </c:pt>
                <c:pt idx="4">
                  <c:v>תל אביב</c:v>
                </c:pt>
                <c:pt idx="5">
                  <c:v>דרום</c:v>
                </c:pt>
              </c:strCache>
            </c:strRef>
          </c:cat>
          <c:val>
            <c:numRef>
              <c:f>גיליון1!$B$2:$G$2</c:f>
              <c:numCache>
                <c:formatCode>#,##0.0</c:formatCode>
                <c:ptCount val="6"/>
                <c:pt idx="0">
                  <c:v>753.18899999999996</c:v>
                </c:pt>
                <c:pt idx="1">
                  <c:v>149.62299999999999</c:v>
                </c:pt>
                <c:pt idx="2">
                  <c:v>275.69600000000003</c:v>
                </c:pt>
                <c:pt idx="3">
                  <c:v>70.546000000000006</c:v>
                </c:pt>
                <c:pt idx="4">
                  <c:v>850.73400000000004</c:v>
                </c:pt>
                <c:pt idx="5">
                  <c:v>179.83600000000001</c:v>
                </c:pt>
              </c:numCache>
            </c:numRef>
          </c:val>
        </c:ser>
        <c:ser>
          <c:idx val="1"/>
          <c:order val="1"/>
          <c:tx>
            <c:strRef>
              <c:f>גיליון1!$A$3</c:f>
              <c:strCache>
                <c:ptCount val="1"/>
                <c:pt idx="0">
                  <c:v>מוכרים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גיליון1!$B$1:$G$1</c:f>
              <c:strCache>
                <c:ptCount val="6"/>
                <c:pt idx="0">
                  <c:v>ירושלים ויהודה ושומרון</c:v>
                </c:pt>
                <c:pt idx="1">
                  <c:v>צפון</c:v>
                </c:pt>
                <c:pt idx="2">
                  <c:v>חיפה</c:v>
                </c:pt>
                <c:pt idx="3">
                  <c:v>מרכז</c:v>
                </c:pt>
                <c:pt idx="4">
                  <c:v>תל אביב</c:v>
                </c:pt>
                <c:pt idx="5">
                  <c:v>דרום</c:v>
                </c:pt>
              </c:strCache>
            </c:strRef>
          </c:cat>
          <c:val>
            <c:numRef>
              <c:f>גיליון1!$B$3:$G$3</c:f>
              <c:numCache>
                <c:formatCode>#,##0.0</c:formatCode>
                <c:ptCount val="6"/>
                <c:pt idx="0">
                  <c:v>1592.826</c:v>
                </c:pt>
                <c:pt idx="1">
                  <c:v>593.62</c:v>
                </c:pt>
                <c:pt idx="2">
                  <c:v>586.88499999999999</c:v>
                </c:pt>
                <c:pt idx="3">
                  <c:v>432.363</c:v>
                </c:pt>
                <c:pt idx="4">
                  <c:v>1056.126</c:v>
                </c:pt>
                <c:pt idx="5">
                  <c:v>160.68100000000001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675525600"/>
        <c:axId val="675525208"/>
      </c:barChart>
      <c:lineChart>
        <c:grouping val="standard"/>
        <c:varyColors val="0"/>
        <c:ser>
          <c:idx val="2"/>
          <c:order val="2"/>
          <c:tx>
            <c:strRef>
              <c:f>גיליון1!$A$4</c:f>
              <c:strCache>
                <c:ptCount val="1"/>
                <c:pt idx="0">
                  <c:v>סה"כ</c:v>
                </c:pt>
              </c:strCache>
            </c:strRef>
          </c:tx>
          <c:spPr>
            <a:ln w="28575" cap="rnd">
              <a:solidFill>
                <a:srgbClr val="0070C0">
                  <a:alpha val="0"/>
                </a:srgb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alpha val="0"/>
                </a:schemeClr>
              </a:solidFill>
              <a:ln w="9525">
                <a:solidFill>
                  <a:srgbClr val="0070C0">
                    <a:alpha val="0"/>
                  </a:srgb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גיליון1!$B$1:$G$1</c:f>
              <c:strCache>
                <c:ptCount val="6"/>
                <c:pt idx="0">
                  <c:v>ירושלים ויהודה ושומרון</c:v>
                </c:pt>
                <c:pt idx="1">
                  <c:v>צפון</c:v>
                </c:pt>
                <c:pt idx="2">
                  <c:v>חיפה</c:v>
                </c:pt>
                <c:pt idx="3">
                  <c:v>מרכז</c:v>
                </c:pt>
                <c:pt idx="4">
                  <c:v>תל אביב</c:v>
                </c:pt>
                <c:pt idx="5">
                  <c:v>דרום</c:v>
                </c:pt>
              </c:strCache>
            </c:strRef>
          </c:cat>
          <c:val>
            <c:numRef>
              <c:f>גיליון1!$B$4:$G$4</c:f>
              <c:numCache>
                <c:formatCode>#,##0.0</c:formatCode>
                <c:ptCount val="6"/>
                <c:pt idx="0">
                  <c:v>2346.0149999999999</c:v>
                </c:pt>
                <c:pt idx="1">
                  <c:v>743.24300000000005</c:v>
                </c:pt>
                <c:pt idx="2">
                  <c:v>862.58100000000002</c:v>
                </c:pt>
                <c:pt idx="3">
                  <c:v>502.90899999999999</c:v>
                </c:pt>
                <c:pt idx="4">
                  <c:v>1906.86</c:v>
                </c:pt>
                <c:pt idx="5">
                  <c:v>340.517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27956168"/>
        <c:axId val="527953424"/>
      </c:lineChart>
      <c:catAx>
        <c:axId val="675525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675525208"/>
        <c:crosses val="autoZero"/>
        <c:auto val="1"/>
        <c:lblAlgn val="ctr"/>
        <c:lblOffset val="100"/>
        <c:noMultiLvlLbl val="0"/>
      </c:catAx>
      <c:valAx>
        <c:axId val="67552520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crossAx val="675525600"/>
        <c:crosses val="autoZero"/>
        <c:crossBetween val="between"/>
      </c:valAx>
      <c:valAx>
        <c:axId val="527953424"/>
        <c:scaling>
          <c:orientation val="minMax"/>
        </c:scaling>
        <c:delete val="0"/>
        <c:axPos val="r"/>
        <c:numFmt formatCode="#,##0.0" sourceLinked="1"/>
        <c:majorTickMark val="out"/>
        <c:minorTickMark val="none"/>
        <c:tickLblPos val="nextTo"/>
        <c:spPr>
          <a:noFill/>
          <a:ln>
            <a:solidFill>
              <a:srgbClr val="0070C0">
                <a:alpha val="0"/>
              </a:srgb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527956168"/>
        <c:crosses val="max"/>
        <c:crossBetween val="between"/>
      </c:valAx>
      <c:catAx>
        <c:axId val="52795616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52795342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 b="1" dirty="0" smtClean="0"/>
              <a:t>1.5</a:t>
            </a:r>
            <a:r>
              <a:rPr lang="he-IL" sz="2400" b="1" dirty="0" smtClean="0"/>
              <a:t> מיליון ביקורי</a:t>
            </a:r>
            <a:r>
              <a:rPr lang="he-IL" sz="2400" b="1" baseline="0" dirty="0" smtClean="0"/>
              <a:t> תלמידים במוזיאונים – כ-900 אלף במוזיאונים המוכרים ו-600 אלף במוזיאונים שאינם מוכרים</a:t>
            </a:r>
            <a:endParaRPr lang="he-IL" b="1" dirty="0"/>
          </a:p>
        </c:rich>
      </c:tx>
      <c:layout>
        <c:manualLayout>
          <c:xMode val="edge"/>
          <c:yMode val="edge"/>
          <c:x val="0.11881369629689434"/>
          <c:y val="1.523799075463888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גיליון1!$A$2</c:f>
              <c:strCache>
                <c:ptCount val="1"/>
                <c:pt idx="0">
                  <c:v>מוזיאונים לא מוכרים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גיליון1!$B$1:$G$1</c:f>
              <c:strCache>
                <c:ptCount val="6"/>
                <c:pt idx="0">
                  <c:v>ירושלים ויהודה ושומרון</c:v>
                </c:pt>
                <c:pt idx="1">
                  <c:v>צפון</c:v>
                </c:pt>
                <c:pt idx="2">
                  <c:v>חיפה</c:v>
                </c:pt>
                <c:pt idx="3">
                  <c:v>מרכז</c:v>
                </c:pt>
                <c:pt idx="4">
                  <c:v>תל אביב</c:v>
                </c:pt>
                <c:pt idx="5">
                  <c:v>דרום</c:v>
                </c:pt>
              </c:strCache>
            </c:strRef>
          </c:cat>
          <c:val>
            <c:numRef>
              <c:f>גיליון1!$B$2:$G$2</c:f>
              <c:numCache>
                <c:formatCode>General</c:formatCode>
                <c:ptCount val="6"/>
                <c:pt idx="0">
                  <c:v>206.6</c:v>
                </c:pt>
                <c:pt idx="1">
                  <c:v>43.1</c:v>
                </c:pt>
                <c:pt idx="2">
                  <c:v>12.6</c:v>
                </c:pt>
                <c:pt idx="3">
                  <c:v>25.1</c:v>
                </c:pt>
                <c:pt idx="4">
                  <c:v>253.8</c:v>
                </c:pt>
                <c:pt idx="5">
                  <c:v>72.099999999999994</c:v>
                </c:pt>
              </c:numCache>
            </c:numRef>
          </c:val>
        </c:ser>
        <c:ser>
          <c:idx val="1"/>
          <c:order val="1"/>
          <c:tx>
            <c:strRef>
              <c:f>גיליון1!$A$3</c:f>
              <c:strCache>
                <c:ptCount val="1"/>
                <c:pt idx="0">
                  <c:v>מוזיאונים מוכרים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גיליון1!$B$1:$G$1</c:f>
              <c:strCache>
                <c:ptCount val="6"/>
                <c:pt idx="0">
                  <c:v>ירושלים ויהודה ושומרון</c:v>
                </c:pt>
                <c:pt idx="1">
                  <c:v>צפון</c:v>
                </c:pt>
                <c:pt idx="2">
                  <c:v>חיפה</c:v>
                </c:pt>
                <c:pt idx="3">
                  <c:v>מרכז</c:v>
                </c:pt>
                <c:pt idx="4">
                  <c:v>תל אביב</c:v>
                </c:pt>
                <c:pt idx="5">
                  <c:v>דרום</c:v>
                </c:pt>
              </c:strCache>
            </c:strRef>
          </c:cat>
          <c:val>
            <c:numRef>
              <c:f>גיליון1!$B$3:$G$3</c:f>
              <c:numCache>
                <c:formatCode>General</c:formatCode>
                <c:ptCount val="6"/>
                <c:pt idx="0">
                  <c:v>195</c:v>
                </c:pt>
                <c:pt idx="1">
                  <c:v>188.6</c:v>
                </c:pt>
                <c:pt idx="2">
                  <c:v>134.19999999999999</c:v>
                </c:pt>
                <c:pt idx="3">
                  <c:v>190.8</c:v>
                </c:pt>
                <c:pt idx="4">
                  <c:v>137.9</c:v>
                </c:pt>
                <c:pt idx="5">
                  <c:v>57.2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3"/>
        <c:overlap val="100"/>
        <c:axId val="619132064"/>
        <c:axId val="619133632"/>
      </c:barChart>
      <c:lineChart>
        <c:grouping val="standard"/>
        <c:varyColors val="0"/>
        <c:ser>
          <c:idx val="2"/>
          <c:order val="2"/>
          <c:tx>
            <c:strRef>
              <c:f>גיליון1!$A$4</c:f>
              <c:strCache>
                <c:ptCount val="1"/>
                <c:pt idx="0">
                  <c:v>סה"כ</c:v>
                </c:pt>
              </c:strCache>
            </c:strRef>
          </c:tx>
          <c:spPr>
            <a:ln w="28575" cap="rnd">
              <a:solidFill>
                <a:schemeClr val="accent1">
                  <a:alpha val="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alpha val="0"/>
                </a:schemeClr>
              </a:solidFill>
              <a:ln w="9525">
                <a:solidFill>
                  <a:schemeClr val="accent1">
                    <a:alpha val="0"/>
                  </a:scheme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גיליון1!$B$1:$G$1</c:f>
              <c:strCache>
                <c:ptCount val="6"/>
                <c:pt idx="0">
                  <c:v>ירושלים ויהודה ושומרון</c:v>
                </c:pt>
                <c:pt idx="1">
                  <c:v>צפון</c:v>
                </c:pt>
                <c:pt idx="2">
                  <c:v>חיפה</c:v>
                </c:pt>
                <c:pt idx="3">
                  <c:v>מרכז</c:v>
                </c:pt>
                <c:pt idx="4">
                  <c:v>תל אביב</c:v>
                </c:pt>
                <c:pt idx="5">
                  <c:v>דרום</c:v>
                </c:pt>
              </c:strCache>
            </c:strRef>
          </c:cat>
          <c:val>
            <c:numRef>
              <c:f>גיליון1!$B$4:$G$4</c:f>
              <c:numCache>
                <c:formatCode>General</c:formatCode>
                <c:ptCount val="6"/>
                <c:pt idx="0">
                  <c:v>401.6</c:v>
                </c:pt>
                <c:pt idx="1">
                  <c:v>231.7</c:v>
                </c:pt>
                <c:pt idx="2">
                  <c:v>146.80000000000001</c:v>
                </c:pt>
                <c:pt idx="3">
                  <c:v>216</c:v>
                </c:pt>
                <c:pt idx="4">
                  <c:v>391.7</c:v>
                </c:pt>
                <c:pt idx="5">
                  <c:v>129.30000000000001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19132064"/>
        <c:axId val="619133632"/>
      </c:lineChart>
      <c:catAx>
        <c:axId val="619132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619133632"/>
        <c:crosses val="autoZero"/>
        <c:auto val="1"/>
        <c:lblAlgn val="ctr"/>
        <c:lblOffset val="100"/>
        <c:noMultiLvlLbl val="0"/>
      </c:catAx>
      <c:valAx>
        <c:axId val="61913363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6191320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גיליון1!$A$2</c:f>
              <c:strCache>
                <c:ptCount val="1"/>
                <c:pt idx="0">
                  <c:v>תקנת מוזיאונים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גיליון1!$B$1:$M$1</c:f>
              <c:strCache>
                <c:ptCount val="12"/>
                <c:pt idx="0">
                  <c:v>2000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</c:strCache>
            </c:strRef>
          </c:cat>
          <c:val>
            <c:numRef>
              <c:f>גיליון1!$B$2:$M$2</c:f>
              <c:numCache>
                <c:formatCode>_ * #,##0.0_ ;_ * \-#,##0.0_ ;_ * "-"??_ ;_ @_ </c:formatCode>
                <c:ptCount val="12"/>
                <c:pt idx="0">
                  <c:v>29.873241</c:v>
                </c:pt>
                <c:pt idx="1">
                  <c:v>37.264750999999997</c:v>
                </c:pt>
                <c:pt idx="2">
                  <c:v>32.739156000000001</c:v>
                </c:pt>
                <c:pt idx="3">
                  <c:v>42.519773999999998</c:v>
                </c:pt>
                <c:pt idx="4">
                  <c:v>42.88</c:v>
                </c:pt>
                <c:pt idx="5">
                  <c:v>37.962249</c:v>
                </c:pt>
                <c:pt idx="6">
                  <c:v>39.999991000000001</c:v>
                </c:pt>
                <c:pt idx="7">
                  <c:v>39.500000999999997</c:v>
                </c:pt>
                <c:pt idx="8">
                  <c:v>41.064627000000002</c:v>
                </c:pt>
                <c:pt idx="9">
                  <c:v>44.076621000000003</c:v>
                </c:pt>
                <c:pt idx="10">
                  <c:v>45.976537</c:v>
                </c:pt>
                <c:pt idx="11">
                  <c:v>45.561201020000006</c:v>
                </c:pt>
              </c:numCache>
            </c:numRef>
          </c:val>
        </c:ser>
        <c:ser>
          <c:idx val="1"/>
          <c:order val="1"/>
          <c:tx>
            <c:strRef>
              <c:f>גיליון1!$A$3</c:f>
              <c:strCache>
                <c:ptCount val="1"/>
                <c:pt idx="0">
                  <c:v>תקנות נוספות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גיליון1!$B$1:$M$1</c:f>
              <c:strCache>
                <c:ptCount val="12"/>
                <c:pt idx="0">
                  <c:v>2000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</c:strCache>
            </c:strRef>
          </c:cat>
          <c:val>
            <c:numRef>
              <c:f>גיליון1!$B$3:$M$3</c:f>
              <c:numCache>
                <c:formatCode>_ * #,##0.0_ ;_ * \-#,##0.0_ ;_ * "-"??_ ;_ @_ </c:formatCode>
                <c:ptCount val="12"/>
                <c:pt idx="0">
                  <c:v>0.47599999999999998</c:v>
                </c:pt>
                <c:pt idx="1">
                  <c:v>7.9437600000000002</c:v>
                </c:pt>
                <c:pt idx="2">
                  <c:v>2.3488720000000001</c:v>
                </c:pt>
                <c:pt idx="3">
                  <c:v>17.603493</c:v>
                </c:pt>
                <c:pt idx="4">
                  <c:v>3.0640000000000001</c:v>
                </c:pt>
                <c:pt idx="5">
                  <c:v>32.831360150386757</c:v>
                </c:pt>
                <c:pt idx="6">
                  <c:v>4.9603549999999998</c:v>
                </c:pt>
                <c:pt idx="7">
                  <c:v>5.3110429999999997</c:v>
                </c:pt>
                <c:pt idx="8">
                  <c:v>4.8074310000000002</c:v>
                </c:pt>
                <c:pt idx="9">
                  <c:v>5.4351956589095813</c:v>
                </c:pt>
                <c:pt idx="10">
                  <c:v>5.9267200000000004</c:v>
                </c:pt>
                <c:pt idx="11">
                  <c:v>7.1720057381536764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8"/>
        <c:overlap val="100"/>
        <c:axId val="629665128"/>
        <c:axId val="522538304"/>
      </c:barChart>
      <c:lineChart>
        <c:grouping val="standard"/>
        <c:varyColors val="0"/>
        <c:ser>
          <c:idx val="2"/>
          <c:order val="2"/>
          <c:tx>
            <c:strRef>
              <c:f>גיליון1!$A$4</c:f>
              <c:strCache>
                <c:ptCount val="1"/>
                <c:pt idx="0">
                  <c:v>סה"כ</c:v>
                </c:pt>
              </c:strCache>
            </c:strRef>
          </c:tx>
          <c:spPr>
            <a:ln w="28575" cap="rnd">
              <a:solidFill>
                <a:srgbClr val="0070C0">
                  <a:alpha val="2000"/>
                </a:srgb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alpha val="0"/>
                </a:schemeClr>
              </a:solidFill>
              <a:ln w="9525">
                <a:solidFill>
                  <a:srgbClr val="0070C0">
                    <a:alpha val="0"/>
                  </a:srgb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גיליון1!$B$1:$M$1</c:f>
              <c:strCache>
                <c:ptCount val="12"/>
                <c:pt idx="0">
                  <c:v>2000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</c:strCache>
            </c:strRef>
          </c:cat>
          <c:val>
            <c:numRef>
              <c:f>גיליון1!$B$4:$M$4</c:f>
              <c:numCache>
                <c:formatCode>_ * #,##0.0_ ;_ * \-#,##0.0_ ;_ * "-"??_ ;_ @_ </c:formatCode>
                <c:ptCount val="12"/>
                <c:pt idx="0">
                  <c:v>30.349240999999999</c:v>
                </c:pt>
                <c:pt idx="1">
                  <c:v>45.208511000000001</c:v>
                </c:pt>
                <c:pt idx="2">
                  <c:v>35.088028000000001</c:v>
                </c:pt>
                <c:pt idx="3">
                  <c:v>60.123266999999998</c:v>
                </c:pt>
                <c:pt idx="4">
                  <c:v>45.944000000000003</c:v>
                </c:pt>
                <c:pt idx="5">
                  <c:v>70.793609150386757</c:v>
                </c:pt>
                <c:pt idx="6">
                  <c:v>44.960346000000001</c:v>
                </c:pt>
                <c:pt idx="7">
                  <c:v>44.811044000000003</c:v>
                </c:pt>
                <c:pt idx="8">
                  <c:v>45.872058000000003</c:v>
                </c:pt>
                <c:pt idx="9">
                  <c:v>49.511816658909581</c:v>
                </c:pt>
                <c:pt idx="10">
                  <c:v>51.903257000000004</c:v>
                </c:pt>
                <c:pt idx="11">
                  <c:v>52.733206758153678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75842608"/>
        <c:axId val="675842216"/>
      </c:lineChart>
      <c:valAx>
        <c:axId val="522538304"/>
        <c:scaling>
          <c:orientation val="minMax"/>
        </c:scaling>
        <c:delete val="0"/>
        <c:axPos val="r"/>
        <c:numFmt formatCode="_ * #,##0.0_ ;_ * \-#,##0.0_ ;_ * &quot;-&quot;??_ ;_ @_ 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  <a:alpha val="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629665128"/>
        <c:crosses val="max"/>
        <c:crossBetween val="between"/>
      </c:valAx>
      <c:catAx>
        <c:axId val="6296651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522538304"/>
        <c:crosses val="autoZero"/>
        <c:auto val="1"/>
        <c:lblAlgn val="ctr"/>
        <c:lblOffset val="100"/>
        <c:noMultiLvlLbl val="0"/>
      </c:catAx>
      <c:valAx>
        <c:axId val="675842216"/>
        <c:scaling>
          <c:orientation val="minMax"/>
        </c:scaling>
        <c:delete val="0"/>
        <c:axPos val="l"/>
        <c:numFmt formatCode="_ * #,##0.0_ ;_ * \-#,##0.0_ ;_ * &quot;-&quot;??_ ;_ @_ 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675842608"/>
        <c:crossBetween val="between"/>
      </c:valAx>
      <c:catAx>
        <c:axId val="67584260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675842216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t"/>
      <c:legendEntry>
        <c:idx val="2"/>
        <c:delete val="1"/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 dirty="0" smtClean="0"/>
              <a:t>מחוז</a:t>
            </a:r>
            <a:endParaRPr lang="he-IL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גיליון1!$B$1</c:f>
              <c:strCache>
                <c:ptCount val="1"/>
                <c:pt idx="0">
                  <c:v>תמיכת מינהל התרבות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גיליון1!$A$2:$A$7</c:f>
              <c:strCache>
                <c:ptCount val="6"/>
                <c:pt idx="0">
                  <c:v>דרום</c:v>
                </c:pt>
                <c:pt idx="1">
                  <c:v>חיפה</c:v>
                </c:pt>
                <c:pt idx="2">
                  <c:v>ירושלים</c:v>
                </c:pt>
                <c:pt idx="3">
                  <c:v>מרכז</c:v>
                </c:pt>
                <c:pt idx="4">
                  <c:v>צפון</c:v>
                </c:pt>
                <c:pt idx="5">
                  <c:v>תל אביב</c:v>
                </c:pt>
              </c:strCache>
            </c:strRef>
          </c:cat>
          <c:val>
            <c:numRef>
              <c:f>גיליון1!$B$2:$B$7</c:f>
              <c:numCache>
                <c:formatCode>_ * #,##0.0_ ;_ * \-#,##0.0_ ;_ * "-"??_ ;_ @_ </c:formatCode>
                <c:ptCount val="6"/>
                <c:pt idx="0">
                  <c:v>704.26099999999997</c:v>
                </c:pt>
                <c:pt idx="1">
                  <c:v>7172.4610000000002</c:v>
                </c:pt>
                <c:pt idx="2">
                  <c:v>23281.87</c:v>
                </c:pt>
                <c:pt idx="3">
                  <c:v>2432.0689999999995</c:v>
                </c:pt>
                <c:pt idx="4">
                  <c:v>5041.0889999999999</c:v>
                </c:pt>
                <c:pt idx="5">
                  <c:v>7340.5610000000006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גיליון1!$B$1</c:f>
              <c:strCache>
                <c:ptCount val="1"/>
                <c:pt idx="0">
                  <c:v>קבוצת סיווג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bestFit"/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גיליון1!$A$2:$A$5</c:f>
              <c:strCache>
                <c:ptCount val="4"/>
                <c:pt idx="0">
                  <c:v>קבוצה א</c:v>
                </c:pt>
                <c:pt idx="1">
                  <c:v>קבוצה ב</c:v>
                </c:pt>
                <c:pt idx="2">
                  <c:v>קבוצה ג</c:v>
                </c:pt>
                <c:pt idx="3">
                  <c:v>קבוצה ד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16.739999999999998</c:v>
                </c:pt>
                <c:pt idx="1">
                  <c:v>12.41</c:v>
                </c:pt>
                <c:pt idx="2">
                  <c:v>5.32</c:v>
                </c:pt>
                <c:pt idx="3">
                  <c:v>8.5299999999999994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E23CAE0-2F3B-49EF-BC1A-7ECA56F2A9BC}" type="datetimeFigureOut">
              <a:rPr lang="he-IL" smtClean="0"/>
              <a:t>י"א/כסלו/תשע"ז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2FA0B04-B157-4B7B-8AD4-8CF4FDE087A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64551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smtClean="0"/>
          </a:p>
        </p:txBody>
      </p:sp>
    </p:spTree>
    <p:extLst>
      <p:ext uri="{BB962C8B-B14F-4D97-AF65-F5344CB8AC3E}">
        <p14:creationId xmlns:p14="http://schemas.microsoft.com/office/powerpoint/2010/main" val="3776012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166688"/>
            <a:ext cx="838835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4572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0"/>
          <p:cNvSpPr>
            <a:spLocks noChangeArrowheads="1"/>
          </p:cNvSpPr>
          <p:nvPr userDrawn="1"/>
        </p:nvSpPr>
        <p:spPr bwMode="auto">
          <a:xfrm>
            <a:off x="57150" y="1125538"/>
            <a:ext cx="8956675" cy="5616575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82800"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600" smtClean="0">
              <a:solidFill>
                <a:srgbClr val="000000"/>
              </a:solidFill>
            </a:endParaRPr>
          </a:p>
        </p:txBody>
      </p:sp>
      <p:sp>
        <p:nvSpPr>
          <p:cNvPr id="7" name="Rectangle 52"/>
          <p:cNvSpPr>
            <a:spLocks noChangeArrowheads="1"/>
          </p:cNvSpPr>
          <p:nvPr userDrawn="1"/>
        </p:nvSpPr>
        <p:spPr bwMode="auto">
          <a:xfrm>
            <a:off x="179388" y="1268413"/>
            <a:ext cx="8691562" cy="5329237"/>
          </a:xfrm>
          <a:prstGeom prst="rect">
            <a:avLst/>
          </a:prstGeom>
          <a:gradFill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rgbClr val="B2B2B2"/>
              </a:gs>
            </a:gsLst>
            <a:lin ang="5400000" scaled="1"/>
          </a:gradFill>
          <a:ln w="9525" algn="ctr">
            <a:solidFill>
              <a:srgbClr val="C0C0C0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400">
              <a:solidFill>
                <a:srgbClr val="009999"/>
              </a:solidFill>
            </a:endParaRPr>
          </a:p>
        </p:txBody>
      </p:sp>
      <p:pic>
        <p:nvPicPr>
          <p:cNvPr id="8" name="תמונה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" y="476250"/>
            <a:ext cx="500380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921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 algn="ctr" rtl="1" fontAlgn="base">
              <a:spcBef>
                <a:spcPct val="0"/>
              </a:spcBef>
              <a:spcAft>
                <a:spcPct val="0"/>
              </a:spcAft>
              <a:defRPr lang="he-IL" sz="4000" b="1" kern="1200" noProof="0" dirty="0" smtClean="0">
                <a:solidFill>
                  <a:srgbClr val="77933C"/>
                </a:solidFill>
                <a:latin typeface="Calibri" pitchFamily="34" charset="0"/>
                <a:ea typeface="+mn-ea"/>
                <a:cs typeface="Arial" charset="0"/>
              </a:defRPr>
            </a:lvl1pPr>
          </a:lstStyle>
          <a:p>
            <a:pPr lvl="0"/>
            <a:r>
              <a:rPr lang="he-IL" noProof="0" smtClean="0"/>
              <a:t>לחץ כדי לערוך סגנון כותרת של תבנית בסיס</a:t>
            </a:r>
            <a:endParaRPr lang="he-IL" noProof="0" dirty="0" smtClean="0"/>
          </a:p>
        </p:txBody>
      </p:sp>
      <p:sp>
        <p:nvSpPr>
          <p:cNvPr id="17921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622920"/>
          </a:xfrm>
        </p:spPr>
        <p:txBody>
          <a:bodyPr/>
          <a:lstStyle>
            <a:lvl1pPr marL="0" indent="0" algn="ctr" rt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 lang="he-IL" sz="2200" b="1" kern="1200" noProof="0" dirty="0" smtClean="0">
                <a:solidFill>
                  <a:srgbClr val="77933C"/>
                </a:solidFill>
                <a:latin typeface="Calibri" pitchFamily="34" charset="0"/>
                <a:ea typeface="+mn-ea"/>
                <a:cs typeface="Arial" charset="0"/>
              </a:defRPr>
            </a:lvl1pPr>
          </a:lstStyle>
          <a:p>
            <a:pPr lvl="0"/>
            <a:r>
              <a:rPr lang="he-IL" noProof="0" smtClean="0"/>
              <a:t>לחץ כדי לערוך סגנון כותרת משנה של תבנית בסיס</a:t>
            </a:r>
            <a:endParaRPr lang="he-IL" noProof="0" dirty="0" smtClean="0"/>
          </a:p>
        </p:txBody>
      </p:sp>
      <p:sp>
        <p:nvSpPr>
          <p:cNvPr id="9" name="Rectangle 1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5013325"/>
            <a:ext cx="2895600" cy="457200"/>
          </a:xfrm>
        </p:spPr>
        <p:txBody>
          <a:bodyPr/>
          <a:lstStyle>
            <a:lvl1pPr algn="ctr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2200" b="1" kern="1200">
                <a:solidFill>
                  <a:prstClr val="black"/>
                </a:solidFill>
                <a:latin typeface="Calibri" pitchFamily="34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452615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EF8C60F-3D46-40A0-A0DD-16CBD9A28A6F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4651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E2334CC-B548-4BC0-8FBF-4F407EC305D4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383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FF97DEE-F6BB-4EF8-AE25-E3DBB5EC770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343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E19C819-665C-41C9-BFE1-E315595CF183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041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C70E994-8E77-44B8-9315-49C092157F67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668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C4E3B27-90E8-4AF4-8245-E1FC88F87B39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782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57B7179-4FCF-4C36-A308-92F8261CC49C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615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e-IL" noProof="0" smtClean="0"/>
              <a:t>לחץ על הסמל כדי להוסיף תמונה</a:t>
            </a:r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7E886BC-A6A1-4DD5-8C32-BE8E794DD395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243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99F3574-DB95-4B0B-BC52-68FFB6C2482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585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5FD4739-5416-40CF-A9E4-F5A06B79CFB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208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כותרת ודיאגרמה או תרשים ארגונ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SmartArt 2"/>
          <p:cNvSpPr>
            <a:spLocks noGrp="1"/>
          </p:cNvSpPr>
          <p:nvPr>
            <p:ph type="dgm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pPr lvl="0"/>
            <a:r>
              <a:rPr lang="he-IL" noProof="0" smtClean="0"/>
              <a:t>לחץ על הסמל כדי להוסיף גרפיקת SmartArt</a:t>
            </a:r>
            <a:endParaRPr lang="he-IL" noProof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296A858-4C56-45C0-B9E2-2FEDD1E33235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030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ChangeArrowheads="1"/>
          </p:cNvSpPr>
          <p:nvPr userDrawn="1"/>
        </p:nvSpPr>
        <p:spPr bwMode="auto">
          <a:xfrm>
            <a:off x="57150" y="1125538"/>
            <a:ext cx="8956675" cy="56165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82800"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600">
              <a:solidFill>
                <a:prstClr val="black"/>
              </a:solidFill>
            </a:endParaRPr>
          </a:p>
        </p:txBody>
      </p:sp>
      <p:sp>
        <p:nvSpPr>
          <p:cNvPr id="17" name="Rectangle 52"/>
          <p:cNvSpPr>
            <a:spLocks noChangeArrowheads="1"/>
          </p:cNvSpPr>
          <p:nvPr userDrawn="1"/>
        </p:nvSpPr>
        <p:spPr bwMode="auto">
          <a:xfrm>
            <a:off x="179388" y="1268413"/>
            <a:ext cx="8691562" cy="53292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 algn="ctr">
            <a:solidFill>
              <a:schemeClr val="accent5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400">
              <a:solidFill>
                <a:srgbClr val="009999"/>
              </a:solidFill>
            </a:endParaRPr>
          </a:p>
        </p:txBody>
      </p:sp>
      <p:sp>
        <p:nvSpPr>
          <p:cNvPr id="18" name="Rectangle 51"/>
          <p:cNvSpPr>
            <a:spLocks noChangeArrowheads="1"/>
          </p:cNvSpPr>
          <p:nvPr userDrawn="1"/>
        </p:nvSpPr>
        <p:spPr bwMode="auto">
          <a:xfrm>
            <a:off x="179388" y="1268413"/>
            <a:ext cx="8691562" cy="438150"/>
          </a:xfrm>
          <a:prstGeom prst="rect">
            <a:avLst/>
          </a:prstGeom>
          <a:gradFill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rgbClr val="B2B2B2"/>
              </a:gs>
            </a:gsLst>
            <a:lin ang="5400000" scaled="1"/>
          </a:gradFill>
          <a:ln w="9525" algn="ctr">
            <a:solidFill>
              <a:srgbClr val="C0C0C0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he-IL" altLang="he-IL" sz="2800" b="1" dirty="0">
              <a:solidFill>
                <a:srgbClr val="575F6D">
                  <a:lumMod val="75000"/>
                </a:srgbClr>
              </a:solidFill>
              <a:latin typeface="Calibri" pitchFamily="34" charset="0"/>
            </a:endParaRPr>
          </a:p>
        </p:txBody>
      </p:sp>
      <p:sp>
        <p:nvSpPr>
          <p:cNvPr id="102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57150" y="1268413"/>
            <a:ext cx="8618538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סגנון כותרת של תבנית בסיס</a:t>
            </a:r>
          </a:p>
        </p:txBody>
      </p:sp>
      <p:sp>
        <p:nvSpPr>
          <p:cNvPr id="103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1844675"/>
            <a:ext cx="8709025" cy="428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סגנונות טקסט של תבנית בסיס</a:t>
            </a:r>
          </a:p>
          <a:p>
            <a:pPr lvl="1"/>
            <a:r>
              <a:rPr lang="he-IL" altLang="he-IL" smtClean="0"/>
              <a:t>רמה שנייה</a:t>
            </a:r>
          </a:p>
          <a:p>
            <a:pPr lvl="2"/>
            <a:r>
              <a:rPr lang="he-IL" altLang="he-IL" smtClean="0"/>
              <a:t>רמה שלישית</a:t>
            </a:r>
          </a:p>
          <a:p>
            <a:pPr lvl="3"/>
            <a:r>
              <a:rPr lang="he-IL" altLang="he-IL" smtClean="0"/>
              <a:t>רמה רביעית</a:t>
            </a:r>
          </a:p>
          <a:p>
            <a:pPr lvl="4"/>
            <a:r>
              <a:rPr lang="he-IL" altLang="he-IL" smtClean="0"/>
              <a:t>רמה חמישית</a:t>
            </a:r>
          </a:p>
        </p:txBody>
      </p:sp>
      <p:sp>
        <p:nvSpPr>
          <p:cNvPr id="17818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79388" y="616585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400">
                <a:solidFill>
                  <a:prstClr val="black"/>
                </a:solidFill>
                <a:latin typeface="Tahoma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7818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6585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400">
                <a:solidFill>
                  <a:prstClr val="black"/>
                </a:solidFill>
                <a:latin typeface="Tahoma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7818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48488" y="616585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400">
                <a:solidFill>
                  <a:prstClr val="black"/>
                </a:solidFill>
                <a:latin typeface="Tahoma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30B193-8DBC-4B5B-A968-D4A1FCE56E4C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  <p:pic>
        <p:nvPicPr>
          <p:cNvPr id="1034" name="תמונה 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166688"/>
            <a:ext cx="838835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תמונה 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4572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תמונה 6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" y="476250"/>
            <a:ext cx="500380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6304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fontAlgn="base" hangingPunct="1">
        <a:spcBef>
          <a:spcPct val="0"/>
        </a:spcBef>
        <a:spcAft>
          <a:spcPct val="0"/>
        </a:spcAft>
        <a:defRPr lang="he-IL" altLang="he-IL" sz="2800" b="1" kern="1200" dirty="0">
          <a:solidFill>
            <a:schemeClr val="tx1"/>
          </a:solidFill>
          <a:latin typeface="Calibri" pitchFamily="34" charset="0"/>
          <a:ea typeface="+mn-ea"/>
          <a:cs typeface="Arial" charset="0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5pPr>
      <a:lvl6pPr marL="457200"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6pPr>
      <a:lvl7pPr marL="914400"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7pPr>
      <a:lvl8pPr marL="1371600"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8pPr>
      <a:lvl9pPr marL="1828800" algn="l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7"/>
          <p:cNvSpPr txBox="1">
            <a:spLocks noChangeArrowheads="1"/>
          </p:cNvSpPr>
          <p:nvPr/>
        </p:nvSpPr>
        <p:spPr bwMode="auto">
          <a:xfrm>
            <a:off x="407988" y="2046288"/>
            <a:ext cx="8340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he-IL" altLang="he-IL" sz="4800" b="1" dirty="0" smtClean="0">
                <a:solidFill>
                  <a:srgbClr val="0033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סיוע ממשלתי למוזיאונים בפריפריה</a:t>
            </a:r>
            <a:endParaRPr lang="he-IL" altLang="he-IL" sz="4800" b="1" dirty="0">
              <a:solidFill>
                <a:srgbClr val="0033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4339" name="TextBox 14"/>
          <p:cNvSpPr txBox="1">
            <a:spLocks noChangeArrowheads="1"/>
          </p:cNvSpPr>
          <p:nvPr/>
        </p:nvSpPr>
        <p:spPr bwMode="auto">
          <a:xfrm>
            <a:off x="431800" y="3532188"/>
            <a:ext cx="8340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he-IL" altLang="he-IL" sz="2800" b="1" dirty="0" smtClean="0">
                <a:solidFill>
                  <a:srgbClr val="003300"/>
                </a:solidFill>
                <a:latin typeface="Calibri" pitchFamily="34" charset="0"/>
              </a:rPr>
              <a:t>אתי </a:t>
            </a:r>
            <a:r>
              <a:rPr lang="he-IL" altLang="he-IL" sz="2800" b="1" dirty="0" err="1" smtClean="0">
                <a:solidFill>
                  <a:srgbClr val="003300"/>
                </a:solidFill>
                <a:latin typeface="Calibri" pitchFamily="34" charset="0"/>
              </a:rPr>
              <a:t>וייסבלאי</a:t>
            </a:r>
            <a:endParaRPr lang="he-IL" altLang="he-IL" sz="2800" b="1" dirty="0"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14340" name="TextBox 15"/>
          <p:cNvSpPr txBox="1">
            <a:spLocks noChangeArrowheads="1"/>
          </p:cNvSpPr>
          <p:nvPr/>
        </p:nvSpPr>
        <p:spPr bwMode="auto">
          <a:xfrm>
            <a:off x="431800" y="4652963"/>
            <a:ext cx="817245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he-IL" altLang="he-IL" sz="2400" b="1" dirty="0" smtClean="0">
                <a:solidFill>
                  <a:prstClr val="black"/>
                </a:solidFill>
                <a:latin typeface="Calibri" pitchFamily="34" charset="0"/>
              </a:rPr>
              <a:t>דצמבר </a:t>
            </a:r>
            <a:r>
              <a:rPr lang="he-IL" altLang="he-IL" sz="2400" b="1" dirty="0" smtClean="0">
                <a:solidFill>
                  <a:prstClr val="black"/>
                </a:solidFill>
                <a:latin typeface="Calibri" pitchFamily="34" charset="0"/>
              </a:rPr>
              <a:t>2016</a:t>
            </a:r>
            <a:endParaRPr lang="he-IL" altLang="he-IL" sz="2400" b="1" dirty="0">
              <a:solidFill>
                <a:prstClr val="black"/>
              </a:solidFill>
              <a:latin typeface="Calibri" pitchFamily="34" charset="0"/>
            </a:endParaRPr>
          </a:p>
          <a:p>
            <a:pPr algn="ctr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he-IL" altLang="he-IL" sz="2400" b="1" dirty="0">
                <a:solidFill>
                  <a:prstClr val="black"/>
                </a:solidFill>
                <a:latin typeface="Calibri" pitchFamily="34" charset="0"/>
              </a:rPr>
              <a:t>מרכז המחקר והמידע, הכנסת</a:t>
            </a:r>
          </a:p>
        </p:txBody>
      </p:sp>
    </p:spTree>
    <p:extLst>
      <p:ext uri="{BB962C8B-B14F-4D97-AF65-F5344CB8AC3E}">
        <p14:creationId xmlns:p14="http://schemas.microsoft.com/office/powerpoint/2010/main" val="51188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מוזיאונים בישראל 2014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dirty="0"/>
          </a:p>
          <a:p>
            <a:endParaRPr lang="he-IL" dirty="0" smtClean="0"/>
          </a:p>
          <a:p>
            <a:endParaRPr lang="he-IL" dirty="0"/>
          </a:p>
          <a:p>
            <a:endParaRPr lang="he-IL" dirty="0" smtClean="0"/>
          </a:p>
          <a:p>
            <a:pPr marL="0" indent="0" algn="l">
              <a:buNone/>
            </a:pPr>
            <a:r>
              <a:rPr lang="he-IL" sz="1800" dirty="0" smtClean="0"/>
              <a:t>הלשכה המרכזית לסטטיסטיקה, עיבוד מיוחד 2014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2</a:t>
            </a:fld>
            <a:endParaRPr lang="en-US" dirty="0"/>
          </a:p>
        </p:txBody>
      </p:sp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8431784"/>
              </p:ext>
            </p:extLst>
          </p:nvPr>
        </p:nvGraphicFramePr>
        <p:xfrm>
          <a:off x="323528" y="1844674"/>
          <a:ext cx="8529960" cy="4533433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1066245"/>
                <a:gridCol w="1066245"/>
                <a:gridCol w="1066245"/>
                <a:gridCol w="1066245"/>
                <a:gridCol w="1066245"/>
                <a:gridCol w="1066245"/>
                <a:gridCol w="1066245"/>
                <a:gridCol w="1066245"/>
              </a:tblGrid>
              <a:tr h="1011619">
                <a:tc>
                  <a:txBody>
                    <a:bodyPr/>
                    <a:lstStyle/>
                    <a:p>
                      <a:pPr rtl="1"/>
                      <a:endParaRPr lang="en-US" sz="1800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ירושלים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תל אביב וגוש דן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צפון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חיפה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מרכז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דרום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457887"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ערים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99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28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38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674413"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מועצות מקומיות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en-US" sz="180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 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en-US" sz="180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674413"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מועצות אזוריות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34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en-US" sz="180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 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19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1011619"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חסרי מעמד מוניציפלי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en-US" sz="180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 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en-US" sz="1800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/>
                      <a:endParaRPr lang="en-US" sz="1800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457887">
                <a:tc>
                  <a:txBody>
                    <a:bodyPr/>
                    <a:lstStyle/>
                    <a:p>
                      <a:pPr rtl="1"/>
                      <a:endParaRPr lang="en-US" sz="1800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151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30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38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35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19</a:t>
                      </a:r>
                      <a:endParaRPr lang="en-US" sz="18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18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11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4262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חוק המוזיאונים, התשמ"ג-1983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he-IL" sz="2800" b="1" dirty="0">
                <a:latin typeface="Narkisim" panose="020E0502050101010101" pitchFamily="34" charset="-79"/>
                <a:cs typeface="Narkisim" panose="020E0502050101010101" pitchFamily="34" charset="-79"/>
              </a:rPr>
              <a:t>"מוסד שלא למטרות רווח שיש בו אוסף מוצגים בעל ערך תרבותי, המציג באופן קבוע את האוסף או חלק ממנו לציבור, ומטרת התצוגה היא חינוך, לימוד או עינוג." </a:t>
            </a:r>
            <a:endParaRPr lang="he-IL" sz="2800" b="1" dirty="0" smtClean="0">
              <a:latin typeface="Narkisim" panose="020E0502050101010101" pitchFamily="34" charset="-79"/>
              <a:cs typeface="Narkisim" panose="020E0502050101010101" pitchFamily="34" charset="-79"/>
            </a:endParaRPr>
          </a:p>
          <a:p>
            <a:pPr algn="just"/>
            <a:endParaRPr lang="he-IL" sz="2800" dirty="0" smtClean="0"/>
          </a:p>
          <a:p>
            <a:pPr algn="just"/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מוזיאונים מוכרים – </a:t>
            </a:r>
            <a:r>
              <a:rPr lang="he-IL" sz="28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מחוייבים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 להוראות החוק ומתוקצבים מכוחו. עשויים להיות זכאים להטבות נוספות ובהם תקצוב משרד החינוך והנחות בארנונה</a:t>
            </a:r>
          </a:p>
          <a:p>
            <a:pPr algn="just"/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מוזיאונים פרטיים – אינם </a:t>
            </a:r>
            <a:r>
              <a:rPr lang="he-IL" sz="28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מחוייבים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 להוראות החוק ואינם מתוקצבים מכוחו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594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מוזיאונים לפי מעמד ומחוז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8" name="מציין מיקום תוכן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3809488"/>
              </p:ext>
            </p:extLst>
          </p:nvPr>
        </p:nvGraphicFramePr>
        <p:xfrm>
          <a:off x="179388" y="1844675"/>
          <a:ext cx="8709025" cy="4287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837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מבקרים במוזיאונים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8" name="מציין מיקום תוכן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3545357"/>
              </p:ext>
            </p:extLst>
          </p:nvPr>
        </p:nvGraphicFramePr>
        <p:xfrm>
          <a:off x="57151" y="1706562"/>
          <a:ext cx="9086850" cy="5151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541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ביקורי תלמידים במוזיאונים (אלפ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י תלמידים)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7" name="מציין מיקום תוכן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8223626"/>
              </p:ext>
            </p:extLst>
          </p:nvPr>
        </p:nvGraphicFramePr>
        <p:xfrm>
          <a:off x="57150" y="1844674"/>
          <a:ext cx="8831263" cy="5013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2945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תמיכות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מינהל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התרבות במוזיאונים (מיליוני ₪)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8" name="מציין מיקום תוכן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6951855"/>
              </p:ext>
            </p:extLst>
          </p:nvPr>
        </p:nvGraphicFramePr>
        <p:xfrm>
          <a:off x="179388" y="1844675"/>
          <a:ext cx="8709025" cy="4287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40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כותרת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התפלגות תמיכות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מינהל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התרבות לפי קבוצת סיווג ומחוז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8" name="מציין מיקום תוכן 7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363291407"/>
              </p:ext>
            </p:extLst>
          </p:nvPr>
        </p:nvGraphicFramePr>
        <p:xfrm>
          <a:off x="1182688" y="2017713"/>
          <a:ext cx="38100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מציין מיקום תוכן 1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379241102"/>
              </p:ext>
            </p:extLst>
          </p:nvPr>
        </p:nvGraphicFramePr>
        <p:xfrm>
          <a:off x="5145088" y="2017713"/>
          <a:ext cx="38100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280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התפלגות תמיכת משרד החינוך במוזיאונים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2080572"/>
              </p:ext>
            </p:extLst>
          </p:nvPr>
        </p:nvGraphicFramePr>
        <p:xfrm>
          <a:off x="57149" y="1706566"/>
          <a:ext cx="8979347" cy="4748783"/>
        </p:xfrm>
        <a:graphic>
          <a:graphicData uri="http://schemas.openxmlformats.org/drawingml/2006/table">
            <a:tbl>
              <a:tblPr rtl="1" firstRow="1" firstCol="1" bandRow="1" bandCol="1">
                <a:tableStyleId>{5C22544A-7EE6-4342-B048-85BDC9FD1C3A}</a:tableStyleId>
              </a:tblPr>
              <a:tblGrid>
                <a:gridCol w="1494163"/>
                <a:gridCol w="935648"/>
                <a:gridCol w="935648"/>
                <a:gridCol w="935648"/>
                <a:gridCol w="935648"/>
                <a:gridCol w="935648"/>
                <a:gridCol w="935648"/>
                <a:gridCol w="935648"/>
                <a:gridCol w="935648"/>
              </a:tblGrid>
              <a:tr h="584345"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מחוז</a:t>
                      </a: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 gridSpan="2"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מספר מוזיאונים נתמכים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תלמידים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שעות הדרכה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תמיכה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584345"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6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ירושלים</a:t>
                      </a: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</a:t>
                      </a: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25.8%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112,042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27.9%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16,905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31.5%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2,448.8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31.8%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</a:tr>
              <a:tr h="584345"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צפון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11</a:t>
                      </a: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35.5%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90,187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22.4%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13,974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26.0%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1,722.7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22.4%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</a:tr>
              <a:tr h="584345"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חיפה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</a:t>
                      </a: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12.9%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74,333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18.5%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9,113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17.0%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1,497.5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19.5%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</a:tr>
              <a:tr h="584345"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מרכז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</a:t>
                      </a: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9.7%</a:t>
                      </a: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65,507</a:t>
                      </a: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16.3%</a:t>
                      </a: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6,573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12.2%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939.4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12.2%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</a:tr>
              <a:tr h="584345"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תל אביב וגוש דן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12.9%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55,715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13.9%</a:t>
                      </a: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6,613</a:t>
                      </a: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12.3%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982.1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12.8%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</a:tr>
              <a:tr h="584345"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דרום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3.2%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4,338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1.1%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511</a:t>
                      </a: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1.0%</a:t>
                      </a: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103.9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1.3%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</a:tr>
              <a:tr h="584345"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he-IL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31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100.0%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402,122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100.0%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53,689</a:t>
                      </a:r>
                      <a:endParaRPr lang="en-US" sz="16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100.0%</a:t>
                      </a: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7,694.5</a:t>
                      </a: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100.0%</a:t>
                      </a:r>
                      <a:endParaRPr lang="en-US" sz="16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3500" marR="63500" marT="0" marB="0"/>
                </a:tc>
              </a:tr>
            </a:tbl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9170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e-IL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 algn="ctr">
              <a:buNone/>
            </a:pPr>
            <a:r>
              <a:rPr lang="he-IL" sz="5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תודה רבה!</a:t>
            </a:r>
            <a:endParaRPr lang="he-IL" sz="54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933"/>
      </p:ext>
    </p:extLst>
  </p:cSld>
  <p:clrMapOvr>
    <a:masterClrMapping/>
  </p:clrMapOvr>
</p:sld>
</file>

<file path=ppt/theme/theme1.xml><?xml version="1.0" encoding="utf-8"?>
<a:theme xmlns:a="http://schemas.openxmlformats.org/drawingml/2006/main" name="1_Blends">
  <a:themeElements>
    <a:clrScheme name="חלון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Blends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30D0B80-6002-4468-9660-66B9BD6F3ED0}"/>
</file>

<file path=customXml/itemProps2.xml><?xml version="1.0" encoding="utf-8"?>
<ds:datastoreItem xmlns:ds="http://schemas.openxmlformats.org/officeDocument/2006/customXml" ds:itemID="{0E36FA8E-A323-4BF4-B4D2-082DD3E8C365}"/>
</file>

<file path=customXml/itemProps3.xml><?xml version="1.0" encoding="utf-8"?>
<ds:datastoreItem xmlns:ds="http://schemas.openxmlformats.org/officeDocument/2006/customXml" ds:itemID="{DA7962E2-BA9A-4537-97DF-B4A8537896D7}"/>
</file>

<file path=docProps/app.xml><?xml version="1.0" encoding="utf-8"?>
<Properties xmlns="http://schemas.openxmlformats.org/officeDocument/2006/extended-properties" xmlns:vt="http://schemas.openxmlformats.org/officeDocument/2006/docPropsVTypes">
  <Template>מצגת ועדת ביקורת</Template>
  <TotalTime>1297</TotalTime>
  <Words>315</Words>
  <Application>Microsoft Office PowerPoint</Application>
  <PresentationFormat>‫הצגה על המסך (4:3)</PresentationFormat>
  <Paragraphs>146</Paragraphs>
  <Slides>10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18" baseType="lpstr">
      <vt:lpstr>Arial</vt:lpstr>
      <vt:lpstr>Calibri</vt:lpstr>
      <vt:lpstr>David</vt:lpstr>
      <vt:lpstr>Narkisim</vt:lpstr>
      <vt:lpstr>Tahoma</vt:lpstr>
      <vt:lpstr>Times New Roman</vt:lpstr>
      <vt:lpstr>Wingdings</vt:lpstr>
      <vt:lpstr>1_Blends</vt:lpstr>
      <vt:lpstr>מצגת של PowerPoint</vt:lpstr>
      <vt:lpstr>מוזיאונים בישראל 2014</vt:lpstr>
      <vt:lpstr>חוק המוזיאונים, התשמ"ג-1983</vt:lpstr>
      <vt:lpstr>מוזיאונים לפי מעמד ומחוז</vt:lpstr>
      <vt:lpstr>מבקרים במוזיאונים</vt:lpstr>
      <vt:lpstr>ביקורי תלמידים במוזיאונים (אלפי תלמידים)</vt:lpstr>
      <vt:lpstr>תמיכות מינהל התרבות במוזיאונים (מיליוני ₪)</vt:lpstr>
      <vt:lpstr>התפלגות תמיכות מינהל התרבות לפי קבוצת סיווג ומחוז</vt:lpstr>
      <vt:lpstr>התפלגות תמיכת משרד החינוך במוזיאונים</vt:lpstr>
      <vt:lpstr>מצגת של PowerPoint</vt:lpstr>
    </vt:vector>
  </TitlesOfParts>
  <Company>Knesset of Israel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אתי ווייסבלאי</dc:creator>
  <cp:lastModifiedBy>אתי ווייסבלאי</cp:lastModifiedBy>
  <cp:revision>23</cp:revision>
  <dcterms:created xsi:type="dcterms:W3CDTF">2016-12-11T10:10:07Z</dcterms:created>
  <dcterms:modified xsi:type="dcterms:W3CDTF">2016-12-12T07:47:29Z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2008814</vt:r8>
  </property>
</Properties>
</file>