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slideMasters/slideMaster4.xml" ContentType="application/vnd.openxmlformats-officedocument.presentationml.slideMaster+xml"/>
  <Override PartName="/ppt/notesSlides/notesSlide10.xml" ContentType="application/vnd.openxmlformats-officedocument.presentationml.notesSlide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3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9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50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1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Masters/notesMaster1.xml" ContentType="application/vnd.openxmlformats-officedocument.presentationml.notesMaster+xml"/>
  <Override PartName="/ppt/diagrams/layout2.xml" ContentType="application/vnd.openxmlformats-officedocument.drawingml.diagram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4.xml" ContentType="application/vnd.openxmlformats-officedocument.drawingml.chart+xml"/>
  <Override PartName="/ppt/charts/chart3.xml" ContentType="application/vnd.openxmlformats-officedocument.drawingml.char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74" r:id="rId3"/>
    <p:sldMasterId id="2147483688" r:id="rId4"/>
  </p:sldMasterIdLst>
  <p:notesMasterIdLst>
    <p:notesMasterId r:id="rId24"/>
  </p:notesMasterIdLst>
  <p:sldIdLst>
    <p:sldId id="256" r:id="rId5"/>
    <p:sldId id="257" r:id="rId6"/>
    <p:sldId id="259" r:id="rId7"/>
    <p:sldId id="271" r:id="rId8"/>
    <p:sldId id="260" r:id="rId9"/>
    <p:sldId id="265" r:id="rId10"/>
    <p:sldId id="268" r:id="rId11"/>
    <p:sldId id="269" r:id="rId12"/>
    <p:sldId id="280" r:id="rId13"/>
    <p:sldId id="266" r:id="rId14"/>
    <p:sldId id="267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78" r:id="rId2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3" d="100"/>
          <a:sy n="63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ustomXml" Target="../customXml/item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3\users\Tktamir\&#1514;&#1502;&#1497;&#1512;%20-%20&#1513;&#1493;&#1496;&#1507;\&#1514;&#1512;&#1489;&#1493;&#1514;%20&#1493;&#1505;&#1508;&#1493;&#1512;&#1496;\&#1493;&#1506;&#1491;&#1514;%20&#1492;&#1497;&#1502;&#1493;&#1512;&#1497;&#1501;\&#1493;&#1506;&#1491;&#1514;%20&#1492;&#1497;&#1502;&#1493;&#1512;&#1497;&#1501;%20%20-%20&#1504;&#1514;&#1493;&#1504;&#1497;&#1501;%20&#1500;&#1502;&#1510;&#1490;&#1493;&#1514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ktamir\Desktop\&#1514;&#1512;&#1489;&#1493;&#1514;%20&#1493;&#1505;&#1508;&#1493;&#1512;&#1496;\&#1493;&#1506;&#1491;&#1514;%20&#1492;&#1497;&#1502;&#1493;&#1512;&#1497;&#1501;\&#1488;&#1511;&#1505;&#1500;&#1497;&#1501;%20&#1512;&#1488;&#1513;&#1497;&#1497;&#1501;%20&#1500;&#1491;&#1493;&#1495;\&#1493;&#1506;&#1491;&#1514;%20&#1492;&#1497;&#1502;&#1493;&#1512;&#1497;&#1501;%20%20-%20&#1502;&#1505;&#1491;%20&#1504;&#1514;&#1493;&#1504;&#1497;&#1501;%2024.06%201727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netapp3\workgrps\SMKLKALA\Ori\Add%20Label%20for%20XY%20Scatter%20Chart\&#1488;&#1493;&#1499;&#1500;&#1493;&#1505;&#1497;&#1492;%20&#1493;&#1492;&#1493;&#1510;&#1488;&#1492;%20&#1506;&#1500;%20&#1492;&#1490;&#1512;&#1500;&#1493;&#1514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425785825032803E-2"/>
          <c:y val="2.8703949885410217E-2"/>
          <c:w val="0.94393728271824373"/>
          <c:h val="0.745317886485226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'נתוני תרשימים'!$B$2</c:f>
              <c:strCache>
                <c:ptCount val="1"/>
                <c:pt idx="0">
                  <c:v>מפעל הפיס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'נתוני תרשימים'!$A$3:$A$11</c:f>
              <c:strCach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2015*</c:v>
                </c:pt>
                <c:pt idx="8">
                  <c:v>2016*</c:v>
                </c:pt>
              </c:strCache>
            </c:strRef>
          </c:cat>
          <c:val>
            <c:numRef>
              <c:f>'נתוני תרשימים'!$B$3:$B$11</c:f>
              <c:numCache>
                <c:formatCode>0.0</c:formatCode>
                <c:ptCount val="9"/>
                <c:pt idx="0">
                  <c:v>3.9465300000000001</c:v>
                </c:pt>
                <c:pt idx="1">
                  <c:v>4.5151310000000002</c:v>
                </c:pt>
                <c:pt idx="2">
                  <c:v>4.6271620000000002</c:v>
                </c:pt>
                <c:pt idx="3">
                  <c:v>4.7816809999999998</c:v>
                </c:pt>
                <c:pt idx="4">
                  <c:v>5.0971279999999997</c:v>
                </c:pt>
                <c:pt idx="5">
                  <c:v>5.8294769999999998</c:v>
                </c:pt>
                <c:pt idx="6">
                  <c:v>6.2392440000000002</c:v>
                </c:pt>
                <c:pt idx="7">
                  <c:v>6.492</c:v>
                </c:pt>
                <c:pt idx="8">
                  <c:v>7.0659999999999998</c:v>
                </c:pt>
              </c:numCache>
            </c:numRef>
          </c:val>
        </c:ser>
        <c:ser>
          <c:idx val="1"/>
          <c:order val="1"/>
          <c:tx>
            <c:strRef>
              <c:f>'נתוני תרשימים'!$C$2</c:f>
              <c:strCache>
                <c:ptCount val="1"/>
                <c:pt idx="0">
                  <c:v>המועצה להסדר ההימורים בספורט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'נתוני תרשימים'!$A$3:$A$11</c:f>
              <c:strCach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2015*</c:v>
                </c:pt>
                <c:pt idx="8">
                  <c:v>2016*</c:v>
                </c:pt>
              </c:strCache>
            </c:strRef>
          </c:cat>
          <c:val>
            <c:numRef>
              <c:f>'נתוני תרשימים'!$C$3:$C$11</c:f>
              <c:numCache>
                <c:formatCode>0.0</c:formatCode>
                <c:ptCount val="9"/>
                <c:pt idx="0">
                  <c:v>1.5561</c:v>
                </c:pt>
                <c:pt idx="1">
                  <c:v>1.3597999999999999</c:v>
                </c:pt>
                <c:pt idx="2">
                  <c:v>1.572802</c:v>
                </c:pt>
                <c:pt idx="3">
                  <c:v>1.525082</c:v>
                </c:pt>
                <c:pt idx="4">
                  <c:v>1.7906169999999999</c:v>
                </c:pt>
                <c:pt idx="5">
                  <c:v>1.921314</c:v>
                </c:pt>
                <c:pt idx="6">
                  <c:v>2.5574979999999998</c:v>
                </c:pt>
                <c:pt idx="7">
                  <c:v>2.5010080000000001</c:v>
                </c:pt>
                <c:pt idx="8">
                  <c:v>3.109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3525120"/>
        <c:axId val="113526656"/>
      </c:barChart>
      <c:catAx>
        <c:axId val="1135251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13526656"/>
        <c:crosses val="autoZero"/>
        <c:auto val="1"/>
        <c:lblAlgn val="ctr"/>
        <c:lblOffset val="100"/>
        <c:noMultiLvlLbl val="0"/>
      </c:catAx>
      <c:valAx>
        <c:axId val="113526656"/>
        <c:scaling>
          <c:orientation val="minMax"/>
          <c:max val="12"/>
        </c:scaling>
        <c:delete val="0"/>
        <c:axPos val="l"/>
        <c:majorGridlines>
          <c:spPr>
            <a:ln>
              <a:noFill/>
            </a:ln>
          </c:spPr>
        </c:majorGridlines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135251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5793311575647099"/>
          <c:y val="0.87980030927119091"/>
          <c:w val="0.51780414774673378"/>
          <c:h val="6.0182340968405933E-2"/>
        </c:manualLayout>
      </c:layout>
      <c:overlay val="0"/>
      <c:txPr>
        <a:bodyPr/>
        <a:lstStyle/>
        <a:p>
          <a:pPr>
            <a:defRPr sz="16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'נתוני תרשימים'!$R$176</c:f>
              <c:strCache>
                <c:ptCount val="1"/>
                <c:pt idx="0">
                  <c:v>סה"כ</c:v>
                </c:pt>
              </c:strCache>
            </c:strRef>
          </c:tx>
          <c:invertIfNegative val="0"/>
          <c:dLbls>
            <c:numFmt formatCode="#,##0" sourceLinked="0"/>
            <c:txPr>
              <a:bodyPr/>
              <a:lstStyle/>
              <a:p>
                <a:pPr>
                  <a:defRPr sz="12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'נתוני תרשימים'!$S$171:$T$171</c:f>
              <c:strCache>
                <c:ptCount val="2"/>
                <c:pt idx="0">
                  <c:v>מפעל הפיס</c:v>
                </c:pt>
                <c:pt idx="1">
                  <c:v>מועצה להסדר הימורים בספורט</c:v>
                </c:pt>
              </c:strCache>
            </c:strRef>
          </c:cat>
          <c:val>
            <c:numRef>
              <c:f>'נתוני תרשימים'!$S$176:$T$176</c:f>
              <c:numCache>
                <c:formatCode>General</c:formatCode>
                <c:ptCount val="2"/>
                <c:pt idx="0">
                  <c:v>179.81800000000001</c:v>
                </c:pt>
                <c:pt idx="1">
                  <c:v>156.09399999999999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763520"/>
        <c:axId val="102765696"/>
      </c:barChart>
      <c:catAx>
        <c:axId val="1027635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02765696"/>
        <c:crosses val="autoZero"/>
        <c:auto val="1"/>
        <c:lblAlgn val="ctr"/>
        <c:lblOffset val="100"/>
        <c:noMultiLvlLbl val="0"/>
      </c:catAx>
      <c:valAx>
        <c:axId val="102765696"/>
        <c:scaling>
          <c:orientation val="minMax"/>
          <c:min val="0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02763520"/>
        <c:crosses val="autoZero"/>
        <c:crossBetween val="between"/>
        <c:majorUnit val="40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dirty="0" smtClean="0"/>
              <a:t>בישראל פדיון</a:t>
            </a:r>
            <a:r>
              <a:rPr lang="he-IL" baseline="0" dirty="0" smtClean="0"/>
              <a:t> ההגרלות כאחוז </a:t>
            </a:r>
            <a:r>
              <a:rPr lang="he-IL" baseline="0" dirty="0" err="1" smtClean="0"/>
              <a:t>מהתמ"ג</a:t>
            </a:r>
            <a:r>
              <a:rPr lang="he-IL" baseline="0" dirty="0" smtClean="0"/>
              <a:t> גבוה יחסית</a:t>
            </a:r>
            <a:endParaRPr lang="he-IL" dirty="0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8.3382018570580529E-2"/>
          <c:y val="3.40786380796353E-2"/>
          <c:w val="0.87236836504967463"/>
          <c:h val="0.77694145094989442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גיליון1!$B$1</c:f>
              <c:strCache>
                <c:ptCount val="1"/>
                <c:pt idx="0">
                  <c:v>אחוז הפדיון מהתמ"ג</c:v>
                </c:pt>
              </c:strCache>
            </c:strRef>
          </c:tx>
          <c:spPr>
            <a:solidFill>
              <a:schemeClr val="bg1">
                <a:lumMod val="65000"/>
                <a:alpha val="57000"/>
              </a:schemeClr>
            </a:solidFill>
          </c:spPr>
          <c:invertIfNegative val="0"/>
          <c:dPt>
            <c:idx val="1"/>
            <c:invertIfNegative val="0"/>
            <c:bubble3D val="0"/>
          </c:dPt>
          <c:dPt>
            <c:idx val="7"/>
            <c:invertIfNegative val="0"/>
            <c:bubble3D val="0"/>
            <c:spPr>
              <a:solidFill>
                <a:schemeClr val="accent6">
                  <a:lumMod val="75000"/>
                  <a:alpha val="57000"/>
                </a:schemeClr>
              </a:solidFill>
            </c:spPr>
          </c:dPt>
          <c:dPt>
            <c:idx val="9"/>
            <c:invertIfNegative val="0"/>
            <c:bubble3D val="0"/>
            <c:spPr>
              <a:solidFill>
                <a:schemeClr val="accent6">
                  <a:lumMod val="75000"/>
                  <a:alpha val="57000"/>
                </a:schemeClr>
              </a:solidFill>
            </c:spPr>
          </c:dPt>
          <c:dPt>
            <c:idx val="10"/>
            <c:invertIfNegative val="0"/>
            <c:bubble3D val="0"/>
          </c:dPt>
          <c:dPt>
            <c:idx val="11"/>
            <c:invertIfNegative val="0"/>
            <c:bubble3D val="0"/>
          </c:dPt>
          <c:dPt>
            <c:idx val="22"/>
            <c:invertIfNegative val="0"/>
            <c:bubble3D val="0"/>
          </c:dPt>
          <c:dPt>
            <c:idx val="23"/>
            <c:invertIfNegative val="0"/>
            <c:bubble3D val="0"/>
            <c:spPr>
              <a:solidFill>
                <a:schemeClr val="tx2">
                  <a:alpha val="57000"/>
                </a:schemeClr>
              </a:solidFill>
            </c:spPr>
          </c:dPt>
          <c:dPt>
            <c:idx val="26"/>
            <c:invertIfNegative val="0"/>
            <c:bubble3D val="0"/>
            <c:spPr>
              <a:solidFill>
                <a:schemeClr val="accent6">
                  <a:lumMod val="75000"/>
                  <a:alpha val="57000"/>
                </a:schemeClr>
              </a:solidFill>
            </c:spPr>
          </c:dPt>
          <c:dLbls>
            <c:dLbl>
              <c:idx val="2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גיליון1!$A$2:$A$30</c:f>
              <c:strCache>
                <c:ptCount val="29"/>
                <c:pt idx="0">
                  <c:v>ספרד</c:v>
                </c:pt>
                <c:pt idx="1">
                  <c:v>צרפת</c:v>
                </c:pt>
                <c:pt idx="2">
                  <c:v>דרום אפריקה</c:v>
                </c:pt>
                <c:pt idx="3">
                  <c:v>תורכיה</c:v>
                </c:pt>
                <c:pt idx="4">
                  <c:v>גרמניה</c:v>
                </c:pt>
                <c:pt idx="5">
                  <c:v>רומניה</c:v>
                </c:pt>
                <c:pt idx="6">
                  <c:v>צ'כיה</c:v>
                </c:pt>
                <c:pt idx="7">
                  <c:v>יפן</c:v>
                </c:pt>
                <c:pt idx="8">
                  <c:v>פולין</c:v>
                </c:pt>
                <c:pt idx="9">
                  <c:v>ברזיל</c:v>
                </c:pt>
                <c:pt idx="10">
                  <c:v>הולנד</c:v>
                </c:pt>
                <c:pt idx="11">
                  <c:v>סין</c:v>
                </c:pt>
                <c:pt idx="12">
                  <c:v>בלגיה</c:v>
                </c:pt>
                <c:pt idx="13">
                  <c:v>שווייץ</c:v>
                </c:pt>
                <c:pt idx="14">
                  <c:v>אירלנד</c:v>
                </c:pt>
                <c:pt idx="15">
                  <c:v>ארה"ב</c:v>
                </c:pt>
                <c:pt idx="16">
                  <c:v>בריטניה</c:v>
                </c:pt>
                <c:pt idx="17">
                  <c:v>קרואטיה</c:v>
                </c:pt>
                <c:pt idx="18">
                  <c:v>ניו זילנד</c:v>
                </c:pt>
                <c:pt idx="19">
                  <c:v>דנמרק</c:v>
                </c:pt>
                <c:pt idx="20">
                  <c:v>קנדה</c:v>
                </c:pt>
                <c:pt idx="21">
                  <c:v>איטליה</c:v>
                </c:pt>
                <c:pt idx="22">
                  <c:v>שוודיה</c:v>
                </c:pt>
                <c:pt idx="23">
                  <c:v>ישראל</c:v>
                </c:pt>
                <c:pt idx="24">
                  <c:v>הונגריה</c:v>
                </c:pt>
                <c:pt idx="25">
                  <c:v>אוסטריה</c:v>
                </c:pt>
                <c:pt idx="26">
                  <c:v>נורבגיה</c:v>
                </c:pt>
                <c:pt idx="27">
                  <c:v>פינלנד</c:v>
                </c:pt>
                <c:pt idx="28">
                  <c:v>פורטוגל</c:v>
                </c:pt>
              </c:strCache>
            </c:strRef>
          </c:cat>
          <c:val>
            <c:numRef>
              <c:f>גיליון1!$B$2:$B$30</c:f>
              <c:numCache>
                <c:formatCode>0.00%</c:formatCode>
                <c:ptCount val="29"/>
                <c:pt idx="0">
                  <c:v>9.7871604748549701E-4</c:v>
                </c:pt>
                <c:pt idx="1">
                  <c:v>9.8478322342058361E-4</c:v>
                </c:pt>
                <c:pt idx="2">
                  <c:v>1.1495319957622954E-3</c:v>
                </c:pt>
                <c:pt idx="3">
                  <c:v>1.5102821906989459E-3</c:v>
                </c:pt>
                <c:pt idx="4">
                  <c:v>1.5142181157393271E-3</c:v>
                </c:pt>
                <c:pt idx="5">
                  <c:v>1.667553941064103E-3</c:v>
                </c:pt>
                <c:pt idx="6">
                  <c:v>1.9056487846088859E-3</c:v>
                </c:pt>
                <c:pt idx="7">
                  <c:v>1.967034238022729E-3</c:v>
                </c:pt>
                <c:pt idx="8">
                  <c:v>1.9705875087175219E-3</c:v>
                </c:pt>
                <c:pt idx="9">
                  <c:v>2.2128548001718088E-3</c:v>
                </c:pt>
                <c:pt idx="10">
                  <c:v>2.9120207613500915E-3</c:v>
                </c:pt>
                <c:pt idx="11">
                  <c:v>3.0019455591151264E-3</c:v>
                </c:pt>
                <c:pt idx="12">
                  <c:v>3.1399525263139504E-3</c:v>
                </c:pt>
                <c:pt idx="13">
                  <c:v>3.3801928869999767E-3</c:v>
                </c:pt>
                <c:pt idx="14">
                  <c:v>3.8879446737538344E-3</c:v>
                </c:pt>
                <c:pt idx="15">
                  <c:v>4.0438500613742571E-3</c:v>
                </c:pt>
                <c:pt idx="16">
                  <c:v>4.0656753857747233E-3</c:v>
                </c:pt>
                <c:pt idx="17">
                  <c:v>4.1000000000000003E-3</c:v>
                </c:pt>
                <c:pt idx="18">
                  <c:v>4.2000205671110244E-3</c:v>
                </c:pt>
                <c:pt idx="19">
                  <c:v>5.0169076337269964E-3</c:v>
                </c:pt>
                <c:pt idx="20">
                  <c:v>5.2693276619447289E-3</c:v>
                </c:pt>
                <c:pt idx="21">
                  <c:v>5.6349404975936249E-3</c:v>
                </c:pt>
                <c:pt idx="22">
                  <c:v>7.6127982622500494E-3</c:v>
                </c:pt>
                <c:pt idx="23">
                  <c:v>7.9000000000000008E-3</c:v>
                </c:pt>
                <c:pt idx="24">
                  <c:v>8.1544549706199787E-3</c:v>
                </c:pt>
                <c:pt idx="25">
                  <c:v>8.9737002255724039E-3</c:v>
                </c:pt>
                <c:pt idx="26">
                  <c:v>9.2769594012668995E-3</c:v>
                </c:pt>
                <c:pt idx="27">
                  <c:v>9.3138640594995561E-3</c:v>
                </c:pt>
                <c:pt idx="28">
                  <c:v>9.9685089670456892E-3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8"/>
        <c:axId val="44900736"/>
        <c:axId val="39697024"/>
      </c:barChart>
      <c:valAx>
        <c:axId val="39697024"/>
        <c:scaling>
          <c:orientation val="minMax"/>
        </c:scaling>
        <c:delete val="0"/>
        <c:axPos val="l"/>
        <c:numFmt formatCode="0.0%" sourceLinked="0"/>
        <c:majorTickMark val="out"/>
        <c:minorTickMark val="none"/>
        <c:tickLblPos val="nextTo"/>
        <c:crossAx val="44900736"/>
        <c:crosses val="autoZero"/>
        <c:crossBetween val="between"/>
      </c:valAx>
      <c:catAx>
        <c:axId val="44900736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low"/>
        <c:txPr>
          <a:bodyPr rot="-2100000"/>
          <a:lstStyle/>
          <a:p>
            <a:pPr>
              <a:defRPr sz="1050"/>
            </a:pPr>
            <a:endParaRPr lang="he-IL"/>
          </a:p>
        </c:txPr>
        <c:crossAx val="39697024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spPr>
    <a:scene3d>
      <a:camera prst="orthographicFront"/>
      <a:lightRig rig="threePt" dir="t"/>
    </a:scene3d>
    <a:sp3d prstMaterial="matte"/>
  </c:spPr>
  <c:txPr>
    <a:bodyPr/>
    <a:lstStyle/>
    <a:p>
      <a:pPr>
        <a:defRPr sz="1600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he-IL" sz="18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פדיון ההגרלות לנפש מתואם חיובית</a:t>
            </a:r>
            <a:r>
              <a:rPr lang="he-IL" sz="1800" baseline="0" dirty="0" smtClean="0">
                <a:latin typeface="David" panose="020E0502060401010101" pitchFamily="34" charset="-79"/>
                <a:cs typeface="David" panose="020E0502060401010101" pitchFamily="34" charset="-79"/>
              </a:rPr>
              <a:t> עם כוח הקנייה</a:t>
            </a:r>
            <a:endParaRPr lang="he-IL" sz="1800" dirty="0">
              <a:latin typeface="David" panose="020E0502060401010101" pitchFamily="34" charset="-79"/>
              <a:cs typeface="David" panose="020E0502060401010101" pitchFamily="34" charset="-79"/>
            </a:endParaRPr>
          </a:p>
        </c:rich>
      </c:tx>
      <c:layout>
        <c:manualLayout>
          <c:xMode val="edge"/>
          <c:yMode val="edge"/>
          <c:x val="0.27196416405288354"/>
          <c:y val="1.8219240007815225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4663495393282219"/>
          <c:y val="0.1009774376921083"/>
          <c:w val="0.79635835389244258"/>
          <c:h val="0.74764864089175276"/>
        </c:manualLayout>
      </c:layout>
      <c:scatterChart>
        <c:scatterStyle val="lineMarker"/>
        <c:varyColors val="0"/>
        <c:ser>
          <c:idx val="0"/>
          <c:order val="0"/>
          <c:tx>
            <c:strRef>
              <c:f>'XY Chart'!$C$2</c:f>
              <c:strCache>
                <c:ptCount val="1"/>
                <c:pt idx="0">
                  <c:v>פדיון הגרלות לנפש</c:v>
                </c:pt>
              </c:strCache>
            </c:strRef>
          </c:tx>
          <c:spPr>
            <a:ln w="66675">
              <a:noFill/>
            </a:ln>
          </c:spPr>
          <c:marker>
            <c:symbol val="none"/>
          </c:marke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e-IL"/>
                      <a:t>ארצות הברית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e-IL"/>
                      <a:t>סין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he-IL"/>
                      <a:t>צרפת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he-IL"/>
                      <a:t>בריטניה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he-IL"/>
                      <a:t>קנדה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he-IL"/>
                      <a:t>איטליה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he-IL"/>
                      <a:t>יפן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he-IL"/>
                      <a:t>גרמניה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he-IL"/>
                      <a:t>ברזיל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he-IL"/>
                      <a:t>שוודיה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he-IL"/>
                      <a:t>אוסטריה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he-IL"/>
                      <a:t>שווייץ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he-IL"/>
                      <a:t>הולנד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he-IL"/>
                      <a:t>פינלנד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he-IL"/>
                      <a:t>פורטוגל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/>
              <c:tx>
                <c:rich>
                  <a:bodyPr/>
                  <a:lstStyle/>
                  <a:p>
                    <a:r>
                      <a:rPr lang="he-IL"/>
                      <a:t>ישראל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/>
              <c:tx>
                <c:rich>
                  <a:bodyPr/>
                  <a:lstStyle/>
                  <a:p>
                    <a:r>
                      <a:rPr lang="he-IL"/>
                      <a:t>דנמרק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/>
              <c:tx>
                <c:rich>
                  <a:bodyPr/>
                  <a:lstStyle/>
                  <a:p>
                    <a:r>
                      <a:rPr lang="he-IL"/>
                      <a:t>בלגיה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8"/>
              <c:layout/>
              <c:tx>
                <c:rich>
                  <a:bodyPr/>
                  <a:lstStyle/>
                  <a:p>
                    <a:r>
                      <a:rPr lang="he-IL"/>
                      <a:t>תורכיה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/>
              <c:tx>
                <c:rich>
                  <a:bodyPr/>
                  <a:lstStyle/>
                  <a:p>
                    <a:r>
                      <a:rPr lang="he-IL"/>
                      <a:t>ספרד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tx>
                <c:rich>
                  <a:bodyPr/>
                  <a:lstStyle/>
                  <a:p>
                    <a:r>
                      <a:rPr lang="he-IL"/>
                      <a:t>הונגריה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/>
              <c:tx>
                <c:rich>
                  <a:bodyPr/>
                  <a:lstStyle/>
                  <a:p>
                    <a:r>
                      <a:rPr lang="he-IL"/>
                      <a:t>פולין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2"/>
              <c:layout/>
              <c:tx>
                <c:rich>
                  <a:bodyPr/>
                  <a:lstStyle/>
                  <a:p>
                    <a:r>
                      <a:rPr lang="he-IL"/>
                      <a:t>אירלנד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-7.4732759770190288E-3"/>
                  <c:y val="-1.8245099203536772E-2"/>
                </c:manualLayout>
              </c:layout>
              <c:tx>
                <c:rich>
                  <a:bodyPr/>
                  <a:lstStyle/>
                  <a:p>
                    <a:r>
                      <a:rPr lang="he-IL"/>
                      <a:t>ניו זילנד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4"/>
              <c:layout/>
              <c:tx>
                <c:rich>
                  <a:bodyPr/>
                  <a:lstStyle/>
                  <a:p>
                    <a:r>
                      <a:rPr lang="he-IL"/>
                      <a:t>דרום אפריקה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5"/>
              <c:layout/>
              <c:tx>
                <c:rich>
                  <a:bodyPr/>
                  <a:lstStyle/>
                  <a:p>
                    <a:r>
                      <a:rPr lang="he-IL"/>
                      <a:t>צ'כיה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6"/>
              <c:layout>
                <c:manualLayout>
                  <c:x val="0"/>
                  <c:y val="-3.0408498672561287E-2"/>
                </c:manualLayout>
              </c:layout>
              <c:tx>
                <c:rich>
                  <a:bodyPr/>
                  <a:lstStyle/>
                  <a:p>
                    <a:r>
                      <a:rPr lang="he-IL"/>
                      <a:t>רומניה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7"/>
              <c:layout/>
              <c:tx>
                <c:rich>
                  <a:bodyPr/>
                  <a:lstStyle/>
                  <a:p>
                    <a:r>
                      <a:rPr lang="he-IL"/>
                      <a:t>קרואטיה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trendline>
            <c:trendlineType val="linear"/>
            <c:dispRSqr val="0"/>
            <c:dispEq val="0"/>
          </c:trendline>
          <c:xVal>
            <c:numRef>
              <c:f>'XY Chart'!$B$3:$B$30</c:f>
              <c:numCache>
                <c:formatCode>#,##0</c:formatCode>
                <c:ptCount val="28"/>
                <c:pt idx="0">
                  <c:v>52607.917000000001</c:v>
                </c:pt>
                <c:pt idx="1">
                  <c:v>12188.404</c:v>
                </c:pt>
                <c:pt idx="2">
                  <c:v>39978.627999999997</c:v>
                </c:pt>
                <c:pt idx="3">
                  <c:v>38295.260999999999</c:v>
                </c:pt>
                <c:pt idx="4">
                  <c:v>43669.758000000002</c:v>
                </c:pt>
                <c:pt idx="5">
                  <c:v>35349.381999999998</c:v>
                </c:pt>
                <c:pt idx="6">
                  <c:v>36868.330999999998</c:v>
                </c:pt>
                <c:pt idx="7">
                  <c:v>44945.635999999999</c:v>
                </c:pt>
                <c:pt idx="8">
                  <c:v>16008.307000000001</c:v>
                </c:pt>
                <c:pt idx="9">
                  <c:v>44931.836000000003</c:v>
                </c:pt>
                <c:pt idx="10">
                  <c:v>46027.254999999997</c:v>
                </c:pt>
                <c:pt idx="11">
                  <c:v>56864.803</c:v>
                </c:pt>
                <c:pt idx="12">
                  <c:v>46878.444000000003</c:v>
                </c:pt>
                <c:pt idx="13">
                  <c:v>40348.144999999997</c:v>
                </c:pt>
                <c:pt idx="14">
                  <c:v>26236.418000000001</c:v>
                </c:pt>
                <c:pt idx="15">
                  <c:v>32403.791000000001</c:v>
                </c:pt>
                <c:pt idx="16">
                  <c:v>43547.298999999999</c:v>
                </c:pt>
                <c:pt idx="17">
                  <c:v>42153.49</c:v>
                </c:pt>
                <c:pt idx="18">
                  <c:v>19041.13</c:v>
                </c:pt>
                <c:pt idx="19">
                  <c:v>32741.056</c:v>
                </c:pt>
                <c:pt idx="20">
                  <c:v>23688.294999999998</c:v>
                </c:pt>
                <c:pt idx="21">
                  <c:v>23983.919000000002</c:v>
                </c:pt>
                <c:pt idx="22">
                  <c:v>48133.508000000002</c:v>
                </c:pt>
                <c:pt idx="23">
                  <c:v>34213.934000000001</c:v>
                </c:pt>
                <c:pt idx="24">
                  <c:v>12890.495999999999</c:v>
                </c:pt>
                <c:pt idx="25">
                  <c:v>28977.495999999999</c:v>
                </c:pt>
                <c:pt idx="26">
                  <c:v>18826.654999999999</c:v>
                </c:pt>
                <c:pt idx="27">
                  <c:v>20586.204000000002</c:v>
                </c:pt>
              </c:numCache>
            </c:numRef>
          </c:xVal>
          <c:yVal>
            <c:numRef>
              <c:f>'XY Chart'!$C$3:$C$30</c:f>
              <c:numCache>
                <c:formatCode>_(* #,##0.00_);_(* \(#,##0.00\);_(* "-"??_);_(@_)</c:formatCode>
                <c:ptCount val="28"/>
                <c:pt idx="0">
                  <c:v>220.01394882100399</c:v>
                </c:pt>
                <c:pt idx="1">
                  <c:v>20.883696042572218</c:v>
                </c:pt>
                <c:pt idx="2">
                  <c:v>200.63127681649036</c:v>
                </c:pt>
                <c:pt idx="3">
                  <c:v>166.41966557441859</c:v>
                </c:pt>
                <c:pt idx="4">
                  <c:v>292.79339672388215</c:v>
                </c:pt>
                <c:pt idx="5">
                  <c:v>159.42866344572917</c:v>
                </c:pt>
                <c:pt idx="6">
                  <c:v>76.117855642726681</c:v>
                </c:pt>
                <c:pt idx="7">
                  <c:v>93.054098921732788</c:v>
                </c:pt>
                <c:pt idx="8">
                  <c:v>25.674757222145189</c:v>
                </c:pt>
                <c:pt idx="9">
                  <c:v>356.89614228930014</c:v>
                </c:pt>
                <c:pt idx="10">
                  <c:v>372.31407563566762</c:v>
                </c:pt>
                <c:pt idx="11">
                  <c:v>282.7759761051858</c:v>
                </c:pt>
                <c:pt idx="12">
                  <c:v>123.13435780304509</c:v>
                </c:pt>
                <c:pt idx="13">
                  <c:v>376.10729270612245</c:v>
                </c:pt>
                <c:pt idx="14">
                  <c:v>178.81344871738523</c:v>
                </c:pt>
                <c:pt idx="15">
                  <c:v>268</c:v>
                </c:pt>
                <c:pt idx="16">
                  <c:v>243.67719850733164</c:v>
                </c:pt>
                <c:pt idx="17">
                  <c:v>120.50801379431132</c:v>
                </c:pt>
                <c:pt idx="18">
                  <c:v>16.369834895662649</c:v>
                </c:pt>
                <c:pt idx="19">
                  <c:v>23.612543859335329</c:v>
                </c:pt>
                <c:pt idx="20">
                  <c:v>110.32610795348822</c:v>
                </c:pt>
                <c:pt idx="21">
                  <c:v>27.292684884055703</c:v>
                </c:pt>
                <c:pt idx="22">
                  <c:v>171.34048269578093</c:v>
                </c:pt>
                <c:pt idx="23">
                  <c:v>172.07353039004812</c:v>
                </c:pt>
                <c:pt idx="24">
                  <c:v>7.7960143404443167</c:v>
                </c:pt>
                <c:pt idx="25">
                  <c:v>37.771514873699473</c:v>
                </c:pt>
                <c:pt idx="26">
                  <c:v>16.046410538498954</c:v>
                </c:pt>
                <c:pt idx="27">
                  <c:v>55.209656310451926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6820480"/>
        <c:axId val="150328832"/>
      </c:scatterChart>
      <c:valAx>
        <c:axId val="146820480"/>
        <c:scaling>
          <c:orientation val="minMax"/>
          <c:min val="10000"/>
        </c:scaling>
        <c:delete val="0"/>
        <c:axPos val="b"/>
        <c:title>
          <c:tx>
            <c:rich>
              <a:bodyPr/>
              <a:lstStyle/>
              <a:p>
                <a:pPr>
                  <a:defRPr sz="1400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r>
                  <a:rPr lang="he-IL" sz="1400">
                    <a:latin typeface="David" panose="020E0502060401010101" pitchFamily="34" charset="-79"/>
                    <a:cs typeface="David" panose="020E0502060401010101" pitchFamily="34" charset="-79"/>
                  </a:rPr>
                  <a:t>תמ"ג</a:t>
                </a:r>
                <a:r>
                  <a:rPr lang="he-IL" sz="1400" baseline="0">
                    <a:latin typeface="David" panose="020E0502060401010101" pitchFamily="34" charset="-79"/>
                    <a:cs typeface="David" panose="020E0502060401010101" pitchFamily="34" charset="-79"/>
                  </a:rPr>
                  <a:t> לנפש מיליוני דולרים במונחי </a:t>
                </a:r>
                <a:r>
                  <a:rPr lang="en-US" sz="1400" baseline="0">
                    <a:latin typeface="David" panose="020E0502060401010101" pitchFamily="34" charset="-79"/>
                    <a:cs typeface="David" panose="020E0502060401010101" pitchFamily="34" charset="-79"/>
                  </a:rPr>
                  <a:t>PPP</a:t>
                </a:r>
                <a:endParaRPr lang="he-IL" sz="1400"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c:rich>
          </c:tx>
          <c:layout>
            <c:manualLayout>
              <c:xMode val="edge"/>
              <c:yMode val="edge"/>
              <c:x val="0.39952992505657625"/>
              <c:y val="0.93397909491537978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he-IL"/>
          </a:p>
        </c:txPr>
        <c:crossAx val="150328832"/>
        <c:crosses val="autoZero"/>
        <c:crossBetween val="midCat"/>
      </c:valAx>
      <c:valAx>
        <c:axId val="15032883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r>
                  <a:rPr lang="he-IL" sz="1400">
                    <a:latin typeface="David" panose="020E0502060401010101" pitchFamily="34" charset="-79"/>
                    <a:cs typeface="David" panose="020E0502060401010101" pitchFamily="34" charset="-79"/>
                  </a:rPr>
                  <a:t>פדיון הגרלות לנפש (דולר לנפש)</a:t>
                </a:r>
              </a:p>
            </c:rich>
          </c:tx>
          <c:layout>
            <c:manualLayout>
              <c:xMode val="edge"/>
              <c:yMode val="edge"/>
              <c:x val="5.5422403092500454E-2"/>
              <c:y val="0.25757346405954895"/>
            </c:manualLayout>
          </c:layout>
          <c:overlay val="0"/>
        </c:title>
        <c:numFmt formatCode="_(* #,##0_);_(* \(#,##0\);_(* &quot;-&quot;_);_(@_)" sourceLinked="0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he-IL"/>
          </a:p>
        </c:txPr>
        <c:crossAx val="146820480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image" Target="../media/image9.png"/><Relationship Id="rId1" Type="http://schemas.openxmlformats.org/officeDocument/2006/relationships/image" Target="../media/image8.jpe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image" Target="../media/image9.png"/><Relationship Id="rId1" Type="http://schemas.openxmlformats.org/officeDocument/2006/relationships/image" Target="../media/image8.jpe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7F3FA5-9058-4A81-908C-0A79F2517684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B7E3B23-77A5-4968-A9C6-583F814B5628}">
      <dgm:prSet phldrT="[טקסט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1"/>
          <a:endParaRPr lang="he-IL" sz="24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CE46D5DB-10F3-4DFA-848F-AE3DC3DFE79D}" type="parTrans" cxnId="{FDD9FBCE-ACB1-4A3B-BE06-E0E7AC898995}">
      <dgm:prSet/>
      <dgm:spPr/>
      <dgm:t>
        <a:bodyPr/>
        <a:lstStyle/>
        <a:p>
          <a:pPr rtl="1"/>
          <a:endParaRPr lang="he-IL" sz="2400"/>
        </a:p>
      </dgm:t>
    </dgm:pt>
    <dgm:pt modelId="{311FF794-1D6E-4862-84B2-7D34D6B8A83A}" type="sibTrans" cxnId="{FDD9FBCE-ACB1-4A3B-BE06-E0E7AC898995}">
      <dgm:prSet custT="1"/>
      <dgm:spPr/>
      <dgm:t>
        <a:bodyPr/>
        <a:lstStyle/>
        <a:p>
          <a:pPr rtl="1"/>
          <a:endParaRPr lang="he-IL" sz="2400"/>
        </a:p>
      </dgm:t>
    </dgm:pt>
    <dgm:pt modelId="{18EDD8C5-E252-4E79-B0C2-15CD4761E9EE}">
      <dgm:prSet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rtl="1"/>
          <a:endParaRPr lang="he-IL" sz="2400" b="0" dirty="0" smtClean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EF8B271B-F6F7-40E9-9C86-98686B6726FC}" type="parTrans" cxnId="{6D8EB4E7-83C1-44E2-AC5E-032CAEFC72F1}">
      <dgm:prSet/>
      <dgm:spPr/>
      <dgm:t>
        <a:bodyPr/>
        <a:lstStyle/>
        <a:p>
          <a:pPr rtl="1"/>
          <a:endParaRPr lang="he-IL"/>
        </a:p>
      </dgm:t>
    </dgm:pt>
    <dgm:pt modelId="{65726A24-0B11-4650-9CA4-704870333E61}" type="sibTrans" cxnId="{6D8EB4E7-83C1-44E2-AC5E-032CAEFC72F1}">
      <dgm:prSet/>
      <dgm:spPr/>
      <dgm:t>
        <a:bodyPr/>
        <a:lstStyle/>
        <a:p>
          <a:pPr rtl="1"/>
          <a:endParaRPr lang="he-IL"/>
        </a:p>
      </dgm:t>
    </dgm:pt>
    <dgm:pt modelId="{53662B0E-F71C-4C98-947B-3889EC84BAEE}">
      <dgm:prSet custT="1"/>
      <dgm:spPr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pPr rtl="1"/>
          <a:endParaRPr lang="he-IL" sz="2400" b="0" dirty="0" smtClean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D9C5E053-E552-491C-826C-D18E673FCEED}" type="parTrans" cxnId="{964BFDB7-D614-4FBE-9CB4-6961E17E6B2A}">
      <dgm:prSet/>
      <dgm:spPr/>
      <dgm:t>
        <a:bodyPr/>
        <a:lstStyle/>
        <a:p>
          <a:pPr rtl="1"/>
          <a:endParaRPr lang="he-IL"/>
        </a:p>
      </dgm:t>
    </dgm:pt>
    <dgm:pt modelId="{70776BD8-3D2D-4BB8-868C-700152FEC097}" type="sibTrans" cxnId="{964BFDB7-D614-4FBE-9CB4-6961E17E6B2A}">
      <dgm:prSet/>
      <dgm:spPr/>
      <dgm:t>
        <a:bodyPr/>
        <a:lstStyle/>
        <a:p>
          <a:pPr rtl="1"/>
          <a:endParaRPr lang="he-IL"/>
        </a:p>
      </dgm:t>
    </dgm:pt>
    <dgm:pt modelId="{DFA7F6E8-2B9B-4476-9B2C-81C2958B4901}">
      <dgm:prSet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pPr rtl="1"/>
          <a:endParaRPr lang="he-IL" dirty="0"/>
        </a:p>
      </dgm:t>
    </dgm:pt>
    <dgm:pt modelId="{AA777DC8-C57D-4D6E-BEF7-96042552F5DC}" type="parTrans" cxnId="{332B91B6-D74C-45D5-B1DE-742F167C07A9}">
      <dgm:prSet/>
      <dgm:spPr/>
      <dgm:t>
        <a:bodyPr/>
        <a:lstStyle/>
        <a:p>
          <a:pPr rtl="1"/>
          <a:endParaRPr lang="he-IL"/>
        </a:p>
      </dgm:t>
    </dgm:pt>
    <dgm:pt modelId="{620FD089-E89C-4FEF-8CD9-FEEED3224DED}" type="sibTrans" cxnId="{332B91B6-D74C-45D5-B1DE-742F167C07A9}">
      <dgm:prSet/>
      <dgm:spPr/>
      <dgm:t>
        <a:bodyPr/>
        <a:lstStyle/>
        <a:p>
          <a:pPr rtl="1"/>
          <a:endParaRPr lang="he-IL"/>
        </a:p>
      </dgm:t>
    </dgm:pt>
    <dgm:pt modelId="{3892042E-B3CD-4557-AF16-EF80BE1B65A8}" type="pres">
      <dgm:prSet presAssocID="{CE7F3FA5-9058-4A81-908C-0A79F2517684}" presName="CompostProcess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691B694-B29F-4CCA-9CD6-BB59DAB43F1E}" type="pres">
      <dgm:prSet presAssocID="{CE7F3FA5-9058-4A81-908C-0A79F2517684}" presName="arrow" presStyleLbl="bgShp" presStyleIdx="0" presStyleCnt="1" custLinFactNeighborX="1424" custLinFactNeighborY="-947"/>
      <dgm:spPr/>
      <dgm:t>
        <a:bodyPr/>
        <a:lstStyle/>
        <a:p>
          <a:pPr rtl="1"/>
          <a:endParaRPr lang="he-IL"/>
        </a:p>
      </dgm:t>
    </dgm:pt>
    <dgm:pt modelId="{1DC6C1CB-DA06-4DE9-94F8-EC3B7AF40A90}" type="pres">
      <dgm:prSet presAssocID="{CE7F3FA5-9058-4A81-908C-0A79F2517684}" presName="linearProcess" presStyleCnt="0"/>
      <dgm:spPr/>
      <dgm:t>
        <a:bodyPr/>
        <a:lstStyle/>
        <a:p>
          <a:pPr rtl="1"/>
          <a:endParaRPr lang="he-IL"/>
        </a:p>
      </dgm:t>
    </dgm:pt>
    <dgm:pt modelId="{5A239A29-BD1B-4698-9D80-1125379EFB1B}" type="pres">
      <dgm:prSet presAssocID="{DFA7F6E8-2B9B-4476-9B2C-81C2958B4901}" presName="textNode" presStyleLbl="node1" presStyleIdx="0" presStyleCnt="4" custScaleX="105403" custScaleY="10714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89EE5CE-57D8-406B-9044-253E60C0B3ED}" type="pres">
      <dgm:prSet presAssocID="{620FD089-E89C-4FEF-8CD9-FEEED3224DED}" presName="sibTrans" presStyleCnt="0"/>
      <dgm:spPr/>
      <dgm:t>
        <a:bodyPr/>
        <a:lstStyle/>
        <a:p>
          <a:pPr rtl="1"/>
          <a:endParaRPr lang="he-IL"/>
        </a:p>
      </dgm:t>
    </dgm:pt>
    <dgm:pt modelId="{6D072336-AE9A-490C-B45B-E1D74628D455}" type="pres">
      <dgm:prSet presAssocID="{DB7E3B23-77A5-4968-A9C6-583F814B5628}" presName="textNode" presStyleLbl="node1" presStyleIdx="1" presStyleCnt="4" custScaleX="100086" custScaleY="10616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3F206D8-0EC0-41FA-BF89-2EAD0A5C1278}" type="pres">
      <dgm:prSet presAssocID="{311FF794-1D6E-4862-84B2-7D34D6B8A83A}" presName="sibTrans" presStyleCnt="0"/>
      <dgm:spPr/>
      <dgm:t>
        <a:bodyPr/>
        <a:lstStyle/>
        <a:p>
          <a:pPr rtl="1"/>
          <a:endParaRPr lang="he-IL"/>
        </a:p>
      </dgm:t>
    </dgm:pt>
    <dgm:pt modelId="{257869A2-D737-4A5E-A4F0-A66E9B5CD3FE}" type="pres">
      <dgm:prSet presAssocID="{18EDD8C5-E252-4E79-B0C2-15CD4761E9EE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BC4CF8-950F-4A3A-93F5-64AE25AF3F91}" type="pres">
      <dgm:prSet presAssocID="{65726A24-0B11-4650-9CA4-704870333E61}" presName="sibTrans" presStyleCnt="0"/>
      <dgm:spPr/>
      <dgm:t>
        <a:bodyPr/>
        <a:lstStyle/>
        <a:p>
          <a:pPr rtl="1"/>
          <a:endParaRPr lang="he-IL"/>
        </a:p>
      </dgm:t>
    </dgm:pt>
    <dgm:pt modelId="{150BEBEF-E7CE-4EA0-9AAE-6D232EFC9497}" type="pres">
      <dgm:prSet presAssocID="{53662B0E-F71C-4C98-947B-3889EC84BAEE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AFF02BE-4F28-418F-AA91-17B87E2EF169}" type="presOf" srcId="{CE7F3FA5-9058-4A81-908C-0A79F2517684}" destId="{3892042E-B3CD-4557-AF16-EF80BE1B65A8}" srcOrd="0" destOrd="0" presId="urn:microsoft.com/office/officeart/2005/8/layout/hProcess9"/>
    <dgm:cxn modelId="{FDD9FBCE-ACB1-4A3B-BE06-E0E7AC898995}" srcId="{CE7F3FA5-9058-4A81-908C-0A79F2517684}" destId="{DB7E3B23-77A5-4968-A9C6-583F814B5628}" srcOrd="1" destOrd="0" parTransId="{CE46D5DB-10F3-4DFA-848F-AE3DC3DFE79D}" sibTransId="{311FF794-1D6E-4862-84B2-7D34D6B8A83A}"/>
    <dgm:cxn modelId="{0015E672-391C-41D3-9F87-55295317F8AE}" type="presOf" srcId="{DFA7F6E8-2B9B-4476-9B2C-81C2958B4901}" destId="{5A239A29-BD1B-4698-9D80-1125379EFB1B}" srcOrd="0" destOrd="0" presId="urn:microsoft.com/office/officeart/2005/8/layout/hProcess9"/>
    <dgm:cxn modelId="{6D8EB4E7-83C1-44E2-AC5E-032CAEFC72F1}" srcId="{CE7F3FA5-9058-4A81-908C-0A79F2517684}" destId="{18EDD8C5-E252-4E79-B0C2-15CD4761E9EE}" srcOrd="2" destOrd="0" parTransId="{EF8B271B-F6F7-40E9-9C86-98686B6726FC}" sibTransId="{65726A24-0B11-4650-9CA4-704870333E61}"/>
    <dgm:cxn modelId="{332B91B6-D74C-45D5-B1DE-742F167C07A9}" srcId="{CE7F3FA5-9058-4A81-908C-0A79F2517684}" destId="{DFA7F6E8-2B9B-4476-9B2C-81C2958B4901}" srcOrd="0" destOrd="0" parTransId="{AA777DC8-C57D-4D6E-BEF7-96042552F5DC}" sibTransId="{620FD089-E89C-4FEF-8CD9-FEEED3224DED}"/>
    <dgm:cxn modelId="{5A684C73-DFAA-4ACD-A8EB-18CB0CF57E36}" type="presOf" srcId="{DB7E3B23-77A5-4968-A9C6-583F814B5628}" destId="{6D072336-AE9A-490C-B45B-E1D74628D455}" srcOrd="0" destOrd="0" presId="urn:microsoft.com/office/officeart/2005/8/layout/hProcess9"/>
    <dgm:cxn modelId="{F8706409-3F0B-4A22-8E98-E322FB1817C9}" type="presOf" srcId="{18EDD8C5-E252-4E79-B0C2-15CD4761E9EE}" destId="{257869A2-D737-4A5E-A4F0-A66E9B5CD3FE}" srcOrd="0" destOrd="0" presId="urn:microsoft.com/office/officeart/2005/8/layout/hProcess9"/>
    <dgm:cxn modelId="{964BFDB7-D614-4FBE-9CB4-6961E17E6B2A}" srcId="{CE7F3FA5-9058-4A81-908C-0A79F2517684}" destId="{53662B0E-F71C-4C98-947B-3889EC84BAEE}" srcOrd="3" destOrd="0" parTransId="{D9C5E053-E552-491C-826C-D18E673FCEED}" sibTransId="{70776BD8-3D2D-4BB8-868C-700152FEC097}"/>
    <dgm:cxn modelId="{7D408DC4-ADD2-4E25-BCB8-043FAFE78BB6}" type="presOf" srcId="{53662B0E-F71C-4C98-947B-3889EC84BAEE}" destId="{150BEBEF-E7CE-4EA0-9AAE-6D232EFC9497}" srcOrd="0" destOrd="0" presId="urn:microsoft.com/office/officeart/2005/8/layout/hProcess9"/>
    <dgm:cxn modelId="{CD636413-D576-48B2-908E-E382608DB398}" type="presParOf" srcId="{3892042E-B3CD-4557-AF16-EF80BE1B65A8}" destId="{9691B694-B29F-4CCA-9CD6-BB59DAB43F1E}" srcOrd="0" destOrd="0" presId="urn:microsoft.com/office/officeart/2005/8/layout/hProcess9"/>
    <dgm:cxn modelId="{18EA3711-9750-40F4-9683-CB85B6DFB8DF}" type="presParOf" srcId="{3892042E-B3CD-4557-AF16-EF80BE1B65A8}" destId="{1DC6C1CB-DA06-4DE9-94F8-EC3B7AF40A90}" srcOrd="1" destOrd="0" presId="urn:microsoft.com/office/officeart/2005/8/layout/hProcess9"/>
    <dgm:cxn modelId="{63BDFD85-07EE-4FB6-A0AA-47ADF96CF1EA}" type="presParOf" srcId="{1DC6C1CB-DA06-4DE9-94F8-EC3B7AF40A90}" destId="{5A239A29-BD1B-4698-9D80-1125379EFB1B}" srcOrd="0" destOrd="0" presId="urn:microsoft.com/office/officeart/2005/8/layout/hProcess9"/>
    <dgm:cxn modelId="{AAF88BB3-5552-4E8A-AF90-F8FF89E56D94}" type="presParOf" srcId="{1DC6C1CB-DA06-4DE9-94F8-EC3B7AF40A90}" destId="{489EE5CE-57D8-406B-9044-253E60C0B3ED}" srcOrd="1" destOrd="0" presId="urn:microsoft.com/office/officeart/2005/8/layout/hProcess9"/>
    <dgm:cxn modelId="{B100FA12-F6AF-4293-8F26-B24B9923AB04}" type="presParOf" srcId="{1DC6C1CB-DA06-4DE9-94F8-EC3B7AF40A90}" destId="{6D072336-AE9A-490C-B45B-E1D74628D455}" srcOrd="2" destOrd="0" presId="urn:microsoft.com/office/officeart/2005/8/layout/hProcess9"/>
    <dgm:cxn modelId="{252F0C82-05AB-4DF0-A334-CECC7409C868}" type="presParOf" srcId="{1DC6C1CB-DA06-4DE9-94F8-EC3B7AF40A90}" destId="{43F206D8-0EC0-41FA-BF89-2EAD0A5C1278}" srcOrd="3" destOrd="0" presId="urn:microsoft.com/office/officeart/2005/8/layout/hProcess9"/>
    <dgm:cxn modelId="{367E0AF9-8F39-4ACB-A8E6-DCC39A51D7C9}" type="presParOf" srcId="{1DC6C1CB-DA06-4DE9-94F8-EC3B7AF40A90}" destId="{257869A2-D737-4A5E-A4F0-A66E9B5CD3FE}" srcOrd="4" destOrd="0" presId="urn:microsoft.com/office/officeart/2005/8/layout/hProcess9"/>
    <dgm:cxn modelId="{A81D3A9A-C99F-4002-94D7-BF8BEA1A60F5}" type="presParOf" srcId="{1DC6C1CB-DA06-4DE9-94F8-EC3B7AF40A90}" destId="{E0BC4CF8-950F-4A3A-93F5-64AE25AF3F91}" srcOrd="5" destOrd="0" presId="urn:microsoft.com/office/officeart/2005/8/layout/hProcess9"/>
    <dgm:cxn modelId="{770991F9-BB65-4FB8-B84F-B699FD3A1237}" type="presParOf" srcId="{1DC6C1CB-DA06-4DE9-94F8-EC3B7AF40A90}" destId="{150BEBEF-E7CE-4EA0-9AAE-6D232EFC9497}" srcOrd="6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7F3FA5-9058-4A81-908C-0A79F2517684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B7E3B23-77A5-4968-A9C6-583F814B5628}">
      <dgm:prSet phldrT="[טקסט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1"/>
          <a:endParaRPr lang="he-IL" sz="24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CE46D5DB-10F3-4DFA-848F-AE3DC3DFE79D}" type="parTrans" cxnId="{FDD9FBCE-ACB1-4A3B-BE06-E0E7AC898995}">
      <dgm:prSet/>
      <dgm:spPr/>
      <dgm:t>
        <a:bodyPr/>
        <a:lstStyle/>
        <a:p>
          <a:pPr rtl="1"/>
          <a:endParaRPr lang="he-IL" sz="2400"/>
        </a:p>
      </dgm:t>
    </dgm:pt>
    <dgm:pt modelId="{311FF794-1D6E-4862-84B2-7D34D6B8A83A}" type="sibTrans" cxnId="{FDD9FBCE-ACB1-4A3B-BE06-E0E7AC898995}">
      <dgm:prSet custT="1"/>
      <dgm:spPr/>
      <dgm:t>
        <a:bodyPr/>
        <a:lstStyle/>
        <a:p>
          <a:pPr rtl="1"/>
          <a:endParaRPr lang="he-IL" sz="2400"/>
        </a:p>
      </dgm:t>
    </dgm:pt>
    <dgm:pt modelId="{18EDD8C5-E252-4E79-B0C2-15CD4761E9EE}">
      <dgm:prSet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rtl="1"/>
          <a:endParaRPr lang="he-IL" sz="2400" b="0" dirty="0" smtClean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EF8B271B-F6F7-40E9-9C86-98686B6726FC}" type="parTrans" cxnId="{6D8EB4E7-83C1-44E2-AC5E-032CAEFC72F1}">
      <dgm:prSet/>
      <dgm:spPr/>
      <dgm:t>
        <a:bodyPr/>
        <a:lstStyle/>
        <a:p>
          <a:pPr rtl="1"/>
          <a:endParaRPr lang="he-IL"/>
        </a:p>
      </dgm:t>
    </dgm:pt>
    <dgm:pt modelId="{65726A24-0B11-4650-9CA4-704870333E61}" type="sibTrans" cxnId="{6D8EB4E7-83C1-44E2-AC5E-032CAEFC72F1}">
      <dgm:prSet/>
      <dgm:spPr/>
      <dgm:t>
        <a:bodyPr/>
        <a:lstStyle/>
        <a:p>
          <a:pPr rtl="1"/>
          <a:endParaRPr lang="he-IL"/>
        </a:p>
      </dgm:t>
    </dgm:pt>
    <dgm:pt modelId="{53662B0E-F71C-4C98-947B-3889EC84BAEE}">
      <dgm:prSet custT="1"/>
      <dgm:spPr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pPr rtl="1"/>
          <a:endParaRPr lang="he-IL" sz="2400" b="0" dirty="0" smtClean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D9C5E053-E552-491C-826C-D18E673FCEED}" type="parTrans" cxnId="{964BFDB7-D614-4FBE-9CB4-6961E17E6B2A}">
      <dgm:prSet/>
      <dgm:spPr/>
      <dgm:t>
        <a:bodyPr/>
        <a:lstStyle/>
        <a:p>
          <a:pPr rtl="1"/>
          <a:endParaRPr lang="he-IL"/>
        </a:p>
      </dgm:t>
    </dgm:pt>
    <dgm:pt modelId="{70776BD8-3D2D-4BB8-868C-700152FEC097}" type="sibTrans" cxnId="{964BFDB7-D614-4FBE-9CB4-6961E17E6B2A}">
      <dgm:prSet/>
      <dgm:spPr/>
      <dgm:t>
        <a:bodyPr/>
        <a:lstStyle/>
        <a:p>
          <a:pPr rtl="1"/>
          <a:endParaRPr lang="he-IL"/>
        </a:p>
      </dgm:t>
    </dgm:pt>
    <dgm:pt modelId="{DFA7F6E8-2B9B-4476-9B2C-81C2958B4901}">
      <dgm:prSet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pPr rtl="1"/>
          <a:endParaRPr lang="he-IL" dirty="0"/>
        </a:p>
      </dgm:t>
    </dgm:pt>
    <dgm:pt modelId="{AA777DC8-C57D-4D6E-BEF7-96042552F5DC}" type="parTrans" cxnId="{332B91B6-D74C-45D5-B1DE-742F167C07A9}">
      <dgm:prSet/>
      <dgm:spPr/>
      <dgm:t>
        <a:bodyPr/>
        <a:lstStyle/>
        <a:p>
          <a:pPr rtl="1"/>
          <a:endParaRPr lang="he-IL"/>
        </a:p>
      </dgm:t>
    </dgm:pt>
    <dgm:pt modelId="{620FD089-E89C-4FEF-8CD9-FEEED3224DED}" type="sibTrans" cxnId="{332B91B6-D74C-45D5-B1DE-742F167C07A9}">
      <dgm:prSet/>
      <dgm:spPr/>
      <dgm:t>
        <a:bodyPr/>
        <a:lstStyle/>
        <a:p>
          <a:pPr rtl="1"/>
          <a:endParaRPr lang="he-IL"/>
        </a:p>
      </dgm:t>
    </dgm:pt>
    <dgm:pt modelId="{3892042E-B3CD-4557-AF16-EF80BE1B65A8}" type="pres">
      <dgm:prSet presAssocID="{CE7F3FA5-9058-4A81-908C-0A79F2517684}" presName="CompostProcess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9691B694-B29F-4CCA-9CD6-BB59DAB43F1E}" type="pres">
      <dgm:prSet presAssocID="{CE7F3FA5-9058-4A81-908C-0A79F2517684}" presName="arrow" presStyleLbl="bgShp" presStyleIdx="0" presStyleCnt="1" custLinFactNeighborX="1424" custLinFactNeighborY="-947"/>
      <dgm:spPr/>
      <dgm:t>
        <a:bodyPr/>
        <a:lstStyle/>
        <a:p>
          <a:pPr rtl="1"/>
          <a:endParaRPr lang="he-IL"/>
        </a:p>
      </dgm:t>
    </dgm:pt>
    <dgm:pt modelId="{1DC6C1CB-DA06-4DE9-94F8-EC3B7AF40A90}" type="pres">
      <dgm:prSet presAssocID="{CE7F3FA5-9058-4A81-908C-0A79F2517684}" presName="linearProcess" presStyleCnt="0"/>
      <dgm:spPr/>
      <dgm:t>
        <a:bodyPr/>
        <a:lstStyle/>
        <a:p>
          <a:pPr rtl="1"/>
          <a:endParaRPr lang="he-IL"/>
        </a:p>
      </dgm:t>
    </dgm:pt>
    <dgm:pt modelId="{5A239A29-BD1B-4698-9D80-1125379EFB1B}" type="pres">
      <dgm:prSet presAssocID="{DFA7F6E8-2B9B-4476-9B2C-81C2958B4901}" presName="textNode" presStyleLbl="node1" presStyleIdx="0" presStyleCnt="4" custScaleX="105403" custScaleY="10714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89EE5CE-57D8-406B-9044-253E60C0B3ED}" type="pres">
      <dgm:prSet presAssocID="{620FD089-E89C-4FEF-8CD9-FEEED3224DED}" presName="sibTrans" presStyleCnt="0"/>
      <dgm:spPr/>
      <dgm:t>
        <a:bodyPr/>
        <a:lstStyle/>
        <a:p>
          <a:pPr rtl="1"/>
          <a:endParaRPr lang="he-IL"/>
        </a:p>
      </dgm:t>
    </dgm:pt>
    <dgm:pt modelId="{6D072336-AE9A-490C-B45B-E1D74628D455}" type="pres">
      <dgm:prSet presAssocID="{DB7E3B23-77A5-4968-A9C6-583F814B5628}" presName="textNode" presStyleLbl="node1" presStyleIdx="1" presStyleCnt="4" custScaleX="100086" custScaleY="10616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3F206D8-0EC0-41FA-BF89-2EAD0A5C1278}" type="pres">
      <dgm:prSet presAssocID="{311FF794-1D6E-4862-84B2-7D34D6B8A83A}" presName="sibTrans" presStyleCnt="0"/>
      <dgm:spPr/>
      <dgm:t>
        <a:bodyPr/>
        <a:lstStyle/>
        <a:p>
          <a:pPr rtl="1"/>
          <a:endParaRPr lang="he-IL"/>
        </a:p>
      </dgm:t>
    </dgm:pt>
    <dgm:pt modelId="{257869A2-D737-4A5E-A4F0-A66E9B5CD3FE}" type="pres">
      <dgm:prSet presAssocID="{18EDD8C5-E252-4E79-B0C2-15CD4761E9EE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BC4CF8-950F-4A3A-93F5-64AE25AF3F91}" type="pres">
      <dgm:prSet presAssocID="{65726A24-0B11-4650-9CA4-704870333E61}" presName="sibTrans" presStyleCnt="0"/>
      <dgm:spPr/>
      <dgm:t>
        <a:bodyPr/>
        <a:lstStyle/>
        <a:p>
          <a:pPr rtl="1"/>
          <a:endParaRPr lang="he-IL"/>
        </a:p>
      </dgm:t>
    </dgm:pt>
    <dgm:pt modelId="{150BEBEF-E7CE-4EA0-9AAE-6D232EFC9497}" type="pres">
      <dgm:prSet presAssocID="{53662B0E-F71C-4C98-947B-3889EC84BAEE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32B91B6-D74C-45D5-B1DE-742F167C07A9}" srcId="{CE7F3FA5-9058-4A81-908C-0A79F2517684}" destId="{DFA7F6E8-2B9B-4476-9B2C-81C2958B4901}" srcOrd="0" destOrd="0" parTransId="{AA777DC8-C57D-4D6E-BEF7-96042552F5DC}" sibTransId="{620FD089-E89C-4FEF-8CD9-FEEED3224DED}"/>
    <dgm:cxn modelId="{085F00C9-AC3B-4F91-AC69-35954DCCD40E}" type="presOf" srcId="{53662B0E-F71C-4C98-947B-3889EC84BAEE}" destId="{150BEBEF-E7CE-4EA0-9AAE-6D232EFC9497}" srcOrd="0" destOrd="0" presId="urn:microsoft.com/office/officeart/2005/8/layout/hProcess9"/>
    <dgm:cxn modelId="{67933022-436E-43B7-AB52-BB89B7A37FDB}" type="presOf" srcId="{DB7E3B23-77A5-4968-A9C6-583F814B5628}" destId="{6D072336-AE9A-490C-B45B-E1D74628D455}" srcOrd="0" destOrd="0" presId="urn:microsoft.com/office/officeart/2005/8/layout/hProcess9"/>
    <dgm:cxn modelId="{A00E2995-FC8A-41FA-BE3D-2614C3AF580B}" type="presOf" srcId="{CE7F3FA5-9058-4A81-908C-0A79F2517684}" destId="{3892042E-B3CD-4557-AF16-EF80BE1B65A8}" srcOrd="0" destOrd="0" presId="urn:microsoft.com/office/officeart/2005/8/layout/hProcess9"/>
    <dgm:cxn modelId="{F3544143-B9FF-4E89-ACEC-A55F73821F9D}" type="presOf" srcId="{18EDD8C5-E252-4E79-B0C2-15CD4761E9EE}" destId="{257869A2-D737-4A5E-A4F0-A66E9B5CD3FE}" srcOrd="0" destOrd="0" presId="urn:microsoft.com/office/officeart/2005/8/layout/hProcess9"/>
    <dgm:cxn modelId="{FDD9FBCE-ACB1-4A3B-BE06-E0E7AC898995}" srcId="{CE7F3FA5-9058-4A81-908C-0A79F2517684}" destId="{DB7E3B23-77A5-4968-A9C6-583F814B5628}" srcOrd="1" destOrd="0" parTransId="{CE46D5DB-10F3-4DFA-848F-AE3DC3DFE79D}" sibTransId="{311FF794-1D6E-4862-84B2-7D34D6B8A83A}"/>
    <dgm:cxn modelId="{0E2B0F6F-CA32-47C9-8F65-18A804ACD7FB}" type="presOf" srcId="{DFA7F6E8-2B9B-4476-9B2C-81C2958B4901}" destId="{5A239A29-BD1B-4698-9D80-1125379EFB1B}" srcOrd="0" destOrd="0" presId="urn:microsoft.com/office/officeart/2005/8/layout/hProcess9"/>
    <dgm:cxn modelId="{964BFDB7-D614-4FBE-9CB4-6961E17E6B2A}" srcId="{CE7F3FA5-9058-4A81-908C-0A79F2517684}" destId="{53662B0E-F71C-4C98-947B-3889EC84BAEE}" srcOrd="3" destOrd="0" parTransId="{D9C5E053-E552-491C-826C-D18E673FCEED}" sibTransId="{70776BD8-3D2D-4BB8-868C-700152FEC097}"/>
    <dgm:cxn modelId="{6D8EB4E7-83C1-44E2-AC5E-032CAEFC72F1}" srcId="{CE7F3FA5-9058-4A81-908C-0A79F2517684}" destId="{18EDD8C5-E252-4E79-B0C2-15CD4761E9EE}" srcOrd="2" destOrd="0" parTransId="{EF8B271B-F6F7-40E9-9C86-98686B6726FC}" sibTransId="{65726A24-0B11-4650-9CA4-704870333E61}"/>
    <dgm:cxn modelId="{B68E4F34-209F-42EF-A73C-E0BA77BA6BC5}" type="presParOf" srcId="{3892042E-B3CD-4557-AF16-EF80BE1B65A8}" destId="{9691B694-B29F-4CCA-9CD6-BB59DAB43F1E}" srcOrd="0" destOrd="0" presId="urn:microsoft.com/office/officeart/2005/8/layout/hProcess9"/>
    <dgm:cxn modelId="{7BC86DBF-F7D2-4E8D-ACCF-D45503C8AC6D}" type="presParOf" srcId="{3892042E-B3CD-4557-AF16-EF80BE1B65A8}" destId="{1DC6C1CB-DA06-4DE9-94F8-EC3B7AF40A90}" srcOrd="1" destOrd="0" presId="urn:microsoft.com/office/officeart/2005/8/layout/hProcess9"/>
    <dgm:cxn modelId="{D98A2C0A-9A59-4596-AB61-910BFF49632A}" type="presParOf" srcId="{1DC6C1CB-DA06-4DE9-94F8-EC3B7AF40A90}" destId="{5A239A29-BD1B-4698-9D80-1125379EFB1B}" srcOrd="0" destOrd="0" presId="urn:microsoft.com/office/officeart/2005/8/layout/hProcess9"/>
    <dgm:cxn modelId="{3433ED19-35B2-4AC3-A11C-12F6C0B192F5}" type="presParOf" srcId="{1DC6C1CB-DA06-4DE9-94F8-EC3B7AF40A90}" destId="{489EE5CE-57D8-406B-9044-253E60C0B3ED}" srcOrd="1" destOrd="0" presId="urn:microsoft.com/office/officeart/2005/8/layout/hProcess9"/>
    <dgm:cxn modelId="{0597BA8B-3B24-4959-B9B7-B16F92A48CA7}" type="presParOf" srcId="{1DC6C1CB-DA06-4DE9-94F8-EC3B7AF40A90}" destId="{6D072336-AE9A-490C-B45B-E1D74628D455}" srcOrd="2" destOrd="0" presId="urn:microsoft.com/office/officeart/2005/8/layout/hProcess9"/>
    <dgm:cxn modelId="{8126B99F-C89A-4EAB-B338-A70C4E3E2186}" type="presParOf" srcId="{1DC6C1CB-DA06-4DE9-94F8-EC3B7AF40A90}" destId="{43F206D8-0EC0-41FA-BF89-2EAD0A5C1278}" srcOrd="3" destOrd="0" presId="urn:microsoft.com/office/officeart/2005/8/layout/hProcess9"/>
    <dgm:cxn modelId="{12FFD3F4-77C6-4C65-A8CC-03A837AC62BF}" type="presParOf" srcId="{1DC6C1CB-DA06-4DE9-94F8-EC3B7AF40A90}" destId="{257869A2-D737-4A5E-A4F0-A66E9B5CD3FE}" srcOrd="4" destOrd="0" presId="urn:microsoft.com/office/officeart/2005/8/layout/hProcess9"/>
    <dgm:cxn modelId="{DC815AAB-033D-4FB2-ACC5-CA8070D6E6AC}" type="presParOf" srcId="{1DC6C1CB-DA06-4DE9-94F8-EC3B7AF40A90}" destId="{E0BC4CF8-950F-4A3A-93F5-64AE25AF3F91}" srcOrd="5" destOrd="0" presId="urn:microsoft.com/office/officeart/2005/8/layout/hProcess9"/>
    <dgm:cxn modelId="{FF7E98B7-C948-4D49-AA50-C8D81DED09FE}" type="presParOf" srcId="{1DC6C1CB-DA06-4DE9-94F8-EC3B7AF40A90}" destId="{150BEBEF-E7CE-4EA0-9AAE-6D232EFC9497}" srcOrd="6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91B694-B29F-4CCA-9CD6-BB59DAB43F1E}">
      <dsp:nvSpPr>
        <dsp:cNvPr id="0" name=""/>
        <dsp:cNvSpPr/>
      </dsp:nvSpPr>
      <dsp:spPr>
        <a:xfrm>
          <a:off x="721301" y="0"/>
          <a:ext cx="7038782" cy="5040560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239A29-BD1B-4698-9D80-1125379EFB1B}">
      <dsp:nvSpPr>
        <dsp:cNvPr id="0" name=""/>
        <dsp:cNvSpPr/>
      </dsp:nvSpPr>
      <dsp:spPr>
        <a:xfrm>
          <a:off x="6363542" y="1440158"/>
          <a:ext cx="1915290" cy="2160242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6500" kern="1200" dirty="0"/>
        </a:p>
      </dsp:txBody>
      <dsp:txXfrm>
        <a:off x="6457039" y="1533655"/>
        <a:ext cx="1728296" cy="1973248"/>
      </dsp:txXfrm>
    </dsp:sp>
    <dsp:sp modelId="{6D072336-AE9A-490C-B45B-E1D74628D455}">
      <dsp:nvSpPr>
        <dsp:cNvPr id="0" name=""/>
        <dsp:cNvSpPr/>
      </dsp:nvSpPr>
      <dsp:spPr>
        <a:xfrm>
          <a:off x="4242015" y="1450027"/>
          <a:ext cx="1818674" cy="2140504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kern="1200" dirty="0"/>
        </a:p>
      </dsp:txBody>
      <dsp:txXfrm>
        <a:off x="4330795" y="1538807"/>
        <a:ext cx="1641114" cy="1962944"/>
      </dsp:txXfrm>
    </dsp:sp>
    <dsp:sp modelId="{257869A2-D737-4A5E-A4F0-A66E9B5CD3FE}">
      <dsp:nvSpPr>
        <dsp:cNvPr id="0" name=""/>
        <dsp:cNvSpPr/>
      </dsp:nvSpPr>
      <dsp:spPr>
        <a:xfrm>
          <a:off x="2122051" y="1512168"/>
          <a:ext cx="1817112" cy="2016224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b="0" kern="1200" dirty="0" smtClean="0"/>
        </a:p>
      </dsp:txBody>
      <dsp:txXfrm>
        <a:off x="2210755" y="1600872"/>
        <a:ext cx="1639704" cy="1838816"/>
      </dsp:txXfrm>
    </dsp:sp>
    <dsp:sp modelId="{150BEBEF-E7CE-4EA0-9AAE-6D232EFC9497}">
      <dsp:nvSpPr>
        <dsp:cNvPr id="0" name=""/>
        <dsp:cNvSpPr/>
      </dsp:nvSpPr>
      <dsp:spPr>
        <a:xfrm>
          <a:off x="2087" y="1512168"/>
          <a:ext cx="1817112" cy="2016224"/>
        </a:xfrm>
        <a:prstGeom prst="roundRect">
          <a:avLst/>
        </a:prstGeom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b="0" kern="1200" dirty="0" smtClean="0"/>
        </a:p>
      </dsp:txBody>
      <dsp:txXfrm>
        <a:off x="90791" y="1600872"/>
        <a:ext cx="1639704" cy="18388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91B694-B29F-4CCA-9CD6-BB59DAB43F1E}">
      <dsp:nvSpPr>
        <dsp:cNvPr id="0" name=""/>
        <dsp:cNvSpPr/>
      </dsp:nvSpPr>
      <dsp:spPr>
        <a:xfrm>
          <a:off x="721301" y="0"/>
          <a:ext cx="7038782" cy="5040559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239A29-BD1B-4698-9D80-1125379EFB1B}">
      <dsp:nvSpPr>
        <dsp:cNvPr id="0" name=""/>
        <dsp:cNvSpPr/>
      </dsp:nvSpPr>
      <dsp:spPr>
        <a:xfrm>
          <a:off x="6363542" y="1440158"/>
          <a:ext cx="1915290" cy="2160242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6500" kern="1200" dirty="0"/>
        </a:p>
      </dsp:txBody>
      <dsp:txXfrm>
        <a:off x="6457039" y="1533655"/>
        <a:ext cx="1728296" cy="1973248"/>
      </dsp:txXfrm>
    </dsp:sp>
    <dsp:sp modelId="{6D072336-AE9A-490C-B45B-E1D74628D455}">
      <dsp:nvSpPr>
        <dsp:cNvPr id="0" name=""/>
        <dsp:cNvSpPr/>
      </dsp:nvSpPr>
      <dsp:spPr>
        <a:xfrm>
          <a:off x="4242015" y="1450027"/>
          <a:ext cx="1818674" cy="2140504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kern="1200" dirty="0"/>
        </a:p>
      </dsp:txBody>
      <dsp:txXfrm>
        <a:off x="4330795" y="1538807"/>
        <a:ext cx="1641114" cy="1962944"/>
      </dsp:txXfrm>
    </dsp:sp>
    <dsp:sp modelId="{257869A2-D737-4A5E-A4F0-A66E9B5CD3FE}">
      <dsp:nvSpPr>
        <dsp:cNvPr id="0" name=""/>
        <dsp:cNvSpPr/>
      </dsp:nvSpPr>
      <dsp:spPr>
        <a:xfrm>
          <a:off x="2122051" y="1512167"/>
          <a:ext cx="1817112" cy="2016223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b="0" kern="1200" dirty="0" smtClean="0"/>
        </a:p>
      </dsp:txBody>
      <dsp:txXfrm>
        <a:off x="2210755" y="1600871"/>
        <a:ext cx="1639704" cy="1838815"/>
      </dsp:txXfrm>
    </dsp:sp>
    <dsp:sp modelId="{150BEBEF-E7CE-4EA0-9AAE-6D232EFC9497}">
      <dsp:nvSpPr>
        <dsp:cNvPr id="0" name=""/>
        <dsp:cNvSpPr/>
      </dsp:nvSpPr>
      <dsp:spPr>
        <a:xfrm>
          <a:off x="2087" y="1512167"/>
          <a:ext cx="1817112" cy="2016223"/>
        </a:xfrm>
        <a:prstGeom prst="roundRect">
          <a:avLst/>
        </a:prstGeom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b="0" kern="1200" dirty="0" smtClean="0"/>
        </a:p>
      </dsp:txBody>
      <dsp:txXfrm>
        <a:off x="90791" y="1600871"/>
        <a:ext cx="1639704" cy="18388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0.49785</cdr:x>
      <cdr:y>0.2931</cdr:y>
    </cdr:from>
    <cdr:to>
      <cdr:x>0.5678</cdr:x>
      <cdr:y>0.39655</cdr:y>
    </cdr:to>
    <cdr:sp macro="" textlink="">
      <cdr:nvSpPr>
        <cdr:cNvPr id="2" name="אליפסה 1"/>
        <cdr:cNvSpPr/>
      </cdr:nvSpPr>
      <cdr:spPr>
        <a:xfrm xmlns:a="http://schemas.openxmlformats.org/drawingml/2006/main">
          <a:off x="4230215" y="1224136"/>
          <a:ext cx="594320" cy="432048"/>
        </a:xfrm>
        <a:prstGeom xmlns:a="http://schemas.openxmlformats.org/drawingml/2006/main" prst="ellipse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e-IL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3D4E6F6-57ED-4360-86EC-35126F135D2F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733491F-7419-4B4F-9775-A35C6F176B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2706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301504-3B31-4B07-8C2D-143EE2CEDB8A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489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/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2014:</a:t>
            </a:r>
          </a:p>
          <a:p>
            <a:r>
              <a:rPr lang="he-IL" dirty="0" smtClean="0"/>
              <a:t>מחזור</a:t>
            </a:r>
            <a:r>
              <a:rPr lang="he-IL" baseline="0" dirty="0" smtClean="0"/>
              <a:t> פיס - גידול של כ-10.5% במחזור</a:t>
            </a:r>
          </a:p>
          <a:p>
            <a:r>
              <a:rPr lang="he-IL" baseline="0" dirty="0" smtClean="0"/>
              <a:t>מחזור מועצה - גידול של כ-37% במחזור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/>
              <a:t>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1 - הוועדה לבחינת ייעול שוק ההימורים החוקיים ומודל הקצאת הרווחים לציבור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2014:</a:t>
            </a:r>
          </a:p>
          <a:p>
            <a:r>
              <a:rPr lang="he-IL" dirty="0" smtClean="0"/>
              <a:t>מחזור</a:t>
            </a:r>
            <a:r>
              <a:rPr lang="he-IL" baseline="0" dirty="0" smtClean="0"/>
              <a:t> פיס - גידול של כ-10.5% במחזור</a:t>
            </a:r>
          </a:p>
          <a:p>
            <a:r>
              <a:rPr lang="he-IL" baseline="0" dirty="0" smtClean="0"/>
              <a:t>מחזור מועצה - גידול של כ-37% במחזור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/>
              <a:t>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1 - הוועדה לבחינת ייעול שוק ההימורים החוקיים ומודל הקצאת הרווחים לציבור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2014:</a:t>
            </a:r>
          </a:p>
          <a:p>
            <a:r>
              <a:rPr lang="he-IL" dirty="0" smtClean="0"/>
              <a:t>מחזור</a:t>
            </a:r>
            <a:r>
              <a:rPr lang="he-IL" baseline="0" dirty="0" smtClean="0"/>
              <a:t> פיס - גידול של כ-10.5% במחזור</a:t>
            </a:r>
          </a:p>
          <a:p>
            <a:r>
              <a:rPr lang="he-IL" baseline="0" dirty="0" smtClean="0"/>
              <a:t>מחזור מועצה - גידול של כ-37% במחזור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/>
              <a:t>8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1 - הוועדה לבחינת ייעול שוק ההימורים החוקיים ומודל הקצאת הרווחים לציבור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2014:</a:t>
            </a:r>
          </a:p>
          <a:p>
            <a:r>
              <a:rPr lang="he-IL" dirty="0" smtClean="0"/>
              <a:t>מחזור</a:t>
            </a:r>
            <a:r>
              <a:rPr lang="he-IL" baseline="0" dirty="0" smtClean="0"/>
              <a:t> פיס - גידול של כ-10.5% במחזור</a:t>
            </a:r>
          </a:p>
          <a:p>
            <a:r>
              <a:rPr lang="he-IL" baseline="0" dirty="0" smtClean="0"/>
              <a:t>מחזור מועצה - גידול של כ-37% במחזור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/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2014:</a:t>
            </a:r>
          </a:p>
          <a:p>
            <a:r>
              <a:rPr lang="he-IL" dirty="0" smtClean="0"/>
              <a:t>מחזור</a:t>
            </a:r>
            <a:r>
              <a:rPr lang="he-IL" baseline="0" dirty="0" smtClean="0"/>
              <a:t> פיס - גידול של כ-10.5% במחזור</a:t>
            </a:r>
          </a:p>
          <a:p>
            <a:r>
              <a:rPr lang="he-IL" baseline="0" dirty="0" smtClean="0"/>
              <a:t>מחזור מועצה - גידול של כ-37% במחזור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/>
              <a:t>10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1 - הוועדה לבחינת ייעול שוק ההימורים החוקיים ומודל הקצאת הרווחים לציבור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2014:</a:t>
            </a:r>
          </a:p>
          <a:p>
            <a:r>
              <a:rPr lang="he-IL" dirty="0" smtClean="0"/>
              <a:t>מחזור</a:t>
            </a:r>
            <a:r>
              <a:rPr lang="he-IL" baseline="0" dirty="0" smtClean="0"/>
              <a:t> פיס - גידול של כ-10.5% במחזור</a:t>
            </a:r>
          </a:p>
          <a:p>
            <a:r>
              <a:rPr lang="he-IL" baseline="0" dirty="0" smtClean="0"/>
              <a:t>מחזור מועצה - גידול של כ-37% במחזור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/>
              <a:t>11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1 - הוועדה לבחינת ייעול שוק ההימורים החוקיים ומודל הקצאת הרווחים לציבור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/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88CDC-0867-4597-9409-08478CADC3D2}" type="slidenum">
              <a:rPr lang="he-IL" smtClean="0">
                <a:solidFill>
                  <a:prstClr val="black"/>
                </a:solidFill>
              </a:rPr>
              <a:pPr/>
              <a:t>14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/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46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30148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3048000" y="457200"/>
            <a:ext cx="5867400" cy="1752600"/>
          </a:xfrm>
        </p:spPr>
        <p:txBody>
          <a:bodyPr/>
          <a:lstStyle>
            <a:lvl1pPr>
              <a:defRPr sz="4000" b="1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4178300" y="5957888"/>
            <a:ext cx="1308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>
                <a:solidFill>
                  <a:srgbClr val="000000"/>
                </a:solidFill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4050291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192CE3-0911-477C-82B6-55E3E59C1ADD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061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EEB2C8-546C-4BDD-B1E9-3E17442B0948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0026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5A51F6-5EE1-448F-945C-28D74C75132F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94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E1A9E8-F481-48BE-8196-315A6698CD44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32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A6DC13-53D7-4F69-A268-8922157770B0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3293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72A02C-471E-4AEB-B46E-42F73E38A951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73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DC71ED-6CB2-4F58-84A4-ADB2F66AB9B0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0117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16B087-1B69-444D-901A-65F2C44394D6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790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7399E5-B716-478B-B58D-30EC992E63E7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4068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E38A26-0D87-4945-8403-43FF1861E7BF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3505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3E8859C8-D0DA-4C96-91E7-2EF94E4EB1CB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</p:spPr>
        <p:txBody>
          <a:bodyPr/>
          <a:lstStyle>
            <a:lvl1pPr>
              <a:defRPr/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0" y="6446838"/>
            <a:ext cx="2133600" cy="258762"/>
          </a:xfrm>
        </p:spPr>
        <p:txBody>
          <a:bodyPr/>
          <a:lstStyle>
            <a:lvl1pPr>
              <a:defRPr/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7060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D66B4-E80C-4CDC-A518-3451AD02441D}" type="slidenum">
              <a:rPr lang="he-IL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1439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2439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 marL="742950" indent="-285750">
              <a:buFont typeface="Courier New" pitchFamily="49" charset="0"/>
              <a:buChar char="o"/>
              <a:defRPr sz="2400"/>
            </a:lvl2pPr>
            <a:lvl3pPr>
              <a:defRPr sz="2000"/>
            </a:lvl3pPr>
            <a:lvl4pPr>
              <a:defRPr sz="1600"/>
            </a:lvl4pPr>
            <a:lvl5pPr>
              <a:defRPr sz="12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409618"/>
            <a:ext cx="2895600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3518520" y="6597352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39552" y="1124744"/>
            <a:ext cx="81369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" descr="D794-059_a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8529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05902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573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214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4873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8009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5896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286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8959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61717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2097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4_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3400" y="166688"/>
            <a:ext cx="8229600" cy="9144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33400" y="1143000"/>
            <a:ext cx="8229600" cy="45720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 lvl="0"/>
            <a:endParaRPr lang="he-IL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29000" y="6446838"/>
            <a:ext cx="2133600" cy="25876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>
              <a:defRPr/>
            </a:pPr>
            <a:fld id="{F3E040FA-9367-4A7E-8E41-13BF40F1DA54}" type="slidenum">
              <a:rPr lang="he-IL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>
              <a:defRPr/>
            </a:pPr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67797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ופית 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מציין מיקום תוכן 2"/>
          <p:cNvSpPr>
            <a:spLocks noGrp="1"/>
          </p:cNvSpPr>
          <p:nvPr>
            <p:ph idx="12"/>
          </p:nvPr>
        </p:nvSpPr>
        <p:spPr>
          <a:xfrm>
            <a:off x="467544" y="1340768"/>
            <a:ext cx="8219256" cy="5328592"/>
          </a:xfrm>
        </p:spPr>
        <p:txBody>
          <a:bodyPr/>
          <a:lstStyle>
            <a:lvl1pPr marL="216000" indent="-216000">
              <a:lnSpc>
                <a:spcPts val="2600"/>
              </a:lnSpc>
              <a:spcBef>
                <a:spcPts val="1800"/>
              </a:spcBef>
              <a:buClr>
                <a:srgbClr val="003D81"/>
              </a:buClr>
              <a:buSzPct val="120000"/>
              <a:buFont typeface="Wingdings" pitchFamily="2" charset="2"/>
              <a:buChar char="§"/>
              <a:defRPr sz="2400" baseline="0"/>
            </a:lvl1pPr>
            <a:lvl2pPr marL="432000" indent="-216000">
              <a:lnSpc>
                <a:spcPts val="2200"/>
              </a:lnSpc>
              <a:spcBef>
                <a:spcPts val="600"/>
              </a:spcBef>
              <a:buClr>
                <a:srgbClr val="003D81"/>
              </a:buClr>
              <a:buFont typeface="Wingdings" pitchFamily="2" charset="2"/>
              <a:buChar char="§"/>
              <a:defRPr sz="2000" baseline="0">
                <a:solidFill>
                  <a:srgbClr val="003D81"/>
                </a:solidFill>
              </a:defRPr>
            </a:lvl2pPr>
            <a:lvl3pPr marL="648000" indent="-216000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§"/>
              <a:defRPr sz="1800" baseline="0"/>
            </a:lvl3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</p:txBody>
      </p:sp>
      <p:sp>
        <p:nvSpPr>
          <p:cNvPr id="13" name="כותרת 1"/>
          <p:cNvSpPr>
            <a:spLocks noGrp="1"/>
          </p:cNvSpPr>
          <p:nvPr>
            <p:ph type="title"/>
          </p:nvPr>
        </p:nvSpPr>
        <p:spPr>
          <a:xfrm>
            <a:off x="251520" y="13990"/>
            <a:ext cx="8435280" cy="966738"/>
          </a:xfrm>
        </p:spPr>
        <p:txBody>
          <a:bodyPr anchor="b">
            <a:noAutofit/>
          </a:bodyPr>
          <a:lstStyle>
            <a:lvl1pPr algn="r">
              <a:lnSpc>
                <a:spcPts val="3600"/>
              </a:lnSpc>
              <a:defRPr sz="32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8782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867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 marL="742950" indent="-285750">
              <a:buFont typeface="Courier New" pitchFamily="49" charset="0"/>
              <a:buChar char="o"/>
              <a:defRPr sz="2400"/>
            </a:lvl2pPr>
            <a:lvl3pPr>
              <a:defRPr sz="2000"/>
            </a:lvl3pPr>
            <a:lvl4pPr>
              <a:defRPr sz="1600"/>
            </a:lvl4pPr>
            <a:lvl5pPr>
              <a:defRPr sz="12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409618"/>
            <a:ext cx="2895600" cy="365125"/>
          </a:xfrm>
        </p:spPr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3518520" y="6597352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39552" y="1124744"/>
            <a:ext cx="81369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" descr="D794-059_a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8529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5004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995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6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9516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4029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02002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0855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92112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9122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3466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4_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3400" y="166688"/>
            <a:ext cx="8229600" cy="9144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33400" y="1143000"/>
            <a:ext cx="8229600" cy="4572000"/>
          </a:xfrm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 lvl="0"/>
            <a:endParaRPr lang="he-IL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429000" y="6446838"/>
            <a:ext cx="2133600" cy="25876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pPr>
              <a:defRPr/>
            </a:pPr>
            <a:fld id="{F3E040FA-9367-4A7E-8E41-13BF40F1DA54}" type="slidenum">
              <a:rPr lang="he-IL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867400" y="6443663"/>
            <a:ext cx="2895600" cy="290512"/>
          </a:xfrm>
          <a:prstGeom prst="rect">
            <a:avLst/>
          </a:prstGeom>
          <a:ln/>
        </p:spPr>
        <p:txBody>
          <a:bodyPr/>
          <a:lstStyle>
            <a:lvl1pPr>
              <a:defRPr>
                <a:latin typeface="David" panose="020E0502060401010101" pitchFamily="34" charset="-79"/>
              </a:defRPr>
            </a:lvl1pPr>
          </a:lstStyle>
          <a:p>
            <a:pPr>
              <a:defRPr/>
            </a:pPr>
            <a:r>
              <a:rPr lang="he-IL" altLang="en-US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en-US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41406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שקופית 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מציין מיקום תוכן 2"/>
          <p:cNvSpPr>
            <a:spLocks noGrp="1"/>
          </p:cNvSpPr>
          <p:nvPr>
            <p:ph idx="12"/>
          </p:nvPr>
        </p:nvSpPr>
        <p:spPr>
          <a:xfrm>
            <a:off x="467544" y="1340768"/>
            <a:ext cx="8219256" cy="5328592"/>
          </a:xfrm>
        </p:spPr>
        <p:txBody>
          <a:bodyPr/>
          <a:lstStyle>
            <a:lvl1pPr marL="216000" indent="-216000">
              <a:lnSpc>
                <a:spcPts val="2600"/>
              </a:lnSpc>
              <a:spcBef>
                <a:spcPts val="1800"/>
              </a:spcBef>
              <a:buClr>
                <a:srgbClr val="003D81"/>
              </a:buClr>
              <a:buSzPct val="120000"/>
              <a:buFont typeface="Wingdings" pitchFamily="2" charset="2"/>
              <a:buChar char="§"/>
              <a:defRPr sz="2400" baseline="0"/>
            </a:lvl1pPr>
            <a:lvl2pPr marL="432000" indent="-216000">
              <a:lnSpc>
                <a:spcPts val="2200"/>
              </a:lnSpc>
              <a:spcBef>
                <a:spcPts val="600"/>
              </a:spcBef>
              <a:buClr>
                <a:srgbClr val="003D81"/>
              </a:buClr>
              <a:buFont typeface="Wingdings" pitchFamily="2" charset="2"/>
              <a:buChar char="§"/>
              <a:defRPr sz="2000" baseline="0">
                <a:solidFill>
                  <a:srgbClr val="003D81"/>
                </a:solidFill>
              </a:defRPr>
            </a:lvl2pPr>
            <a:lvl3pPr marL="648000" indent="-216000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§"/>
              <a:defRPr sz="1800" baseline="0"/>
            </a:lvl3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</p:txBody>
      </p:sp>
      <p:sp>
        <p:nvSpPr>
          <p:cNvPr id="13" name="כותרת 1"/>
          <p:cNvSpPr>
            <a:spLocks noGrp="1"/>
          </p:cNvSpPr>
          <p:nvPr>
            <p:ph type="title"/>
          </p:nvPr>
        </p:nvSpPr>
        <p:spPr>
          <a:xfrm>
            <a:off x="251520" y="13990"/>
            <a:ext cx="8435280" cy="966738"/>
          </a:xfrm>
        </p:spPr>
        <p:txBody>
          <a:bodyPr anchor="b">
            <a:noAutofit/>
          </a:bodyPr>
          <a:lstStyle>
            <a:lvl1pPr algn="r">
              <a:lnSpc>
                <a:spcPts val="3600"/>
              </a:lnSpc>
              <a:defRPr sz="32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955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ו'/טבת/תשע"ז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2" name="Object 18"/>
          <p:cNvGraphicFramePr>
            <a:graphicFrameLocks noChangeAspect="1"/>
          </p:cNvGraphicFramePr>
          <p:nvPr/>
        </p:nvGraphicFramePr>
        <p:xfrm>
          <a:off x="0" y="-26988"/>
          <a:ext cx="914400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Image" r:id="rId16" imgW="6450794" imgH="952045" progId="Photoshop.Image.6">
                  <p:embed/>
                </p:oleObj>
              </mc:Choice>
              <mc:Fallback>
                <p:oleObj name="Image" r:id="rId16" imgW="6450794" imgH="952045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26988"/>
                        <a:ext cx="9144000" cy="935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fld id="{28DBFC9E-9A6A-4263-94D0-CE254BBE6E59}" type="datetime8">
              <a:rPr lang="he-IL" smtClean="0">
                <a:solidFill>
                  <a:srgbClr val="000000"/>
                </a:solidFill>
              </a:rPr>
              <a:pPr/>
              <a:t>04 ינואר 17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43663"/>
            <a:ext cx="28956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endParaRPr lang="he-I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429000" y="6446838"/>
            <a:ext cx="2133600" cy="25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solidFill>
                  <a:schemeClr val="tx2"/>
                </a:solidFill>
                <a:latin typeface="+mn-lt"/>
              </a:defRPr>
            </a:lvl1pPr>
          </a:lstStyle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152400"/>
            <a:ext cx="8229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926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David" pitchFamily="2" charset="-79"/>
        </a:defRPr>
      </a:lvl1pPr>
      <a:lvl2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2pPr>
      <a:lvl3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3pPr>
      <a:lvl4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4pPr>
      <a:lvl5pPr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5pPr>
      <a:lvl6pPr marL="4572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6pPr>
      <a:lvl7pPr marL="9144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7pPr>
      <a:lvl8pPr marL="13716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8pPr>
      <a:lvl9pPr marL="1828800" algn="r" rtl="1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David" pitchFamily="2" charset="-79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  <a:cs typeface="David" pitchFamily="2" charset="-79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pitchFamily="34" charset="0"/>
          <a:cs typeface="David" pitchFamily="2" charset="-79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cs typeface="David" pitchFamily="2" charset="-79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cs typeface="David" pitchFamily="2" charset="-79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65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1 - הוועדה לבחינת ייעול שוק ההימורים החוקיים ומודל הקצאת הרווחים לציבור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120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1" r:id="rId12"/>
    <p:sldLayoutId id="2147483702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11.xml"/><Relationship Id="rId7" Type="http://schemas.openxmlformats.org/officeDocument/2006/relationships/slide" Target="slide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9.xml"/><Relationship Id="rId6" Type="http://schemas.openxmlformats.org/officeDocument/2006/relationships/slide" Target="slide12.xml"/><Relationship Id="rId5" Type="http://schemas.openxmlformats.org/officeDocument/2006/relationships/slide" Target="slide5.xml"/><Relationship Id="rId4" Type="http://schemas.openxmlformats.org/officeDocument/2006/relationships/slide" Target="slid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259632" y="524272"/>
            <a:ext cx="7655768" cy="1320552"/>
          </a:xfrm>
        </p:spPr>
        <p:txBody>
          <a:bodyPr/>
          <a:lstStyle/>
          <a:p>
            <a:pPr algn="r"/>
            <a:r>
              <a:rPr lang="he-IL" sz="4400" dirty="0" smtClean="0"/>
              <a:t>מסקנות </a:t>
            </a:r>
            <a:r>
              <a:rPr lang="he-IL" sz="4400" dirty="0"/>
              <a:t>הוועדה לבחינת ייעול שוק ההימורים החוקיים בישראל ומודל הקצאת הרווחים לציבור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843576"/>
            <a:ext cx="673731" cy="760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כותרת משנה 1"/>
          <p:cNvSpPr>
            <a:spLocks noGrp="1"/>
          </p:cNvSpPr>
          <p:nvPr>
            <p:ph type="subTitle" idx="1"/>
          </p:nvPr>
        </p:nvSpPr>
        <p:spPr>
          <a:xfrm>
            <a:off x="1073224" y="5352256"/>
            <a:ext cx="7315200" cy="381000"/>
          </a:xfrm>
        </p:spPr>
        <p:txBody>
          <a:bodyPr/>
          <a:lstStyle/>
          <a:p>
            <a:r>
              <a:rPr lang="he-IL" dirty="0" smtClean="0"/>
              <a:t>ינואר 2017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598583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חברי הוועדה</a:t>
            </a:r>
            <a:endParaRPr lang="he-IL" sz="20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15981"/>
              </p:ext>
            </p:extLst>
          </p:nvPr>
        </p:nvGraphicFramePr>
        <p:xfrm>
          <a:off x="1187624" y="1397000"/>
          <a:ext cx="6696744" cy="4367671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348372"/>
                <a:gridCol w="3348372"/>
              </a:tblGrid>
              <a:tr h="512201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שם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תפקיד</a:t>
                      </a:r>
                      <a:endParaRPr lang="he-IL" b="1" dirty="0"/>
                    </a:p>
                  </a:txBody>
                  <a:tcPr/>
                </a:tc>
              </a:tr>
              <a:tr h="782264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מר שי </a:t>
                      </a:r>
                      <a:r>
                        <a:rPr lang="he-IL" dirty="0" err="1" smtClean="0"/>
                        <a:t>באב"ד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יו"ר הוועדה </a:t>
                      </a:r>
                      <a:r>
                        <a:rPr lang="he-IL" baseline="0" dirty="0" smtClean="0"/>
                        <a:t> - מנכ"ל משרד האוצר</a:t>
                      </a:r>
                      <a:endParaRPr lang="he-IL" dirty="0"/>
                    </a:p>
                  </a:txBody>
                  <a:tcPr anchor="ctr"/>
                </a:tc>
              </a:tr>
              <a:tr h="51220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עו"ד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smtClean="0"/>
                        <a:t> אמי פלמור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מנכ"לית</a:t>
                      </a:r>
                      <a:r>
                        <a:rPr lang="he-IL" baseline="0" dirty="0" smtClean="0"/>
                        <a:t> משרד המשפטים</a:t>
                      </a:r>
                      <a:endParaRPr lang="he-IL" dirty="0"/>
                    </a:p>
                  </a:txBody>
                  <a:tcPr anchor="ctr"/>
                </a:tc>
              </a:tr>
              <a:tr h="51220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עו"ד גברת עדנה הראל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משרד המשפטים</a:t>
                      </a:r>
                      <a:endParaRPr lang="he-IL" dirty="0"/>
                    </a:p>
                  </a:txBody>
                  <a:tcPr anchor="ctr"/>
                </a:tc>
              </a:tr>
              <a:tr h="51220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עו"ד טלי ארפי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הלשכה המשפטית</a:t>
                      </a:r>
                      <a:r>
                        <a:rPr lang="he-IL" baseline="0" dirty="0" smtClean="0"/>
                        <a:t>, משרד האוצר</a:t>
                      </a:r>
                      <a:endParaRPr lang="he-IL" dirty="0"/>
                    </a:p>
                  </a:txBody>
                  <a:tcPr anchor="ctr"/>
                </a:tc>
              </a:tr>
              <a:tr h="51220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מר לב דרוקר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סגן הכלכלן</a:t>
                      </a:r>
                      <a:r>
                        <a:rPr lang="he-IL" baseline="0" dirty="0" smtClean="0"/>
                        <a:t> הראשי</a:t>
                      </a:r>
                      <a:endParaRPr lang="he-IL" dirty="0"/>
                    </a:p>
                  </a:txBody>
                  <a:tcPr anchor="ctr"/>
                </a:tc>
              </a:tr>
              <a:tr h="51220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מר איתי טמקין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אגף התקציבים</a:t>
                      </a:r>
                      <a:endParaRPr lang="he-IL" dirty="0"/>
                    </a:p>
                  </a:txBody>
                  <a:tcPr anchor="ctr"/>
                </a:tc>
              </a:tr>
              <a:tr h="51220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מר אלון מורגנשטרן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אגף</a:t>
                      </a:r>
                      <a:r>
                        <a:rPr lang="he-IL" baseline="0" dirty="0" smtClean="0"/>
                        <a:t> החשב הכללי</a:t>
                      </a:r>
                      <a:endParaRPr lang="he-IL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662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המצב הקיים</a:t>
            </a:r>
            <a:endParaRPr lang="he-IL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1599183"/>
            <a:ext cx="7056784" cy="461665"/>
          </a:xfrm>
          <a:prstGeom prst="rect">
            <a:avLst/>
          </a:prstGeom>
          <a:solidFill>
            <a:srgbClr val="002060">
              <a:alpha val="72157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>
            <a:defPPr>
              <a:defRPr lang="he-IL"/>
            </a:defPPr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r>
              <a:rPr lang="he-IL" dirty="0" smtClean="0"/>
              <a:t>המדינה התירה לשני גופים בלבד לערוך הימורים בישראל</a:t>
            </a:r>
            <a:endParaRPr lang="he-IL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86075"/>
            <a:ext cx="2143125" cy="2143125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979" y="3086075"/>
            <a:ext cx="22574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3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כשלים אפשריים כתוצאה מהתקיימות מונופול</a:t>
            </a:r>
            <a:endParaRPr lang="he-IL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195736" y="1844824"/>
            <a:ext cx="5256584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 smtClean="0"/>
              <a:t>גודל שוק לא אופטימאלי</a:t>
            </a:r>
            <a:endParaRPr lang="he-IL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2195736" y="3460358"/>
            <a:ext cx="5256584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 smtClean="0"/>
              <a:t>חוסר יעילות כלכלית</a:t>
            </a:r>
            <a:endParaRPr lang="he-IL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2195736" y="5075892"/>
            <a:ext cx="5256584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 smtClean="0"/>
              <a:t>מערכי הקצאה מקבילים למדינה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194370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he-IL" dirty="0" smtClean="0"/>
              <a:t>מנגנון ההפעלה הקיים</a:t>
            </a:r>
            <a:br>
              <a:rPr lang="he-IL" dirty="0" smtClean="0"/>
            </a:br>
            <a:r>
              <a:rPr lang="he-IL" sz="2000" dirty="0" smtClean="0"/>
              <a:t>(מיליארדי ש"ח, הצעת תקציב 2016)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3063094"/>
              </p:ext>
            </p:extLst>
          </p:nvPr>
        </p:nvGraphicFramePr>
        <p:xfrm>
          <a:off x="323528" y="1341446"/>
          <a:ext cx="828092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948264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מחזור הימורים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4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זכיות ופרסים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99792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עלויות תפעול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3528" y="2132856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רווח לשימוש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48264" y="5219908"/>
            <a:ext cx="18002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10.2 מיליארד ש"ח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88024" y="5219908"/>
            <a:ext cx="17281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5.9 מיליארד </a:t>
            </a:r>
            <a:r>
              <a:rPr lang="he-IL" b="1" dirty="0">
                <a:solidFill>
                  <a:prstClr val="black"/>
                </a:solidFill>
              </a:rPr>
              <a:t>ש"ח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27784" y="5219907"/>
            <a:ext cx="17281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2.1מיליארד </a:t>
            </a:r>
            <a:r>
              <a:rPr lang="he-IL" b="1" dirty="0">
                <a:solidFill>
                  <a:prstClr val="black"/>
                </a:solidFill>
              </a:rPr>
              <a:t>ש"ח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3528" y="5198003"/>
            <a:ext cx="17281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2.2 מיליארד </a:t>
            </a:r>
            <a:r>
              <a:rPr lang="he-IL" b="1" dirty="0">
                <a:solidFill>
                  <a:prstClr val="black"/>
                </a:solidFill>
              </a:rPr>
              <a:t>ש"ח</a:t>
            </a:r>
          </a:p>
        </p:txBody>
      </p:sp>
      <p:sp>
        <p:nvSpPr>
          <p:cNvPr id="25" name="חיסור 24"/>
          <p:cNvSpPr/>
          <p:nvPr/>
        </p:nvSpPr>
        <p:spPr>
          <a:xfrm>
            <a:off x="6553794" y="5367071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26" name="חיסור 25"/>
          <p:cNvSpPr/>
          <p:nvPr/>
        </p:nvSpPr>
        <p:spPr>
          <a:xfrm>
            <a:off x="4384176" y="5363923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30" name="חיסור 29"/>
          <p:cNvSpPr/>
          <p:nvPr/>
        </p:nvSpPr>
        <p:spPr>
          <a:xfrm>
            <a:off x="2148780" y="5283531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31" name="חיסור 30"/>
          <p:cNvSpPr/>
          <p:nvPr/>
        </p:nvSpPr>
        <p:spPr>
          <a:xfrm>
            <a:off x="2148780" y="5435931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788024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זכיות ופרסים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699792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עלויות תפעול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3528" y="2132856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רווח לשימוש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00350" y="6320353"/>
            <a:ext cx="597666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 smtClean="0">
                <a:solidFill>
                  <a:srgbClr val="000000"/>
                </a:solidFill>
              </a:rPr>
              <a:t>מקור</a:t>
            </a:r>
            <a:r>
              <a:rPr lang="he-IL" sz="1200" b="1" dirty="0">
                <a:solidFill>
                  <a:srgbClr val="000000"/>
                </a:solidFill>
              </a:rPr>
              <a:t>: </a:t>
            </a:r>
            <a:r>
              <a:rPr lang="he-IL" sz="1200" dirty="0">
                <a:solidFill>
                  <a:srgbClr val="000000"/>
                </a:solidFill>
              </a:rPr>
              <a:t>דו"חות כספיים של מפעל הפיס והמועצה להסדר ההימורים </a:t>
            </a:r>
            <a:r>
              <a:rPr lang="he-IL" sz="1200" dirty="0" smtClean="0">
                <a:solidFill>
                  <a:srgbClr val="000000"/>
                </a:solidFill>
              </a:rPr>
              <a:t>בספורט</a:t>
            </a:r>
          </a:p>
        </p:txBody>
      </p:sp>
    </p:spTree>
    <p:extLst>
      <p:ext uri="{BB962C8B-B14F-4D97-AF65-F5344CB8AC3E}">
        <p14:creationId xmlns:p14="http://schemas.microsoft.com/office/powerpoint/2010/main" val="264016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he-IL" dirty="0" smtClean="0"/>
              <a:t>מחזור שוק ההימורים החוקיים בישראל</a:t>
            </a:r>
            <a:br>
              <a:rPr lang="he-IL" dirty="0" smtClean="0"/>
            </a:br>
            <a:r>
              <a:rPr lang="he-IL" sz="2000" dirty="0" smtClean="0"/>
              <a:t>(2016-2008, מיליארדי ש"ח)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לבן מעוגל 6"/>
          <p:cNvSpPr/>
          <p:nvPr/>
        </p:nvSpPr>
        <p:spPr>
          <a:xfrm>
            <a:off x="2473102" y="1412776"/>
            <a:ext cx="4752528" cy="3600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000" dirty="0" smtClean="0"/>
              <a:t>גידול של כ-85% על פני 7 שנים</a:t>
            </a:r>
            <a:endParaRPr lang="he-IL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3118470" y="6207695"/>
            <a:ext cx="59766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>
                <a:solidFill>
                  <a:srgbClr val="000000"/>
                </a:solidFill>
              </a:rPr>
              <a:t>מקור: </a:t>
            </a:r>
            <a:r>
              <a:rPr lang="he-IL" sz="1200" dirty="0">
                <a:solidFill>
                  <a:srgbClr val="000000"/>
                </a:solidFill>
              </a:rPr>
              <a:t>דו"חות כספיים של מפעל הפיס והמועצה להסדר ההימורים </a:t>
            </a:r>
            <a:r>
              <a:rPr lang="he-IL" sz="1200" dirty="0" smtClean="0">
                <a:solidFill>
                  <a:srgbClr val="000000"/>
                </a:solidFill>
              </a:rPr>
              <a:t>בספורט</a:t>
            </a:r>
          </a:p>
          <a:p>
            <a:r>
              <a:rPr lang="he-IL" sz="1200" dirty="0">
                <a:solidFill>
                  <a:srgbClr val="000000"/>
                </a:solidFill>
              </a:rPr>
              <a:t> </a:t>
            </a:r>
            <a:r>
              <a:rPr lang="he-IL" sz="1200" dirty="0" smtClean="0">
                <a:solidFill>
                  <a:srgbClr val="000000"/>
                </a:solidFill>
              </a:rPr>
              <a:t>       * </a:t>
            </a:r>
            <a:r>
              <a:rPr lang="he-IL" sz="1200" dirty="0">
                <a:solidFill>
                  <a:srgbClr val="000000"/>
                </a:solidFill>
              </a:rPr>
              <a:t>לפי הצעות </a:t>
            </a:r>
            <a:r>
              <a:rPr lang="he-IL" sz="1200" dirty="0" smtClean="0">
                <a:solidFill>
                  <a:srgbClr val="000000"/>
                </a:solidFill>
              </a:rPr>
              <a:t>התקציב של </a:t>
            </a:r>
            <a:r>
              <a:rPr lang="he-IL" sz="1200" dirty="0">
                <a:solidFill>
                  <a:srgbClr val="000000"/>
                </a:solidFill>
              </a:rPr>
              <a:t>מפעל הפיס והמועצה להסדר ההימורים </a:t>
            </a:r>
            <a:r>
              <a:rPr lang="he-IL" sz="1200" dirty="0" smtClean="0">
                <a:solidFill>
                  <a:srgbClr val="000000"/>
                </a:solidFill>
              </a:rPr>
              <a:t>בספורט </a:t>
            </a:r>
          </a:p>
        </p:txBody>
      </p:sp>
      <p:graphicFrame>
        <p:nvGraphicFramePr>
          <p:cNvPr id="8" name="תרשים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1302884"/>
              </p:ext>
            </p:extLst>
          </p:nvPr>
        </p:nvGraphicFramePr>
        <p:xfrm>
          <a:off x="611560" y="1412777"/>
          <a:ext cx="7920879" cy="4985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6971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he-IL" dirty="0" smtClean="0"/>
              <a:t>גודלו האופטימאלי של שוק ההימורים החוקיים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2" name="מחבר חץ ישר 11"/>
          <p:cNvCxnSpPr/>
          <p:nvPr/>
        </p:nvCxnSpPr>
        <p:spPr>
          <a:xfrm flipH="1" flipV="1">
            <a:off x="827584" y="1484784"/>
            <a:ext cx="72008" cy="43204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מחבר חץ ישר 13"/>
          <p:cNvCxnSpPr/>
          <p:nvPr/>
        </p:nvCxnSpPr>
        <p:spPr>
          <a:xfrm>
            <a:off x="899592" y="5805264"/>
            <a:ext cx="676875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7" name="תמונה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183240"/>
            <a:ext cx="6408712" cy="4032448"/>
          </a:xfrm>
          <a:prstGeom prst="rect">
            <a:avLst/>
          </a:prstGeom>
        </p:spPr>
      </p:pic>
      <p:cxnSp>
        <p:nvCxnSpPr>
          <p:cNvPr id="19" name="מחבר חץ ישר 18"/>
          <p:cNvCxnSpPr/>
          <p:nvPr/>
        </p:nvCxnSpPr>
        <p:spPr>
          <a:xfrm>
            <a:off x="1691680" y="3183240"/>
            <a:ext cx="1224136" cy="15419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מחבר חץ ישר 20"/>
          <p:cNvCxnSpPr/>
          <p:nvPr/>
        </p:nvCxnSpPr>
        <p:spPr>
          <a:xfrm>
            <a:off x="4499992" y="2924944"/>
            <a:ext cx="0" cy="15419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מחבר חץ ישר 22"/>
          <p:cNvCxnSpPr/>
          <p:nvPr/>
        </p:nvCxnSpPr>
        <p:spPr>
          <a:xfrm flipH="1">
            <a:off x="6170632" y="3183240"/>
            <a:ext cx="1209680" cy="15419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660232" y="2566645"/>
            <a:ext cx="172819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משיכת יתר של שחקנים חדשים</a:t>
            </a:r>
            <a:endParaRPr lang="he-IL" dirty="0"/>
          </a:p>
        </p:txBody>
      </p:sp>
      <p:sp>
        <p:nvSpPr>
          <p:cNvPr id="26" name="TextBox 25"/>
          <p:cNvSpPr txBox="1"/>
          <p:nvPr/>
        </p:nvSpPr>
        <p:spPr>
          <a:xfrm>
            <a:off x="3635896" y="2555612"/>
            <a:ext cx="172819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אופטימום</a:t>
            </a:r>
            <a:endParaRPr lang="he-IL" dirty="0"/>
          </a:p>
        </p:txBody>
      </p:sp>
      <p:sp>
        <p:nvSpPr>
          <p:cNvPr id="27" name="TextBox 26"/>
          <p:cNvSpPr txBox="1"/>
          <p:nvPr/>
        </p:nvSpPr>
        <p:spPr>
          <a:xfrm>
            <a:off x="899593" y="2771636"/>
            <a:ext cx="172819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שוק לא חוקי גדול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7096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he-IL" dirty="0" smtClean="0"/>
              <a:t>תופעת ה"שער"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79712" y="1671191"/>
            <a:ext cx="547260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אזרח מתחיל להשתתף בהימורים חוקיים</a:t>
            </a:r>
            <a:endParaRPr lang="he-IL" sz="2400" dirty="0"/>
          </a:p>
        </p:txBody>
      </p:sp>
      <p:cxnSp>
        <p:nvCxnSpPr>
          <p:cNvPr id="5" name="מחבר חץ ישר 4"/>
          <p:cNvCxnSpPr/>
          <p:nvPr/>
        </p:nvCxnSpPr>
        <p:spPr>
          <a:xfrm>
            <a:off x="4716016" y="2420888"/>
            <a:ext cx="0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79712" y="4725144"/>
            <a:ext cx="5472608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בעקבות קשיי </a:t>
            </a:r>
            <a:r>
              <a:rPr lang="he-IL" sz="2400" dirty="0" smtClean="0"/>
              <a:t>מימון</a:t>
            </a:r>
            <a:r>
              <a:rPr lang="he-IL" sz="2400" dirty="0" smtClean="0"/>
              <a:t> </a:t>
            </a:r>
            <a:r>
              <a:rPr lang="he-IL" sz="2400" dirty="0" smtClean="0"/>
              <a:t>או הצעת תנאים אטרקטיביים יותר האזרח עובר לשוק הלא חוקי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1148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he-IL" dirty="0" smtClean="0"/>
              <a:t>הוצאות פרסום ושיווק גבוהות</a:t>
            </a:r>
            <a:br>
              <a:rPr lang="he-IL" dirty="0" smtClean="0"/>
            </a:br>
            <a:r>
              <a:rPr lang="he-IL" sz="2000" dirty="0" smtClean="0"/>
              <a:t>(מיליוני ש"ח, 2016) 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6857709"/>
              </p:ext>
            </p:extLst>
          </p:nvPr>
        </p:nvGraphicFramePr>
        <p:xfrm>
          <a:off x="827584" y="1628800"/>
          <a:ext cx="7488832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18470" y="6207695"/>
            <a:ext cx="59766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>
                <a:solidFill>
                  <a:srgbClr val="000000"/>
                </a:solidFill>
              </a:rPr>
              <a:t>מקור: </a:t>
            </a:r>
            <a:r>
              <a:rPr lang="he-IL" sz="1200" dirty="0">
                <a:solidFill>
                  <a:srgbClr val="000000"/>
                </a:solidFill>
              </a:rPr>
              <a:t>דו"חות כספיים של מפעל הפיס והמועצה להסדר ההימורים </a:t>
            </a:r>
            <a:r>
              <a:rPr lang="he-IL" sz="1200" dirty="0" smtClean="0">
                <a:solidFill>
                  <a:srgbClr val="000000"/>
                </a:solidFill>
              </a:rPr>
              <a:t>בספורט</a:t>
            </a:r>
          </a:p>
          <a:p>
            <a:r>
              <a:rPr lang="he-IL" sz="1200" dirty="0" smtClean="0">
                <a:solidFill>
                  <a:srgbClr val="000000"/>
                </a:solidFill>
              </a:rPr>
              <a:t>    * </a:t>
            </a:r>
            <a:r>
              <a:rPr lang="he-IL" sz="1200" dirty="0">
                <a:solidFill>
                  <a:srgbClr val="000000"/>
                </a:solidFill>
              </a:rPr>
              <a:t>לפי הצעות </a:t>
            </a:r>
            <a:r>
              <a:rPr lang="he-IL" sz="1200" dirty="0" smtClean="0">
                <a:solidFill>
                  <a:srgbClr val="000000"/>
                </a:solidFill>
              </a:rPr>
              <a:t>התקציב לשנת 2016</a:t>
            </a:r>
          </a:p>
        </p:txBody>
      </p:sp>
    </p:spTree>
    <p:extLst>
      <p:ext uri="{BB962C8B-B14F-4D97-AF65-F5344CB8AC3E}">
        <p14:creationId xmlns:p14="http://schemas.microsoft.com/office/powerpoint/2010/main" val="24318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he-IL" dirty="0"/>
              <a:t>אחוז פדיון הגרלות </a:t>
            </a:r>
            <a:r>
              <a:rPr lang="he-IL" dirty="0" err="1"/>
              <a:t>מהתמ"ג</a:t>
            </a:r>
            <a:r>
              <a:rPr lang="he-IL" dirty="0"/>
              <a:t> (2014)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0" name="מציין מיקום תוכן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12998023"/>
              </p:ext>
            </p:extLst>
          </p:nvPr>
        </p:nvGraphicFramePr>
        <p:xfrm>
          <a:off x="238150" y="1556792"/>
          <a:ext cx="8856984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מציין מיקום טקסט 7"/>
          <p:cNvSpPr txBox="1">
            <a:spLocks/>
          </p:cNvSpPr>
          <p:nvPr/>
        </p:nvSpPr>
        <p:spPr>
          <a:xfrm>
            <a:off x="395536" y="5689054"/>
            <a:ext cx="8748464" cy="476250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mtClean="0"/>
              <a:t>מקור: מפעל הפיס ,</a:t>
            </a:r>
            <a:r>
              <a:rPr lang="en-US" cap="all" smtClean="0"/>
              <a:t>UNIBET, </a:t>
            </a:r>
            <a:r>
              <a:rPr lang="en-US" smtClean="0"/>
              <a:t>OECD</a:t>
            </a:r>
            <a:r>
              <a:rPr lang="he-IL" smtClean="0"/>
              <a:t>, </a:t>
            </a:r>
            <a:r>
              <a:rPr lang="en-US" smtClean="0"/>
              <a:t>NASPL</a:t>
            </a:r>
            <a:r>
              <a:rPr lang="he-IL" smtClean="0"/>
              <a:t>. הכנסות מהגרלות לפני חלוקת פרסים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1096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he-IL" dirty="0"/>
              <a:t>פדיון הגרלות לנפש ותוצר לנפש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9711154"/>
              </p:ext>
            </p:extLst>
          </p:nvPr>
        </p:nvGraphicFramePr>
        <p:xfrm>
          <a:off x="251521" y="1412776"/>
          <a:ext cx="8496944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9842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כשלים אפשריים כתוצאה מהתקיימות מונופול</a:t>
            </a:r>
            <a:endParaRPr lang="he-IL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195736" y="1844824"/>
            <a:ext cx="5256584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 smtClean="0"/>
              <a:t>גודל שוק לא אופטימאלי</a:t>
            </a:r>
            <a:endParaRPr lang="he-IL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2195736" y="3460358"/>
            <a:ext cx="5256584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 smtClean="0"/>
              <a:t>חוסר יעילות כלכלית</a:t>
            </a:r>
            <a:endParaRPr lang="he-IL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2195736" y="5075892"/>
            <a:ext cx="5256584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 smtClean="0"/>
              <a:t>מערכי הקצאה מקבילים למדינה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210748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he-IL" dirty="0" smtClean="0"/>
              <a:t>מנגנון ההפעלה הקיים</a:t>
            </a:r>
            <a:br>
              <a:rPr lang="he-IL" dirty="0" smtClean="0"/>
            </a:br>
            <a:r>
              <a:rPr lang="he-IL" sz="2000" dirty="0" smtClean="0"/>
              <a:t>(מיליארדי ש"ח, הצעת תקציב 2016)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0857555"/>
              </p:ext>
            </p:extLst>
          </p:nvPr>
        </p:nvGraphicFramePr>
        <p:xfrm>
          <a:off x="323528" y="1341446"/>
          <a:ext cx="828092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948264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מחזור הימורים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4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זכיות ופרסים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99792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עלויות תפעול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3528" y="2132856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רווח לשימוש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48264" y="5219908"/>
            <a:ext cx="18002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10.2 מיליארד ש"ח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88024" y="5219908"/>
            <a:ext cx="17281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5.9 מיליארד </a:t>
            </a:r>
            <a:r>
              <a:rPr lang="he-IL" b="1" dirty="0">
                <a:solidFill>
                  <a:prstClr val="black"/>
                </a:solidFill>
              </a:rPr>
              <a:t>ש"ח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27784" y="5219907"/>
            <a:ext cx="17281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2.1מיליארד </a:t>
            </a:r>
            <a:r>
              <a:rPr lang="he-IL" b="1" dirty="0">
                <a:solidFill>
                  <a:prstClr val="black"/>
                </a:solidFill>
              </a:rPr>
              <a:t>ש"ח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3528" y="5198003"/>
            <a:ext cx="17281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2.2 מיליארד </a:t>
            </a:r>
            <a:r>
              <a:rPr lang="he-IL" b="1" dirty="0">
                <a:solidFill>
                  <a:prstClr val="black"/>
                </a:solidFill>
              </a:rPr>
              <a:t>ש"ח</a:t>
            </a:r>
          </a:p>
        </p:txBody>
      </p:sp>
      <p:sp>
        <p:nvSpPr>
          <p:cNvPr id="25" name="חיסור 24"/>
          <p:cNvSpPr/>
          <p:nvPr/>
        </p:nvSpPr>
        <p:spPr>
          <a:xfrm>
            <a:off x="6553794" y="5367071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26" name="חיסור 25"/>
          <p:cNvSpPr/>
          <p:nvPr/>
        </p:nvSpPr>
        <p:spPr>
          <a:xfrm>
            <a:off x="4384176" y="5363923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30" name="חיסור 29"/>
          <p:cNvSpPr/>
          <p:nvPr/>
        </p:nvSpPr>
        <p:spPr>
          <a:xfrm>
            <a:off x="2148780" y="5283531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31" name="חיסור 30"/>
          <p:cNvSpPr/>
          <p:nvPr/>
        </p:nvSpPr>
        <p:spPr>
          <a:xfrm>
            <a:off x="2148780" y="5435931"/>
            <a:ext cx="360040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>
              <a:solidFill>
                <a:prstClr val="white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788024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זכיות ופרסים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699792" y="2132857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עלויות תפעול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3528" y="2132856"/>
            <a:ext cx="165618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prstClr val="black"/>
                </a:solidFill>
              </a:rPr>
              <a:t>רווח לשימוש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00350" y="6320353"/>
            <a:ext cx="597666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 smtClean="0">
                <a:solidFill>
                  <a:srgbClr val="000000"/>
                </a:solidFill>
              </a:rPr>
              <a:t>מקור</a:t>
            </a:r>
            <a:r>
              <a:rPr lang="he-IL" sz="1200" b="1" dirty="0">
                <a:solidFill>
                  <a:srgbClr val="000000"/>
                </a:solidFill>
              </a:rPr>
              <a:t>: </a:t>
            </a:r>
            <a:r>
              <a:rPr lang="he-IL" sz="1200" dirty="0">
                <a:solidFill>
                  <a:srgbClr val="000000"/>
                </a:solidFill>
              </a:rPr>
              <a:t>דו"חות כספיים של מפעל הפיס והמועצה להסדר ההימורים </a:t>
            </a:r>
            <a:r>
              <a:rPr lang="he-IL" sz="1200" dirty="0" smtClean="0">
                <a:solidFill>
                  <a:srgbClr val="000000"/>
                </a:solidFill>
              </a:rPr>
              <a:t>בספורט</a:t>
            </a:r>
          </a:p>
        </p:txBody>
      </p:sp>
    </p:spTree>
    <p:extLst>
      <p:ext uri="{BB962C8B-B14F-4D97-AF65-F5344CB8AC3E}">
        <p14:creationId xmlns:p14="http://schemas.microsoft.com/office/powerpoint/2010/main" val="348729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he-IL" dirty="0" smtClean="0"/>
              <a:t>יעילות כלכלית</a:t>
            </a:r>
            <a:endParaRPr lang="he-IL" sz="2000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763688" y="6592267"/>
            <a:ext cx="5256584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- הוועדה </a:t>
            </a:r>
            <a:r>
              <a:rPr lang="he-IL" dirty="0">
                <a:solidFill>
                  <a:prstClr val="black">
                    <a:tint val="75000"/>
                  </a:prstClr>
                </a:solidFill>
              </a:rPr>
              <a:t>לבחינת ייעול שוק ההימורים החוקיים ומודל הקצאת הרווחים לציבור</a:t>
            </a:r>
          </a:p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556792"/>
            <a:ext cx="7920880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הוצאות פרסום, תדמית ושיווק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עמלות (התייעלות מחייבת הסדרה שווה)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מערכי הפצה לא יעילים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כספים חונים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בונוסים על-פי הישגים לעובדים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הסכמי שיווק לא יעילים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מערכים מקבילים למדינה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418980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המלצות הוועדה</a:t>
            </a:r>
            <a:endParaRPr lang="he-IL" sz="2000" dirty="0"/>
          </a:p>
        </p:txBody>
      </p:sp>
      <p:sp>
        <p:nvSpPr>
          <p:cNvPr id="7" name="TextBox 6">
            <a:hlinkClick r:id="rId3" action="ppaction://hlinksldjump"/>
          </p:cNvPr>
          <p:cNvSpPr txBox="1"/>
          <p:nvPr/>
        </p:nvSpPr>
        <p:spPr>
          <a:xfrm>
            <a:off x="5004048" y="1914486"/>
            <a:ext cx="38880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גודל שוק ההימורים</a:t>
            </a:r>
            <a:endParaRPr lang="he-IL" dirty="0"/>
          </a:p>
        </p:txBody>
      </p:sp>
      <p:sp>
        <p:nvSpPr>
          <p:cNvPr id="8" name="TextBox 7">
            <a:hlinkClick r:id="rId4" action="ppaction://hlinksldjump"/>
          </p:cNvPr>
          <p:cNvSpPr txBox="1"/>
          <p:nvPr/>
        </p:nvSpPr>
        <p:spPr>
          <a:xfrm>
            <a:off x="5004048" y="2647648"/>
            <a:ext cx="38880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צמצום משחקים בעלי פוטנציאל ממכר</a:t>
            </a:r>
            <a:endParaRPr lang="he-IL" dirty="0"/>
          </a:p>
        </p:txBody>
      </p:sp>
      <p:sp>
        <p:nvSpPr>
          <p:cNvPr id="13" name="TextBox 12"/>
          <p:cNvSpPr txBox="1"/>
          <p:nvPr/>
        </p:nvSpPr>
        <p:spPr>
          <a:xfrm>
            <a:off x="5003616" y="4869160"/>
            <a:ext cx="388843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הגבלת הוצאות על פרסום ועמלות</a:t>
            </a:r>
            <a:endParaRPr lang="he-IL" dirty="0"/>
          </a:p>
        </p:txBody>
      </p:sp>
      <p:sp>
        <p:nvSpPr>
          <p:cNvPr id="14" name="TextBox 13">
            <a:hlinkClick r:id="rId5" action="ppaction://hlinksldjump"/>
          </p:cNvPr>
          <p:cNvSpPr txBox="1"/>
          <p:nvPr/>
        </p:nvSpPr>
        <p:spPr>
          <a:xfrm>
            <a:off x="395968" y="3431309"/>
            <a:ext cx="388800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ריסון ההימורים הלא חוקיים</a:t>
            </a:r>
            <a:endParaRPr lang="he-IL" dirty="0"/>
          </a:p>
        </p:txBody>
      </p:sp>
      <p:sp>
        <p:nvSpPr>
          <p:cNvPr id="16" name="TextBox 15">
            <a:hlinkClick r:id="rId6" action="ppaction://hlinksldjump"/>
          </p:cNvPr>
          <p:cNvSpPr txBox="1"/>
          <p:nvPr/>
        </p:nvSpPr>
        <p:spPr>
          <a:xfrm>
            <a:off x="395536" y="1914459"/>
            <a:ext cx="388843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עודף נצבר</a:t>
            </a:r>
            <a:endParaRPr lang="he-IL" dirty="0"/>
          </a:p>
        </p:txBody>
      </p:sp>
      <p:sp>
        <p:nvSpPr>
          <p:cNvPr id="17" name="TextBox 16">
            <a:hlinkClick r:id="rId6" action="ppaction://hlinksldjump"/>
          </p:cNvPr>
          <p:cNvSpPr txBox="1"/>
          <p:nvPr/>
        </p:nvSpPr>
        <p:spPr>
          <a:xfrm>
            <a:off x="395536" y="2640335"/>
            <a:ext cx="388843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/>
              <a:t>מיסוי רווחים</a:t>
            </a:r>
          </a:p>
        </p:txBody>
      </p:sp>
      <p:sp>
        <p:nvSpPr>
          <p:cNvPr id="18" name="TextBox 17">
            <a:hlinkClick r:id="rId7" action="ppaction://hlinksldjump"/>
          </p:cNvPr>
          <p:cNvSpPr txBox="1"/>
          <p:nvPr/>
        </p:nvSpPr>
        <p:spPr>
          <a:xfrm>
            <a:off x="5004048" y="4211796"/>
            <a:ext cx="38880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כללי </a:t>
            </a:r>
            <a:r>
              <a:rPr lang="he-IL" dirty="0"/>
              <a:t>הלבנת הון</a:t>
            </a:r>
          </a:p>
        </p:txBody>
      </p:sp>
      <p:sp>
        <p:nvSpPr>
          <p:cNvPr id="20" name="TextBox 19">
            <a:hlinkClick r:id="rId8" action="ppaction://hlinksldjump"/>
          </p:cNvPr>
          <p:cNvSpPr txBox="1"/>
          <p:nvPr/>
        </p:nvSpPr>
        <p:spPr>
          <a:xfrm>
            <a:off x="5004048" y="3431309"/>
            <a:ext cx="388843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הגדרת מינימום אחוזי לשימושים ציבוריים</a:t>
            </a:r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5661064" y="1325002"/>
            <a:ext cx="259228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smtClean="0"/>
              <a:t>במסגרת החקיקה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282980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צמצום משחק בעלי אופי ממכר</a:t>
            </a:r>
            <a:endParaRPr lang="he-IL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2699792" y="2994643"/>
            <a:ext cx="388843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משחק אשר מכניס שחקנים חדשים</a:t>
            </a:r>
            <a:endParaRPr lang="he-IL" dirty="0"/>
          </a:p>
        </p:txBody>
      </p:sp>
      <p:sp>
        <p:nvSpPr>
          <p:cNvPr id="19" name="TextBox 18">
            <a:hlinkClick r:id="rId3" action="ppaction://hlinksldjump"/>
          </p:cNvPr>
          <p:cNvSpPr txBox="1"/>
          <p:nvPr/>
        </p:nvSpPr>
        <p:spPr>
          <a:xfrm>
            <a:off x="2700224" y="2337279"/>
            <a:ext cx="388800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הזמן בין מועד ההימור לבין התוצאה</a:t>
            </a:r>
            <a:endParaRPr lang="he-IL" dirty="0"/>
          </a:p>
        </p:txBody>
      </p:sp>
      <p:sp>
        <p:nvSpPr>
          <p:cNvPr id="21" name="TextBox 20">
            <a:hlinkClick r:id="rId4" action="ppaction://hlinksldjump"/>
          </p:cNvPr>
          <p:cNvSpPr txBox="1"/>
          <p:nvPr/>
        </p:nvSpPr>
        <p:spPr>
          <a:xfrm>
            <a:off x="2700224" y="1556792"/>
            <a:ext cx="388843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אפשרות לחזור על המשחק תוך זמן קצר</a:t>
            </a:r>
            <a:endParaRPr lang="he-IL" dirty="0"/>
          </a:p>
        </p:txBody>
      </p:sp>
      <p:cxnSp>
        <p:nvCxnSpPr>
          <p:cNvPr id="4" name="מחבר חץ ישר 3"/>
          <p:cNvCxnSpPr/>
          <p:nvPr/>
        </p:nvCxnSpPr>
        <p:spPr>
          <a:xfrm>
            <a:off x="5652120" y="3789040"/>
            <a:ext cx="100811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מחבר חץ ישר 21"/>
          <p:cNvCxnSpPr/>
          <p:nvPr/>
        </p:nvCxnSpPr>
        <p:spPr>
          <a:xfrm flipH="1">
            <a:off x="2843808" y="3789040"/>
            <a:ext cx="936536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תמונה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920451"/>
            <a:ext cx="3091017" cy="1905945"/>
          </a:xfrm>
          <a:prstGeom prst="rect">
            <a:avLst/>
          </a:prstGeom>
        </p:spPr>
      </p:pic>
      <p:pic>
        <p:nvPicPr>
          <p:cNvPr id="26" name="תמונה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29" y="4944099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0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ריסון ההימורים הלא חוקיים</a:t>
            </a:r>
            <a:endParaRPr lang="he-IL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012160" y="3236318"/>
            <a:ext cx="3024336" cy="95410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 smtClean="0"/>
              <a:t>הקצאה שנתית של  20 מיליוני ש"ח</a:t>
            </a:r>
            <a:endParaRPr lang="he-IL" sz="2800" dirty="0"/>
          </a:p>
        </p:txBody>
      </p:sp>
      <p:cxnSp>
        <p:nvCxnSpPr>
          <p:cNvPr id="4" name="מחבר חץ ישר 3"/>
          <p:cNvCxnSpPr/>
          <p:nvPr/>
        </p:nvCxnSpPr>
        <p:spPr>
          <a:xfrm flipH="1" flipV="1">
            <a:off x="3059832" y="2360087"/>
            <a:ext cx="2664296" cy="8762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מחבר חץ ישר 6"/>
          <p:cNvCxnSpPr/>
          <p:nvPr/>
        </p:nvCxnSpPr>
        <p:spPr>
          <a:xfrm flipH="1" flipV="1">
            <a:off x="3059832" y="3713371"/>
            <a:ext cx="2664296" cy="1588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מחבר חץ ישר 8"/>
          <p:cNvCxnSpPr/>
          <p:nvPr/>
        </p:nvCxnSpPr>
        <p:spPr>
          <a:xfrm flipH="1">
            <a:off x="3059832" y="4391181"/>
            <a:ext cx="2664296" cy="6332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115616" y="2175247"/>
            <a:ext cx="172819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משטרה</a:t>
            </a:r>
            <a:endParaRPr lang="he-IL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1115616" y="3543399"/>
            <a:ext cx="172819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פרקליטות</a:t>
            </a:r>
            <a:endParaRPr lang="he-IL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4839543"/>
            <a:ext cx="172819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/>
              <a:t>רשות המסים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40370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היתר מפעל הפיס</a:t>
            </a:r>
            <a:endParaRPr lang="he-IL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755576" y="1740872"/>
            <a:ext cx="7920880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הגבלת הוצאות פרסום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ביטול מכונות המזל וצמצום משחק ה-</a:t>
            </a:r>
            <a:r>
              <a:rPr lang="en-US" sz="2400" dirty="0" smtClean="0"/>
              <a:t>KENO</a:t>
            </a:r>
            <a:endParaRPr lang="he-I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הגבלת שעות וסוג פרסום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הגבלת הוצאות תפעול ועמלות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הסדר לגבי הרווחים הצבורים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החלת כללי שקיפות ופרסום דו"חות</a:t>
            </a:r>
          </a:p>
        </p:txBody>
      </p:sp>
    </p:spTree>
    <p:extLst>
      <p:ext uri="{BB962C8B-B14F-4D97-AF65-F5344CB8AC3E}">
        <p14:creationId xmlns:p14="http://schemas.microsoft.com/office/powerpoint/2010/main" val="212015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510272" y="5626169"/>
            <a:ext cx="482453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</a:rPr>
              <a:t>מקור: הלשכה המרכזית לסטטיסטיקה</a:t>
            </a:r>
            <a:endParaRPr lang="he-IL" sz="1200" dirty="0">
              <a:solidFill>
                <a:prstClr val="black"/>
              </a:solidFill>
            </a:endParaRPr>
          </a:p>
        </p:txBody>
      </p:sp>
      <p:sp>
        <p:nvSpPr>
          <p:cNvPr id="10" name="כותרת 1"/>
          <p:cNvSpPr>
            <a:spLocks noGrp="1"/>
          </p:cNvSpPr>
          <p:nvPr>
            <p:ph type="title"/>
          </p:nvPr>
        </p:nvSpPr>
        <p:spPr>
          <a:xfrm>
            <a:off x="407623" y="25740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/>
              <a:t>תודה רבה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82078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db2004c031gl">
  <a:themeElements>
    <a:clrScheme name="התאמה אישית 2">
      <a:dk1>
        <a:srgbClr val="1D528D"/>
      </a:dk1>
      <a:lt1>
        <a:srgbClr val="FFFFFF"/>
      </a:lt1>
      <a:dk2>
        <a:srgbClr val="000000"/>
      </a:dk2>
      <a:lt2>
        <a:srgbClr val="C0C0C0"/>
      </a:lt2>
      <a:accent1>
        <a:srgbClr val="1B9AD9"/>
      </a:accent1>
      <a:accent2>
        <a:srgbClr val="1DB3AC"/>
      </a:accent2>
      <a:accent3>
        <a:srgbClr val="FFFFFF"/>
      </a:accent3>
      <a:accent4>
        <a:srgbClr val="174578"/>
      </a:accent4>
      <a:accent5>
        <a:srgbClr val="ABCAE9"/>
      </a:accent5>
      <a:accent6>
        <a:srgbClr val="19A29B"/>
      </a:accent6>
      <a:hlink>
        <a:srgbClr val="1D528D"/>
      </a:hlink>
      <a:folHlink>
        <a:srgbClr val="1D528D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1B9AD9"/>
        </a:accent1>
        <a:accent2>
          <a:srgbClr val="1DB3AC"/>
        </a:accent2>
        <a:accent3>
          <a:srgbClr val="FFFFFF"/>
        </a:accent3>
        <a:accent4>
          <a:srgbClr val="174578"/>
        </a:accent4>
        <a:accent5>
          <a:srgbClr val="ABCAE9"/>
        </a:accent5>
        <a:accent6>
          <a:srgbClr val="19A29B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3366"/>
        </a:dk1>
        <a:lt1>
          <a:srgbClr val="FFFFFF"/>
        </a:lt1>
        <a:dk2>
          <a:srgbClr val="000000"/>
        </a:dk2>
        <a:lt2>
          <a:srgbClr val="C0C0C0"/>
        </a:lt2>
        <a:accent1>
          <a:srgbClr val="3556A7"/>
        </a:accent1>
        <a:accent2>
          <a:srgbClr val="C78DD7"/>
        </a:accent2>
        <a:accent3>
          <a:srgbClr val="FFFFFF"/>
        </a:accent3>
        <a:accent4>
          <a:srgbClr val="002A56"/>
        </a:accent4>
        <a:accent5>
          <a:srgbClr val="AEB4D0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399D72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ECCBC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2DA55AF-B679-477C-BDC1-A0B4853D25AC}"/>
</file>

<file path=customXml/itemProps2.xml><?xml version="1.0" encoding="utf-8"?>
<ds:datastoreItem xmlns:ds="http://schemas.openxmlformats.org/officeDocument/2006/customXml" ds:itemID="{7DC3DDEF-A1F3-4109-924F-9F15A2F260E0}"/>
</file>

<file path=customXml/itemProps3.xml><?xml version="1.0" encoding="utf-8"?>
<ds:datastoreItem xmlns:ds="http://schemas.openxmlformats.org/officeDocument/2006/customXml" ds:itemID="{3E1E595C-C6E0-43C6-B8F8-26B9C52934C0}"/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889</Words>
  <Application>Microsoft Office PowerPoint</Application>
  <PresentationFormat>‫הצגה על המסך (4:3)</PresentationFormat>
  <Paragraphs>206</Paragraphs>
  <Slides>19</Slides>
  <Notes>19</Notes>
  <HiddenSlides>0</HiddenSlides>
  <MMClips>0</MMClips>
  <ScaleCrop>false</ScaleCrop>
  <HeadingPairs>
    <vt:vector size="6" baseType="variant">
      <vt:variant>
        <vt:lpstr>ערכת נושא</vt:lpstr>
      </vt:variant>
      <vt:variant>
        <vt:i4>4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19</vt:i4>
      </vt:variant>
    </vt:vector>
  </HeadingPairs>
  <TitlesOfParts>
    <vt:vector size="24" baseType="lpstr">
      <vt:lpstr>ערכת נושא של Office</vt:lpstr>
      <vt:lpstr>cdb2004c031gl</vt:lpstr>
      <vt:lpstr>1_ערכת נושא Office</vt:lpstr>
      <vt:lpstr>2_ערכת נושא Office</vt:lpstr>
      <vt:lpstr>Image</vt:lpstr>
      <vt:lpstr>מסקנות הוועדה לבחינת ייעול שוק ההימורים החוקיים בישראל ומודל הקצאת הרווחים לציבור</vt:lpstr>
      <vt:lpstr>חברי הוועדה</vt:lpstr>
      <vt:lpstr>המצב הקיים</vt:lpstr>
      <vt:lpstr>כשלים אפשריים כתוצאה מהתקיימות מונופול</vt:lpstr>
      <vt:lpstr>מנגנון ההפעלה הקיים (מיליארדי ש"ח, הצעת תקציב 2016)</vt:lpstr>
      <vt:lpstr>מחזור שוק ההימורים החוקיים בישראל (2016-2008, מיליארדי ש"ח)</vt:lpstr>
      <vt:lpstr>גודלו האופטימאלי של שוק ההימורים החוקיים</vt:lpstr>
      <vt:lpstr>תופעת ה"שער"</vt:lpstr>
      <vt:lpstr>הוצאות פרסום ושיווק גבוהות (מיליוני ש"ח, 2016) </vt:lpstr>
      <vt:lpstr>אחוז פדיון הגרלות מהתמ"ג (2014)</vt:lpstr>
      <vt:lpstr>פדיון הגרלות לנפש ותוצר לנפש</vt:lpstr>
      <vt:lpstr>כשלים אפשריים כתוצאה מהתקיימות מונופול</vt:lpstr>
      <vt:lpstr>מנגנון ההפעלה הקיים (מיליארדי ש"ח, הצעת תקציב 2016)</vt:lpstr>
      <vt:lpstr>יעילות כלכלית</vt:lpstr>
      <vt:lpstr>המלצות הוועדה</vt:lpstr>
      <vt:lpstr>צמצום משחק בעלי אופי ממכר</vt:lpstr>
      <vt:lpstr>ריסון ההימורים הלא חוקיים</vt:lpstr>
      <vt:lpstr>היתר מפעל הפיס</vt:lpstr>
      <vt:lpstr>תודה רבה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מסקנות הוועדה לבחינת ייעול שוק ההימורים החוקיים בישראל ומודל הקצאת הרווחים לציבור</dc:title>
  <dc:creator>איתי טמקין</dc:creator>
  <cp:lastModifiedBy>איתי טמקין</cp:lastModifiedBy>
  <cp:revision>11</cp:revision>
  <dcterms:created xsi:type="dcterms:W3CDTF">2017-01-03T20:11:39Z</dcterms:created>
  <dcterms:modified xsi:type="dcterms:W3CDTF">2017-01-04T07:20:23Z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2011412</vt:r8>
  </property>
</Properties>
</file>