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20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4" r:id="rId1"/>
  </p:sldMasterIdLst>
  <p:notesMasterIdLst>
    <p:notesMasterId r:id="rId23"/>
  </p:notesMasterIdLst>
  <p:sldIdLst>
    <p:sldId id="269" r:id="rId2"/>
    <p:sldId id="268" r:id="rId3"/>
    <p:sldId id="278" r:id="rId4"/>
    <p:sldId id="341" r:id="rId5"/>
    <p:sldId id="270" r:id="rId6"/>
    <p:sldId id="271" r:id="rId7"/>
    <p:sldId id="279" r:id="rId8"/>
    <p:sldId id="322" r:id="rId9"/>
    <p:sldId id="327" r:id="rId10"/>
    <p:sldId id="326" r:id="rId11"/>
    <p:sldId id="329" r:id="rId12"/>
    <p:sldId id="339" r:id="rId13"/>
    <p:sldId id="328" r:id="rId14"/>
    <p:sldId id="331" r:id="rId15"/>
    <p:sldId id="325" r:id="rId16"/>
    <p:sldId id="332" r:id="rId17"/>
    <p:sldId id="335" r:id="rId18"/>
    <p:sldId id="336" r:id="rId19"/>
    <p:sldId id="340" r:id="rId20"/>
    <p:sldId id="338" r:id="rId21"/>
    <p:sldId id="333" r:id="rId2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00C"/>
    <a:srgbClr val="006495"/>
    <a:srgbClr val="E0A025"/>
    <a:srgbClr val="F2635F"/>
    <a:srgbClr val="0093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סגנון ביניים 1 - הדגשה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C7853C-536D-4A76-A0AE-DD22124D55A5}" styleName="סגנון ערכת נושא 1 - הדגשה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A111915-BE36-4E01-A7E5-04B1672EAD32}" styleName="סגנון בהיר 2 - הדגשה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סגנון ביניים 3 - הדגשה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סגנון ביניים 4 - הדגשה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634" autoAdjust="0"/>
    <p:restoredTop sz="76403" autoAdjust="0"/>
  </p:normalViewPr>
  <p:slideViewPr>
    <p:cSldViewPr>
      <p:cViewPr>
        <p:scale>
          <a:sx n="70" d="100"/>
          <a:sy n="70" d="100"/>
        </p:scale>
        <p:origin x="-20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 בלו גז טבעי </c:v>
                </c:pt>
              </c:strCache>
            </c:strRef>
          </c:tx>
          <c:dLbls>
            <c:dLbl>
              <c:idx val="0"/>
              <c:layout>
                <c:manualLayout>
                  <c:x val="-4.2395336512983571E-2"/>
                  <c:y val="-4.62962962962962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7.61757465544764E-3"/>
                  <c:y val="7.6032541099769396E-2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eparator>
</c:separator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גיליון1!$B$1:$L$1</c:f>
              <c:strCach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 והלאה</c:v>
                </c:pt>
              </c:strCache>
            </c:strRef>
          </c:cat>
          <c:val>
            <c:numRef>
              <c:f>גיליון1!$B$2:$L$2</c:f>
              <c:numCache>
                <c:formatCode>_(* #,##0.00_);_(* \(#,##0.00\);_(* "-"??_);_(@_)</c:formatCode>
                <c:ptCount val="11"/>
                <c:pt idx="0">
                  <c:v>17.16</c:v>
                </c:pt>
                <c:pt idx="1">
                  <c:v>17.16</c:v>
                </c:pt>
                <c:pt idx="2">
                  <c:v>17.16</c:v>
                </c:pt>
                <c:pt idx="3">
                  <c:v>17.16</c:v>
                </c:pt>
                <c:pt idx="4">
                  <c:v>214.13</c:v>
                </c:pt>
                <c:pt idx="5">
                  <c:v>447.37</c:v>
                </c:pt>
                <c:pt idx="6">
                  <c:v>730.08</c:v>
                </c:pt>
                <c:pt idx="7">
                  <c:v>1089.5999999999999</c:v>
                </c:pt>
                <c:pt idx="8">
                  <c:v>1469.13</c:v>
                </c:pt>
                <c:pt idx="9">
                  <c:v>1873.88</c:v>
                </c:pt>
                <c:pt idx="10">
                  <c:v>2323.44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4927872"/>
        <c:axId val="154929792"/>
      </c:lineChart>
      <c:catAx>
        <c:axId val="1549278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54929792"/>
        <c:crosses val="autoZero"/>
        <c:auto val="1"/>
        <c:lblAlgn val="ctr"/>
        <c:lblOffset val="100"/>
        <c:noMultiLvlLbl val="0"/>
      </c:catAx>
      <c:valAx>
        <c:axId val="154929792"/>
        <c:scaling>
          <c:orientation val="minMax"/>
          <c:max val="320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400"/>
                </a:pPr>
                <a:r>
                  <a:rPr lang="he-IL" sz="1400" dirty="0"/>
                  <a:t>בלו </a:t>
                </a:r>
                <a:r>
                  <a:rPr lang="he-IL" sz="1400" b="0" dirty="0"/>
                  <a:t>(ש"ח לטון</a:t>
                </a:r>
                <a:r>
                  <a:rPr lang="he-IL" sz="1400" dirty="0"/>
                  <a:t>)</a:t>
                </a:r>
              </a:p>
            </c:rich>
          </c:tx>
          <c:layout/>
          <c:overlay val="0"/>
        </c:title>
        <c:numFmt formatCode="_(* #,##0.00_);_(* \(#,##0.00\);_(* &quot;-&quot;??_);_(@_)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he-IL"/>
          </a:p>
        </c:txPr>
        <c:crossAx val="15492787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400"/>
            </a:pPr>
            <a:endParaRPr lang="he-IL"/>
          </a:p>
        </c:txPr>
      </c:dTable>
      <c:spPr>
        <a:noFill/>
        <a:ln w="25400">
          <a:noFill/>
        </a:ln>
      </c:spPr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0.74561</cdr:x>
      <cdr:y>0.04878</cdr:y>
    </cdr:from>
    <cdr:to>
      <cdr:x>0.88596</cdr:x>
      <cdr:y>0.2439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120680" y="144016"/>
          <a:ext cx="1152128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  <cdr:relSizeAnchor xmlns:cdr="http://schemas.openxmlformats.org/drawingml/2006/chartDrawing">
    <cdr:from>
      <cdr:x>0.86842</cdr:x>
      <cdr:y>0</cdr:y>
    </cdr:from>
    <cdr:to>
      <cdr:x>0.98246</cdr:x>
      <cdr:y>0.19512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128792" y="0"/>
          <a:ext cx="93610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r>
            <a:rPr lang="he-IL" sz="1400" dirty="0" smtClean="0">
              <a:latin typeface="David" panose="020E0502060401010101" pitchFamily="34" charset="-79"/>
              <a:cs typeface="David" panose="020E0502060401010101" pitchFamily="34" charset="-79"/>
            </a:rPr>
            <a:t>בלו </a:t>
          </a:r>
          <a:r>
            <a:rPr lang="he-IL" sz="1200" dirty="0" smtClean="0">
              <a:latin typeface="David" panose="020E0502060401010101" pitchFamily="34" charset="-79"/>
              <a:cs typeface="David" panose="020E0502060401010101" pitchFamily="34" charset="-79"/>
            </a:rPr>
            <a:t>סולר</a:t>
          </a:r>
          <a:r>
            <a:rPr lang="he-IL" sz="1400" dirty="0" smtClean="0">
              <a:latin typeface="David" panose="020E0502060401010101" pitchFamily="34" charset="-79"/>
              <a:cs typeface="David" panose="020E0502060401010101" pitchFamily="34" charset="-79"/>
            </a:rPr>
            <a:t> </a:t>
          </a:r>
          <a:r>
            <a:rPr lang="en-US" sz="1400" dirty="0" smtClean="0">
              <a:latin typeface="David" panose="020E0502060401010101" pitchFamily="34" charset="-79"/>
              <a:cs typeface="David" panose="020E0502060401010101" pitchFamily="34" charset="-79"/>
            </a:rPr>
            <a:t/>
          </a:r>
          <a:br>
            <a:rPr lang="en-US" sz="1400" dirty="0" smtClean="0">
              <a:latin typeface="David" panose="020E0502060401010101" pitchFamily="34" charset="-79"/>
              <a:cs typeface="David" panose="020E0502060401010101" pitchFamily="34" charset="-79"/>
            </a:rPr>
          </a:br>
          <a:r>
            <a:rPr lang="he-IL" sz="1400" dirty="0" smtClean="0">
              <a:latin typeface="David" panose="020E0502060401010101" pitchFamily="34" charset="-79"/>
              <a:cs typeface="David" panose="020E0502060401010101" pitchFamily="34" charset="-79"/>
            </a:rPr>
            <a:t>2,893</a:t>
          </a:r>
        </a:p>
      </cdr:txBody>
    </cdr:sp>
  </cdr:relSizeAnchor>
  <cdr:relSizeAnchor xmlns:cdr="http://schemas.openxmlformats.org/drawingml/2006/chartDrawing">
    <cdr:from>
      <cdr:x>0.9386</cdr:x>
      <cdr:y>0.09756</cdr:y>
    </cdr:from>
    <cdr:to>
      <cdr:x>0.94737</cdr:x>
      <cdr:y>0.12195</cdr:y>
    </cdr:to>
    <cdr:sp macro="" textlink="">
      <cdr:nvSpPr>
        <cdr:cNvPr id="8" name="אליפסה 7"/>
        <cdr:cNvSpPr/>
      </cdr:nvSpPr>
      <cdr:spPr bwMode="auto">
        <a:xfrm xmlns:a="http://schemas.openxmlformats.org/drawingml/2006/main" flipV="1">
          <a:off x="7704856" y="288032"/>
          <a:ext cx="72008" cy="72008"/>
        </a:xfrm>
        <a:prstGeom xmlns:a="http://schemas.openxmlformats.org/drawingml/2006/main" prst="ellipse">
          <a:avLst/>
        </a:prstGeom>
        <a:solidFill xmlns:a="http://schemas.openxmlformats.org/drawingml/2006/main">
          <a:srgbClr val="C00000"/>
        </a:solidFill>
        <a:ln xmlns:a="http://schemas.openxmlformats.org/drawingml/2006/main" w="9525" cap="flat" cmpd="sng" algn="ctr">
          <a:solidFill>
            <a:srgbClr val="C0000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Overflow="clip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he-IL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B6CA64A-5466-4786-862D-C3F0775B98A2}" type="datetimeFigureOut">
              <a:rPr lang="he-IL" smtClean="0"/>
              <a:t>י"ב/טבת/תשע"ז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0265FA2-B8BB-44FF-AE50-7818BCD7ABC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5457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6E4F4-3BC3-4ED9-AEB3-788FE5F1B410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748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1"/>
            <a:r>
              <a:rPr lang="he-IL" u="sng" dirty="0" smtClean="0"/>
              <a:t>זיהום</a:t>
            </a:r>
            <a:r>
              <a:rPr lang="he-IL" u="sng" baseline="0" dirty="0" smtClean="0"/>
              <a:t> אוויר ובריאות</a:t>
            </a:r>
            <a:r>
              <a:rPr lang="he-IL" baseline="0" dirty="0" smtClean="0"/>
              <a:t> </a:t>
            </a:r>
            <a:r>
              <a:rPr lang="he-IL" baseline="0" dirty="0" smtClean="0"/>
              <a:t>-</a:t>
            </a:r>
            <a:r>
              <a:rPr lang="he-IL" sz="1200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הפחתה משמעותית בפליטת המזהמים המסוכנים – חלקיקים </a:t>
            </a:r>
            <a:r>
              <a:rPr lang="he-IL" sz="12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נשימים</a:t>
            </a: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 ותחמוצות חנקן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עמידה ביעדים</a:t>
            </a:r>
            <a:r>
              <a:rPr lang="he-IL" sz="1200" u="sng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 בינלאומיים </a:t>
            </a:r>
            <a:r>
              <a:rPr lang="he-IL" sz="1200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- </a:t>
            </a: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הסכם האקלים מוועידת פאריז מחייב הפחתת פליטת גזי החממה עד 2030</a:t>
            </a:r>
          </a:p>
          <a:p>
            <a:pPr lvl="0" rtl="1"/>
            <a:r>
              <a:rPr lang="he-IL" sz="1200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פיתוח משק הגז</a:t>
            </a:r>
            <a:r>
              <a:rPr lang="he-IL" sz="1200" u="sng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 הטבעי</a:t>
            </a:r>
            <a:r>
              <a:rPr lang="he-IL" sz="1200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 –   גידול בהכנסות מרווחי יתר ותמלוגים</a:t>
            </a:r>
          </a:p>
          <a:p>
            <a:pPr lvl="0" rtl="1"/>
            <a:r>
              <a:rPr lang="he-IL" sz="1200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		הקטנת התלות בנפט</a:t>
            </a:r>
            <a:endParaRPr lang="he-IL" sz="12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r>
              <a:rPr lang="he-IL" dirty="0" smtClean="0"/>
              <a:t>		עידוד השקעות ופיתוח מאגרי גז נוספים</a:t>
            </a:r>
            <a:r>
              <a:rPr lang="he-IL" baseline="0" dirty="0" smtClean="0"/>
              <a:t> בישראל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0681D-FB83-490E-8D18-2CE0036C7E50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080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0681D-FB83-490E-8D18-2CE0036C7E50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080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0681D-FB83-490E-8D18-2CE0036C7E50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080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u="sng" dirty="0" smtClean="0"/>
              <a:t>תערובת 15</a:t>
            </a:r>
            <a:r>
              <a:rPr lang="en-US" u="sng" dirty="0" smtClean="0"/>
              <a:t>M</a:t>
            </a:r>
            <a:r>
              <a:rPr lang="he-IL" u="sng" dirty="0" smtClean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מתנול הינו דלק נוזלי המופק מגז טבעי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תחליפי לשימוש בבנזין בכלי רכב קלים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לא צפויה כדאיות כלכלית לצרכן הסופי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לא נמצאה תועלת סביבתית משמעותית לשימוש במתנול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ליטר מתנול מכיל 49% מסך האנרגיה בליטר בנזין, כלומר מספיק לשיעור נסועה נמוך </a:t>
            </a: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יותר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מטרת</a:t>
            </a:r>
            <a:r>
              <a:rPr lang="he-IL" sz="1200" baseline="0" dirty="0" smtClean="0">
                <a:latin typeface="Gisha" panose="020B0502040204020203" pitchFamily="34" charset="-79"/>
                <a:cs typeface="Gisha" panose="020B0502040204020203" pitchFamily="34" charset="-79"/>
              </a:rPr>
              <a:t> ההטבות הינה </a:t>
            </a:r>
            <a:r>
              <a:rPr lang="he-IL" sz="1200" dirty="0" smtClean="0"/>
              <a:t>מתן אפשרויות בחירה מרביות לצרכן ברכישת </a:t>
            </a:r>
            <a:r>
              <a:rPr lang="he-IL" sz="1200" dirty="0" err="1" smtClean="0"/>
              <a:t>דלקים</a:t>
            </a:r>
            <a:r>
              <a:rPr lang="he-IL" sz="1200" dirty="0" smtClean="0"/>
              <a:t> שוטפת</a:t>
            </a:r>
            <a:endParaRPr lang="en-US" sz="120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65FA2-B8BB-44FF-AE50-7818BCD7ABC6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8631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847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 marL="742950" indent="-285750">
              <a:buFont typeface="Courier New" pitchFamily="49" charset="0"/>
              <a:buChar char="o"/>
              <a:defRPr sz="2400"/>
            </a:lvl2pPr>
            <a:lvl3pPr>
              <a:defRPr sz="2000"/>
            </a:lvl3pPr>
            <a:lvl4pPr>
              <a:defRPr sz="1600"/>
            </a:lvl4pPr>
            <a:lvl5pPr>
              <a:defRPr sz="12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3645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626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286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473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82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596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094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478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037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429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4_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166688"/>
            <a:ext cx="8229600" cy="9144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33400" y="1143000"/>
            <a:ext cx="8229600" cy="45720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 lvl="0"/>
            <a:endParaRPr lang="he-IL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29000" y="6446838"/>
            <a:ext cx="2133600" cy="25876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>
              <a:defRPr/>
            </a:pPr>
            <a:fld id="{F3E040FA-9367-4A7E-8E41-13BF40F1DA54}" type="slidenum">
              <a:rPr lang="he-IL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>
              <a:defRPr/>
            </a:pPr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5384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ופית 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מציין מיקום תוכן 2"/>
          <p:cNvSpPr>
            <a:spLocks noGrp="1"/>
          </p:cNvSpPr>
          <p:nvPr>
            <p:ph idx="12"/>
          </p:nvPr>
        </p:nvSpPr>
        <p:spPr>
          <a:xfrm>
            <a:off x="467544" y="1340768"/>
            <a:ext cx="8219256" cy="5328592"/>
          </a:xfrm>
        </p:spPr>
        <p:txBody>
          <a:bodyPr/>
          <a:lstStyle>
            <a:lvl1pPr marL="216000" indent="-216000">
              <a:lnSpc>
                <a:spcPts val="2600"/>
              </a:lnSpc>
              <a:spcBef>
                <a:spcPts val="1800"/>
              </a:spcBef>
              <a:buClr>
                <a:srgbClr val="003D81"/>
              </a:buClr>
              <a:buSzPct val="120000"/>
              <a:buFont typeface="Wingdings" pitchFamily="2" charset="2"/>
              <a:buChar char="§"/>
              <a:defRPr sz="2400" baseline="0"/>
            </a:lvl1pPr>
            <a:lvl2pPr marL="432000" indent="-216000">
              <a:lnSpc>
                <a:spcPts val="2200"/>
              </a:lnSpc>
              <a:spcBef>
                <a:spcPts val="600"/>
              </a:spcBef>
              <a:buClr>
                <a:srgbClr val="003D81"/>
              </a:buClr>
              <a:buFont typeface="Wingdings" pitchFamily="2" charset="2"/>
              <a:buChar char="§"/>
              <a:defRPr sz="2000" baseline="0">
                <a:solidFill>
                  <a:srgbClr val="003D81"/>
                </a:solidFill>
              </a:defRPr>
            </a:lvl2pPr>
            <a:lvl3pPr marL="648000" indent="-21600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§"/>
              <a:defRPr sz="1800" baseline="0"/>
            </a:lvl3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</p:txBody>
      </p:sp>
      <p:sp>
        <p:nvSpPr>
          <p:cNvPr id="13" name="כותרת 1"/>
          <p:cNvSpPr>
            <a:spLocks noGrp="1"/>
          </p:cNvSpPr>
          <p:nvPr>
            <p:ph type="title"/>
          </p:nvPr>
        </p:nvSpPr>
        <p:spPr>
          <a:xfrm>
            <a:off x="251520" y="13990"/>
            <a:ext cx="8435280" cy="966738"/>
          </a:xfrm>
        </p:spPr>
        <p:txBody>
          <a:bodyPr anchor="b">
            <a:noAutofit/>
          </a:bodyPr>
          <a:lstStyle>
            <a:lvl1pPr algn="r">
              <a:lnSpc>
                <a:spcPts val="3600"/>
              </a:lnSpc>
              <a:defRPr sz="32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052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12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7.wdp"/><Relationship Id="rId3" Type="http://schemas.openxmlformats.org/officeDocument/2006/relationships/slide" Target="slide14.xml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microsoft.com/office/2007/relationships/hdphoto" Target="../media/hdphoto6.wdp"/><Relationship Id="rId5" Type="http://schemas.openxmlformats.org/officeDocument/2006/relationships/slide" Target="slide9.xml"/><Relationship Id="rId10" Type="http://schemas.openxmlformats.org/officeDocument/2006/relationships/image" Target="../media/image14.png"/><Relationship Id="rId4" Type="http://schemas.openxmlformats.org/officeDocument/2006/relationships/slide" Target="slide17.xml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971550" y="5132362"/>
            <a:ext cx="7200900" cy="1427163"/>
            <a:chOff x="411" y="371"/>
            <a:chExt cx="4536" cy="899"/>
          </a:xfrm>
        </p:grpSpPr>
        <p:pic>
          <p:nvPicPr>
            <p:cNvPr id="6" name="Picture 4" descr="D794-059_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16" y="371"/>
              <a:ext cx="771" cy="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411" y="1067"/>
              <a:ext cx="4536" cy="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he-IL" b="1" dirty="0" smtClean="0">
                  <a:solidFill>
                    <a:srgbClr val="1D528D"/>
                  </a:solidFill>
                  <a:latin typeface="Alef" panose="00000500000000000000" pitchFamily="2" charset="-79"/>
                  <a:cs typeface="Alef" panose="00000500000000000000" pitchFamily="2" charset="-79"/>
                </a:rPr>
                <a:t>משרד האוצר</a:t>
              </a:r>
              <a:endParaRPr lang="en-US" b="1" dirty="0">
                <a:solidFill>
                  <a:srgbClr val="1D528D"/>
                </a:solidFill>
                <a:latin typeface="Alef" panose="00000500000000000000" pitchFamily="2" charset="-79"/>
                <a:cs typeface="Alef" panose="00000500000000000000" pitchFamily="2" charset="-79"/>
              </a:endParaRPr>
            </a:p>
          </p:txBody>
        </p:sp>
      </p:grpSp>
      <p:sp>
        <p:nvSpPr>
          <p:cNvPr id="8" name="מלבן 7"/>
          <p:cNvSpPr/>
          <p:nvPr/>
        </p:nvSpPr>
        <p:spPr>
          <a:xfrm>
            <a:off x="838200" y="4684389"/>
            <a:ext cx="73342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dirty="0">
                <a:solidFill>
                  <a:srgbClr val="1D528D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מצגת לוועדת </a:t>
            </a:r>
            <a:r>
              <a:rPr lang="he-IL" sz="2400" b="1" dirty="0" smtClean="0">
                <a:solidFill>
                  <a:srgbClr val="1D528D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כספים - ינואר 2017</a:t>
            </a:r>
            <a:endParaRPr lang="en-US" sz="2400" b="1" dirty="0">
              <a:solidFill>
                <a:srgbClr val="1D528D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cxnSp>
        <p:nvCxnSpPr>
          <p:cNvPr id="4" name="מחבר ישר 3"/>
          <p:cNvCxnSpPr/>
          <p:nvPr/>
        </p:nvCxnSpPr>
        <p:spPr>
          <a:xfrm>
            <a:off x="1115616" y="3501008"/>
            <a:ext cx="69127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 txBox="1">
            <a:spLocks noChangeArrowheads="1"/>
          </p:cNvSpPr>
          <p:nvPr/>
        </p:nvSpPr>
        <p:spPr bwMode="black">
          <a:xfrm>
            <a:off x="838200" y="22828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800" dirty="0" smtClean="0">
                <a:latin typeface="Alef" panose="00000500000000000000" pitchFamily="2" charset="-79"/>
                <a:cs typeface="Alef" panose="00000500000000000000" pitchFamily="2" charset="-79"/>
              </a:rPr>
              <a:t>העברת המשק לגז טבעי</a:t>
            </a:r>
            <a:endParaRPr lang="en-US" sz="9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2512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מלבן מעוגל 18"/>
          <p:cNvSpPr/>
          <p:nvPr/>
        </p:nvSpPr>
        <p:spPr>
          <a:xfrm>
            <a:off x="467544" y="3681248"/>
            <a:ext cx="6876000" cy="198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מלבן מעוגל 12"/>
          <p:cNvSpPr/>
          <p:nvPr/>
        </p:nvSpPr>
        <p:spPr>
          <a:xfrm>
            <a:off x="1547664" y="1412413"/>
            <a:ext cx="6876000" cy="198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TextBox 3"/>
          <p:cNvSpPr txBox="1"/>
          <p:nvPr/>
        </p:nvSpPr>
        <p:spPr>
          <a:xfrm>
            <a:off x="611560" y="457508"/>
            <a:ext cx="799288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בעולם מכריזים - </a:t>
            </a:r>
            <a:r>
              <a:rPr lang="en-US" sz="3600" b="1" dirty="0" smtClean="0">
                <a:latin typeface="Alef" panose="00000500000000000000" pitchFamily="2" charset="-79"/>
                <a:cs typeface="Alef" panose="00000500000000000000" pitchFamily="2" charset="-79"/>
              </a:rPr>
              <a:t>The End Of Diesel</a:t>
            </a:r>
            <a:endParaRPr lang="he-IL" sz="36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8998" y="1968515"/>
            <a:ext cx="4671527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קוקה-קולה העולמית מחליטה:</a:t>
            </a:r>
          </a:p>
          <a:p>
            <a:pPr algn="ctr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בעתיד משאיות מבוססות </a:t>
            </a:r>
            <a: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CNG </a:t>
            </a:r>
            <a:r>
              <a:rPr lang="he-IL" sz="32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בלבד</a:t>
            </a:r>
            <a:endParaRPr lang="he-IL" sz="32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27451" y="4221088"/>
            <a:ext cx="4664829" cy="9848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כ</a:t>
            </a:r>
            <a:r>
              <a:rPr lang="he-IL" sz="2200" b="1" dirty="0" smtClean="0">
                <a:latin typeface="Alef" panose="00000500000000000000" pitchFamily="2" charset="-79"/>
                <a:cs typeface="Alef" panose="00000500000000000000" pitchFamily="2" charset="-79"/>
              </a:rPr>
              <a:t>-</a:t>
            </a:r>
            <a:r>
              <a:rPr lang="he-IL" sz="3600" b="1" dirty="0" smtClean="0">
                <a:latin typeface="Alef" panose="00000500000000000000" pitchFamily="2" charset="-79"/>
                <a:cs typeface="Alef" panose="00000500000000000000" pitchFamily="2" charset="-79"/>
              </a:rPr>
              <a:t>20</a:t>
            </a:r>
            <a:r>
              <a:rPr lang="he-IL" sz="2200" b="1" dirty="0" smtClean="0">
                <a:latin typeface="Alef" panose="00000500000000000000" pitchFamily="2" charset="-79"/>
                <a:cs typeface="Alef" panose="00000500000000000000" pitchFamily="2" charset="-79"/>
              </a:rPr>
              <a:t>%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מהתחבורה הכבדה בארה"ב מבוססת </a:t>
            </a:r>
            <a: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CNG</a:t>
            </a: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980" y="5733256"/>
            <a:ext cx="4622016" cy="892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6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בישראל? </a:t>
            </a:r>
          </a:p>
          <a:p>
            <a:pPr algn="ctr"/>
            <a:r>
              <a:rPr lang="he-IL" sz="26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אפילו לא משאית אחת...</a:t>
            </a:r>
            <a:endParaRPr lang="he-IL" sz="26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pic>
        <p:nvPicPr>
          <p:cNvPr id="3076" name="Picture 4" descr="Image result for coca c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950" y="1718586"/>
            <a:ext cx="1392410" cy="139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tru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79095"/>
            <a:ext cx="1918444" cy="96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13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מלבן מעוגל 31"/>
          <p:cNvSpPr/>
          <p:nvPr/>
        </p:nvSpPr>
        <p:spPr>
          <a:xfrm>
            <a:off x="683568" y="232346"/>
            <a:ext cx="7920880" cy="892398"/>
          </a:xfrm>
          <a:prstGeom prst="roundRect">
            <a:avLst/>
          </a:prstGeom>
          <a:solidFill>
            <a:srgbClr val="F4D0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כותרת 1"/>
          <p:cNvSpPr>
            <a:spLocks noGrp="1"/>
          </p:cNvSpPr>
          <p:nvPr>
            <p:ph type="title" idx="4294967295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למה בכלל כדאי לעבור לגז טבעי?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841553" y="561128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dirty="0">
                <a:latin typeface="Alef" panose="00000500000000000000" pitchFamily="2" charset="-79"/>
                <a:cs typeface="Alef" panose="00000500000000000000" pitchFamily="2" charset="-79"/>
              </a:rPr>
              <a:t>עידוד השקעות ופיתוח מאגרי גז נוספים בישראל</a:t>
            </a:r>
          </a:p>
        </p:txBody>
      </p:sp>
      <p:sp>
        <p:nvSpPr>
          <p:cNvPr id="8" name="מלבן 7"/>
          <p:cNvSpPr/>
          <p:nvPr/>
        </p:nvSpPr>
        <p:spPr>
          <a:xfrm>
            <a:off x="5210698" y="5063754"/>
            <a:ext cx="3321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dirty="0">
                <a:latin typeface="Alef" panose="00000500000000000000" pitchFamily="2" charset="-79"/>
                <a:cs typeface="Alef" panose="00000500000000000000" pitchFamily="2" charset="-79"/>
              </a:rPr>
              <a:t>צמצום תחלואה וזיהום אוויר מקומי</a:t>
            </a:r>
          </a:p>
        </p:txBody>
      </p:sp>
      <p:sp>
        <p:nvSpPr>
          <p:cNvPr id="9" name="מלבן 8"/>
          <p:cNvSpPr/>
          <p:nvPr/>
        </p:nvSpPr>
        <p:spPr>
          <a:xfrm>
            <a:off x="5893665" y="2843644"/>
            <a:ext cx="19944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dirty="0">
                <a:latin typeface="Alef" panose="00000500000000000000" pitchFamily="2" charset="-79"/>
                <a:cs typeface="Alef" panose="00000500000000000000" pitchFamily="2" charset="-79"/>
              </a:rPr>
              <a:t>הקטנת התלות בנפט</a:t>
            </a:r>
          </a:p>
        </p:txBody>
      </p:sp>
      <p:sp>
        <p:nvSpPr>
          <p:cNvPr id="10" name="מלבן 9"/>
          <p:cNvSpPr/>
          <p:nvPr/>
        </p:nvSpPr>
        <p:spPr>
          <a:xfrm>
            <a:off x="1395348" y="5980617"/>
            <a:ext cx="3464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dirty="0">
                <a:latin typeface="Alef" panose="00000500000000000000" pitchFamily="2" charset="-79"/>
                <a:cs typeface="Alef" panose="00000500000000000000" pitchFamily="2" charset="-79"/>
              </a:rPr>
              <a:t>גידול בהכנסות מרווחי יתר ותמלוגים</a:t>
            </a:r>
          </a:p>
        </p:txBody>
      </p:sp>
      <p:sp>
        <p:nvSpPr>
          <p:cNvPr id="14" name="מלבן 13"/>
          <p:cNvSpPr/>
          <p:nvPr/>
        </p:nvSpPr>
        <p:spPr>
          <a:xfrm>
            <a:off x="810016" y="30404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dirty="0">
                <a:latin typeface="Alef" panose="00000500000000000000" pitchFamily="2" charset="-79"/>
                <a:cs typeface="Alef" panose="00000500000000000000" pitchFamily="2" charset="-79"/>
              </a:rPr>
              <a:t>הפחתת פליטות גזי חממה </a:t>
            </a:r>
            <a:endParaRPr lang="he-IL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algn="ctr"/>
            <a:r>
              <a:rPr lang="he-IL" dirty="0" smtClean="0">
                <a:latin typeface="Alef" panose="00000500000000000000" pitchFamily="2" charset="-79"/>
                <a:cs typeface="Alef" panose="00000500000000000000" pitchFamily="2" charset="-79"/>
              </a:rPr>
              <a:t>ועמידה </a:t>
            </a:r>
            <a:r>
              <a:rPr lang="he-IL" dirty="0">
                <a:latin typeface="Alef" panose="00000500000000000000" pitchFamily="2" charset="-79"/>
                <a:cs typeface="Alef" panose="00000500000000000000" pitchFamily="2" charset="-79"/>
              </a:rPr>
              <a:t>ביעדים בין-לאומיים</a:t>
            </a:r>
          </a:p>
        </p:txBody>
      </p:sp>
      <p:sp>
        <p:nvSpPr>
          <p:cNvPr id="16" name="מלבן 15"/>
          <p:cNvSpPr/>
          <p:nvPr/>
        </p:nvSpPr>
        <p:spPr>
          <a:xfrm>
            <a:off x="6233414" y="4542419"/>
            <a:ext cx="12763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28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בריאות</a:t>
            </a:r>
            <a:endParaRPr lang="he-IL" sz="28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2161715" y="2465764"/>
            <a:ext cx="17908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8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זיהום אויר</a:t>
            </a:r>
            <a:endParaRPr lang="he-IL" sz="28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2537488" y="5094434"/>
            <a:ext cx="1180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28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צמיחה</a:t>
            </a:r>
            <a:endParaRPr lang="he-IL" sz="28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5753402" y="2336730"/>
            <a:ext cx="22749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28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בטחון אנרגטי</a:t>
            </a:r>
            <a:endParaRPr lang="he-IL" sz="28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5" name="AutoShape 2" descr="Nurse free ic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21" name="AutoShape 4" descr="Nurse free icon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22" name="AutoShape 7" descr="Nurse free icon"/>
          <p:cNvSpPr>
            <a:spLocks noChangeAspect="1" noChangeArrowheads="1"/>
          </p:cNvSpPr>
          <p:nvPr/>
        </p:nvSpPr>
        <p:spPr bwMode="auto">
          <a:xfrm>
            <a:off x="9228138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23" name="AutoShape 9" descr="Nurse free icon"/>
          <p:cNvSpPr>
            <a:spLocks noChangeAspect="1" noChangeArrowheads="1"/>
          </p:cNvSpPr>
          <p:nvPr/>
        </p:nvSpPr>
        <p:spPr bwMode="auto">
          <a:xfrm>
            <a:off x="9380538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83" b="98118" l="9494" r="89557">
                        <a14:foregroundMark x1="46835" y1="63441" x2="48101" y2="817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826" y="3501008"/>
            <a:ext cx="983086" cy="1157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70" b="97384" l="6061" r="89899">
                        <a14:foregroundMark x1="28535" y1="36919" x2="70707" y2="48547"/>
                        <a14:foregroundMark x1="70707" y1="44767" x2="31061" y2="30814"/>
                        <a14:foregroundMark x1="31313" y1="30814" x2="59343" y2="31395"/>
                        <a14:foregroundMark x1="66162" y1="50872" x2="37879" y2="51453"/>
                        <a14:foregroundMark x1="34596" y1="50000" x2="32323" y2="44477"/>
                        <a14:foregroundMark x1="43182" y1="46802" x2="45202" y2="48256"/>
                        <a14:foregroundMark x1="50000" y1="72674" x2="46717" y2="78779"/>
                        <a14:foregroundMark x1="58586" y1="73837" x2="56566" y2="79360"/>
                        <a14:foregroundMark x1="40404" y1="73256" x2="37879" y2="787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408" y="1492278"/>
            <a:ext cx="1209216" cy="1050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AutoShape 14" descr="Growth free icon"/>
          <p:cNvSpPr>
            <a:spLocks noChangeAspect="1" noChangeArrowheads="1"/>
          </p:cNvSpPr>
          <p:nvPr/>
        </p:nvSpPr>
        <p:spPr bwMode="auto">
          <a:xfrm>
            <a:off x="9532938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3306" r="958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736" y="3931044"/>
            <a:ext cx="1260629" cy="1163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412" l="1476" r="966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333" y="1355486"/>
            <a:ext cx="781119" cy="980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50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09160" y="1365114"/>
            <a:ext cx="470980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עלות זיהום האוויר מתחבורה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מוערכת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ב-8.4 מיליארד ₪ בשנה למשק הישראלי</a:t>
            </a: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29" y="2348880"/>
            <a:ext cx="4385363" cy="4133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97" y="1283110"/>
            <a:ext cx="36290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חץ למטה 10"/>
          <p:cNvSpPr/>
          <p:nvPr/>
        </p:nvSpPr>
        <p:spPr>
          <a:xfrm rot="19623480">
            <a:off x="3745879" y="4086069"/>
            <a:ext cx="135909" cy="860121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887572"/>
            <a:ext cx="2631865" cy="1955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חץ למטה 14"/>
          <p:cNvSpPr/>
          <p:nvPr/>
        </p:nvSpPr>
        <p:spPr>
          <a:xfrm rot="19623480">
            <a:off x="2090864" y="4183257"/>
            <a:ext cx="135909" cy="860121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חץ למטה 15"/>
          <p:cNvSpPr/>
          <p:nvPr/>
        </p:nvSpPr>
        <p:spPr>
          <a:xfrm rot="19623480">
            <a:off x="3607387" y="1918821"/>
            <a:ext cx="135909" cy="860121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חץ למטה 16"/>
          <p:cNvSpPr/>
          <p:nvPr/>
        </p:nvSpPr>
        <p:spPr>
          <a:xfrm rot="19623480">
            <a:off x="2090862" y="1918820"/>
            <a:ext cx="135909" cy="860121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TextBox 17"/>
          <p:cNvSpPr txBox="1"/>
          <p:nvPr/>
        </p:nvSpPr>
        <p:spPr>
          <a:xfrm>
            <a:off x="4410491" y="3187447"/>
            <a:ext cx="4508475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מעבר לגז טבעי בתחבורה יביא להפחתה משמעותית בפליטת חלקיקים 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נשימים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ותחמוצות חנקן, האחראים לכ-75% מהזיהום האפקטיבי</a:t>
            </a: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0" name="כותרת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מדוע זיהום אוויר משמעותי?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09159" y="2302102"/>
            <a:ext cx="4709807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הדבר מתבטא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בין היתר בהגדלת שיעור התחלואה שמקורו במחלות לב וריאות</a:t>
            </a: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6155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כותרת 1"/>
          <p:cNvSpPr>
            <a:spLocks noGrp="1"/>
          </p:cNvSpPr>
          <p:nvPr>
            <p:ph type="title" idx="4294967295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למה בישראל אין משאיות על גז?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39952" y="1597243"/>
            <a:ext cx="4176000" cy="1152128"/>
          </a:xfrm>
          <a:prstGeom prst="roundRect">
            <a:avLst/>
          </a:prstGeom>
          <a:solidFill>
            <a:srgbClr val="E0A0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מלבן מעוגל 13"/>
          <p:cNvSpPr/>
          <p:nvPr/>
        </p:nvSpPr>
        <p:spPr>
          <a:xfrm>
            <a:off x="863355" y="2780928"/>
            <a:ext cx="4176000" cy="1152128"/>
          </a:xfrm>
          <a:prstGeom prst="roundRect">
            <a:avLst/>
          </a:prstGeom>
          <a:solidFill>
            <a:srgbClr val="F4D0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מלבן מעוגל 14"/>
          <p:cNvSpPr/>
          <p:nvPr/>
        </p:nvSpPr>
        <p:spPr>
          <a:xfrm>
            <a:off x="4139952" y="4005064"/>
            <a:ext cx="4176000" cy="1152128"/>
          </a:xfrm>
          <a:prstGeom prst="roundRect">
            <a:avLst/>
          </a:prstGeom>
          <a:solidFill>
            <a:srgbClr val="F263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מלבן מעוגל 16"/>
          <p:cNvSpPr/>
          <p:nvPr/>
        </p:nvSpPr>
        <p:spPr>
          <a:xfrm>
            <a:off x="863355" y="5301208"/>
            <a:ext cx="4176000" cy="1152128"/>
          </a:xfrm>
          <a:prstGeom prst="roundRect">
            <a:avLst/>
          </a:prstGeom>
          <a:solidFill>
            <a:srgbClr val="0064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/>
          <p:cNvSpPr/>
          <p:nvPr/>
        </p:nvSpPr>
        <p:spPr>
          <a:xfrm>
            <a:off x="4067338" y="1919671"/>
            <a:ext cx="43204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אין ודאות </a:t>
            </a:r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מיסוי (</a:t>
            </a:r>
            <a:r>
              <a:rPr lang="he-IL" sz="2400" dirty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בלו</a:t>
            </a:r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) לטווח ארוך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971600" y="2941493"/>
            <a:ext cx="3778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אין </a:t>
            </a:r>
            <a:r>
              <a:rPr lang="he-IL" sz="2400" dirty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תחנות תדלוק </a:t>
            </a:r>
            <a:r>
              <a:rPr lang="en-US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CNG</a:t>
            </a:r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 (בעיית הביצה והתרנגולת)</a:t>
            </a:r>
            <a:endParaRPr lang="en-US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4139952" y="4165630"/>
            <a:ext cx="41760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הסדר </a:t>
            </a:r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הסולר (ההישבון) יוצר תמריץ לשימוש בסולר על פני גז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1259632" y="5455553"/>
            <a:ext cx="34906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רשת החלוקה לא מתאימה לתדלוק לתחבורה</a:t>
            </a:r>
          </a:p>
        </p:txBody>
      </p:sp>
      <p:pic>
        <p:nvPicPr>
          <p:cNvPr id="4098" name="Picture 2" descr="http://image.flaticon.com/icons/png/128/46/4604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912" y="461628"/>
            <a:ext cx="754080" cy="75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אליפסה 18"/>
          <p:cNvSpPr/>
          <p:nvPr/>
        </p:nvSpPr>
        <p:spPr>
          <a:xfrm>
            <a:off x="7872847" y="370663"/>
            <a:ext cx="900000" cy="89809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279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מלבן מעוגל 25">
            <a:hlinkClick r:id="rId3" action="ppaction://hlinksldjump"/>
          </p:cNvPr>
          <p:cNvSpPr/>
          <p:nvPr/>
        </p:nvSpPr>
        <p:spPr>
          <a:xfrm>
            <a:off x="720743" y="3997013"/>
            <a:ext cx="7920880" cy="1240100"/>
          </a:xfrm>
          <a:prstGeom prst="roundRect">
            <a:avLst/>
          </a:prstGeom>
          <a:solidFill>
            <a:srgbClr val="F263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7" name="מלבן מעוגל 26">
            <a:hlinkClick r:id="rId4" action="ppaction://hlinksldjump"/>
          </p:cNvPr>
          <p:cNvSpPr/>
          <p:nvPr/>
        </p:nvSpPr>
        <p:spPr>
          <a:xfrm>
            <a:off x="720743" y="5258524"/>
            <a:ext cx="7920880" cy="1240100"/>
          </a:xfrm>
          <a:prstGeom prst="roundRect">
            <a:avLst/>
          </a:prstGeom>
          <a:solidFill>
            <a:srgbClr val="F4D0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8" name="מלבן מעוגל 27">
            <a:hlinkClick r:id="rId5" action="ppaction://hlinksldjump"/>
          </p:cNvPr>
          <p:cNvSpPr/>
          <p:nvPr/>
        </p:nvSpPr>
        <p:spPr>
          <a:xfrm>
            <a:off x="696678" y="2782007"/>
            <a:ext cx="7920880" cy="1240100"/>
          </a:xfrm>
          <a:prstGeom prst="roundRect">
            <a:avLst/>
          </a:prstGeom>
          <a:solidFill>
            <a:srgbClr val="E0A0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9" name="מלבן מעוגל 28">
            <a:hlinkClick r:id="rId6" action="ppaction://hlinksldjump"/>
          </p:cNvPr>
          <p:cNvSpPr/>
          <p:nvPr/>
        </p:nvSpPr>
        <p:spPr>
          <a:xfrm>
            <a:off x="696678" y="1563508"/>
            <a:ext cx="7920880" cy="1240100"/>
          </a:xfrm>
          <a:prstGeom prst="roundRect">
            <a:avLst/>
          </a:prstGeom>
          <a:solidFill>
            <a:srgbClr val="009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מלבן מעוגל 18"/>
          <p:cNvSpPr/>
          <p:nvPr/>
        </p:nvSpPr>
        <p:spPr>
          <a:xfrm>
            <a:off x="683568" y="304354"/>
            <a:ext cx="7920880" cy="8923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כותרת 1"/>
          <p:cNvSpPr>
            <a:spLocks noGrp="1"/>
          </p:cNvSpPr>
          <p:nvPr>
            <p:ph type="title" idx="4294967295"/>
          </p:nvPr>
        </p:nvSpPr>
        <p:spPr>
          <a:xfrm>
            <a:off x="539552" y="19776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dirty="0" smtClean="0">
                <a:latin typeface="Alef" panose="00000500000000000000" pitchFamily="2" charset="-79"/>
                <a:cs typeface="Alef" panose="00000500000000000000" pitchFamily="2" charset="-79"/>
              </a:rPr>
              <a:t>אז מה עושים?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912041" y="1883476"/>
            <a:ext cx="567154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400" dirty="0" smtClean="0">
                <a:solidFill>
                  <a:prstClr val="black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עידוד הקמת </a:t>
            </a:r>
            <a:r>
              <a:rPr lang="he-IL" sz="2400" dirty="0">
                <a:solidFill>
                  <a:prstClr val="black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תחנות תדלוק </a:t>
            </a:r>
            <a:r>
              <a:rPr lang="he-IL" sz="2400" dirty="0" smtClean="0">
                <a:solidFill>
                  <a:prstClr val="black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ומעבר לגז טבעי </a:t>
            </a:r>
            <a:endParaRPr lang="he-IL" sz="2400" dirty="0">
              <a:solidFill>
                <a:prstClr val="black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860109" y="5578492"/>
            <a:ext cx="577541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תמריצי מס למעבר </a:t>
            </a: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כלי </a:t>
            </a: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רכב כבדים ל-</a:t>
            </a:r>
            <a:r>
              <a:rPr lang="en-US" sz="2400" dirty="0">
                <a:latin typeface="Alef" panose="00000500000000000000" pitchFamily="2" charset="-79"/>
                <a:cs typeface="Alef" panose="00000500000000000000" pitchFamily="2" charset="-79"/>
              </a:rPr>
              <a:t>CNG</a:t>
            </a: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 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2009955" y="3082748"/>
            <a:ext cx="497764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צמצום הדרגתי </a:t>
            </a: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של </a:t>
            </a: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הסדר הסולר</a:t>
            </a:r>
            <a:endParaRPr lang="he-IL" sz="24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1743053" y="4242601"/>
            <a:ext cx="4698723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מתווה הדרגתי לשינוי הבלו על הגט"ד</a:t>
            </a:r>
            <a:endParaRPr lang="he-IL" sz="24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pic>
        <p:nvPicPr>
          <p:cNvPr id="32" name="Picture 2" descr="http://image.flaticon.com/icons/png/128/46/4604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431" y="5452407"/>
            <a:ext cx="987568" cy="98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3" b="99707" l="9967" r="93023">
                        <a14:foregroundMark x1="73422" y1="9971" x2="73422" y2="9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319" y="4129221"/>
            <a:ext cx="929456" cy="1052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841" l="9827" r="100000">
                        <a14:foregroundMark x1="59827" y1="19710" x2="59827" y2="197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97" y="1685126"/>
            <a:ext cx="999753" cy="99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8553" b="96382" l="7583" r="98578">
                        <a14:foregroundMark x1="41943" y1="43092" x2="41943" y2="430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567" y="2768647"/>
            <a:ext cx="1705166" cy="1228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640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527788" y="548680"/>
            <a:ext cx="8151590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600" dirty="0">
                <a:solidFill>
                  <a:prstClr val="black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עידוד הקמת תחנות תדלוק ומעבר לגז טבעי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79912" y="2539228"/>
            <a:ext cx="4662898" cy="34778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sz="2200" u="sng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מתן רשת ביטחון למשך 7 שנים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מענקי הקמה עד 2.4 מיליון ₪ לתחנה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פחת מואץ ל-8 שנים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השקעה כוללת של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65 מיליון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₪ </a:t>
            </a: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88" y="2158655"/>
            <a:ext cx="3096948" cy="27244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מלבן מעוגל 11"/>
          <p:cNvSpPr/>
          <p:nvPr/>
        </p:nvSpPr>
        <p:spPr>
          <a:xfrm>
            <a:off x="4355977" y="2098180"/>
            <a:ext cx="4107234" cy="538732"/>
          </a:xfrm>
          <a:prstGeom prst="roundRect">
            <a:avLst/>
          </a:prstGeom>
          <a:solidFill>
            <a:srgbClr val="009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TextBox 12"/>
          <p:cNvSpPr txBox="1"/>
          <p:nvPr/>
        </p:nvSpPr>
        <p:spPr>
          <a:xfrm>
            <a:off x="4720366" y="2158655"/>
            <a:ext cx="3345852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עידוד הקמת תחנות </a:t>
            </a:r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תדלוק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125649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-11308" y="1758402"/>
            <a:ext cx="850320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השקעת 150 מיליון ₪ בתכנית לשדרוג רשת החלוקה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השדרוג יאפשר הקמת תשתית חלוקת גז לתחנות התדלוק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ביטול קנסות הצריכה הלא אחידה של גז (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פיקים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) המאפיינת תחנות תדלוק</a:t>
            </a: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5" name="מלבן מעוגל 4">
            <a:hlinkClick r:id="rId2" action="ppaction://hlinksldjump"/>
          </p:cNvPr>
          <p:cNvSpPr/>
          <p:nvPr/>
        </p:nvSpPr>
        <p:spPr>
          <a:xfrm>
            <a:off x="4837635" y="1327306"/>
            <a:ext cx="3485043" cy="538732"/>
          </a:xfrm>
          <a:prstGeom prst="roundRect">
            <a:avLst/>
          </a:prstGeom>
          <a:solidFill>
            <a:srgbClr val="009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TextBox 5"/>
          <p:cNvSpPr txBox="1"/>
          <p:nvPr/>
        </p:nvSpPr>
        <p:spPr>
          <a:xfrm>
            <a:off x="5187090" y="1327306"/>
            <a:ext cx="2587631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שדרוג רשת החלוקה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400" dirty="0"/>
          </a:p>
        </p:txBody>
      </p:sp>
      <p:sp>
        <p:nvSpPr>
          <p:cNvPr id="7" name="מלבן מעוגל 6">
            <a:hlinkClick r:id="rId2" action="ppaction://hlinksldjump"/>
          </p:cNvPr>
          <p:cNvSpPr/>
          <p:nvPr/>
        </p:nvSpPr>
        <p:spPr>
          <a:xfrm>
            <a:off x="4837602" y="4045671"/>
            <a:ext cx="3485039" cy="538732"/>
          </a:xfrm>
          <a:prstGeom prst="roundRect">
            <a:avLst/>
          </a:prstGeom>
          <a:solidFill>
            <a:srgbClr val="009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TextBox 7"/>
          <p:cNvSpPr txBox="1"/>
          <p:nvPr/>
        </p:nvSpPr>
        <p:spPr>
          <a:xfrm>
            <a:off x="4936917" y="4075841"/>
            <a:ext cx="328647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עידוד גט"ד במכרזי </a:t>
            </a:r>
            <a:r>
              <a:rPr lang="he-IL" sz="2400" dirty="0" err="1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תח"צ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1014374" y="4801758"/>
            <a:ext cx="730830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הגדרת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חובת הנעה חלופית של 20% מצי האוטובוסים במכרזי </a:t>
            </a:r>
            <a:r>
              <a:rPr lang="he-IL" sz="2200" dirty="0" err="1">
                <a:latin typeface="Alef" panose="00000500000000000000" pitchFamily="2" charset="-79"/>
                <a:cs typeface="Alef" panose="00000500000000000000" pitchFamily="2" charset="-79"/>
              </a:rPr>
              <a:t>תח"צ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 חדשים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הענקת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נקודות במכרז להצעה הכוללת הנעה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חלופית בשווי חצי מיליון ₪ לאוטובוס</a:t>
            </a: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482334" y="129418"/>
            <a:ext cx="8151590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600" dirty="0">
                <a:solidFill>
                  <a:prstClr val="black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עידוד הקמת תחנות תדלוק ומעבר לגז טבעי </a:t>
            </a:r>
          </a:p>
        </p:txBody>
      </p:sp>
      <p:sp>
        <p:nvSpPr>
          <p:cNvPr id="12" name="חץ פניית פרסה 11">
            <a:hlinkClick r:id="rId3" action="ppaction://hlinksldjump"/>
          </p:cNvPr>
          <p:cNvSpPr/>
          <p:nvPr/>
        </p:nvSpPr>
        <p:spPr>
          <a:xfrm>
            <a:off x="8250095" y="6237312"/>
            <a:ext cx="383829" cy="360040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84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 txBox="1">
            <a:spLocks/>
          </p:cNvSpPr>
          <p:nvPr/>
        </p:nvSpPr>
        <p:spPr>
          <a:xfrm>
            <a:off x="179388" y="620713"/>
            <a:ext cx="8497887" cy="792162"/>
          </a:xfrm>
          <a:prstGeom prst="rect">
            <a:avLst/>
          </a:prstGeom>
        </p:spPr>
        <p:txBody>
          <a:bodyPr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E0EA2"/>
                </a:solidFill>
                <a:latin typeface="Arial" charset="0"/>
                <a:cs typeface="David" pitchFamily="2" charset="-79"/>
              </a:defRPr>
            </a:lvl9pPr>
          </a:lstStyle>
          <a:p>
            <a:r>
              <a:rPr lang="he-IL" sz="3600" b="1" dirty="0" smtClean="0">
                <a:solidFill>
                  <a:schemeClr val="tx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רקע -מיסוי ירוק 3 – תחליפי נפט לתחבורה</a:t>
            </a:r>
          </a:p>
        </p:txBody>
      </p:sp>
      <p:sp>
        <p:nvSpPr>
          <p:cNvPr id="3" name="מציין מיקום תוכן 2"/>
          <p:cNvSpPr txBox="1">
            <a:spLocks/>
          </p:cNvSpPr>
          <p:nvPr/>
        </p:nvSpPr>
        <p:spPr>
          <a:xfrm>
            <a:off x="4656665" y="2419232"/>
            <a:ext cx="3573382" cy="1464340"/>
          </a:xfrm>
          <a:prstGeom prst="rect">
            <a:avLst/>
          </a:prstGeom>
        </p:spPr>
        <p:txBody>
          <a:bodyPr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רשות המיסים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משרד התחבורה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משרד האנרגיה והמים</a:t>
            </a:r>
            <a: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/>
            </a:r>
            <a:b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</a:b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Tx/>
              <a:buNone/>
              <a:defRPr/>
            </a:pPr>
            <a:endParaRPr lang="he-IL" sz="22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5" name="מציין מיקום תוכן 2"/>
          <p:cNvSpPr txBox="1">
            <a:spLocks/>
          </p:cNvSpPr>
          <p:nvPr/>
        </p:nvSpPr>
        <p:spPr>
          <a:xfrm>
            <a:off x="0" y="4186687"/>
            <a:ext cx="8410575" cy="2591644"/>
          </a:xfrm>
          <a:prstGeom prst="rect">
            <a:avLst/>
          </a:prstGeom>
        </p:spPr>
        <p:txBody>
          <a:bodyPr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Tx/>
              <a:buNone/>
              <a:defRPr/>
            </a:pPr>
            <a:endParaRPr lang="he-IL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1304765" y="5085184"/>
            <a:ext cx="693808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קביעת מדיניות מיסוי לגבי תחליפי נפט אפשריים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הגברת הוודאות בשוק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אפשרות תכנון לטווח ארוך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891034" y="1639875"/>
            <a:ext cx="4339013" cy="576064"/>
          </a:xfrm>
          <a:prstGeom prst="roundRect">
            <a:avLst/>
          </a:prstGeom>
          <a:solidFill>
            <a:srgbClr val="E0A0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/>
          <p:cNvSpPr/>
          <p:nvPr/>
        </p:nvSpPr>
        <p:spPr>
          <a:xfrm>
            <a:off x="4172524" y="1704790"/>
            <a:ext cx="38651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הקמת ועדת היגוי </a:t>
            </a: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בין-משרדי</a:t>
            </a: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ת</a:t>
            </a:r>
            <a:endParaRPr lang="en-US" sz="24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3903835" y="4186687"/>
            <a:ext cx="4339013" cy="576064"/>
          </a:xfrm>
          <a:prstGeom prst="roundRect">
            <a:avLst/>
          </a:prstGeom>
          <a:solidFill>
            <a:srgbClr val="E0A0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11"/>
          <p:cNvSpPr/>
          <p:nvPr/>
        </p:nvSpPr>
        <p:spPr>
          <a:xfrm>
            <a:off x="6091515" y="4243886"/>
            <a:ext cx="1834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מטרות הועדה</a:t>
            </a:r>
            <a:endParaRPr lang="en-US" sz="24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4" name="מציין מיקום תוכן 2"/>
          <p:cNvSpPr txBox="1">
            <a:spLocks/>
          </p:cNvSpPr>
          <p:nvPr/>
        </p:nvSpPr>
        <p:spPr>
          <a:xfrm>
            <a:off x="467543" y="2418802"/>
            <a:ext cx="3960787" cy="1464340"/>
          </a:xfrm>
          <a:prstGeom prst="rect">
            <a:avLst/>
          </a:prstGeom>
        </p:spPr>
        <p:txBody>
          <a:bodyPr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המשרד להגנת הסביבה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משרד האוצר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מנהלת תחליפי נפט במשרד רה"מ</a:t>
            </a:r>
            <a: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/>
            </a:r>
            <a:b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</a:b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Tx/>
              <a:buNone/>
              <a:defRPr/>
            </a:pPr>
            <a:endParaRPr lang="he-IL" sz="22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2558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latin typeface="Alef" panose="00000500000000000000" pitchFamily="2" charset="-79"/>
                <a:cs typeface="Alef" panose="00000500000000000000" pitchFamily="2" charset="-79"/>
              </a:rPr>
              <a:t>למה למסות דלק?</a:t>
            </a:r>
            <a:endParaRPr lang="en-US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74638" indent="-274638">
              <a:buFontTx/>
              <a:buNone/>
            </a:pPr>
            <a:r>
              <a:rPr lang="he-IL" sz="2600" dirty="0" smtClean="0">
                <a:latin typeface="Alef" panose="00000500000000000000" pitchFamily="2" charset="-79"/>
                <a:cs typeface="Alef" panose="00000500000000000000" pitchFamily="2" charset="-79"/>
              </a:rPr>
              <a:t>   דלק שונה ממוצר צריכה רגיל בכך שיצורו וצריכתו גורמים ליצירת עלויות חיצוניות:</a:t>
            </a:r>
          </a:p>
          <a:p>
            <a:pPr marL="274638" indent="-274638">
              <a:buFontTx/>
              <a:buNone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זיהום אוויר ותחלואה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גודש בכבישים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רעש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תאונות דרכים</a:t>
            </a:r>
            <a:endParaRPr lang="en-US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28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שינוי הדרגתי של הסדר הסולר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כחלק מהמלצות הוועדה 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הבינמשרדית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למיסוי ירוק 3</a:t>
            </a:r>
          </a:p>
          <a:p>
            <a:r>
              <a:rPr lang="he-IL" sz="22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ההסדר אינו מפנים את העלויות החיצוניות של השימוש בסולר</a:t>
            </a: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עיוות: הסולר מזהם מהבנזין - אך הבלו עליו כמחצית</a:t>
            </a:r>
          </a:p>
          <a:p>
            <a:r>
              <a:rPr lang="he-IL" sz="22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חסם למעבר לתחליפי דלק</a:t>
            </a:r>
          </a:p>
          <a:p>
            <a:r>
              <a:rPr lang="he-IL" sz="22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אובדן הכנסות מדינה ממיסים</a:t>
            </a:r>
          </a:p>
          <a:p>
            <a:pPr lvl="0"/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"דיבידנד כפול" לביטול: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הקצאה 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יעילה+הפחתות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מסים אחרים</a:t>
            </a:r>
          </a:p>
          <a:p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 ניצול לרעה של 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ההישבון</a:t>
            </a: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1713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מבקר המדינה על הסדר הסולר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e-IL" sz="24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r>
              <a:rPr lang="he-IL" sz="2000" dirty="0" smtClean="0">
                <a:solidFill>
                  <a:schemeClr val="bg1">
                    <a:lumMod val="50000"/>
                  </a:schemeClr>
                </a:solidFill>
                <a:latin typeface="Alef" panose="00000500000000000000" pitchFamily="2" charset="-79"/>
                <a:cs typeface="Alef" panose="00000500000000000000" pitchFamily="2" charset="-79"/>
              </a:rPr>
              <a:t>        </a:t>
            </a:r>
          </a:p>
          <a:p>
            <a:pPr marL="0" indent="0">
              <a:buNone/>
            </a:pPr>
            <a:r>
              <a:rPr lang="he-IL" sz="2000" dirty="0" smtClean="0">
                <a:solidFill>
                  <a:schemeClr val="bg1">
                    <a:lumMod val="50000"/>
                  </a:schemeClr>
                </a:solidFill>
                <a:latin typeface="Alef" panose="00000500000000000000" pitchFamily="2" charset="-79"/>
                <a:cs typeface="Alef" panose="00000500000000000000" pitchFamily="2" charset="-79"/>
              </a:rPr>
              <a:t>מתוך ביקורת המבקר במאי-נובמבר 2014, המלצות עיקריות.</a:t>
            </a:r>
            <a:endParaRPr lang="en-US" sz="2000" dirty="0" smtClean="0">
              <a:solidFill>
                <a:schemeClr val="bg1">
                  <a:lumMod val="50000"/>
                </a:schemeClr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4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075820"/>
            <a:ext cx="8208912" cy="17366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lvl="1">
              <a:spcAft>
                <a:spcPts val="600"/>
              </a:spcAft>
            </a:pP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"על </a:t>
            </a:r>
            <a:r>
              <a:rPr lang="he-IL" sz="2400" dirty="0">
                <a:latin typeface="Alef" panose="00000500000000000000" pitchFamily="2" charset="-79"/>
                <a:cs typeface="Alef" panose="00000500000000000000" pitchFamily="2" charset="-79"/>
              </a:rPr>
              <a:t>רשות המסים לבחון את נושא הפעלתו של הסדר הסולר </a:t>
            </a:r>
            <a:r>
              <a:rPr lang="en-US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/>
            </a:r>
            <a:br>
              <a:rPr lang="en-US" sz="2400" dirty="0" smtClean="0">
                <a:latin typeface="Alef" panose="00000500000000000000" pitchFamily="2" charset="-79"/>
                <a:cs typeface="Alef" panose="00000500000000000000" pitchFamily="2" charset="-79"/>
              </a:rPr>
            </a:b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ולהביא בחשבון בעניין זה את כלל ההיבטים ... </a:t>
            </a:r>
            <a:r>
              <a:rPr lang="he-IL" sz="2400" b="1" dirty="0" smtClean="0">
                <a:latin typeface="Alef" panose="00000500000000000000" pitchFamily="2" charset="-79"/>
                <a:cs typeface="Alef" panose="00000500000000000000" pitchFamily="2" charset="-79"/>
              </a:rPr>
              <a:t>על </a:t>
            </a:r>
            <a:r>
              <a:rPr lang="he-IL" sz="2400" b="1" dirty="0">
                <a:latin typeface="Alef" panose="00000500000000000000" pitchFamily="2" charset="-79"/>
                <a:cs typeface="Alef" panose="00000500000000000000" pitchFamily="2" charset="-79"/>
              </a:rPr>
              <a:t>הרשות לפעול לפי ממצאי הבחינה לשיפור ההסדר, לשינויו או לביטולו</a:t>
            </a:r>
            <a:r>
              <a:rPr lang="he-IL" sz="2400" b="1" dirty="0" smtClean="0">
                <a:latin typeface="Alef" panose="00000500000000000000" pitchFamily="2" charset="-79"/>
                <a:cs typeface="Alef" panose="00000500000000000000" pitchFamily="2" charset="-79"/>
              </a:rPr>
              <a:t>."</a:t>
            </a:r>
            <a:endParaRPr lang="en-US" sz="2400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8224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dirty="0" smtClean="0">
                <a:latin typeface="Alef" panose="00000500000000000000" pitchFamily="2" charset="-79"/>
                <a:cs typeface="Alef" panose="00000500000000000000" pitchFamily="2" charset="-79"/>
              </a:rPr>
              <a:t>ביטול הדרגתי של הסדר הסולר</a:t>
            </a:r>
            <a:endParaRPr lang="he-IL" sz="40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5364088" cy="432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/>
        </p:nvSpPr>
        <p:spPr>
          <a:xfrm>
            <a:off x="5364088" y="1628800"/>
            <a:ext cx="3600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/>
              <a:t>שינוי איטי והדרגתי המעניק וודאות לכלל הגורמים במשק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 smtClean="0"/>
              <a:t>נערך </a:t>
            </a:r>
            <a:r>
              <a:rPr lang="he-IL" sz="2200" dirty="0"/>
              <a:t>שימוע </a:t>
            </a:r>
            <a:r>
              <a:rPr lang="he-IL" sz="2200" dirty="0" smtClean="0"/>
              <a:t>לכלל הגורמים המעורבים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200" dirty="0"/>
              <a:t>התחשבות </a:t>
            </a:r>
            <a:r>
              <a:rPr lang="he-IL" sz="2200" dirty="0" smtClean="0"/>
              <a:t>פרטנית בצרכים של כל גורם</a:t>
            </a:r>
            <a:endParaRPr lang="he-IL" sz="2200" dirty="0"/>
          </a:p>
        </p:txBody>
      </p:sp>
      <p:sp>
        <p:nvSpPr>
          <p:cNvPr id="8" name="חץ פניית פרסה 7">
            <a:hlinkClick r:id="rId3" action="ppaction://hlinksldjump"/>
          </p:cNvPr>
          <p:cNvSpPr/>
          <p:nvPr/>
        </p:nvSpPr>
        <p:spPr>
          <a:xfrm>
            <a:off x="8250095" y="6237312"/>
            <a:ext cx="383829" cy="360040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83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680184" y="2276872"/>
            <a:ext cx="1548000" cy="158417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1" anchor="ctr">
            <a:noAutofit/>
          </a:bodyPr>
          <a:lstStyle>
            <a:defPPr>
              <a:defRPr lang="he-IL"/>
            </a:defPPr>
            <a:lvl1pPr algn="ctr"/>
          </a:lstStyle>
          <a:p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תועלת סביבתית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96408" y="2276872"/>
            <a:ext cx="1548000" cy="158417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1" anchor="ctr">
            <a:noAutofit/>
          </a:bodyPr>
          <a:lstStyle>
            <a:defPPr>
              <a:defRPr lang="he-IL"/>
            </a:defPPr>
            <a:lvl1pPr algn="ctr"/>
          </a:lstStyle>
          <a:p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הטבת ינוקא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536" y="2276872"/>
            <a:ext cx="1548000" cy="158417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1" anchor="ctr">
            <a:noAutofit/>
          </a:bodyPr>
          <a:lstStyle/>
          <a:p>
            <a:pPr algn="ctr"/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בלו תחליף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58616" y="2276872"/>
            <a:ext cx="1670656" cy="1584176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1" anchor="ctr">
            <a:noAutofit/>
          </a:bodyPr>
          <a:lstStyle/>
          <a:p>
            <a:pPr algn="ctr"/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בלו סולר/בנזין</a:t>
            </a:r>
          </a:p>
        </p:txBody>
      </p:sp>
      <p:sp>
        <p:nvSpPr>
          <p:cNvPr id="14" name="שווה 13"/>
          <p:cNvSpPr/>
          <p:nvPr/>
        </p:nvSpPr>
        <p:spPr>
          <a:xfrm>
            <a:off x="1995575" y="2960948"/>
            <a:ext cx="334888" cy="288032"/>
          </a:xfrm>
          <a:prstGeom prst="mathEqua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15" name="חיסור 14"/>
          <p:cNvSpPr/>
          <p:nvPr/>
        </p:nvSpPr>
        <p:spPr>
          <a:xfrm>
            <a:off x="4201280" y="2924944"/>
            <a:ext cx="385192" cy="36004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חיסור 15"/>
          <p:cNvSpPr/>
          <p:nvPr/>
        </p:nvSpPr>
        <p:spPr>
          <a:xfrm>
            <a:off x="6264360" y="2924944"/>
            <a:ext cx="385192" cy="36004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TextBox 16"/>
          <p:cNvSpPr txBox="1"/>
          <p:nvPr/>
        </p:nvSpPr>
        <p:spPr>
          <a:xfrm>
            <a:off x="4572000" y="4287705"/>
            <a:ext cx="1728192" cy="581455"/>
          </a:xfrm>
          <a:prstGeom prst="roundRect">
            <a:avLst/>
          </a:prstGeom>
          <a:solidFill>
            <a:srgbClr val="FFC000"/>
          </a:solidFill>
        </p:spPr>
        <p:txBody>
          <a:bodyPr wrap="square" rtlCol="1" anchor="ctr">
            <a:noAutofit/>
          </a:bodyPr>
          <a:lstStyle/>
          <a:p>
            <a:pPr algn="ctr"/>
            <a:r>
              <a:rPr lang="he-IL" dirty="0" smtClean="0">
                <a:latin typeface="Alef" panose="00000500000000000000" pitchFamily="2" charset="-79"/>
                <a:cs typeface="Alef" panose="00000500000000000000" pitchFamily="2" charset="-79"/>
              </a:rPr>
              <a:t>חיסכון בעלויות חיצוניות?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2" name="כותרת 1"/>
          <p:cNvSpPr txBox="1">
            <a:spLocks/>
          </p:cNvSpPr>
          <p:nvPr/>
        </p:nvSpPr>
        <p:spPr>
          <a:xfrm>
            <a:off x="503238" y="476672"/>
            <a:ext cx="8137525" cy="792163"/>
          </a:xfrm>
          <a:prstGeom prst="rect">
            <a:avLst/>
          </a:prstGeom>
        </p:spPr>
        <p:txBody>
          <a:bodyPr anchor="ctr"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9pPr>
          </a:lstStyle>
          <a:p>
            <a:r>
              <a:rPr lang="he-IL" sz="3600" b="0" dirty="0" smtClean="0">
                <a:solidFill>
                  <a:schemeClr val="tx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חישוב שיעור הבלו</a:t>
            </a:r>
            <a:endParaRPr lang="he-IL" sz="3600" b="0" kern="0" dirty="0">
              <a:solidFill>
                <a:schemeClr val="tx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6368" y="4287705"/>
            <a:ext cx="1728192" cy="581455"/>
          </a:xfrm>
          <a:prstGeom prst="roundRect">
            <a:avLst/>
          </a:prstGeom>
          <a:solidFill>
            <a:srgbClr val="FFC000"/>
          </a:solidFill>
        </p:spPr>
        <p:txBody>
          <a:bodyPr wrap="square" rtlCol="1" anchor="ctr">
            <a:noAutofit/>
          </a:bodyPr>
          <a:lstStyle/>
          <a:p>
            <a:pPr algn="ctr"/>
            <a:r>
              <a:rPr lang="he-IL" dirty="0" smtClean="0">
                <a:latin typeface="Alef" panose="00000500000000000000" pitchFamily="2" charset="-79"/>
                <a:cs typeface="Alef" panose="00000500000000000000" pitchFamily="2" charset="-79"/>
              </a:rPr>
              <a:t>חסמים בטווח הקצר?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26368" y="5039789"/>
            <a:ext cx="1728192" cy="581455"/>
          </a:xfrm>
          <a:prstGeom prst="roundRect">
            <a:avLst/>
          </a:prstGeom>
          <a:solidFill>
            <a:srgbClr val="FFC000"/>
          </a:solidFill>
        </p:spPr>
        <p:txBody>
          <a:bodyPr wrap="square" rtlCol="1" anchor="ctr">
            <a:noAutofit/>
          </a:bodyPr>
          <a:lstStyle/>
          <a:p>
            <a:pPr algn="ctr"/>
            <a:r>
              <a:rPr lang="he-IL" dirty="0" smtClean="0">
                <a:latin typeface="Alef" panose="00000500000000000000" pitchFamily="2" charset="-79"/>
                <a:cs typeface="Alef" panose="00000500000000000000" pitchFamily="2" charset="-79"/>
              </a:rPr>
              <a:t>כדאיות בטווח הארוך?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4176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3501008"/>
            <a:ext cx="6736706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העלאה מדורגת ואיטית של הבלו על הגז הטבעי לתחבורה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822" y="1844824"/>
            <a:ext cx="628650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365104"/>
            <a:ext cx="3744416" cy="1504950"/>
          </a:xfrm>
          <a:prstGeom prst="rect">
            <a:avLst/>
          </a:prstGeom>
        </p:spPr>
      </p:pic>
      <p:sp>
        <p:nvSpPr>
          <p:cNvPr id="9" name="כותרת 1"/>
          <p:cNvSpPr txBox="1">
            <a:spLocks/>
          </p:cNvSpPr>
          <p:nvPr/>
        </p:nvSpPr>
        <p:spPr>
          <a:xfrm>
            <a:off x="503238" y="476672"/>
            <a:ext cx="8137525" cy="792163"/>
          </a:xfrm>
          <a:prstGeom prst="rect">
            <a:avLst/>
          </a:prstGeom>
        </p:spPr>
        <p:txBody>
          <a:bodyPr anchor="ctr"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2"/>
                </a:solidFill>
                <a:latin typeface="Arial" pitchFamily="34" charset="0"/>
                <a:cs typeface="David" pitchFamily="2" charset="-79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00"/>
                </a:solidFill>
                <a:latin typeface="Arial" pitchFamily="34" charset="0"/>
                <a:cs typeface="David" pitchFamily="2" charset="-79"/>
              </a:defRPr>
            </a:lvl9pPr>
          </a:lstStyle>
          <a:p>
            <a:r>
              <a:rPr lang="he-IL" sz="3600" b="0" dirty="0">
                <a:solidFill>
                  <a:schemeClr val="tx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מתווה מדורג לשינוי הבלו על הגט"ד</a:t>
            </a:r>
            <a:endParaRPr lang="he-IL" sz="3600" b="0" kern="0" dirty="0">
              <a:solidFill>
                <a:schemeClr val="tx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8539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latin typeface="Alef" panose="00000500000000000000" pitchFamily="2" charset="-79"/>
                <a:cs typeface="Alef" panose="00000500000000000000" pitchFamily="2" charset="-79"/>
              </a:rPr>
              <a:t>מתווה מדורג לשינוי הבלו על הגט"ד</a:t>
            </a:r>
            <a:endParaRPr lang="he-IL" sz="3600" kern="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8731" y="4298490"/>
            <a:ext cx="8964994" cy="3450990"/>
          </a:xfrm>
        </p:spPr>
        <p:txBody>
          <a:bodyPr>
            <a:normAutofit/>
          </a:bodyPr>
          <a:lstStyle/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lvl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1800" dirty="0" smtClean="0">
                <a:latin typeface="Alef" panose="00000500000000000000" pitchFamily="2" charset="-79"/>
                <a:cs typeface="Alef" panose="00000500000000000000" pitchFamily="2" charset="-79"/>
              </a:rPr>
              <a:t>הותרת בלו אפסי (2 אג' לק"ג) עד שנת 2019 והשארתו נמוך מ-0.5 ₪/ק"ג עד שנת 2022 (הטבה לעומת המלצות מיסוי ירוק 3)</a:t>
            </a:r>
          </a:p>
          <a:p>
            <a:pPr lvl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1800" dirty="0" smtClean="0">
                <a:latin typeface="Alef" panose="00000500000000000000" pitchFamily="2" charset="-79"/>
                <a:cs typeface="Alef" panose="00000500000000000000" pitchFamily="2" charset="-79"/>
              </a:rPr>
              <a:t>עלייה מדורגת  עד ל- 2026 – מתן תמריץ להקדמת מעבר </a:t>
            </a:r>
            <a:r>
              <a:rPr lang="he-IL" sz="18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לגט"ד</a:t>
            </a:r>
            <a:endParaRPr lang="he-IL" sz="18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lvl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sz="1800" dirty="0" smtClean="0">
                <a:latin typeface="Alef" panose="00000500000000000000" pitchFamily="2" charset="-79"/>
                <a:cs typeface="Alef" panose="00000500000000000000" pitchFamily="2" charset="-79"/>
              </a:rPr>
              <a:t>בתום הגנת הינוקא – שווה לבלו סולר בהפחתת תועלת סביבתית (64 אג')</a:t>
            </a:r>
          </a:p>
          <a:p>
            <a:pPr marL="457200" lvl="1" indent="0">
              <a:spcAft>
                <a:spcPts val="1200"/>
              </a:spcAft>
              <a:buNone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747422"/>
              </p:ext>
            </p:extLst>
          </p:nvPr>
        </p:nvGraphicFramePr>
        <p:xfrm>
          <a:off x="233097" y="1268760"/>
          <a:ext cx="8208912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חץ פניית פרסה 6">
            <a:hlinkClick r:id="rId3" action="ppaction://hlinksldjump"/>
          </p:cNvPr>
          <p:cNvSpPr/>
          <p:nvPr/>
        </p:nvSpPr>
        <p:spPr>
          <a:xfrm>
            <a:off x="8532434" y="6417332"/>
            <a:ext cx="383829" cy="360040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22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179512" y="495541"/>
            <a:ext cx="8712967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600" dirty="0">
                <a:latin typeface="Alef" panose="00000500000000000000" pitchFamily="2" charset="-79"/>
                <a:cs typeface="Alef" panose="00000500000000000000" pitchFamily="2" charset="-79"/>
              </a:rPr>
              <a:t>תמריצי מס למעבר </a:t>
            </a:r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כלי </a:t>
            </a:r>
            <a:r>
              <a:rPr lang="he-IL" sz="3600" dirty="0">
                <a:latin typeface="Alef" panose="00000500000000000000" pitchFamily="2" charset="-79"/>
                <a:cs typeface="Alef" panose="00000500000000000000" pitchFamily="2" charset="-79"/>
              </a:rPr>
              <a:t>רכב כבדים ל-</a:t>
            </a:r>
            <a:r>
              <a:rPr lang="en-US" sz="3600" dirty="0">
                <a:latin typeface="Alef" panose="00000500000000000000" pitchFamily="2" charset="-79"/>
                <a:cs typeface="Alef" panose="00000500000000000000" pitchFamily="2" charset="-79"/>
              </a:rPr>
              <a:t>CNG</a:t>
            </a:r>
            <a:r>
              <a:rPr lang="he-IL" sz="3600" dirty="0">
                <a:latin typeface="Alef" panose="00000500000000000000" pitchFamily="2" charset="-79"/>
                <a:cs typeface="Alef" panose="00000500000000000000" pitchFamily="2" charset="-79"/>
              </a:rPr>
              <a:t> </a:t>
            </a:r>
          </a:p>
        </p:txBody>
      </p:sp>
      <p:sp>
        <p:nvSpPr>
          <p:cNvPr id="10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844824"/>
            <a:ext cx="8560551" cy="3463912"/>
          </a:xfrm>
        </p:spPr>
        <p:txBody>
          <a:bodyPr>
            <a:normAutofit/>
          </a:bodyPr>
          <a:lstStyle/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כלי רכב מונעי גט"ד במשקל העולה על 3.5 טון יזכו לפחת מואץ בגובה 25% בהוראת שעה לארבע שנים</a:t>
            </a: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הפחתה של כ-100% בגובה אגרת הרישוי השנתית לגובה 10 ₪ בשנה בהוראת שעה לחמש שנים</a:t>
            </a: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ברכב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דו דלקי גט"ד נתוני הפליטה לצורך מיסוי ירוק יהיו הנמוכים מבין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השניים</a:t>
            </a:r>
          </a:p>
          <a:p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גיבוש תכנית להכשרת נהגי משאיות לשנים 2017-2019</a:t>
            </a:r>
          </a:p>
          <a:p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5482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449590" y="2633717"/>
            <a:ext cx="80283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יוענק פטור ממכס לארבע שנים בייבוא אוטובוסים חשמליים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יוענק פחת מואץ בשיעור 33% למשך ארבע שנים מתחילת יבוא האוטובוסים לארץ</a:t>
            </a:r>
          </a:p>
        </p:txBody>
      </p:sp>
      <p:sp>
        <p:nvSpPr>
          <p:cNvPr id="7" name="מלבן 6"/>
          <p:cNvSpPr/>
          <p:nvPr/>
        </p:nvSpPr>
        <p:spPr>
          <a:xfrm>
            <a:off x="611560" y="332656"/>
            <a:ext cx="715180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הטבות נוספות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4045614" y="1628800"/>
            <a:ext cx="4311189" cy="646331"/>
          </a:xfrm>
          <a:prstGeom prst="roundRect">
            <a:avLst/>
          </a:prstGeom>
          <a:solidFill>
            <a:srgbClr val="F4D0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8"/>
          <p:cNvSpPr/>
          <p:nvPr/>
        </p:nvSpPr>
        <p:spPr>
          <a:xfrm>
            <a:off x="4066015" y="1628800"/>
            <a:ext cx="431118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הטבות לאוטובוסים חשמליים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3690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611560" y="332656"/>
            <a:ext cx="715180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הטבות נוספות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079807" y="1513300"/>
            <a:ext cx="4242806" cy="646331"/>
          </a:xfrm>
          <a:prstGeom prst="roundRect">
            <a:avLst/>
          </a:prstGeom>
          <a:solidFill>
            <a:srgbClr val="F4D0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4079807" y="1484784"/>
            <a:ext cx="431118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400" dirty="0" smtClean="0">
                <a:latin typeface="Alef" panose="00000500000000000000" pitchFamily="2" charset="-79"/>
                <a:cs typeface="Alef" panose="00000500000000000000" pitchFamily="2" charset="-79"/>
              </a:rPr>
              <a:t>הטבות ברכישת מוניות</a:t>
            </a:r>
            <a:endParaRPr lang="he-IL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179512" y="2492896"/>
            <a:ext cx="829846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תכנית מענקים בגובה 30 מיליון ₪ לסיוע ברכישת מוניות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היברידיות בהיקף שלא יפחת מ-20 אלפי ₪ למונית</a:t>
            </a: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מוניות היברידיות שירשמו לתנועה בשלוש שנים הקרובות יזכו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להטבת פחת שימוש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מצטברת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כך שלאחר 4 שנים לא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ישולמו מיסי יבוא כלל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מוניות שנרכשו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לפני שנת 2017 ויימכרו עד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סוף שנת 2019 יזכו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להטבת פחת שימוש מצטברת כך שלאחר 4 שנים לא תהיה השלמת מיסים במכירת המונית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3672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449590" y="1628800"/>
            <a:ext cx="802838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קביעת הבלו על תערובת 15</a:t>
            </a:r>
            <a:r>
              <a:rPr lang="en-US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M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בגובה 2.81 ₪ לליטר</a:t>
            </a:r>
          </a:p>
          <a:p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תוענק הטבת פחת מואץ בשיעור של 20% על הקמת מתקני ערבול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מתנול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מתן מענקים להתאמת תחנות דלק לקליטת תערובת בנזין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מתנול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611560" y="332656"/>
            <a:ext cx="715180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מתנול</a:t>
            </a: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7574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620613"/>
            <a:ext cx="8137525" cy="792163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/>
            </a:r>
            <a:b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</a:br>
            <a:r>
              <a:rPr lang="he-IL" sz="3600" dirty="0" smtClean="0">
                <a:latin typeface="Alef" panose="00000500000000000000" pitchFamily="2" charset="-79"/>
                <a:cs typeface="Alef" panose="00000500000000000000" pitchFamily="2" charset="-79"/>
              </a:rPr>
              <a:t>סיכום הצעדים המובאים לאישור הוועדה</a:t>
            </a:r>
            <a:r>
              <a:rPr lang="he-IL" sz="3600" dirty="0">
                <a:solidFill>
                  <a:srgbClr val="FF0000"/>
                </a:solidFill>
                <a:latin typeface="Alef" panose="00000500000000000000" pitchFamily="2" charset="-79"/>
                <a:ea typeface="+mn-ea"/>
                <a:cs typeface="Alef" panose="00000500000000000000" pitchFamily="2" charset="-79"/>
              </a:rPr>
              <a:t/>
            </a:r>
            <a:br>
              <a:rPr lang="he-IL" sz="3600" dirty="0">
                <a:solidFill>
                  <a:srgbClr val="FF0000"/>
                </a:solidFill>
                <a:latin typeface="Alef" panose="00000500000000000000" pitchFamily="2" charset="-79"/>
                <a:ea typeface="+mn-ea"/>
                <a:cs typeface="Alef" panose="00000500000000000000" pitchFamily="2" charset="-79"/>
              </a:rPr>
            </a:br>
            <a:endParaRPr lang="he-IL" sz="36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755576" y="1484784"/>
            <a:ext cx="7978775" cy="4957763"/>
          </a:xfrm>
        </p:spPr>
        <p:txBody>
          <a:bodyPr>
            <a:normAutofit/>
          </a:bodyPr>
          <a:lstStyle/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שינוי הדרגתי של הסדר הסולר</a:t>
            </a: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מתווה בלו על גז טבעי לתחבורה</a:t>
            </a: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פחת מואץ:</a:t>
            </a:r>
          </a:p>
          <a:p>
            <a:pPr lvl="1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לכלי רכב מעל 3.5 טון מונעי 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גט"ד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 (גז טבעי דחוס) </a:t>
            </a:r>
          </a:p>
          <a:p>
            <a:pPr lvl="1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לתחנות תדלוק </a:t>
            </a:r>
            <a:r>
              <a:rPr lang="he-IL" sz="2200" dirty="0" err="1" smtClean="0">
                <a:latin typeface="Alef" panose="00000500000000000000" pitchFamily="2" charset="-79"/>
                <a:cs typeface="Alef" panose="00000500000000000000" pitchFamily="2" charset="-79"/>
              </a:rPr>
              <a:t>בגט"ד</a:t>
            </a: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lvl="1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לאוטובוס חשמלי</a:t>
            </a:r>
          </a:p>
          <a:p>
            <a:pPr lvl="1"/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למתקן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ערבול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מתנול</a:t>
            </a:r>
          </a:p>
          <a:p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מתנול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–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קביעת בלו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על תערובת </a:t>
            </a:r>
            <a:r>
              <a:rPr lang="en-US" sz="2200" dirty="0">
                <a:latin typeface="Alef" panose="00000500000000000000" pitchFamily="2" charset="-79"/>
                <a:cs typeface="Alef" panose="00000500000000000000" pitchFamily="2" charset="-79"/>
              </a:rPr>
              <a:t>M15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 בגובה של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2.81 </a:t>
            </a:r>
            <a:r>
              <a:rPr lang="he-IL" sz="2200" dirty="0">
                <a:latin typeface="Alef" panose="00000500000000000000" pitchFamily="2" charset="-79"/>
                <a:cs typeface="Alef" panose="00000500000000000000" pitchFamily="2" charset="-79"/>
              </a:rPr>
              <a:t>₪ </a:t>
            </a:r>
            <a:r>
              <a:rPr lang="he-IL" sz="2200" dirty="0" smtClean="0">
                <a:latin typeface="Alef" panose="00000500000000000000" pitchFamily="2" charset="-79"/>
                <a:cs typeface="Alef" panose="00000500000000000000" pitchFamily="2" charset="-79"/>
              </a:rPr>
              <a:t>לליטר</a:t>
            </a:r>
          </a:p>
          <a:p>
            <a:pPr marL="0" indent="0">
              <a:buNone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pPr marL="0" indent="0">
              <a:buNone/>
            </a:pPr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200" dirty="0" smtClean="0">
              <a:latin typeface="Alef" panose="00000500000000000000" pitchFamily="2" charset="-79"/>
              <a:cs typeface="Alef" panose="00000500000000000000" pitchFamily="2" charset="-79"/>
            </a:endParaRPr>
          </a:p>
          <a:p>
            <a:endParaRPr lang="he-IL" sz="2200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4211960" y="1527090"/>
            <a:ext cx="4388208" cy="538732"/>
          </a:xfrm>
          <a:prstGeom prst="roundRect">
            <a:avLst/>
          </a:prstGeom>
          <a:solidFill>
            <a:srgbClr val="009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4355913" y="1587565"/>
            <a:ext cx="4070345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צעדים היוצר וודאות לטווח ארוך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4211959" y="3307954"/>
            <a:ext cx="4315813" cy="538732"/>
          </a:xfrm>
          <a:prstGeom prst="roundRect">
            <a:avLst/>
          </a:prstGeom>
          <a:solidFill>
            <a:srgbClr val="009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TextBox 8"/>
          <p:cNvSpPr txBox="1"/>
          <p:nvPr/>
        </p:nvSpPr>
        <p:spPr>
          <a:xfrm>
            <a:off x="5292080" y="3359708"/>
            <a:ext cx="2953053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 smtClean="0">
                <a:solidFill>
                  <a:schemeClr val="bg1"/>
                </a:solidFill>
                <a:latin typeface="Alef" panose="00000500000000000000" pitchFamily="2" charset="-79"/>
                <a:cs typeface="Alef" panose="00000500000000000000" pitchFamily="2" charset="-79"/>
              </a:rPr>
              <a:t>שילוב צעדים משלימים</a:t>
            </a:r>
            <a:endParaRPr lang="he-IL" sz="2400" dirty="0">
              <a:solidFill>
                <a:schemeClr val="bg1"/>
              </a:solidFill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2463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01D224-7AF8-4BE7-8B1A-A119DB91BE12}"/>
</file>

<file path=customXml/itemProps2.xml><?xml version="1.0" encoding="utf-8"?>
<ds:datastoreItem xmlns:ds="http://schemas.openxmlformats.org/officeDocument/2006/customXml" ds:itemID="{7D093E33-A646-45EF-A0B1-1878EF22BA94}"/>
</file>

<file path=customXml/itemProps3.xml><?xml version="1.0" encoding="utf-8"?>
<ds:datastoreItem xmlns:ds="http://schemas.openxmlformats.org/officeDocument/2006/customXml" ds:itemID="{DC10CDA5-89C3-4F39-8085-2822D362D59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1474</TotalTime>
  <Words>936</Words>
  <Application>Microsoft Office PowerPoint</Application>
  <PresentationFormat>‫הצגה על המסך (4:3)</PresentationFormat>
  <Paragraphs>184</Paragraphs>
  <Slides>21</Slides>
  <Notes>5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21</vt:i4>
      </vt:variant>
    </vt:vector>
  </HeadingPairs>
  <TitlesOfParts>
    <vt:vector size="22" baseType="lpstr">
      <vt:lpstr>1_ערכת נושא Office</vt:lpstr>
      <vt:lpstr>מצגת של PowerPoint</vt:lpstr>
      <vt:lpstr>מצגת של PowerPoint</vt:lpstr>
      <vt:lpstr>למה בכלל כדאי לעבור לגז טבעי?</vt:lpstr>
      <vt:lpstr>מצגת של PowerPoint</vt:lpstr>
      <vt:lpstr>למה בישראל אין משאיות על גז?</vt:lpstr>
      <vt:lpstr>אז מה עושים?</vt:lpstr>
      <vt:lpstr>מצגת של PowerPoint</vt:lpstr>
      <vt:lpstr>מצגת של PowerPoint</vt:lpstr>
      <vt:lpstr>מצגת של PowerPoint</vt:lpstr>
      <vt:lpstr>למה למסות דלק?</vt:lpstr>
      <vt:lpstr>שינוי הדרגתי של הסדר הסולר</vt:lpstr>
      <vt:lpstr>מבקר המדינה על הסדר הסולר</vt:lpstr>
      <vt:lpstr>ביטול הדרגתי של הסדר הסולר</vt:lpstr>
      <vt:lpstr>מצגת של PowerPoint</vt:lpstr>
      <vt:lpstr>מצגת של PowerPoint</vt:lpstr>
      <vt:lpstr>מתווה מדורג לשינוי הבלו על הגט"ד</vt:lpstr>
      <vt:lpstr>מצגת של PowerPoint</vt:lpstr>
      <vt:lpstr>מצגת של PowerPoint</vt:lpstr>
      <vt:lpstr>מצגת של PowerPoint</vt:lpstr>
      <vt:lpstr>מצגת של PowerPoint</vt:lpstr>
      <vt:lpstr> סיכום הצעדים המובאים לאישור הוועדה </vt:lpstr>
    </vt:vector>
  </TitlesOfParts>
  <Company>MOF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אנרגיה</dc:title>
  <dc:creator>שניר ניב</dc:creator>
  <cp:lastModifiedBy>אסף קזקוב</cp:lastModifiedBy>
  <cp:revision>151</cp:revision>
  <dcterms:created xsi:type="dcterms:W3CDTF">2016-06-05T15:08:30Z</dcterms:created>
  <dcterms:modified xsi:type="dcterms:W3CDTF">2017-01-10T21:04:50Z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2011957</vt:r8>
  </property>
</Properties>
</file>