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4" r:id="rId1"/>
  </p:sldMasterIdLst>
  <p:notesMasterIdLst>
    <p:notesMasterId r:id="rId14"/>
  </p:notesMasterIdLst>
  <p:sldIdLst>
    <p:sldId id="276" r:id="rId2"/>
    <p:sldId id="257" r:id="rId3"/>
    <p:sldId id="290" r:id="rId4"/>
    <p:sldId id="291" r:id="rId5"/>
    <p:sldId id="289" r:id="rId6"/>
    <p:sldId id="292" r:id="rId7"/>
    <p:sldId id="288" r:id="rId8"/>
    <p:sldId id="262" r:id="rId9"/>
    <p:sldId id="272" r:id="rId10"/>
    <p:sldId id="273" r:id="rId11"/>
    <p:sldId id="275" r:id="rId12"/>
    <p:sldId id="263" r:id="rId13"/>
  </p:sldIdLst>
  <p:sldSz cx="9144000" cy="6858000" type="screen4x3"/>
  <p:notesSz cx="6797675" cy="9928225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 autoAdjust="0"/>
    <p:restoredTop sz="94628" autoAdjust="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46E56CE-C9E8-4F5B-9E1E-777FFF8245E4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8834EBC-9E71-46A7-A293-66748AC1724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5275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34EBC-9E71-46A7-A293-66748AC1724D}" type="slidenum">
              <a:rPr lang="he-IL" smtClean="0"/>
              <a:pPr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2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4098" name="Picture 2" descr="לוגו חדש תחבורה עברית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1" y="332656"/>
            <a:ext cx="1199201" cy="807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E169D49-CBA1-4070-81C7-D4C0D7FF3828}" type="datetimeFigureOut">
              <a:rPr lang="he-IL" smtClean="0"/>
              <a:pPr/>
              <a:t>י"ג/טבת/תשע"ז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3A13BC0-7D4F-4EB8-984B-741ABC40144F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 idx="4294967295"/>
          </p:nvPr>
        </p:nvSpPr>
        <p:spPr>
          <a:xfrm>
            <a:off x="1475656" y="980728"/>
            <a:ext cx="6046490" cy="360040"/>
          </a:xfrm>
        </p:spPr>
        <p:txBody>
          <a:bodyPr>
            <a:noAutofit/>
          </a:bodyPr>
          <a:lstStyle/>
          <a:p>
            <a:pPr algn="ctr"/>
            <a:r>
              <a:rPr lang="he-IL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תוכנית לנגישות מידע בתחנות</a:t>
            </a:r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בינעירוניות</a:t>
            </a:r>
            <a:endParaRPr lang="he-IL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6265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‫שילוט אלקטרוני‬‎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21135"/>
            <a:ext cx="3228975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1" t="20390" r="18500" b="6209"/>
          <a:stretch/>
        </p:blipFill>
        <p:spPr>
          <a:xfrm rot="5400000">
            <a:off x="5143631" y="2925870"/>
            <a:ext cx="4218086" cy="3208122"/>
          </a:xfrm>
          <a:prstGeom prst="rect">
            <a:avLst/>
          </a:prstGeom>
        </p:spPr>
      </p:pic>
      <p:pic>
        <p:nvPicPr>
          <p:cNvPr id="5" name="תמונה 4" descr="C:\Users\oronr\AppData\Local\Microsoft\Windows\Temporary Internet Files\Content.Outlook\734O7D8A\IMG-20140430-WA0002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56992"/>
            <a:ext cx="4176464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419872" y="5805264"/>
            <a:ext cx="2664296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e-IL" sz="22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ברקוד בשילוט הסטטי ל'כל קו'</a:t>
            </a:r>
            <a:endParaRPr lang="en-US" sz="22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32240" y="6094457"/>
            <a:ext cx="2124236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he-IL" sz="22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שילוט נגיש</a:t>
            </a:r>
            <a:endParaRPr lang="en-US" sz="22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5589240"/>
            <a:ext cx="2124236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e-IL" sz="22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שילוט מתחלף</a:t>
            </a:r>
            <a:endParaRPr lang="en-US" sz="22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6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7230913" y="1268760"/>
            <a:ext cx="1152128" cy="576064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David" pitchFamily="34" charset="-79"/>
                <a:cs typeface="David" pitchFamily="34" charset="-79"/>
              </a:rPr>
              <a:t>רקע</a:t>
            </a:r>
            <a:endParaRPr lang="he-IL" sz="3000" u="sng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395536" y="1772816"/>
            <a:ext cx="8229600" cy="4176464"/>
          </a:xfrm>
          <a:prstGeom prst="rect">
            <a:avLst/>
          </a:prstGeom>
        </p:spPr>
        <p:txBody>
          <a:bodyPr vert="horz" lIns="45720" rIns="45720">
            <a:noAutofit/>
          </a:bodyPr>
          <a:lstStyle>
            <a:lvl1pPr marL="0" marR="64008" indent="0" algn="r" rtl="1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990600" indent="-457200" algn="just">
              <a:buFont typeface="Wingdings" pitchFamily="2" charset="2"/>
              <a:buChar char="Ø"/>
            </a:pPr>
            <a:r>
              <a:rPr lang="he-IL" sz="3000" dirty="0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 חוק שוויון הזדמנויות לאנשים עם מוגבלות, תשנ"ח-1998, הסמיך (בסעיף 19(ג)) את שרי </a:t>
            </a:r>
            <a:r>
              <a:rPr lang="he-IL" sz="3000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התחבורה והאוצר להתקין תקנות להסדרת נגישות </a:t>
            </a:r>
            <a:r>
              <a:rPr lang="he-IL" sz="3000" dirty="0" err="1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לענין</a:t>
            </a:r>
            <a:r>
              <a:rPr lang="he-IL" sz="3000" dirty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 שירותי תחבורה </a:t>
            </a:r>
            <a:r>
              <a:rPr lang="he-IL" sz="3000" dirty="0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ציבורית. בהתאם הותקנו תקנות </a:t>
            </a:r>
            <a:r>
              <a:rPr lang="he-IL" sz="3000" dirty="0" err="1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שיוויון</a:t>
            </a:r>
            <a:r>
              <a:rPr lang="he-IL" sz="3000" dirty="0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 זכויות לאנשים עם מוגבלות (הסדרת נגישות לשירותי תחבורה ציבורית), תשס"ג-2003. </a:t>
            </a:r>
            <a:r>
              <a:rPr lang="he-IL" sz="3000" dirty="0" err="1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מכח</a:t>
            </a:r>
            <a:r>
              <a:rPr lang="he-IL" sz="3000" dirty="0" smtClean="0">
                <a:solidFill>
                  <a:schemeClr val="tx1"/>
                </a:solidFill>
                <a:latin typeface="David" pitchFamily="34" charset="-79"/>
                <a:cs typeface="David" pitchFamily="34" charset="-79"/>
              </a:rPr>
              <a:t> תקנה 7 לתקנות הוכנה תכנית לנגישות קווי השירות העירוניים ובכלל זה, התקנת שילוט נגיש בתחנות. </a:t>
            </a:r>
            <a:endParaRPr lang="en-US" sz="3000" dirty="0" smtClean="0">
              <a:solidFill>
                <a:schemeClr val="tx1"/>
              </a:solidFill>
              <a:latin typeface="David" pitchFamily="34" charset="-79"/>
              <a:cs typeface="David" pitchFamily="34" charset="-79"/>
            </a:endParaRPr>
          </a:p>
          <a:p>
            <a:pPr marL="990600" indent="-457200" algn="just">
              <a:buClr>
                <a:srgbClr val="2DA2BF"/>
              </a:buClr>
              <a:buFont typeface="Wingdings" pitchFamily="2" charset="2"/>
              <a:buChar char="Ø"/>
            </a:pPr>
            <a:endParaRPr lang="he-IL" sz="3000" dirty="0" smtClean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3074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41" y="353740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93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539552" y="843677"/>
            <a:ext cx="79208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lvl="0" algn="just">
              <a:buClr>
                <a:srgbClr val="2DA2BF"/>
              </a:buClr>
            </a:pPr>
            <a:endParaRPr lang="he-IL" sz="30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990600" lvl="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סעיף 19(ג1)(2) לחוק הסמיך את שר התחבורה להתקין תקנות לעניין "</a:t>
            </a:r>
            <a:r>
              <a:rPr lang="he-IL" sz="3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הטלת </a:t>
            </a:r>
            <a:r>
              <a:rPr lang="he-IL" sz="3000" dirty="0">
                <a:latin typeface="David" panose="020E0502060401010101" pitchFamily="34" charset="-79"/>
                <a:cs typeface="David" panose="020E0502060401010101" pitchFamily="34" charset="-79"/>
              </a:rPr>
              <a:t>חובה לביצוע התאמות נגישות לאנשים עם מוגבלות חושית באוטובוסים בין-עירוניים לפי תקנים וכללים </a:t>
            </a:r>
            <a:r>
              <a:rPr lang="he-IL" sz="3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שיקבעו". </a:t>
            </a:r>
          </a:p>
          <a:p>
            <a:pPr marL="99060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נוסח תקנות אלה – תקנות שוויון זכויות לאנשים עם מוגבלות (נגישות אוטובוסים בין-עירוניים), התשע"ו-2015) נשלח על ידי שר התחבורה, לשם העלאתו על סדר ומה של הוועדה, </a:t>
            </a:r>
            <a:r>
              <a:rPr lang="he-IL" sz="30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כבר </a:t>
            </a: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      ב-16.12.2015.</a:t>
            </a:r>
          </a:p>
          <a:p>
            <a:pPr marL="99060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46350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395536" y="843677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90600" lvl="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דיון בתקנות אלה התקיים בוועדת הרווחה בחודש יוני 2016. </a:t>
            </a:r>
          </a:p>
          <a:p>
            <a:pPr marL="990600" lvl="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מעבר לחובת </a:t>
            </a:r>
            <a:r>
              <a:rPr lang="he-IL" sz="3000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אוטובוסים בין עירוניים, אשר נקבעה בסעיף 19(ג1)(2) לעיל, עלתה בדיון שאלת נגישות המידע בתחנות ההסעה הבין עירוניות. </a:t>
            </a:r>
          </a:p>
          <a:p>
            <a:pPr marL="990600" lvl="0" indent="-457200" algn="just">
              <a:buClr>
                <a:srgbClr val="2DA2BF"/>
              </a:buClr>
              <a:buFont typeface="Wingdings" pitchFamily="2" charset="2"/>
              <a:buChar char="Ø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נציגי משרד התחבורה הציעו להגיש תכנית רב שנתית לביצוע </a:t>
            </a:r>
            <a:r>
              <a:rPr lang="he-IL" sz="3000" dirty="0" err="1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0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המידע בתחנות </a:t>
            </a: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הבינעירוניות, ולהלן עיקריה.</a:t>
            </a:r>
            <a:r>
              <a:rPr lang="he-IL" sz="30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	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65495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לוגו משרד התחב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3740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1" y="1268760"/>
            <a:ext cx="8069484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e-IL" sz="3000" b="1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תוכנית להנגשת המידע בתחנות בינעירוניות</a:t>
            </a:r>
          </a:p>
          <a:p>
            <a:pPr algn="just"/>
            <a:r>
              <a:rPr lang="he-IL" sz="3000" b="1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שלושה אלמנטים עיקריים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he-IL" sz="3000" b="1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שילוט סטטי נגיש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- בהתאם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למודל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הקיים של שילוט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סטטי בתחנות, ההתקנות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תבוצענה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בתוך 5 שנים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, החל משנת 2017. סעיף זה מתוקצב ומוערך  לסך 26 </a:t>
            </a:r>
            <a:r>
              <a:rPr lang="he-IL" sz="3000" dirty="0" err="1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מלש"ח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, 20% לשנה. </a:t>
            </a:r>
          </a:p>
          <a:p>
            <a:pPr lvl="1" algn="just"/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כחלופה לשילוט הסטטי ייבחן שימוש בטכנולוגיות שונות דוגמת </a:t>
            </a:r>
            <a:r>
              <a:rPr lang="en-US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STEP HEAR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, ושלט אישי שמתריע על הימצאות נוסע בתחנה.</a:t>
            </a:r>
            <a:endParaRPr lang="en-US" sz="3000" dirty="0" smtClean="0"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he-IL" sz="3000" b="1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אפליקציית כל קו-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מנגנון קיים וזמין, ניתן לקבל את המידע המופיע באפליקציה באופן קולי</a:t>
            </a:r>
            <a:r>
              <a:rPr lang="he-IL" sz="3000" b="1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.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 </a:t>
            </a:r>
            <a:endParaRPr lang="en-US" sz="3000" dirty="0"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  <a:p>
            <a:endParaRPr lang="en-US" sz="3000" dirty="0" smtClean="0"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  <a:p>
            <a:endParaRPr lang="en-US" sz="2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42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755576" y="1196752"/>
            <a:ext cx="820891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3"/>
            </a:pPr>
            <a:r>
              <a:rPr lang="he-IL" sz="3000" b="1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שילוט </a:t>
            </a:r>
            <a:r>
              <a:rPr lang="he-IL" sz="3000" b="1" u="sng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אלקטרוני-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 בימים אלו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מגובשים במשרד התחבורה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קריטריונים להצבת שילוט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אלקטרוני נגיש בתחנות ההסעה. השלטים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האלקטרוניים מאפשרים </a:t>
            </a:r>
            <a:r>
              <a:rPr lang="he-IL" sz="3000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גם קבלת 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מידע קולי נגיש. בשנת 2017 יותקנו כ 1650 שלטים נוספים בעלות של 30 </a:t>
            </a:r>
            <a:r>
              <a:rPr lang="he-IL" sz="3000" dirty="0" err="1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מלש"ח</a:t>
            </a:r>
            <a:r>
              <a:rPr lang="he-IL" sz="3000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. </a:t>
            </a:r>
            <a:r>
              <a:rPr lang="he-IL" sz="3000" b="1" dirty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מתוקצב</a:t>
            </a:r>
            <a:endParaRPr lang="he-IL" sz="3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13713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0" y="1412776"/>
            <a:ext cx="8892481" cy="57606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קריטריונים להצבת שילוט נגיש</a:t>
            </a:r>
            <a:endParaRPr lang="he-IL" sz="3000" u="sng" dirty="0"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395536" y="1988840"/>
            <a:ext cx="8229600" cy="2664296"/>
          </a:xfrm>
          <a:prstGeom prst="rect">
            <a:avLst/>
          </a:prstGeom>
        </p:spPr>
        <p:txBody>
          <a:bodyPr vert="horz" lIns="45720" rIns="45720">
            <a:noAutofit/>
          </a:bodyPr>
          <a:lstStyle>
            <a:lvl1pPr marL="0" marR="64008" indent="0" algn="r" rtl="1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5760" marR="0" lvl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בתחנה שמשרתת מעל 9 קווים, ייבחרו להצגה/השמעה קולית, הקווים בעלי התדירות הגבוהה ביותר באותה התחנה כפי שיופיעו בשילוט הסטטי.</a:t>
            </a:r>
            <a:endParaRPr lang="he-IL" sz="3000" dirty="0">
              <a:solidFill>
                <a:prstClr val="black"/>
              </a:solidFill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  <a:p>
            <a:pPr marL="365760" marR="0" lvl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3000" dirty="0" smtClean="0">
                <a:solidFill>
                  <a:prstClr val="black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הצגת שילוט הקו בחלופת הבסיס בלבד.</a:t>
            </a:r>
          </a:p>
          <a:p>
            <a:pPr marL="365760" marR="0" lvl="0" indent="-256032" algn="just">
              <a:buClr>
                <a:srgbClr val="2DA2BF"/>
              </a:buClr>
              <a:buFont typeface="Wingdings 3"/>
              <a:buChar char=""/>
            </a:pPr>
            <a:endParaRPr lang="he-IL" sz="2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Clr>
                <a:srgbClr val="2DA2BF"/>
              </a:buClr>
            </a:pPr>
            <a:endParaRPr lang="he-IL" sz="2800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09728">
              <a:buClr>
                <a:srgbClr val="2DA2BF"/>
              </a:buClr>
            </a:pPr>
            <a:r>
              <a:rPr lang="he-IL" sz="28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he-IL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290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3740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997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971600" y="1256903"/>
            <a:ext cx="7709445" cy="587921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חלוקת מקבצי התחנות בין המפעילים </a:t>
            </a:r>
            <a:endParaRPr lang="he-IL" sz="30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539552" y="2276872"/>
            <a:ext cx="7869560" cy="2952328"/>
          </a:xfrm>
          <a:prstGeom prst="rect">
            <a:avLst/>
          </a:prstGeom>
        </p:spPr>
        <p:txBody>
          <a:bodyPr vert="horz" lIns="45720" rIns="45720">
            <a:noAutofit/>
          </a:bodyPr>
          <a:lstStyle>
            <a:lvl1pPr marL="0" marR="64008" indent="0" algn="r" rtl="1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24128" lvl="1" indent="-457200" algn="just">
              <a:buClr>
                <a:srgbClr val="2DA2BF"/>
              </a:buClr>
              <a:buFont typeface="Wingdings" panose="05000000000000000000" pitchFamily="2" charset="2"/>
              <a:buChar char="ü"/>
            </a:pPr>
            <a:r>
              <a:rPr lang="he-IL" sz="26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בכל תחנה עובר לעיתים יותר ממפעיל אחד ולכן נדרש לייצר שילוט אחיד עבור כלל הקווים העוברים בתחנה.</a:t>
            </a:r>
          </a:p>
          <a:p>
            <a:pPr marL="1024128" lvl="1" indent="-457200" algn="just">
              <a:buClr>
                <a:srgbClr val="2DA2BF"/>
              </a:buClr>
              <a:buFont typeface="Wingdings" panose="05000000000000000000" pitchFamily="2" charset="2"/>
              <a:buChar char="ü"/>
            </a:pPr>
            <a:r>
              <a:rPr lang="he-IL" sz="26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נקבעה חלוקה גיאוגרפית על פיה מציבים שילוט סטטי בתחנות, ובהתאם יוצבו שלטים נגישים. </a:t>
            </a:r>
          </a:p>
          <a:p>
            <a:pPr marL="566928" lvl="1" algn="just">
              <a:buClr>
                <a:srgbClr val="2DA2BF"/>
              </a:buClr>
            </a:pPr>
            <a:endParaRPr lang="he-IL" sz="2600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Clr>
                <a:srgbClr val="2DA2BF"/>
              </a:buClr>
            </a:pPr>
            <a:endParaRPr lang="he-IL" dirty="0" smtClean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09728">
              <a:buClr>
                <a:srgbClr val="2DA2BF"/>
              </a:buClr>
            </a:pPr>
            <a:r>
              <a:rPr lang="he-IL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he-IL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122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3740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3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1475656" y="320799"/>
            <a:ext cx="5832648" cy="659929"/>
          </a:xfrm>
          <a:prstGeom prst="rect">
            <a:avLst/>
          </a:prstGeom>
        </p:spPr>
        <p:txBody>
          <a:bodyPr vert="horz" anchor="b">
            <a:normAutofit fontScale="7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David" pitchFamily="34" charset="-79"/>
                <a:cs typeface="David" pitchFamily="34" charset="-79"/>
              </a:rPr>
              <a:t>חלוקה גיאוגרפית</a:t>
            </a:r>
          </a:p>
          <a:p>
            <a:pPr algn="ctr"/>
            <a:r>
              <a:rPr lang="he-IL" sz="2600" u="sng" dirty="0" smtClean="0">
                <a:latin typeface="David" pitchFamily="34" charset="-79"/>
                <a:cs typeface="David" pitchFamily="34" charset="-79"/>
              </a:rPr>
              <a:t>אזור הצפון</a:t>
            </a:r>
            <a:endParaRPr lang="he-IL" sz="2600" u="sng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6" name="תמונה 5" descr="C:\Users\oronr\AppData\Local\Microsoft\Windows\Temporary Internet Files\Content.Outlook\VZ5EE6K1\אזור צפון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170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799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06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1475656" y="320799"/>
            <a:ext cx="5832648" cy="659929"/>
          </a:xfrm>
          <a:prstGeom prst="rect">
            <a:avLst/>
          </a:prstGeom>
        </p:spPr>
        <p:txBody>
          <a:bodyPr vert="horz" anchor="b">
            <a:normAutofit fontScale="7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David" pitchFamily="34" charset="-79"/>
                <a:cs typeface="David" pitchFamily="34" charset="-79"/>
              </a:rPr>
              <a:t>חלוקה גיאוגרפית</a:t>
            </a:r>
          </a:p>
          <a:p>
            <a:pPr algn="ctr"/>
            <a:r>
              <a:rPr lang="he-IL" sz="2600" u="sng" dirty="0" smtClean="0">
                <a:latin typeface="David" pitchFamily="34" charset="-79"/>
                <a:cs typeface="David" pitchFamily="34" charset="-79"/>
              </a:rPr>
              <a:t>אזור המרכז</a:t>
            </a:r>
            <a:endParaRPr lang="he-IL" sz="2600" u="sng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6" name="תמונה 5" descr="C:\Users\oronr\AppData\Local\Microsoft\Windows\Temporary Internet Files\Content.Outlook\VZ5EE6K1\אזור מרכז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036496" cy="5472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4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799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41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1475656" y="320799"/>
            <a:ext cx="5832648" cy="659929"/>
          </a:xfrm>
          <a:prstGeom prst="rect">
            <a:avLst/>
          </a:prstGeom>
        </p:spPr>
        <p:txBody>
          <a:bodyPr vert="horz" anchor="b">
            <a:normAutofit fontScale="7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3000" u="sng" dirty="0" smtClean="0">
                <a:latin typeface="David" pitchFamily="34" charset="-79"/>
                <a:cs typeface="David" pitchFamily="34" charset="-79"/>
              </a:rPr>
              <a:t>חלוקה גיאוגרפית</a:t>
            </a:r>
          </a:p>
          <a:p>
            <a:pPr algn="ctr"/>
            <a:r>
              <a:rPr lang="he-IL" sz="2600" u="sng" dirty="0" smtClean="0">
                <a:latin typeface="David" pitchFamily="34" charset="-79"/>
                <a:cs typeface="David" pitchFamily="34" charset="-79"/>
              </a:rPr>
              <a:t>אזור הדרום</a:t>
            </a:r>
            <a:endParaRPr lang="he-IL" sz="2600" u="sng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6" name="תמונה 5" descr="C:\Users\oronr\AppData\Local\Microsoft\Windows\Temporary Internet Files\Content.Outlook\VZ5EE6K1\אזור דרום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218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9992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29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לוגו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8876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כותרת 1"/>
          <p:cNvSpPr txBox="1">
            <a:spLocks/>
          </p:cNvSpPr>
          <p:nvPr/>
        </p:nvSpPr>
        <p:spPr>
          <a:xfrm>
            <a:off x="1653005" y="903349"/>
            <a:ext cx="5472608" cy="602581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he-IL" sz="40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תוכנית לביצוע</a:t>
            </a:r>
            <a:endParaRPr lang="he-IL" sz="40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מציין מיקום תוכן 2"/>
          <p:cNvSpPr txBox="1">
            <a:spLocks/>
          </p:cNvSpPr>
          <p:nvPr/>
        </p:nvSpPr>
        <p:spPr>
          <a:xfrm>
            <a:off x="351957" y="1556792"/>
            <a:ext cx="8324328" cy="4680520"/>
          </a:xfrm>
          <a:prstGeom prst="rect">
            <a:avLst/>
          </a:prstGeom>
        </p:spPr>
        <p:txBody>
          <a:bodyPr vert="horz" lIns="45720" rIns="45720">
            <a:noAutofit/>
          </a:bodyPr>
          <a:lstStyle>
            <a:lvl1pPr marL="0" marR="64008" indent="0" algn="r" rtl="1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התקנת שלטים נגישים במודל של ה"שילוט סטטי" ברחבי הארץ.</a:t>
            </a: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endParaRPr lang="he-IL" sz="18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פריסת </a:t>
            </a:r>
            <a:r>
              <a:rPr lang="he-IL" sz="180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שילוט אלקטרוני (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BUS</a:t>
            </a: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בהיקף של 1700 שלטים בתקציב דו שנתי של 30 מיליון ₪ . </a:t>
            </a: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endParaRPr lang="he-IL" sz="18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לוחות זמנים- תוכנית חומש כאשר בכל שנה יבוצע 20% מהתחנות החל משנת 2017 עד סוף שנת 2021.</a:t>
            </a: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endParaRPr lang="he-IL" sz="18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עלויות- </a:t>
            </a:r>
            <a:r>
              <a:rPr lang="he-IL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14,676 תחנות ביניערוניות </a:t>
            </a:r>
            <a:r>
              <a:rPr lang="en-US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  <a:r>
              <a:rPr lang="he-IL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 קווים בתחנה </a:t>
            </a:r>
            <a:r>
              <a:rPr lang="en-US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  <a:r>
              <a:rPr lang="he-IL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200 ש"ח לשלט=</a:t>
            </a:r>
            <a:r>
              <a:rPr lang="he-IL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26,416,800 ש"ח </a:t>
            </a:r>
            <a:r>
              <a:rPr lang="he-IL" sz="18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endParaRPr lang="en-US" sz="18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r>
              <a:rPr lang="he-IL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במקביל להתקנת השילוט הנגיש בכלל התחנות הבינעירוניות, המשרד בוחן פיילוט לטכנולוגיה חדשה באמצעות </a:t>
            </a: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אפליקציה (</a:t>
            </a:r>
            <a:r>
              <a:rPr lang="en-US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step hear</a:t>
            </a:r>
            <a:r>
              <a:rPr lang="he-IL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(או באמצעות שלט לאלו שאין בידם סמארטפון), המאפשר לנוסע עם מוגבלות להתריע לנהג שהוא עומד בתחנה, ולקבל מידע אודות הקווים העוברים בתחנה</a:t>
            </a: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109728" marR="0" algn="just">
              <a:buClr>
                <a:srgbClr val="2DA2BF"/>
              </a:buClr>
            </a:pPr>
            <a:r>
              <a:rPr lang="he-IL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endParaRPr lang="en-US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5760" marR="0" indent="-256032" algn="just">
              <a:buClr>
                <a:srgbClr val="2DA2BF"/>
              </a:buClr>
              <a:buFont typeface="Wingdings 3"/>
              <a:buChar char=""/>
            </a:pPr>
            <a:endParaRPr lang="he-IL" sz="22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Clr>
                <a:srgbClr val="2DA2BF"/>
              </a:buClr>
            </a:pPr>
            <a:endParaRPr lang="he-IL" sz="22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09728">
              <a:buClr>
                <a:srgbClr val="2DA2BF"/>
              </a:buClr>
            </a:pPr>
            <a:r>
              <a:rPr lang="he-IL" sz="2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</p:txBody>
      </p:sp>
      <p:pic>
        <p:nvPicPr>
          <p:cNvPr id="18434" name="תמונה 1" descr="תיאור: cid:image001.png@01CFA68E.C9830E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4928"/>
            <a:ext cx="1428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10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9CB3B9-3919-486F-A03A-10E337BB678D}"/>
</file>

<file path=customXml/itemProps2.xml><?xml version="1.0" encoding="utf-8"?>
<ds:datastoreItem xmlns:ds="http://schemas.openxmlformats.org/officeDocument/2006/customXml" ds:itemID="{40BB6F79-07B8-4845-9938-66547DEBBBE0}"/>
</file>

<file path=customXml/itemProps3.xml><?xml version="1.0" encoding="utf-8"?>
<ds:datastoreItem xmlns:ds="http://schemas.openxmlformats.org/officeDocument/2006/customXml" ds:itemID="{E87F895F-FDCD-4D02-9652-5F601A4AF70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1945</TotalTime>
  <Words>514</Words>
  <Application>Microsoft Office PowerPoint</Application>
  <PresentationFormat>‫הצגה על המסך (4:3)</PresentationFormat>
  <Paragraphs>59</Paragraphs>
  <Slides>12</Slides>
  <Notes>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9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22" baseType="lpstr">
      <vt:lpstr>Arial</vt:lpstr>
      <vt:lpstr>Calibri</vt:lpstr>
      <vt:lpstr>David</vt:lpstr>
      <vt:lpstr>Lucida Sans Unicode</vt:lpstr>
      <vt:lpstr>Tahoma</vt:lpstr>
      <vt:lpstr>Verdana</vt:lpstr>
      <vt:lpstr>Wingdings</vt:lpstr>
      <vt:lpstr>Wingdings 2</vt:lpstr>
      <vt:lpstr>Wingdings 3</vt:lpstr>
      <vt:lpstr>רחבה</vt:lpstr>
      <vt:lpstr>תוכנית לנגישות מידע בתחנות בינעירוניות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מכרז מס' 12/ 17   למתן שירותי בקרה תפעולית על פעילות מפעילי תחבורה ציבורית  בענף האוטובוסים</dc:title>
  <dc:creator>barakoc</dc:creator>
  <cp:lastModifiedBy>שי גרשון מאיר</cp:lastModifiedBy>
  <cp:revision>189</cp:revision>
  <cp:lastPrinted>2014-08-07T06:03:32Z</cp:lastPrinted>
  <dcterms:created xsi:type="dcterms:W3CDTF">2012-12-30T13:41:48Z</dcterms:created>
  <dcterms:modified xsi:type="dcterms:W3CDTF">2017-01-11T10:33:08Z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2012254</vt:r8>
  </property>
</Properties>
</file>