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40.xml" ContentType="application/vnd.openxmlformats-officedocument.presentationml.slide+xml"/>
  <Override PartName="/ppt/slides/slide21.xml" ContentType="application/vnd.openxmlformats-officedocument.presentationml.slide+xml"/>
  <Override PartName="/ppt/slides/slide9.xml" ContentType="application/vnd.openxmlformats-officedocument.presentationml.slide+xml"/>
  <Override PartName="/ppt/slides/slide23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32.xml" ContentType="application/vnd.openxmlformats-officedocument.presentationml.slide+xml"/>
  <Override PartName="/ppt/slides/slide22.xml" ContentType="application/vnd.openxmlformats-officedocument.presentationml.slide+xml"/>
  <Override PartName="/ppt/slides/slide30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1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27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37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36.xml" ContentType="application/vnd.openxmlformats-officedocument.presentationml.slideLayout+xml"/>
  <Override PartName="/ppt/notesSlides/notesSlide1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1" r:id="rId1"/>
    <p:sldMasterId id="2147483755" r:id="rId2"/>
    <p:sldMasterId id="2147483768" r:id="rId3"/>
  </p:sldMasterIdLst>
  <p:notesMasterIdLst>
    <p:notesMasterId r:id="rId44"/>
  </p:notesMasterIdLst>
  <p:sldIdLst>
    <p:sldId id="322" r:id="rId4"/>
    <p:sldId id="321" r:id="rId5"/>
    <p:sldId id="381" r:id="rId6"/>
    <p:sldId id="387" r:id="rId7"/>
    <p:sldId id="341" r:id="rId8"/>
    <p:sldId id="380" r:id="rId9"/>
    <p:sldId id="379" r:id="rId10"/>
    <p:sldId id="351" r:id="rId11"/>
    <p:sldId id="372" r:id="rId12"/>
    <p:sldId id="373" r:id="rId13"/>
    <p:sldId id="374" r:id="rId14"/>
    <p:sldId id="375" r:id="rId15"/>
    <p:sldId id="350" r:id="rId16"/>
    <p:sldId id="369" r:id="rId17"/>
    <p:sldId id="370" r:id="rId18"/>
    <p:sldId id="371" r:id="rId19"/>
    <p:sldId id="347" r:id="rId20"/>
    <p:sldId id="348" r:id="rId21"/>
    <p:sldId id="376" r:id="rId22"/>
    <p:sldId id="377" r:id="rId23"/>
    <p:sldId id="378" r:id="rId24"/>
    <p:sldId id="360" r:id="rId25"/>
    <p:sldId id="361" r:id="rId26"/>
    <p:sldId id="367" r:id="rId27"/>
    <p:sldId id="366" r:id="rId28"/>
    <p:sldId id="352" r:id="rId29"/>
    <p:sldId id="353" r:id="rId30"/>
    <p:sldId id="356" r:id="rId31"/>
    <p:sldId id="357" r:id="rId32"/>
    <p:sldId id="358" r:id="rId33"/>
    <p:sldId id="359" r:id="rId34"/>
    <p:sldId id="383" r:id="rId35"/>
    <p:sldId id="384" r:id="rId36"/>
    <p:sldId id="385" r:id="rId37"/>
    <p:sldId id="386" r:id="rId38"/>
    <p:sldId id="368" r:id="rId39"/>
    <p:sldId id="349" r:id="rId40"/>
    <p:sldId id="382" r:id="rId41"/>
    <p:sldId id="343" r:id="rId42"/>
    <p:sldId id="346" r:id="rId43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5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FB"/>
    <a:srgbClr val="9BBE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79041" autoAdjust="0"/>
  </p:normalViewPr>
  <p:slideViewPr>
    <p:cSldViewPr>
      <p:cViewPr varScale="1">
        <p:scale>
          <a:sx n="86" d="100"/>
          <a:sy n="86" d="100"/>
        </p:scale>
        <p:origin x="7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52" Type="http://schemas.openxmlformats.org/officeDocument/2006/relationships/customXml" Target="../customXml/item3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customXml" Target="../customXml/item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FDEDD9-BD62-4AAB-B732-00888CEAFDCE}" type="doc">
      <dgm:prSet loTypeId="urn:microsoft.com/office/officeart/2005/8/layout/lProcess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59D735D-8DFC-4B73-893A-43B0DAB55591}">
      <dgm:prSet phldrT="[Text]" custT="1"/>
      <dgm:spPr/>
      <dgm:t>
        <a:bodyPr/>
        <a:lstStyle/>
        <a:p>
          <a:pPr rtl="1"/>
          <a:r>
            <a:rPr lang="he-IL" sz="1400" b="1" dirty="0" smtClean="0">
              <a:solidFill>
                <a:schemeClr val="tx1"/>
              </a:solidFill>
            </a:rPr>
            <a:t>הכוונה תעסוקתית</a:t>
          </a:r>
          <a:endParaRPr lang="en-US" sz="1400" b="1" dirty="0">
            <a:solidFill>
              <a:schemeClr val="tx1"/>
            </a:solidFill>
          </a:endParaRPr>
        </a:p>
      </dgm:t>
    </dgm:pt>
    <dgm:pt modelId="{70CE2AAD-3E0A-4B76-AFE6-E9AE7E935356}" type="parTrans" cxnId="{5C440433-6195-4A22-BFEB-71DB53E92FC8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00F5869-A448-4C46-9B33-9C5C44D9F771}" type="sibTrans" cxnId="{5C440433-6195-4A22-BFEB-71DB53E92FC8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1B32A49D-83C2-42E1-B974-C5591F08AE47}">
      <dgm:prSet phldrT="[Text]" custT="1"/>
      <dgm:spPr/>
      <dgm:t>
        <a:bodyPr/>
        <a:lstStyle/>
        <a:p>
          <a:pPr rtl="1"/>
          <a:r>
            <a:rPr lang="he-IL" sz="1400" b="1" dirty="0" smtClean="0">
              <a:solidFill>
                <a:schemeClr val="tx1"/>
              </a:solidFill>
            </a:rPr>
            <a:t>שילוב  בשירות המדינה</a:t>
          </a:r>
          <a:endParaRPr lang="en-US" sz="1400" b="1" dirty="0">
            <a:solidFill>
              <a:schemeClr val="tx1"/>
            </a:solidFill>
          </a:endParaRPr>
        </a:p>
      </dgm:t>
    </dgm:pt>
    <dgm:pt modelId="{1A527C76-F893-475E-973E-FA73A3A28BA5}" type="parTrans" cxnId="{C44261E1-780F-46DE-BA25-4DEE99A50DE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F62E071E-998C-4EFF-A135-20DC436A88E9}" type="sibTrans" cxnId="{C44261E1-780F-46DE-BA25-4DEE99A50DE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924E6BB-238A-4EDB-9D1D-0864ED988C35}">
      <dgm:prSet phldrT="[Text]" custT="1"/>
      <dgm:spPr/>
      <dgm:t>
        <a:bodyPr/>
        <a:lstStyle/>
        <a:p>
          <a:pPr rtl="1"/>
          <a:r>
            <a:rPr lang="he-IL" sz="2400" b="1" dirty="0" smtClean="0">
              <a:solidFill>
                <a:schemeClr val="tx1"/>
              </a:solidFill>
            </a:rPr>
            <a:t>השתתפות חברתית</a:t>
          </a:r>
          <a:endParaRPr lang="en-US" sz="2400" b="1" dirty="0">
            <a:solidFill>
              <a:schemeClr val="tx1"/>
            </a:solidFill>
          </a:endParaRPr>
        </a:p>
      </dgm:t>
    </dgm:pt>
    <dgm:pt modelId="{F0428361-5BAE-4BAA-9A22-C11E6352BB64}" type="parTrans" cxnId="{0C9F4729-9D04-4CDF-9AE8-E27357C0182F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BBB4A272-E88D-4BCD-9ED0-AE61FD9AFA45}" type="sibTrans" cxnId="{0C9F4729-9D04-4CDF-9AE8-E27357C0182F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50B82A34-F250-4116-97B9-A40722E5CC9A}">
      <dgm:prSet phldrT="[Text]" custT="1"/>
      <dgm:spPr/>
      <dgm:t>
        <a:bodyPr/>
        <a:lstStyle/>
        <a:p>
          <a:pPr rtl="1"/>
          <a:r>
            <a:rPr lang="he-IL" sz="2400" b="1" dirty="0">
              <a:solidFill>
                <a:schemeClr val="tx1"/>
              </a:solidFill>
            </a:rPr>
            <a:t>לימודים והשכלה</a:t>
          </a:r>
          <a:endParaRPr lang="en-US" sz="2400" b="1" dirty="0">
            <a:solidFill>
              <a:schemeClr val="tx1"/>
            </a:solidFill>
          </a:endParaRPr>
        </a:p>
      </dgm:t>
    </dgm:pt>
    <dgm:pt modelId="{4A605A3A-FE77-47F6-A485-EC9641910515}" type="parTrans" cxnId="{BEB33A81-1F52-4B75-B6C4-8F32BDFB844B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BD08FC2-7538-414A-AFFF-0E137210BFE1}" type="sibTrans" cxnId="{BEB33A81-1F52-4B75-B6C4-8F32BDFB844B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BB2760D8-81F8-4833-A9CF-5CE61B9269C0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תגבור לימודי</a:t>
          </a:r>
          <a:endParaRPr lang="en-US" sz="1400" b="1" dirty="0">
            <a:solidFill>
              <a:schemeClr val="tx1"/>
            </a:solidFill>
          </a:endParaRPr>
        </a:p>
      </dgm:t>
    </dgm:pt>
    <dgm:pt modelId="{1C60B0CA-6D57-4994-AC29-1C79608FD177}" type="parTrans" cxnId="{4EE69F95-DF78-4A52-8C7C-86FCFB68AA3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4A223D7-EC11-42AD-9E34-F5E5853BA9AB}" type="sibTrans" cxnId="{4EE69F95-DF78-4A52-8C7C-86FCFB68AA3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5D11EE1-5DAA-4098-8C00-A677A36838B0}">
      <dgm:prSet phldrT="[Text]" custT="1"/>
      <dgm:spPr/>
      <dgm:t>
        <a:bodyPr/>
        <a:lstStyle/>
        <a:p>
          <a:pPr rtl="1"/>
          <a:r>
            <a:rPr lang="he-IL" sz="1400" b="1" dirty="0" smtClean="0">
              <a:solidFill>
                <a:schemeClr val="tx1"/>
              </a:solidFill>
            </a:rPr>
            <a:t>ליווי סטודנטים</a:t>
          </a:r>
          <a:endParaRPr lang="he-IL" sz="1400" b="1" dirty="0">
            <a:solidFill>
              <a:schemeClr val="tx1"/>
            </a:solidFill>
          </a:endParaRPr>
        </a:p>
      </dgm:t>
    </dgm:pt>
    <dgm:pt modelId="{98A370AB-B643-44AE-86BC-99795ABF27B6}" type="parTrans" cxnId="{12C9FDDC-8D57-4169-B889-06FB26963159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B6EDEDF0-7A0B-4AC0-B87C-1F6A8C693E0B}" type="sibTrans" cxnId="{12C9FDDC-8D57-4169-B889-06FB26963159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F48FFAA2-C448-4061-ABA7-D7329D81F400}">
      <dgm:prSet phldrT="[Text]" custT="1"/>
      <dgm:spPr/>
      <dgm:t>
        <a:bodyPr/>
        <a:lstStyle/>
        <a:p>
          <a:pPr rtl="1"/>
          <a:r>
            <a:rPr lang="he-IL" sz="2400" b="1" dirty="0">
              <a:solidFill>
                <a:schemeClr val="tx1"/>
              </a:solidFill>
            </a:rPr>
            <a:t>משפחה וקהילה</a:t>
          </a:r>
          <a:endParaRPr lang="en-US" sz="2400" b="1" dirty="0">
            <a:solidFill>
              <a:schemeClr val="tx1"/>
            </a:solidFill>
          </a:endParaRPr>
        </a:p>
      </dgm:t>
    </dgm:pt>
    <dgm:pt modelId="{C5EB90E8-4D46-48A7-8C35-133F2E724973}" type="parTrans" cxnId="{2F927781-01FD-4F65-BC83-A6A96841F9F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3B2EC8DF-770F-4FF6-9FFB-9430960F047A}" type="sibTrans" cxnId="{2F927781-01FD-4F65-BC83-A6A96841F9F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49AD2243-D651-4148-9369-66252A656FF6}">
      <dgm:prSet phldrT="[Text]" custT="1"/>
      <dgm:spPr/>
      <dgm:t>
        <a:bodyPr/>
        <a:lstStyle/>
        <a:p>
          <a:pPr rtl="1"/>
          <a:r>
            <a:rPr lang="he-IL" sz="2400" b="1" dirty="0">
              <a:solidFill>
                <a:schemeClr val="tx1"/>
              </a:solidFill>
            </a:rPr>
            <a:t>תעסוקה</a:t>
          </a:r>
          <a:endParaRPr lang="en-US" sz="2400" b="1" dirty="0">
            <a:solidFill>
              <a:schemeClr val="tx1"/>
            </a:solidFill>
          </a:endParaRPr>
        </a:p>
      </dgm:t>
    </dgm:pt>
    <dgm:pt modelId="{B91A77D4-71A1-469A-8B01-5ED2E233D8F4}" type="parTrans" cxnId="{0C3DAC62-3B66-4E66-8087-27751609E9D3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4DF2CF5A-A527-422E-A0E4-1C16D531A258}" type="sibTrans" cxnId="{0C3DAC62-3B66-4E66-8087-27751609E9D3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8DF13181-A173-47C4-ABAB-93622B2B420F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תוכניות מצויינות</a:t>
          </a:r>
        </a:p>
      </dgm:t>
    </dgm:pt>
    <dgm:pt modelId="{4C8E1CE6-6B10-42EB-B29C-F9A5209D2E48}" type="parTrans" cxnId="{2F77FC6D-34E0-42FF-B669-CD275EEA0E1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D9B1610D-BBD2-4C7B-B36D-59C19E8B0D02}" type="sibTrans" cxnId="{2F77FC6D-34E0-42FF-B669-CD275EEA0E1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0FB285F-092D-436B-9B41-FE99FF497A5C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שילוב בתנועות נוער</a:t>
          </a:r>
          <a:endParaRPr lang="en-US" sz="1400" b="1" dirty="0">
            <a:solidFill>
              <a:schemeClr val="tx1"/>
            </a:solidFill>
          </a:endParaRPr>
        </a:p>
      </dgm:t>
    </dgm:pt>
    <dgm:pt modelId="{B7C2D9BB-F5FD-44D0-BCDE-983EF29A0DF1}" type="parTrans" cxnId="{F608B04B-5A68-4F65-83E4-141DF2E142BA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43DADBF7-ED13-4543-8660-A5374606C7C1}" type="sibTrans" cxnId="{F608B04B-5A68-4F65-83E4-141DF2E142BA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E317994-C910-452C-AEDC-0DDE10C09117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הכנה לצהל</a:t>
          </a:r>
          <a:endParaRPr lang="en-US" sz="1400" b="1" dirty="0">
            <a:solidFill>
              <a:schemeClr val="tx1"/>
            </a:solidFill>
          </a:endParaRPr>
        </a:p>
      </dgm:t>
    </dgm:pt>
    <dgm:pt modelId="{4E5071B4-7998-47A2-9BB4-A8998F966DD9}" type="parTrans" cxnId="{56CF892A-145C-4BA8-A4A2-3612F976130F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41FC364F-FE00-4BF8-BA94-17603C17914E}" type="sibTrans" cxnId="{56CF892A-145C-4BA8-A4A2-3612F976130F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3CA0157E-0A9A-4AB3-B987-4F4EBA6B10EE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תוכניות לנוער בסיכון</a:t>
          </a:r>
          <a:endParaRPr lang="en-US" sz="1400" b="1" dirty="0">
            <a:solidFill>
              <a:schemeClr val="tx1"/>
            </a:solidFill>
          </a:endParaRPr>
        </a:p>
      </dgm:t>
    </dgm:pt>
    <dgm:pt modelId="{D677A402-FA84-4FC9-8B13-49BEE9C7242D}" type="parTrans" cxnId="{AD2EE88A-991B-4B50-8486-26067E5054F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B08FB40E-23A2-4333-ADBE-23E25AC89696}" type="sibTrans" cxnId="{AD2EE88A-991B-4B50-8486-26067E5054F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B00D5EA-5C38-4600-ADEB-81E75C9D56BA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שילוב מורים וגננות במערכת החינוך</a:t>
          </a:r>
          <a:endParaRPr lang="en-US" sz="1400" b="1" dirty="0">
            <a:solidFill>
              <a:schemeClr val="tx1"/>
            </a:solidFill>
          </a:endParaRPr>
        </a:p>
      </dgm:t>
    </dgm:pt>
    <dgm:pt modelId="{C1F95312-16BC-4BB6-8573-AFFF57056B92}" type="parTrans" cxnId="{6B02ECAB-2EF3-447C-B45B-D39E2A782F61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30BC740-8AED-48FA-A9FA-D7FD5F4C337B}" type="sibTrans" cxnId="{6B02ECAB-2EF3-447C-B45B-D39E2A782F61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2FAE5CAC-D148-4CE5-9C27-8ACC57EEDCF2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סיוע לעסקים קטנים</a:t>
          </a:r>
          <a:endParaRPr lang="en-US" sz="1400" b="1" dirty="0">
            <a:solidFill>
              <a:schemeClr val="tx1"/>
            </a:solidFill>
          </a:endParaRPr>
        </a:p>
      </dgm:t>
    </dgm:pt>
    <dgm:pt modelId="{8FDFC31B-EBD4-42D9-9321-46F50B3AA4DE}" type="parTrans" cxnId="{D7298BD7-9436-4125-A820-94381292DE9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EC85D93D-3BBC-4BAB-87B8-3BF83C52068F}" type="sibTrans" cxnId="{D7298BD7-9436-4125-A820-94381292DE9E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2C2BAF7-9ACB-4C21-8B03-279A327F4BE4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מגשרי בריאות</a:t>
          </a:r>
          <a:endParaRPr lang="en-US" sz="1400" b="1" dirty="0">
            <a:solidFill>
              <a:schemeClr val="tx1"/>
            </a:solidFill>
          </a:endParaRPr>
        </a:p>
      </dgm:t>
    </dgm:pt>
    <dgm:pt modelId="{00A10428-D6B2-4C5C-B99F-FD12BD43CA67}" type="parTrans" cxnId="{51802F64-01D2-4A40-9F52-E4B6B2C4EC10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6583204-9232-4FCD-9EAD-D51921022035}" type="sibTrans" cxnId="{51802F64-01D2-4A40-9F52-E4B6B2C4EC10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91AB085-3264-45F2-830A-29408639EA32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קבוצות </a:t>
          </a:r>
          <a:r>
            <a:rPr lang="he-IL" sz="1400" b="1" dirty="0" smtClean="0">
              <a:solidFill>
                <a:schemeClr val="tx1"/>
              </a:solidFill>
            </a:rPr>
            <a:t>הורים</a:t>
          </a:r>
          <a:endParaRPr lang="en-US" sz="1400" b="1" dirty="0">
            <a:solidFill>
              <a:schemeClr val="tx1"/>
            </a:solidFill>
          </a:endParaRPr>
        </a:p>
      </dgm:t>
    </dgm:pt>
    <dgm:pt modelId="{6807FBD7-BA95-4F1A-9535-A2E8CC2CF5AE}" type="parTrans" cxnId="{9F4545F5-B16F-4A19-A15B-322C40CFECE7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A9DC032F-8AC0-4D5B-92A0-101EE220C8E6}" type="sibTrans" cxnId="{9F4545F5-B16F-4A19-A15B-322C40CFECE7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5BE3DD60-0ED2-4EFF-BF38-50E7D5A0FAD7}">
      <dgm:prSet phldrT="[Text]" custT="1"/>
      <dgm:spPr/>
      <dgm:t>
        <a:bodyPr/>
        <a:lstStyle/>
        <a:p>
          <a:pPr rtl="1"/>
          <a:r>
            <a:rPr lang="he-IL" sz="1800" b="1" dirty="0" smtClean="0">
              <a:solidFill>
                <a:schemeClr val="tx1"/>
              </a:solidFill>
            </a:rPr>
            <a:t>דיור</a:t>
          </a:r>
          <a:r>
            <a:rPr lang="en-US" sz="1800" b="1" dirty="0" smtClean="0">
              <a:solidFill>
                <a:schemeClr val="tx1"/>
              </a:solidFill>
            </a:rPr>
            <a:t> </a:t>
          </a:r>
          <a:endParaRPr lang="en-US" sz="1800" b="1" dirty="0">
            <a:solidFill>
              <a:schemeClr val="tx1"/>
            </a:solidFill>
          </a:endParaRPr>
        </a:p>
      </dgm:t>
    </dgm:pt>
    <dgm:pt modelId="{31D01AAC-59ED-4F46-B35F-F3D44AD72667}" type="parTrans" cxnId="{D886DAB1-CA1F-45B6-B475-A0974511F7B8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9C0EFC4A-CA78-4909-9489-EA150D87B6F4}" type="sibTrans" cxnId="{D886DAB1-CA1F-45B6-B475-A0974511F7B8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D3463317-1FA2-4838-9F54-C7EEA55D1CDC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ליווי למשפחות מתקשות</a:t>
          </a:r>
          <a:endParaRPr lang="en-US" sz="1400" b="1" dirty="0">
            <a:solidFill>
              <a:schemeClr val="tx1"/>
            </a:solidFill>
          </a:endParaRPr>
        </a:p>
      </dgm:t>
    </dgm:pt>
    <dgm:pt modelId="{D8111512-808D-4568-B9F2-02C7DEEFAD4B}" type="parTrans" cxnId="{A71A5269-6D3C-4918-B7FB-3710C5806232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19F42A78-67FC-42A8-B4BE-77829AC529DD}" type="sibTrans" cxnId="{A71A5269-6D3C-4918-B7FB-3710C5806232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29EDB199-B929-453F-9684-9E9BC5321453}">
      <dgm:prSet phldrT="[Text]" custT="1"/>
      <dgm:spPr/>
      <dgm:t>
        <a:bodyPr/>
        <a:lstStyle/>
        <a:p>
          <a:pPr rtl="1"/>
          <a:r>
            <a:rPr lang="he-IL" sz="1400" b="1" dirty="0" smtClean="0">
              <a:solidFill>
                <a:schemeClr val="tx1"/>
              </a:solidFill>
            </a:rPr>
            <a:t>יחידת תיאום המאבק בגזענות</a:t>
          </a:r>
          <a:endParaRPr lang="en-US" sz="1400" b="1" dirty="0">
            <a:solidFill>
              <a:schemeClr val="tx1"/>
            </a:solidFill>
          </a:endParaRPr>
        </a:p>
      </dgm:t>
    </dgm:pt>
    <dgm:pt modelId="{6A6BAEDB-BE4D-4371-BBE3-61DA2DB8445C}" type="parTrans" cxnId="{45BF8E9E-2E66-4013-AB71-5D97A048EF51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295695A2-C774-4DCE-A5DC-F3ECF06DF1A0}" type="sibTrans" cxnId="{45BF8E9E-2E66-4013-AB71-5D97A048EF51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92E1DC10-8ED9-49DB-96DD-F51516905A3B}">
      <dgm:prSet phldrT="[Text]" custT="1"/>
      <dgm:spPr/>
      <dgm:t>
        <a:bodyPr/>
        <a:lstStyle/>
        <a:p>
          <a:pPr rtl="1"/>
          <a:r>
            <a:rPr lang="he-IL" sz="2400" b="1" dirty="0">
              <a:solidFill>
                <a:schemeClr val="tx1"/>
              </a:solidFill>
            </a:rPr>
            <a:t>החברה הישראלית</a:t>
          </a:r>
          <a:endParaRPr lang="en-US" sz="2400" b="1" dirty="0">
            <a:solidFill>
              <a:schemeClr val="tx1"/>
            </a:solidFill>
          </a:endParaRPr>
        </a:p>
      </dgm:t>
    </dgm:pt>
    <dgm:pt modelId="{73EB2B7C-12F4-441C-9094-DE5D00055AE3}" type="parTrans" cxnId="{842B96C3-B9B5-42E3-B434-31DD7DC961D9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78349B01-C652-4A6C-BEAA-D6F6B7F041B4}" type="sibTrans" cxnId="{842B96C3-B9B5-42E3-B434-31DD7DC961D9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BF70996-88E1-49F9-AFAD-69A9B66A599B}">
      <dgm:prSet phldrT="[Text]" custT="1"/>
      <dgm:spPr/>
      <dgm:t>
        <a:bodyPr/>
        <a:lstStyle/>
        <a:p>
          <a:pPr rtl="1"/>
          <a:r>
            <a:rPr lang="he-IL" sz="1400" b="1" dirty="0" smtClean="0">
              <a:solidFill>
                <a:schemeClr val="tx1"/>
              </a:solidFill>
            </a:rPr>
            <a:t>הכשרות לצוותים מקצועיים </a:t>
          </a:r>
          <a:endParaRPr lang="en-US" sz="1400" b="1" dirty="0">
            <a:solidFill>
              <a:schemeClr val="tx1"/>
            </a:solidFill>
          </a:endParaRPr>
        </a:p>
      </dgm:t>
    </dgm:pt>
    <dgm:pt modelId="{FCA9BC7E-322F-4D75-98B2-A377426916E4}" type="parTrans" cxnId="{1B384909-C45D-4F3D-B0A8-B5134329FBB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9862C84C-1818-4975-8A63-4ED5EA90F746}" type="sibTrans" cxnId="{1B384909-C45D-4F3D-B0A8-B5134329FBB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4D4A90A3-1182-4D6E-A908-FCEAA49F9F31}">
      <dgm:prSet phldrT="[Text]" custT="1"/>
      <dgm:spPr/>
      <dgm:t>
        <a:bodyPr/>
        <a:lstStyle/>
        <a:p>
          <a:pPr rtl="1"/>
          <a:r>
            <a:rPr lang="he-IL" sz="1400" b="1" dirty="0" smtClean="0">
              <a:solidFill>
                <a:schemeClr val="tx1"/>
              </a:solidFill>
            </a:rPr>
            <a:t>פיילוט מצלמות גוף לשוטרים</a:t>
          </a:r>
          <a:endParaRPr lang="en-US" sz="1400" b="1" dirty="0">
            <a:solidFill>
              <a:schemeClr val="tx1"/>
            </a:solidFill>
          </a:endParaRPr>
        </a:p>
      </dgm:t>
    </dgm:pt>
    <dgm:pt modelId="{9CD29000-26D3-4E96-8414-9DB40406CA52}" type="parTrans" cxnId="{14D25834-C865-47B1-B52F-3435723853BD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8DC1E0BC-599A-48F8-B3BC-F1CD1598A9A3}" type="sibTrans" cxnId="{14D25834-C865-47B1-B52F-3435723853BD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6911B37B-22C0-48BF-9C4F-BC4BC58B2F33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שינוי אבחונים</a:t>
          </a:r>
          <a:endParaRPr lang="en-US" sz="1400" b="1" dirty="0">
            <a:solidFill>
              <a:schemeClr val="tx1"/>
            </a:solidFill>
          </a:endParaRPr>
        </a:p>
      </dgm:t>
    </dgm:pt>
    <dgm:pt modelId="{24C94118-8781-4187-AF4D-5528D2ECE6DD}" type="parTrans" cxnId="{56CE2D8C-41E9-461C-B2CA-B88A9EB7CB0A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FF44955D-A35A-4AC0-BBAE-AAF6D98B6C3B}" type="sibTrans" cxnId="{56CE2D8C-41E9-461C-B2CA-B88A9EB7CB0A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72326560-41A4-4A37-95D7-C7465CA0AD1A}">
      <dgm:prSet phldrT="[Text]" custT="1"/>
      <dgm:spPr/>
      <dgm:t>
        <a:bodyPr/>
        <a:lstStyle/>
        <a:p>
          <a:pPr rtl="1"/>
          <a:r>
            <a:rPr lang="he-IL" sz="1400" b="1" dirty="0">
              <a:solidFill>
                <a:schemeClr val="tx1"/>
              </a:solidFill>
            </a:rPr>
            <a:t>חוג לכל ילד</a:t>
          </a:r>
          <a:endParaRPr lang="en-US" sz="1400" b="1" dirty="0">
            <a:solidFill>
              <a:schemeClr val="tx1"/>
            </a:solidFill>
          </a:endParaRPr>
        </a:p>
      </dgm:t>
    </dgm:pt>
    <dgm:pt modelId="{7B030138-9570-42FD-B5B7-987EE4BC3558}" type="sibTrans" cxnId="{F4DB0B50-9791-4D55-8EA9-51B02C3B594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7948E6D7-C5D3-494D-B0F6-1498886736BF}" type="parTrans" cxnId="{F4DB0B50-9791-4D55-8EA9-51B02C3B594C}">
      <dgm:prSet/>
      <dgm:spPr/>
      <dgm:t>
        <a:bodyPr/>
        <a:lstStyle/>
        <a:p>
          <a:pPr rtl="1"/>
          <a:endParaRPr lang="en-US" sz="2000" b="1">
            <a:solidFill>
              <a:schemeClr val="tx1"/>
            </a:solidFill>
          </a:endParaRPr>
        </a:p>
      </dgm:t>
    </dgm:pt>
    <dgm:pt modelId="{9F3E6E99-5870-4DC2-837A-35E21149CB44}" type="pres">
      <dgm:prSet presAssocID="{DCFDEDD9-BD62-4AAB-B732-00888CEAFDCE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9EB2AF5-0D96-44CE-8898-F874C57B1727}" type="pres">
      <dgm:prSet presAssocID="{92E1DC10-8ED9-49DB-96DD-F51516905A3B}" presName="compNode" presStyleCnt="0"/>
      <dgm:spPr/>
    </dgm:pt>
    <dgm:pt modelId="{D13D9778-0032-4229-A227-3F1E00C1A4C8}" type="pres">
      <dgm:prSet presAssocID="{92E1DC10-8ED9-49DB-96DD-F51516905A3B}" presName="aNode" presStyleLbl="bgShp" presStyleIdx="0" presStyleCnt="5" custScaleX="123973"/>
      <dgm:spPr/>
      <dgm:t>
        <a:bodyPr/>
        <a:lstStyle/>
        <a:p>
          <a:pPr rtl="1"/>
          <a:endParaRPr lang="he-IL"/>
        </a:p>
      </dgm:t>
    </dgm:pt>
    <dgm:pt modelId="{242B58BF-68B1-4CA6-88F4-5E527EC6F624}" type="pres">
      <dgm:prSet presAssocID="{92E1DC10-8ED9-49DB-96DD-F51516905A3B}" presName="textNode" presStyleLbl="bgShp" presStyleIdx="0" presStyleCnt="5"/>
      <dgm:spPr/>
      <dgm:t>
        <a:bodyPr/>
        <a:lstStyle/>
        <a:p>
          <a:pPr rtl="1"/>
          <a:endParaRPr lang="he-IL"/>
        </a:p>
      </dgm:t>
    </dgm:pt>
    <dgm:pt modelId="{51214803-6710-4196-905D-28E9B8573324}" type="pres">
      <dgm:prSet presAssocID="{92E1DC10-8ED9-49DB-96DD-F51516905A3B}" presName="compChildNode" presStyleCnt="0"/>
      <dgm:spPr/>
    </dgm:pt>
    <dgm:pt modelId="{CCA0A4B8-9E3A-4FAE-BB62-7ADC35EA2EC6}" type="pres">
      <dgm:prSet presAssocID="{92E1DC10-8ED9-49DB-96DD-F51516905A3B}" presName="theInnerList" presStyleCnt="0"/>
      <dgm:spPr/>
    </dgm:pt>
    <dgm:pt modelId="{845D405E-C684-44E1-9BD4-66831C71CCB4}" type="pres">
      <dgm:prSet presAssocID="{29EDB199-B929-453F-9684-9E9BC5321453}" presName="childNode" presStyleLbl="node1" presStyleIdx="0" presStyleCnt="19" custLinFactNeighborX="-1291" custLinFactNeighborY="-3362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5A9E379-B821-4D4B-9E06-6F33AA35FB9D}" type="pres">
      <dgm:prSet presAssocID="{29EDB199-B929-453F-9684-9E9BC5321453}" presName="aSpace2" presStyleCnt="0"/>
      <dgm:spPr/>
    </dgm:pt>
    <dgm:pt modelId="{06CA5D0A-FF46-4895-B297-E928C30E8BD0}" type="pres">
      <dgm:prSet presAssocID="{6BF70996-88E1-49F9-AFAD-69A9B66A599B}" presName="childNode" presStyleLbl="node1" presStyleIdx="1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28DDDE0-C142-4EE9-8144-7217F0D4706C}" type="pres">
      <dgm:prSet presAssocID="{6BF70996-88E1-49F9-AFAD-69A9B66A599B}" presName="aSpace2" presStyleCnt="0"/>
      <dgm:spPr/>
    </dgm:pt>
    <dgm:pt modelId="{97E581F2-9C37-41E9-9AF9-FA6A53CAC595}" type="pres">
      <dgm:prSet presAssocID="{4D4A90A3-1182-4D6E-A908-FCEAA49F9F31}" presName="childNode" presStyleLbl="node1" presStyleIdx="2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DF87E9B-9864-4C8E-9DD9-380198B7BA26}" type="pres">
      <dgm:prSet presAssocID="{4D4A90A3-1182-4D6E-A908-FCEAA49F9F31}" presName="aSpace2" presStyleCnt="0"/>
      <dgm:spPr/>
    </dgm:pt>
    <dgm:pt modelId="{E25474C3-1D65-4CB7-BCE0-03FBEDD382B7}" type="pres">
      <dgm:prSet presAssocID="{6911B37B-22C0-48BF-9C4F-BC4BC58B2F33}" presName="childNode" presStyleLbl="node1" presStyleIdx="3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0766F1C-F701-4D51-8D43-CB5A0A800E78}" type="pres">
      <dgm:prSet presAssocID="{92E1DC10-8ED9-49DB-96DD-F51516905A3B}" presName="aSpace" presStyleCnt="0"/>
      <dgm:spPr/>
    </dgm:pt>
    <dgm:pt modelId="{AC039C12-89C2-44EA-838B-6AAF1E8AA1AD}" type="pres">
      <dgm:prSet presAssocID="{F48FFAA2-C448-4061-ABA7-D7329D81F400}" presName="compNode" presStyleCnt="0"/>
      <dgm:spPr/>
    </dgm:pt>
    <dgm:pt modelId="{61D14EAD-388C-4325-9174-AE5CA6D6FE37}" type="pres">
      <dgm:prSet presAssocID="{F48FFAA2-C448-4061-ABA7-D7329D81F400}" presName="aNode" presStyleLbl="bgShp" presStyleIdx="1" presStyleCnt="5"/>
      <dgm:spPr/>
      <dgm:t>
        <a:bodyPr/>
        <a:lstStyle/>
        <a:p>
          <a:pPr rtl="1"/>
          <a:endParaRPr lang="he-IL"/>
        </a:p>
      </dgm:t>
    </dgm:pt>
    <dgm:pt modelId="{4ACC1D9A-3BCF-4DDE-B96B-286801B3A2AC}" type="pres">
      <dgm:prSet presAssocID="{F48FFAA2-C448-4061-ABA7-D7329D81F400}" presName="textNode" presStyleLbl="bgShp" presStyleIdx="1" presStyleCnt="5"/>
      <dgm:spPr/>
      <dgm:t>
        <a:bodyPr/>
        <a:lstStyle/>
        <a:p>
          <a:pPr rtl="1"/>
          <a:endParaRPr lang="he-IL"/>
        </a:p>
      </dgm:t>
    </dgm:pt>
    <dgm:pt modelId="{39564B04-3FCD-41AB-972D-1F4C93F9B4BA}" type="pres">
      <dgm:prSet presAssocID="{F48FFAA2-C448-4061-ABA7-D7329D81F400}" presName="compChildNode" presStyleCnt="0"/>
      <dgm:spPr/>
    </dgm:pt>
    <dgm:pt modelId="{0672BD09-E3DD-4007-A063-1DBFA053041C}" type="pres">
      <dgm:prSet presAssocID="{F48FFAA2-C448-4061-ABA7-D7329D81F400}" presName="theInnerList" presStyleCnt="0"/>
      <dgm:spPr/>
    </dgm:pt>
    <dgm:pt modelId="{3D4898BF-F2B0-4FAB-80F4-6EC2F715A7AC}" type="pres">
      <dgm:prSet presAssocID="{62C2BAF7-9ACB-4C21-8B03-279A327F4BE4}" presName="childNode" presStyleLbl="node1" presStyleIdx="4" presStyleCnt="19" custLinFactY="185969" custLinFactNeighborX="3117" custLinFactNeighborY="2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1E77DFE-257E-4EEF-A82A-438F54B349FA}" type="pres">
      <dgm:prSet presAssocID="{62C2BAF7-9ACB-4C21-8B03-279A327F4BE4}" presName="aSpace2" presStyleCnt="0"/>
      <dgm:spPr/>
    </dgm:pt>
    <dgm:pt modelId="{08413319-325A-4EE4-AB1D-7E397EBFA075}" type="pres">
      <dgm:prSet presAssocID="{A91AB085-3264-45F2-830A-29408639EA32}" presName="childNode" presStyleLbl="node1" presStyleIdx="5" presStyleCnt="19" custLinFactY="-201" custLinFactNeighborX="1422" custLinFactNeighborY="-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8122E64-3F93-44D5-995D-66855290E6E4}" type="pres">
      <dgm:prSet presAssocID="{A91AB085-3264-45F2-830A-29408639EA32}" presName="aSpace2" presStyleCnt="0"/>
      <dgm:spPr/>
    </dgm:pt>
    <dgm:pt modelId="{DC63364E-95AF-44BA-8FF4-911CCE298F97}" type="pres">
      <dgm:prSet presAssocID="{5BE3DD60-0ED2-4EFF-BF38-50E7D5A0FAD7}" presName="childNode" presStyleLbl="node1" presStyleIdx="6" presStyleCnt="19" custLinFactY="-200355" custLinFactNeighborX="3117" custLinFactNeighborY="-3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0B79950-5AF3-454E-B1D5-5E364467B96B}" type="pres">
      <dgm:prSet presAssocID="{5BE3DD60-0ED2-4EFF-BF38-50E7D5A0FAD7}" presName="aSpace2" presStyleCnt="0"/>
      <dgm:spPr/>
    </dgm:pt>
    <dgm:pt modelId="{BFFCDDB6-2C12-41C1-9BFE-61437373555A}" type="pres">
      <dgm:prSet presAssocID="{D3463317-1FA2-4838-9F54-C7EEA55D1CDC}" presName="childNode" presStyleLbl="node1" presStyleIdx="7" presStyleCnt="19" custLinFactNeighborX="3117" custLinFactNeighborY="-1595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7BDEB3C-C0BD-4AF5-AD8E-E352905736CF}" type="pres">
      <dgm:prSet presAssocID="{F48FFAA2-C448-4061-ABA7-D7329D81F400}" presName="aSpace" presStyleCnt="0"/>
      <dgm:spPr/>
    </dgm:pt>
    <dgm:pt modelId="{3495A135-A435-42D3-B0CD-744C5B781E9B}" type="pres">
      <dgm:prSet presAssocID="{49AD2243-D651-4148-9369-66252A656FF6}" presName="compNode" presStyleCnt="0"/>
      <dgm:spPr/>
    </dgm:pt>
    <dgm:pt modelId="{BB6C0B61-30FA-400E-B4A9-210A8125BF6B}" type="pres">
      <dgm:prSet presAssocID="{49AD2243-D651-4148-9369-66252A656FF6}" presName="aNode" presStyleLbl="bgShp" presStyleIdx="2" presStyleCnt="5"/>
      <dgm:spPr/>
      <dgm:t>
        <a:bodyPr/>
        <a:lstStyle/>
        <a:p>
          <a:pPr rtl="1"/>
          <a:endParaRPr lang="he-IL"/>
        </a:p>
      </dgm:t>
    </dgm:pt>
    <dgm:pt modelId="{D0423C7A-B2D6-40DA-B371-7BCF5890FD3A}" type="pres">
      <dgm:prSet presAssocID="{49AD2243-D651-4148-9369-66252A656FF6}" presName="textNode" presStyleLbl="bgShp" presStyleIdx="2" presStyleCnt="5"/>
      <dgm:spPr/>
      <dgm:t>
        <a:bodyPr/>
        <a:lstStyle/>
        <a:p>
          <a:pPr rtl="1"/>
          <a:endParaRPr lang="he-IL"/>
        </a:p>
      </dgm:t>
    </dgm:pt>
    <dgm:pt modelId="{44BB7F8A-502A-45F9-AFC6-9B07223D92FD}" type="pres">
      <dgm:prSet presAssocID="{49AD2243-D651-4148-9369-66252A656FF6}" presName="compChildNode" presStyleCnt="0"/>
      <dgm:spPr/>
    </dgm:pt>
    <dgm:pt modelId="{9283965E-30D6-4C59-9230-C0FFA6A6F9D5}" type="pres">
      <dgm:prSet presAssocID="{49AD2243-D651-4148-9369-66252A656FF6}" presName="theInnerList" presStyleCnt="0"/>
      <dgm:spPr/>
    </dgm:pt>
    <dgm:pt modelId="{5E3C4525-E670-4947-8DD1-039E184CE9F3}" type="pres">
      <dgm:prSet presAssocID="{F59D735D-8DFC-4B73-893A-43B0DAB55591}" presName="childNode" presStyleLbl="node1" presStyleIdx="8" presStyleCnt="19" custLinFactNeighborX="48" custLinFactNeighborY="-6544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DC36C27-38DB-43D9-8DE8-BCCE11F29F89}" type="pres">
      <dgm:prSet presAssocID="{F59D735D-8DFC-4B73-893A-43B0DAB55591}" presName="aSpace2" presStyleCnt="0"/>
      <dgm:spPr/>
    </dgm:pt>
    <dgm:pt modelId="{7954C745-37DB-417E-B568-D10E54C54CC3}" type="pres">
      <dgm:prSet presAssocID="{AB00D5EA-5C38-4600-ADEB-81E75C9D56BA}" presName="childNode" presStyleLbl="node1" presStyleIdx="9" presStyleCnt="19" custScaleY="14198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BAE3A45-481D-4C4A-BABC-8DEC4384D142}" type="pres">
      <dgm:prSet presAssocID="{AB00D5EA-5C38-4600-ADEB-81E75C9D56BA}" presName="aSpace2" presStyleCnt="0"/>
      <dgm:spPr/>
    </dgm:pt>
    <dgm:pt modelId="{64FCA3B2-DF7E-4391-B872-289D033D66E4}" type="pres">
      <dgm:prSet presAssocID="{2FAE5CAC-D148-4CE5-9C27-8ACC57EEDCF2}" presName="childNode" presStyleLbl="node1" presStyleIdx="10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FDE87B8-2F14-48F7-9C21-9DF56DC1727C}" type="pres">
      <dgm:prSet presAssocID="{2FAE5CAC-D148-4CE5-9C27-8ACC57EEDCF2}" presName="aSpace2" presStyleCnt="0"/>
      <dgm:spPr/>
    </dgm:pt>
    <dgm:pt modelId="{9994872F-0050-4748-B59F-D95B981D088A}" type="pres">
      <dgm:prSet presAssocID="{1B32A49D-83C2-42E1-B974-C5591F08AE47}" presName="childNode" presStyleLbl="node1" presStyleIdx="11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CE38B28-8E68-462F-AA80-60AD9FBADFAF}" type="pres">
      <dgm:prSet presAssocID="{49AD2243-D651-4148-9369-66252A656FF6}" presName="aSpace" presStyleCnt="0"/>
      <dgm:spPr/>
    </dgm:pt>
    <dgm:pt modelId="{70FAB778-5727-4743-8DC4-53A0F8D2FD85}" type="pres">
      <dgm:prSet presAssocID="{6924E6BB-238A-4EDB-9D1D-0864ED988C35}" presName="compNode" presStyleCnt="0"/>
      <dgm:spPr/>
    </dgm:pt>
    <dgm:pt modelId="{EDCF5C74-CFB4-4CE4-9F06-E9A382066DE5}" type="pres">
      <dgm:prSet presAssocID="{6924E6BB-238A-4EDB-9D1D-0864ED988C35}" presName="aNode" presStyleLbl="bgShp" presStyleIdx="3" presStyleCnt="5" custScaleX="117230"/>
      <dgm:spPr/>
      <dgm:t>
        <a:bodyPr/>
        <a:lstStyle/>
        <a:p>
          <a:pPr rtl="1"/>
          <a:endParaRPr lang="he-IL"/>
        </a:p>
      </dgm:t>
    </dgm:pt>
    <dgm:pt modelId="{92569B95-8133-4746-90C0-E9F040CEC1DF}" type="pres">
      <dgm:prSet presAssocID="{6924E6BB-238A-4EDB-9D1D-0864ED988C35}" presName="textNode" presStyleLbl="bgShp" presStyleIdx="3" presStyleCnt="5"/>
      <dgm:spPr/>
      <dgm:t>
        <a:bodyPr/>
        <a:lstStyle/>
        <a:p>
          <a:pPr rtl="1"/>
          <a:endParaRPr lang="he-IL"/>
        </a:p>
      </dgm:t>
    </dgm:pt>
    <dgm:pt modelId="{049EDF0B-6034-48FD-9331-72E0F4CE5D1C}" type="pres">
      <dgm:prSet presAssocID="{6924E6BB-238A-4EDB-9D1D-0864ED988C35}" presName="compChildNode" presStyleCnt="0"/>
      <dgm:spPr/>
    </dgm:pt>
    <dgm:pt modelId="{900CC4B4-6D33-4C09-9A69-607A4A272B36}" type="pres">
      <dgm:prSet presAssocID="{6924E6BB-238A-4EDB-9D1D-0864ED988C35}" presName="theInnerList" presStyleCnt="0"/>
      <dgm:spPr/>
    </dgm:pt>
    <dgm:pt modelId="{C272185F-81BE-4467-B56B-88B58E28E0DC}" type="pres">
      <dgm:prSet presAssocID="{72326560-41A4-4A37-95D7-C7465CA0AD1A}" presName="childNode" presStyleLbl="node1" presStyleIdx="12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3214E69-6DEB-4F42-9353-6D96CBA369A7}" type="pres">
      <dgm:prSet presAssocID="{72326560-41A4-4A37-95D7-C7465CA0AD1A}" presName="aSpace2" presStyleCnt="0"/>
      <dgm:spPr/>
    </dgm:pt>
    <dgm:pt modelId="{13A3C0D8-B1BD-4CB4-BFBD-BFF244F9A41E}" type="pres">
      <dgm:prSet presAssocID="{60FB285F-092D-436B-9B41-FE99FF497A5C}" presName="childNode" presStyleLbl="node1" presStyleIdx="13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4604F8-3A24-45C4-8ABD-AF17E1151AC6}" type="pres">
      <dgm:prSet presAssocID="{60FB285F-092D-436B-9B41-FE99FF497A5C}" presName="aSpace2" presStyleCnt="0"/>
      <dgm:spPr/>
    </dgm:pt>
    <dgm:pt modelId="{5B78A2F8-46E8-439D-AC36-9D7299B92E78}" type="pres">
      <dgm:prSet presAssocID="{AE317994-C910-452C-AEDC-0DDE10C09117}" presName="childNode" presStyleLbl="node1" presStyleIdx="14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A7505D0-61AD-43F6-B87E-2F5C74BE8123}" type="pres">
      <dgm:prSet presAssocID="{AE317994-C910-452C-AEDC-0DDE10C09117}" presName="aSpace2" presStyleCnt="0"/>
      <dgm:spPr/>
    </dgm:pt>
    <dgm:pt modelId="{3D667731-8757-4C37-B601-725523E56F4D}" type="pres">
      <dgm:prSet presAssocID="{3CA0157E-0A9A-4AB3-B987-4F4EBA6B10EE}" presName="childNode" presStyleLbl="node1" presStyleIdx="15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B5CF131-ED07-42F7-A051-6D76DAB02BAE}" type="pres">
      <dgm:prSet presAssocID="{6924E6BB-238A-4EDB-9D1D-0864ED988C35}" presName="aSpace" presStyleCnt="0"/>
      <dgm:spPr/>
    </dgm:pt>
    <dgm:pt modelId="{92733C48-CC65-4A78-A2C6-BD3CB850E184}" type="pres">
      <dgm:prSet presAssocID="{50B82A34-F250-4116-97B9-A40722E5CC9A}" presName="compNode" presStyleCnt="0"/>
      <dgm:spPr/>
    </dgm:pt>
    <dgm:pt modelId="{B0A00577-C88B-4BD2-A0C9-3B72CAA9221B}" type="pres">
      <dgm:prSet presAssocID="{50B82A34-F250-4116-97B9-A40722E5CC9A}" presName="aNode" presStyleLbl="bgShp" presStyleIdx="4" presStyleCnt="5"/>
      <dgm:spPr/>
      <dgm:t>
        <a:bodyPr/>
        <a:lstStyle/>
        <a:p>
          <a:pPr rtl="1"/>
          <a:endParaRPr lang="he-IL"/>
        </a:p>
      </dgm:t>
    </dgm:pt>
    <dgm:pt modelId="{195FE588-A185-494B-8008-B60CEC8352E6}" type="pres">
      <dgm:prSet presAssocID="{50B82A34-F250-4116-97B9-A40722E5CC9A}" presName="textNode" presStyleLbl="bgShp" presStyleIdx="4" presStyleCnt="5"/>
      <dgm:spPr/>
      <dgm:t>
        <a:bodyPr/>
        <a:lstStyle/>
        <a:p>
          <a:pPr rtl="1"/>
          <a:endParaRPr lang="he-IL"/>
        </a:p>
      </dgm:t>
    </dgm:pt>
    <dgm:pt modelId="{929B89AD-8F0B-4DEC-80B4-F9C449388209}" type="pres">
      <dgm:prSet presAssocID="{50B82A34-F250-4116-97B9-A40722E5CC9A}" presName="compChildNode" presStyleCnt="0"/>
      <dgm:spPr/>
    </dgm:pt>
    <dgm:pt modelId="{71CD467C-EFC9-4F6B-B7C1-09C8C069D2B9}" type="pres">
      <dgm:prSet presAssocID="{50B82A34-F250-4116-97B9-A40722E5CC9A}" presName="theInnerList" presStyleCnt="0"/>
      <dgm:spPr/>
    </dgm:pt>
    <dgm:pt modelId="{02F69DF3-ECB9-4D98-AFFE-B6F03053D5DC}" type="pres">
      <dgm:prSet presAssocID="{BB2760D8-81F8-4833-A9CF-5CE61B9269C0}" presName="childNode" presStyleLbl="node1" presStyleIdx="16" presStyleCnt="19" custLinFactNeighborX="-1006" custLinFactNeighborY="-2513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0D5D948-08D8-480E-A3FD-B4A5DECB0D06}" type="pres">
      <dgm:prSet presAssocID="{BB2760D8-81F8-4833-A9CF-5CE61B9269C0}" presName="aSpace2" presStyleCnt="0"/>
      <dgm:spPr/>
    </dgm:pt>
    <dgm:pt modelId="{86B32B9A-4125-4615-AF63-831A2F906CB5}" type="pres">
      <dgm:prSet presAssocID="{8DF13181-A173-47C4-ABAB-93622B2B420F}" presName="childNode" presStyleLbl="node1" presStyleIdx="17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8439C63-03FA-463B-ACC4-BD5A00DCDC00}" type="pres">
      <dgm:prSet presAssocID="{8DF13181-A173-47C4-ABAB-93622B2B420F}" presName="aSpace2" presStyleCnt="0"/>
      <dgm:spPr/>
    </dgm:pt>
    <dgm:pt modelId="{F74AF6DA-96E8-4190-BEA0-1DC873F55242}" type="pres">
      <dgm:prSet presAssocID="{A5D11EE1-5DAA-4098-8C00-A677A36838B0}" presName="childNode" presStyleLbl="node1" presStyleIdx="18" presStyleCnt="1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AE4FA50-E865-4236-B329-FCA0C02AEF9C}" type="presOf" srcId="{DCFDEDD9-BD62-4AAB-B732-00888CEAFDCE}" destId="{9F3E6E99-5870-4DC2-837A-35E21149CB44}" srcOrd="0" destOrd="0" presId="urn:microsoft.com/office/officeart/2005/8/layout/lProcess2"/>
    <dgm:cxn modelId="{6B02ECAB-2EF3-447C-B45B-D39E2A782F61}" srcId="{49AD2243-D651-4148-9369-66252A656FF6}" destId="{AB00D5EA-5C38-4600-ADEB-81E75C9D56BA}" srcOrd="1" destOrd="0" parTransId="{C1F95312-16BC-4BB6-8573-AFFF57056B92}" sibTransId="{630BC740-8AED-48FA-A9FA-D7FD5F4C337B}"/>
    <dgm:cxn modelId="{4EE69F95-DF78-4A52-8C7C-86FCFB68AA3E}" srcId="{50B82A34-F250-4116-97B9-A40722E5CC9A}" destId="{BB2760D8-81F8-4833-A9CF-5CE61B9269C0}" srcOrd="0" destOrd="0" parTransId="{1C60B0CA-6D57-4994-AC29-1C79608FD177}" sibTransId="{64A223D7-EC11-42AD-9E34-F5E5853BA9AB}"/>
    <dgm:cxn modelId="{6B4F2CF6-4F0B-46ED-9C24-936F7D911512}" type="presOf" srcId="{6911B37B-22C0-48BF-9C4F-BC4BC58B2F33}" destId="{E25474C3-1D65-4CB7-BCE0-03FBEDD382B7}" srcOrd="0" destOrd="0" presId="urn:microsoft.com/office/officeart/2005/8/layout/lProcess2"/>
    <dgm:cxn modelId="{12C9FDDC-8D57-4169-B889-06FB26963159}" srcId="{50B82A34-F250-4116-97B9-A40722E5CC9A}" destId="{A5D11EE1-5DAA-4098-8C00-A677A36838B0}" srcOrd="2" destOrd="0" parTransId="{98A370AB-B643-44AE-86BC-99795ABF27B6}" sibTransId="{B6EDEDF0-7A0B-4AC0-B87C-1F6A8C693E0B}"/>
    <dgm:cxn modelId="{5F59B6BB-A427-495C-8C11-2226E152ECF1}" type="presOf" srcId="{49AD2243-D651-4148-9369-66252A656FF6}" destId="{BB6C0B61-30FA-400E-B4A9-210A8125BF6B}" srcOrd="0" destOrd="0" presId="urn:microsoft.com/office/officeart/2005/8/layout/lProcess2"/>
    <dgm:cxn modelId="{26C636A2-A845-481E-8779-46343F94A49B}" type="presOf" srcId="{6924E6BB-238A-4EDB-9D1D-0864ED988C35}" destId="{92569B95-8133-4746-90C0-E9F040CEC1DF}" srcOrd="1" destOrd="0" presId="urn:microsoft.com/office/officeart/2005/8/layout/lProcess2"/>
    <dgm:cxn modelId="{DE02A395-776D-452B-AFE2-B6384C81AD60}" type="presOf" srcId="{92E1DC10-8ED9-49DB-96DD-F51516905A3B}" destId="{242B58BF-68B1-4CA6-88F4-5E527EC6F624}" srcOrd="1" destOrd="0" presId="urn:microsoft.com/office/officeart/2005/8/layout/lProcess2"/>
    <dgm:cxn modelId="{F608B04B-5A68-4F65-83E4-141DF2E142BA}" srcId="{6924E6BB-238A-4EDB-9D1D-0864ED988C35}" destId="{60FB285F-092D-436B-9B41-FE99FF497A5C}" srcOrd="1" destOrd="0" parTransId="{B7C2D9BB-F5FD-44D0-BCDE-983EF29A0DF1}" sibTransId="{43DADBF7-ED13-4543-8660-A5374606C7C1}"/>
    <dgm:cxn modelId="{1B384909-C45D-4F3D-B0A8-B5134329FBBC}" srcId="{92E1DC10-8ED9-49DB-96DD-F51516905A3B}" destId="{6BF70996-88E1-49F9-AFAD-69A9B66A599B}" srcOrd="1" destOrd="0" parTransId="{FCA9BC7E-322F-4D75-98B2-A377426916E4}" sibTransId="{9862C84C-1818-4975-8A63-4ED5EA90F746}"/>
    <dgm:cxn modelId="{14D25834-C865-47B1-B52F-3435723853BD}" srcId="{92E1DC10-8ED9-49DB-96DD-F51516905A3B}" destId="{4D4A90A3-1182-4D6E-A908-FCEAA49F9F31}" srcOrd="2" destOrd="0" parTransId="{9CD29000-26D3-4E96-8414-9DB40406CA52}" sibTransId="{8DC1E0BC-599A-48F8-B3BC-F1CD1598A9A3}"/>
    <dgm:cxn modelId="{D0A7500B-A98D-41CD-A512-191D119CD090}" type="presOf" srcId="{F48FFAA2-C448-4061-ABA7-D7329D81F400}" destId="{4ACC1D9A-3BCF-4DDE-B96B-286801B3A2AC}" srcOrd="1" destOrd="0" presId="urn:microsoft.com/office/officeart/2005/8/layout/lProcess2"/>
    <dgm:cxn modelId="{45BF8E9E-2E66-4013-AB71-5D97A048EF51}" srcId="{92E1DC10-8ED9-49DB-96DD-F51516905A3B}" destId="{29EDB199-B929-453F-9684-9E9BC5321453}" srcOrd="0" destOrd="0" parTransId="{6A6BAEDB-BE4D-4371-BBE3-61DA2DB8445C}" sibTransId="{295695A2-C774-4DCE-A5DC-F3ECF06DF1A0}"/>
    <dgm:cxn modelId="{A71A5269-6D3C-4918-B7FB-3710C5806232}" srcId="{F48FFAA2-C448-4061-ABA7-D7329D81F400}" destId="{D3463317-1FA2-4838-9F54-C7EEA55D1CDC}" srcOrd="3" destOrd="0" parTransId="{D8111512-808D-4568-B9F2-02C7DEEFAD4B}" sibTransId="{19F42A78-67FC-42A8-B4BE-77829AC529DD}"/>
    <dgm:cxn modelId="{E77B7AF4-987F-43DF-A235-3F1B8B423F0D}" type="presOf" srcId="{A5D11EE1-5DAA-4098-8C00-A677A36838B0}" destId="{F74AF6DA-96E8-4190-BEA0-1DC873F55242}" srcOrd="0" destOrd="0" presId="urn:microsoft.com/office/officeart/2005/8/layout/lProcess2"/>
    <dgm:cxn modelId="{A00E7074-8DD4-47EE-B7D0-2339B2F4AE6D}" type="presOf" srcId="{BB2760D8-81F8-4833-A9CF-5CE61B9269C0}" destId="{02F69DF3-ECB9-4D98-AFFE-B6F03053D5DC}" srcOrd="0" destOrd="0" presId="urn:microsoft.com/office/officeart/2005/8/layout/lProcess2"/>
    <dgm:cxn modelId="{4B055E60-2434-4289-9294-7F6AFE9011E6}" type="presOf" srcId="{92E1DC10-8ED9-49DB-96DD-F51516905A3B}" destId="{D13D9778-0032-4229-A227-3F1E00C1A4C8}" srcOrd="0" destOrd="0" presId="urn:microsoft.com/office/officeart/2005/8/layout/lProcess2"/>
    <dgm:cxn modelId="{7F791718-A4F2-4D07-A50E-A8515708BCB6}" type="presOf" srcId="{AE317994-C910-452C-AEDC-0DDE10C09117}" destId="{5B78A2F8-46E8-439D-AC36-9D7299B92E78}" srcOrd="0" destOrd="0" presId="urn:microsoft.com/office/officeart/2005/8/layout/lProcess2"/>
    <dgm:cxn modelId="{A3F2B980-3539-4B17-8C18-65527629CF11}" type="presOf" srcId="{72326560-41A4-4A37-95D7-C7465CA0AD1A}" destId="{C272185F-81BE-4467-B56B-88B58E28E0DC}" srcOrd="0" destOrd="0" presId="urn:microsoft.com/office/officeart/2005/8/layout/lProcess2"/>
    <dgm:cxn modelId="{85C26850-3F4B-4270-A799-C9C4279CCA8B}" type="presOf" srcId="{4D4A90A3-1182-4D6E-A908-FCEAA49F9F31}" destId="{97E581F2-9C37-41E9-9AF9-FA6A53CAC595}" srcOrd="0" destOrd="0" presId="urn:microsoft.com/office/officeart/2005/8/layout/lProcess2"/>
    <dgm:cxn modelId="{C44261E1-780F-46DE-BA25-4DEE99A50DEC}" srcId="{49AD2243-D651-4148-9369-66252A656FF6}" destId="{1B32A49D-83C2-42E1-B974-C5591F08AE47}" srcOrd="3" destOrd="0" parTransId="{1A527C76-F893-475E-973E-FA73A3A28BA5}" sibTransId="{F62E071E-998C-4EFF-A135-20DC436A88E9}"/>
    <dgm:cxn modelId="{2331DCA8-28B7-4BD1-B871-FFC32B04072C}" type="presOf" srcId="{F48FFAA2-C448-4061-ABA7-D7329D81F400}" destId="{61D14EAD-388C-4325-9174-AE5CA6D6FE37}" srcOrd="0" destOrd="0" presId="urn:microsoft.com/office/officeart/2005/8/layout/lProcess2"/>
    <dgm:cxn modelId="{F4DB0B50-9791-4D55-8EA9-51B02C3B594C}" srcId="{6924E6BB-238A-4EDB-9D1D-0864ED988C35}" destId="{72326560-41A4-4A37-95D7-C7465CA0AD1A}" srcOrd="0" destOrd="0" parTransId="{7948E6D7-C5D3-494D-B0F6-1498886736BF}" sibTransId="{7B030138-9570-42FD-B5B7-987EE4BC3558}"/>
    <dgm:cxn modelId="{0BA9AD5A-F40C-4F5F-A39B-83CB01C140D2}" type="presOf" srcId="{6BF70996-88E1-49F9-AFAD-69A9B66A599B}" destId="{06CA5D0A-FF46-4895-B297-E928C30E8BD0}" srcOrd="0" destOrd="0" presId="urn:microsoft.com/office/officeart/2005/8/layout/lProcess2"/>
    <dgm:cxn modelId="{0C9F4729-9D04-4CDF-9AE8-E27357C0182F}" srcId="{DCFDEDD9-BD62-4AAB-B732-00888CEAFDCE}" destId="{6924E6BB-238A-4EDB-9D1D-0864ED988C35}" srcOrd="3" destOrd="0" parTransId="{F0428361-5BAE-4BAA-9A22-C11E6352BB64}" sibTransId="{BBB4A272-E88D-4BCD-9ED0-AE61FD9AFA45}"/>
    <dgm:cxn modelId="{AD2EE88A-991B-4B50-8486-26067E5054FE}" srcId="{6924E6BB-238A-4EDB-9D1D-0864ED988C35}" destId="{3CA0157E-0A9A-4AB3-B987-4F4EBA6B10EE}" srcOrd="3" destOrd="0" parTransId="{D677A402-FA84-4FC9-8B13-49BEE9C7242D}" sibTransId="{B08FB40E-23A2-4333-ADBE-23E25AC89696}"/>
    <dgm:cxn modelId="{33DB5BCE-758C-4174-A2A4-1C798C9A6FD9}" type="presOf" srcId="{8DF13181-A173-47C4-ABAB-93622B2B420F}" destId="{86B32B9A-4125-4615-AF63-831A2F906CB5}" srcOrd="0" destOrd="0" presId="urn:microsoft.com/office/officeart/2005/8/layout/lProcess2"/>
    <dgm:cxn modelId="{9DEE9EA8-9AB6-47EE-920D-EE07BC62DD4E}" type="presOf" srcId="{1B32A49D-83C2-42E1-B974-C5591F08AE47}" destId="{9994872F-0050-4748-B59F-D95B981D088A}" srcOrd="0" destOrd="0" presId="urn:microsoft.com/office/officeart/2005/8/layout/lProcess2"/>
    <dgm:cxn modelId="{EB488232-5C5B-447E-98A0-58450AF571C6}" type="presOf" srcId="{A91AB085-3264-45F2-830A-29408639EA32}" destId="{08413319-325A-4EE4-AB1D-7E397EBFA075}" srcOrd="0" destOrd="0" presId="urn:microsoft.com/office/officeart/2005/8/layout/lProcess2"/>
    <dgm:cxn modelId="{B0267165-D1B0-47CE-B639-B39E35B96208}" type="presOf" srcId="{49AD2243-D651-4148-9369-66252A656FF6}" destId="{D0423C7A-B2D6-40DA-B371-7BCF5890FD3A}" srcOrd="1" destOrd="0" presId="urn:microsoft.com/office/officeart/2005/8/layout/lProcess2"/>
    <dgm:cxn modelId="{56CE2D8C-41E9-461C-B2CA-B88A9EB7CB0A}" srcId="{92E1DC10-8ED9-49DB-96DD-F51516905A3B}" destId="{6911B37B-22C0-48BF-9C4F-BC4BC58B2F33}" srcOrd="3" destOrd="0" parTransId="{24C94118-8781-4187-AF4D-5528D2ECE6DD}" sibTransId="{FF44955D-A35A-4AC0-BBAE-AAF6D98B6C3B}"/>
    <dgm:cxn modelId="{50F942AC-65A6-4A8B-B87F-6518DFF829FB}" type="presOf" srcId="{60FB285F-092D-436B-9B41-FE99FF497A5C}" destId="{13A3C0D8-B1BD-4CB4-BFBD-BFF244F9A41E}" srcOrd="0" destOrd="0" presId="urn:microsoft.com/office/officeart/2005/8/layout/lProcess2"/>
    <dgm:cxn modelId="{80155E8E-6AAB-4E5B-A420-452771A2FF83}" type="presOf" srcId="{29EDB199-B929-453F-9684-9E9BC5321453}" destId="{845D405E-C684-44E1-9BD4-66831C71CCB4}" srcOrd="0" destOrd="0" presId="urn:microsoft.com/office/officeart/2005/8/layout/lProcess2"/>
    <dgm:cxn modelId="{D7298BD7-9436-4125-A820-94381292DE9E}" srcId="{49AD2243-D651-4148-9369-66252A656FF6}" destId="{2FAE5CAC-D148-4CE5-9C27-8ACC57EEDCF2}" srcOrd="2" destOrd="0" parTransId="{8FDFC31B-EBD4-42D9-9321-46F50B3AA4DE}" sibTransId="{EC85D93D-3BBC-4BAB-87B8-3BF83C52068F}"/>
    <dgm:cxn modelId="{9F4545F5-B16F-4A19-A15B-322C40CFECE7}" srcId="{F48FFAA2-C448-4061-ABA7-D7329D81F400}" destId="{A91AB085-3264-45F2-830A-29408639EA32}" srcOrd="1" destOrd="0" parTransId="{6807FBD7-BA95-4F1A-9535-A2E8CC2CF5AE}" sibTransId="{A9DC032F-8AC0-4D5B-92A0-101EE220C8E6}"/>
    <dgm:cxn modelId="{FC59E4E2-35F9-45F2-AA0A-BB8240A9721E}" type="presOf" srcId="{50B82A34-F250-4116-97B9-A40722E5CC9A}" destId="{195FE588-A185-494B-8008-B60CEC8352E6}" srcOrd="1" destOrd="0" presId="urn:microsoft.com/office/officeart/2005/8/layout/lProcess2"/>
    <dgm:cxn modelId="{53FE3FA3-D43B-4C7B-822B-31C7D595D876}" type="presOf" srcId="{50B82A34-F250-4116-97B9-A40722E5CC9A}" destId="{B0A00577-C88B-4BD2-A0C9-3B72CAA9221B}" srcOrd="0" destOrd="0" presId="urn:microsoft.com/office/officeart/2005/8/layout/lProcess2"/>
    <dgm:cxn modelId="{51802F64-01D2-4A40-9F52-E4B6B2C4EC10}" srcId="{F48FFAA2-C448-4061-ABA7-D7329D81F400}" destId="{62C2BAF7-9ACB-4C21-8B03-279A327F4BE4}" srcOrd="0" destOrd="0" parTransId="{00A10428-D6B2-4C5C-B99F-FD12BD43CA67}" sibTransId="{A6583204-9232-4FCD-9EAD-D51921022035}"/>
    <dgm:cxn modelId="{B0C96F0C-52C7-4BD1-B81F-9D8B72847C79}" type="presOf" srcId="{62C2BAF7-9ACB-4C21-8B03-279A327F4BE4}" destId="{3D4898BF-F2B0-4FAB-80F4-6EC2F715A7AC}" srcOrd="0" destOrd="0" presId="urn:microsoft.com/office/officeart/2005/8/layout/lProcess2"/>
    <dgm:cxn modelId="{C8CF9101-FE51-444F-B5D3-5CC742EAB704}" type="presOf" srcId="{6924E6BB-238A-4EDB-9D1D-0864ED988C35}" destId="{EDCF5C74-CFB4-4CE4-9F06-E9A382066DE5}" srcOrd="0" destOrd="0" presId="urn:microsoft.com/office/officeart/2005/8/layout/lProcess2"/>
    <dgm:cxn modelId="{0CB6E9F3-FFCE-407B-89C5-1DF3B01F26EA}" type="presOf" srcId="{5BE3DD60-0ED2-4EFF-BF38-50E7D5A0FAD7}" destId="{DC63364E-95AF-44BA-8FF4-911CCE298F97}" srcOrd="0" destOrd="0" presId="urn:microsoft.com/office/officeart/2005/8/layout/lProcess2"/>
    <dgm:cxn modelId="{842B96C3-B9B5-42E3-B434-31DD7DC961D9}" srcId="{DCFDEDD9-BD62-4AAB-B732-00888CEAFDCE}" destId="{92E1DC10-8ED9-49DB-96DD-F51516905A3B}" srcOrd="0" destOrd="0" parTransId="{73EB2B7C-12F4-441C-9094-DE5D00055AE3}" sibTransId="{78349B01-C652-4A6C-BEAA-D6F6B7F041B4}"/>
    <dgm:cxn modelId="{0C3DAC62-3B66-4E66-8087-27751609E9D3}" srcId="{DCFDEDD9-BD62-4AAB-B732-00888CEAFDCE}" destId="{49AD2243-D651-4148-9369-66252A656FF6}" srcOrd="2" destOrd="0" parTransId="{B91A77D4-71A1-469A-8B01-5ED2E233D8F4}" sibTransId="{4DF2CF5A-A527-422E-A0E4-1C16D531A258}"/>
    <dgm:cxn modelId="{BEB33A81-1F52-4B75-B6C4-8F32BDFB844B}" srcId="{DCFDEDD9-BD62-4AAB-B732-00888CEAFDCE}" destId="{50B82A34-F250-4116-97B9-A40722E5CC9A}" srcOrd="4" destOrd="0" parTransId="{4A605A3A-FE77-47F6-A485-EC9641910515}" sibTransId="{ABD08FC2-7538-414A-AFFF-0E137210BFE1}"/>
    <dgm:cxn modelId="{8CE273B3-E756-4613-9F00-63331B4A5AB9}" type="presOf" srcId="{AB00D5EA-5C38-4600-ADEB-81E75C9D56BA}" destId="{7954C745-37DB-417E-B568-D10E54C54CC3}" srcOrd="0" destOrd="0" presId="urn:microsoft.com/office/officeart/2005/8/layout/lProcess2"/>
    <dgm:cxn modelId="{316B8D27-8BAB-45AF-B08E-6E061735C74A}" type="presOf" srcId="{F59D735D-8DFC-4B73-893A-43B0DAB55591}" destId="{5E3C4525-E670-4947-8DD1-039E184CE9F3}" srcOrd="0" destOrd="0" presId="urn:microsoft.com/office/officeart/2005/8/layout/lProcess2"/>
    <dgm:cxn modelId="{56CF892A-145C-4BA8-A4A2-3612F976130F}" srcId="{6924E6BB-238A-4EDB-9D1D-0864ED988C35}" destId="{AE317994-C910-452C-AEDC-0DDE10C09117}" srcOrd="2" destOrd="0" parTransId="{4E5071B4-7998-47A2-9BB4-A8998F966DD9}" sibTransId="{41FC364F-FE00-4BF8-BA94-17603C17914E}"/>
    <dgm:cxn modelId="{2F77FC6D-34E0-42FF-B669-CD275EEA0E1E}" srcId="{50B82A34-F250-4116-97B9-A40722E5CC9A}" destId="{8DF13181-A173-47C4-ABAB-93622B2B420F}" srcOrd="1" destOrd="0" parTransId="{4C8E1CE6-6B10-42EB-B29C-F9A5209D2E48}" sibTransId="{D9B1610D-BBD2-4C7B-B36D-59C19E8B0D02}"/>
    <dgm:cxn modelId="{E19E3CB0-489B-4E2F-847A-4EC07DBC29AD}" type="presOf" srcId="{2FAE5CAC-D148-4CE5-9C27-8ACC57EEDCF2}" destId="{64FCA3B2-DF7E-4391-B872-289D033D66E4}" srcOrd="0" destOrd="0" presId="urn:microsoft.com/office/officeart/2005/8/layout/lProcess2"/>
    <dgm:cxn modelId="{2F927781-01FD-4F65-BC83-A6A96841F9FC}" srcId="{DCFDEDD9-BD62-4AAB-B732-00888CEAFDCE}" destId="{F48FFAA2-C448-4061-ABA7-D7329D81F400}" srcOrd="1" destOrd="0" parTransId="{C5EB90E8-4D46-48A7-8C35-133F2E724973}" sibTransId="{3B2EC8DF-770F-4FF6-9FFB-9430960F047A}"/>
    <dgm:cxn modelId="{D886DAB1-CA1F-45B6-B475-A0974511F7B8}" srcId="{F48FFAA2-C448-4061-ABA7-D7329D81F400}" destId="{5BE3DD60-0ED2-4EFF-BF38-50E7D5A0FAD7}" srcOrd="2" destOrd="0" parTransId="{31D01AAC-59ED-4F46-B35F-F3D44AD72667}" sibTransId="{9C0EFC4A-CA78-4909-9489-EA150D87B6F4}"/>
    <dgm:cxn modelId="{5C440433-6195-4A22-BFEB-71DB53E92FC8}" srcId="{49AD2243-D651-4148-9369-66252A656FF6}" destId="{F59D735D-8DFC-4B73-893A-43B0DAB55591}" srcOrd="0" destOrd="0" parTransId="{70CE2AAD-3E0A-4B76-AFE6-E9AE7E935356}" sibTransId="{A00F5869-A448-4C46-9B33-9C5C44D9F771}"/>
    <dgm:cxn modelId="{A7CFB0F1-0004-4113-974D-E1B476A63B66}" type="presOf" srcId="{D3463317-1FA2-4838-9F54-C7EEA55D1CDC}" destId="{BFFCDDB6-2C12-41C1-9BFE-61437373555A}" srcOrd="0" destOrd="0" presId="urn:microsoft.com/office/officeart/2005/8/layout/lProcess2"/>
    <dgm:cxn modelId="{0134B6CB-837E-4BEA-BDD6-D57BC7F705B2}" type="presOf" srcId="{3CA0157E-0A9A-4AB3-B987-4F4EBA6B10EE}" destId="{3D667731-8757-4C37-B601-725523E56F4D}" srcOrd="0" destOrd="0" presId="urn:microsoft.com/office/officeart/2005/8/layout/lProcess2"/>
    <dgm:cxn modelId="{F9B4853C-8E99-4090-A9CB-D2700486F640}" type="presParOf" srcId="{9F3E6E99-5870-4DC2-837A-35E21149CB44}" destId="{79EB2AF5-0D96-44CE-8898-F874C57B1727}" srcOrd="0" destOrd="0" presId="urn:microsoft.com/office/officeart/2005/8/layout/lProcess2"/>
    <dgm:cxn modelId="{F519B4C7-4FA0-4157-9787-51A20A4BFFBA}" type="presParOf" srcId="{79EB2AF5-0D96-44CE-8898-F874C57B1727}" destId="{D13D9778-0032-4229-A227-3F1E00C1A4C8}" srcOrd="0" destOrd="0" presId="urn:microsoft.com/office/officeart/2005/8/layout/lProcess2"/>
    <dgm:cxn modelId="{5DE1DE50-77D6-4CE9-BB72-C91FF2CD3C8A}" type="presParOf" srcId="{79EB2AF5-0D96-44CE-8898-F874C57B1727}" destId="{242B58BF-68B1-4CA6-88F4-5E527EC6F624}" srcOrd="1" destOrd="0" presId="urn:microsoft.com/office/officeart/2005/8/layout/lProcess2"/>
    <dgm:cxn modelId="{CCF18969-0362-45EB-A742-F005F02E43B6}" type="presParOf" srcId="{79EB2AF5-0D96-44CE-8898-F874C57B1727}" destId="{51214803-6710-4196-905D-28E9B8573324}" srcOrd="2" destOrd="0" presId="urn:microsoft.com/office/officeart/2005/8/layout/lProcess2"/>
    <dgm:cxn modelId="{3D4EBF50-CF8D-4476-B5E7-70B728C5AB3A}" type="presParOf" srcId="{51214803-6710-4196-905D-28E9B8573324}" destId="{CCA0A4B8-9E3A-4FAE-BB62-7ADC35EA2EC6}" srcOrd="0" destOrd="0" presId="urn:microsoft.com/office/officeart/2005/8/layout/lProcess2"/>
    <dgm:cxn modelId="{68686EB0-6DFE-4479-8749-0A2FF796B68C}" type="presParOf" srcId="{CCA0A4B8-9E3A-4FAE-BB62-7ADC35EA2EC6}" destId="{845D405E-C684-44E1-9BD4-66831C71CCB4}" srcOrd="0" destOrd="0" presId="urn:microsoft.com/office/officeart/2005/8/layout/lProcess2"/>
    <dgm:cxn modelId="{C29DD6CA-C8A9-4571-908A-382A7F192861}" type="presParOf" srcId="{CCA0A4B8-9E3A-4FAE-BB62-7ADC35EA2EC6}" destId="{65A9E379-B821-4D4B-9E06-6F33AA35FB9D}" srcOrd="1" destOrd="0" presId="urn:microsoft.com/office/officeart/2005/8/layout/lProcess2"/>
    <dgm:cxn modelId="{BFF81E01-F546-4946-9924-7E91EC15913D}" type="presParOf" srcId="{CCA0A4B8-9E3A-4FAE-BB62-7ADC35EA2EC6}" destId="{06CA5D0A-FF46-4895-B297-E928C30E8BD0}" srcOrd="2" destOrd="0" presId="urn:microsoft.com/office/officeart/2005/8/layout/lProcess2"/>
    <dgm:cxn modelId="{90D0C63C-0274-4F76-A63C-ADAFEBDDD548}" type="presParOf" srcId="{CCA0A4B8-9E3A-4FAE-BB62-7ADC35EA2EC6}" destId="{D28DDDE0-C142-4EE9-8144-7217F0D4706C}" srcOrd="3" destOrd="0" presId="urn:microsoft.com/office/officeart/2005/8/layout/lProcess2"/>
    <dgm:cxn modelId="{E4A7BDB4-D354-4B16-B7BF-335BA8939918}" type="presParOf" srcId="{CCA0A4B8-9E3A-4FAE-BB62-7ADC35EA2EC6}" destId="{97E581F2-9C37-41E9-9AF9-FA6A53CAC595}" srcOrd="4" destOrd="0" presId="urn:microsoft.com/office/officeart/2005/8/layout/lProcess2"/>
    <dgm:cxn modelId="{9B4CBA44-0AE9-40A2-AE6E-CE5DE78611B7}" type="presParOf" srcId="{CCA0A4B8-9E3A-4FAE-BB62-7ADC35EA2EC6}" destId="{DDF87E9B-9864-4C8E-9DD9-380198B7BA26}" srcOrd="5" destOrd="0" presId="urn:microsoft.com/office/officeart/2005/8/layout/lProcess2"/>
    <dgm:cxn modelId="{1643543E-93D4-4977-9C8D-27218999BDD1}" type="presParOf" srcId="{CCA0A4B8-9E3A-4FAE-BB62-7ADC35EA2EC6}" destId="{E25474C3-1D65-4CB7-BCE0-03FBEDD382B7}" srcOrd="6" destOrd="0" presId="urn:microsoft.com/office/officeart/2005/8/layout/lProcess2"/>
    <dgm:cxn modelId="{20E48F49-AFC7-4F8C-A5CD-14B4E9496436}" type="presParOf" srcId="{9F3E6E99-5870-4DC2-837A-35E21149CB44}" destId="{F0766F1C-F701-4D51-8D43-CB5A0A800E78}" srcOrd="1" destOrd="0" presId="urn:microsoft.com/office/officeart/2005/8/layout/lProcess2"/>
    <dgm:cxn modelId="{8C6B82A0-33AC-4E8C-AD10-28C753DCFF48}" type="presParOf" srcId="{9F3E6E99-5870-4DC2-837A-35E21149CB44}" destId="{AC039C12-89C2-44EA-838B-6AAF1E8AA1AD}" srcOrd="2" destOrd="0" presId="urn:microsoft.com/office/officeart/2005/8/layout/lProcess2"/>
    <dgm:cxn modelId="{D15706A5-0EE9-4D5A-8E5F-8E9CF7EC54A9}" type="presParOf" srcId="{AC039C12-89C2-44EA-838B-6AAF1E8AA1AD}" destId="{61D14EAD-388C-4325-9174-AE5CA6D6FE37}" srcOrd="0" destOrd="0" presId="urn:microsoft.com/office/officeart/2005/8/layout/lProcess2"/>
    <dgm:cxn modelId="{233E4FFF-BF22-4BD2-AEF9-D42D380175ED}" type="presParOf" srcId="{AC039C12-89C2-44EA-838B-6AAF1E8AA1AD}" destId="{4ACC1D9A-3BCF-4DDE-B96B-286801B3A2AC}" srcOrd="1" destOrd="0" presId="urn:microsoft.com/office/officeart/2005/8/layout/lProcess2"/>
    <dgm:cxn modelId="{9E1D9E44-9A08-4A54-A4D0-03779F7A4B3F}" type="presParOf" srcId="{AC039C12-89C2-44EA-838B-6AAF1E8AA1AD}" destId="{39564B04-3FCD-41AB-972D-1F4C93F9B4BA}" srcOrd="2" destOrd="0" presId="urn:microsoft.com/office/officeart/2005/8/layout/lProcess2"/>
    <dgm:cxn modelId="{0F6C73E1-1CD5-4973-8DB1-7F1010EAF0E6}" type="presParOf" srcId="{39564B04-3FCD-41AB-972D-1F4C93F9B4BA}" destId="{0672BD09-E3DD-4007-A063-1DBFA053041C}" srcOrd="0" destOrd="0" presId="urn:microsoft.com/office/officeart/2005/8/layout/lProcess2"/>
    <dgm:cxn modelId="{BD0A744B-E27C-4F3A-A23D-6D470E3CF53E}" type="presParOf" srcId="{0672BD09-E3DD-4007-A063-1DBFA053041C}" destId="{3D4898BF-F2B0-4FAB-80F4-6EC2F715A7AC}" srcOrd="0" destOrd="0" presId="urn:microsoft.com/office/officeart/2005/8/layout/lProcess2"/>
    <dgm:cxn modelId="{48F3AFA9-BC98-4A2D-9F0C-4D7952D62639}" type="presParOf" srcId="{0672BD09-E3DD-4007-A063-1DBFA053041C}" destId="{01E77DFE-257E-4EEF-A82A-438F54B349FA}" srcOrd="1" destOrd="0" presId="urn:microsoft.com/office/officeart/2005/8/layout/lProcess2"/>
    <dgm:cxn modelId="{24FD6014-1216-4FDC-89DD-56EECF5FB869}" type="presParOf" srcId="{0672BD09-E3DD-4007-A063-1DBFA053041C}" destId="{08413319-325A-4EE4-AB1D-7E397EBFA075}" srcOrd="2" destOrd="0" presId="urn:microsoft.com/office/officeart/2005/8/layout/lProcess2"/>
    <dgm:cxn modelId="{0FF69045-D528-4903-9749-A6B8669659D7}" type="presParOf" srcId="{0672BD09-E3DD-4007-A063-1DBFA053041C}" destId="{F8122E64-3F93-44D5-995D-66855290E6E4}" srcOrd="3" destOrd="0" presId="urn:microsoft.com/office/officeart/2005/8/layout/lProcess2"/>
    <dgm:cxn modelId="{4624E6B8-81AF-407E-974A-549D7B15EB81}" type="presParOf" srcId="{0672BD09-E3DD-4007-A063-1DBFA053041C}" destId="{DC63364E-95AF-44BA-8FF4-911CCE298F97}" srcOrd="4" destOrd="0" presId="urn:microsoft.com/office/officeart/2005/8/layout/lProcess2"/>
    <dgm:cxn modelId="{53315491-DBCA-44A7-8767-8CEEC965E625}" type="presParOf" srcId="{0672BD09-E3DD-4007-A063-1DBFA053041C}" destId="{60B79950-5AF3-454E-B1D5-5E364467B96B}" srcOrd="5" destOrd="0" presId="urn:microsoft.com/office/officeart/2005/8/layout/lProcess2"/>
    <dgm:cxn modelId="{792CBCED-2861-4CE5-8D95-8D6EE97FE2A7}" type="presParOf" srcId="{0672BD09-E3DD-4007-A063-1DBFA053041C}" destId="{BFFCDDB6-2C12-41C1-9BFE-61437373555A}" srcOrd="6" destOrd="0" presId="urn:microsoft.com/office/officeart/2005/8/layout/lProcess2"/>
    <dgm:cxn modelId="{505070E4-CE0F-4148-84C9-58F98A636FDC}" type="presParOf" srcId="{9F3E6E99-5870-4DC2-837A-35E21149CB44}" destId="{67BDEB3C-C0BD-4AF5-AD8E-E352905736CF}" srcOrd="3" destOrd="0" presId="urn:microsoft.com/office/officeart/2005/8/layout/lProcess2"/>
    <dgm:cxn modelId="{8C4C9A70-3B62-47D7-B03D-0409C8064CBF}" type="presParOf" srcId="{9F3E6E99-5870-4DC2-837A-35E21149CB44}" destId="{3495A135-A435-42D3-B0CD-744C5B781E9B}" srcOrd="4" destOrd="0" presId="urn:microsoft.com/office/officeart/2005/8/layout/lProcess2"/>
    <dgm:cxn modelId="{38F2A45A-5514-486C-9B8A-23AB0088806E}" type="presParOf" srcId="{3495A135-A435-42D3-B0CD-744C5B781E9B}" destId="{BB6C0B61-30FA-400E-B4A9-210A8125BF6B}" srcOrd="0" destOrd="0" presId="urn:microsoft.com/office/officeart/2005/8/layout/lProcess2"/>
    <dgm:cxn modelId="{33AAD59E-44A5-4A78-9264-D3E90BB40623}" type="presParOf" srcId="{3495A135-A435-42D3-B0CD-744C5B781E9B}" destId="{D0423C7A-B2D6-40DA-B371-7BCF5890FD3A}" srcOrd="1" destOrd="0" presId="urn:microsoft.com/office/officeart/2005/8/layout/lProcess2"/>
    <dgm:cxn modelId="{D9195354-6565-4F77-80E0-A2FA3713E26C}" type="presParOf" srcId="{3495A135-A435-42D3-B0CD-744C5B781E9B}" destId="{44BB7F8A-502A-45F9-AFC6-9B07223D92FD}" srcOrd="2" destOrd="0" presId="urn:microsoft.com/office/officeart/2005/8/layout/lProcess2"/>
    <dgm:cxn modelId="{281992EC-8A4C-4C56-93E8-D3CF4AFFC30C}" type="presParOf" srcId="{44BB7F8A-502A-45F9-AFC6-9B07223D92FD}" destId="{9283965E-30D6-4C59-9230-C0FFA6A6F9D5}" srcOrd="0" destOrd="0" presId="urn:microsoft.com/office/officeart/2005/8/layout/lProcess2"/>
    <dgm:cxn modelId="{0A520C2B-0731-4473-8C64-EFAF424A7A04}" type="presParOf" srcId="{9283965E-30D6-4C59-9230-C0FFA6A6F9D5}" destId="{5E3C4525-E670-4947-8DD1-039E184CE9F3}" srcOrd="0" destOrd="0" presId="urn:microsoft.com/office/officeart/2005/8/layout/lProcess2"/>
    <dgm:cxn modelId="{40A611DF-5171-4746-864B-20E166663136}" type="presParOf" srcId="{9283965E-30D6-4C59-9230-C0FFA6A6F9D5}" destId="{5DC36C27-38DB-43D9-8DE8-BCCE11F29F89}" srcOrd="1" destOrd="0" presId="urn:microsoft.com/office/officeart/2005/8/layout/lProcess2"/>
    <dgm:cxn modelId="{00312270-A7BF-486E-A870-E21501ECA4D4}" type="presParOf" srcId="{9283965E-30D6-4C59-9230-C0FFA6A6F9D5}" destId="{7954C745-37DB-417E-B568-D10E54C54CC3}" srcOrd="2" destOrd="0" presId="urn:microsoft.com/office/officeart/2005/8/layout/lProcess2"/>
    <dgm:cxn modelId="{51E1F6E3-3165-4703-9B88-A2DE4701244F}" type="presParOf" srcId="{9283965E-30D6-4C59-9230-C0FFA6A6F9D5}" destId="{3BAE3A45-481D-4C4A-BABC-8DEC4384D142}" srcOrd="3" destOrd="0" presId="urn:microsoft.com/office/officeart/2005/8/layout/lProcess2"/>
    <dgm:cxn modelId="{27AE529F-3E19-4DF4-9F5D-AA186A7F6CC2}" type="presParOf" srcId="{9283965E-30D6-4C59-9230-C0FFA6A6F9D5}" destId="{64FCA3B2-DF7E-4391-B872-289D033D66E4}" srcOrd="4" destOrd="0" presId="urn:microsoft.com/office/officeart/2005/8/layout/lProcess2"/>
    <dgm:cxn modelId="{26236A51-9F42-4E81-855C-E8264DBBBA7B}" type="presParOf" srcId="{9283965E-30D6-4C59-9230-C0FFA6A6F9D5}" destId="{3FDE87B8-2F14-48F7-9C21-9DF56DC1727C}" srcOrd="5" destOrd="0" presId="urn:microsoft.com/office/officeart/2005/8/layout/lProcess2"/>
    <dgm:cxn modelId="{7A585E3F-9CA5-468B-AF4F-A2148D688A25}" type="presParOf" srcId="{9283965E-30D6-4C59-9230-C0FFA6A6F9D5}" destId="{9994872F-0050-4748-B59F-D95B981D088A}" srcOrd="6" destOrd="0" presId="urn:microsoft.com/office/officeart/2005/8/layout/lProcess2"/>
    <dgm:cxn modelId="{24CF577B-BB1D-4EEB-B77D-4A902173DD52}" type="presParOf" srcId="{9F3E6E99-5870-4DC2-837A-35E21149CB44}" destId="{8CE38B28-8E68-462F-AA80-60AD9FBADFAF}" srcOrd="5" destOrd="0" presId="urn:microsoft.com/office/officeart/2005/8/layout/lProcess2"/>
    <dgm:cxn modelId="{69571ECE-7E5B-4D13-807F-C760B028B513}" type="presParOf" srcId="{9F3E6E99-5870-4DC2-837A-35E21149CB44}" destId="{70FAB778-5727-4743-8DC4-53A0F8D2FD85}" srcOrd="6" destOrd="0" presId="urn:microsoft.com/office/officeart/2005/8/layout/lProcess2"/>
    <dgm:cxn modelId="{56F1F757-42E1-49B9-94C9-3C1D89B10242}" type="presParOf" srcId="{70FAB778-5727-4743-8DC4-53A0F8D2FD85}" destId="{EDCF5C74-CFB4-4CE4-9F06-E9A382066DE5}" srcOrd="0" destOrd="0" presId="urn:microsoft.com/office/officeart/2005/8/layout/lProcess2"/>
    <dgm:cxn modelId="{5F55DD6B-B9D6-4D3D-A2DF-D821ED6C2B25}" type="presParOf" srcId="{70FAB778-5727-4743-8DC4-53A0F8D2FD85}" destId="{92569B95-8133-4746-90C0-E9F040CEC1DF}" srcOrd="1" destOrd="0" presId="urn:microsoft.com/office/officeart/2005/8/layout/lProcess2"/>
    <dgm:cxn modelId="{E62FDF46-D6C9-4688-8D8E-6E73E4311C61}" type="presParOf" srcId="{70FAB778-5727-4743-8DC4-53A0F8D2FD85}" destId="{049EDF0B-6034-48FD-9331-72E0F4CE5D1C}" srcOrd="2" destOrd="0" presId="urn:microsoft.com/office/officeart/2005/8/layout/lProcess2"/>
    <dgm:cxn modelId="{3F6DC42F-EBF4-4B3D-8F68-15211C5177EE}" type="presParOf" srcId="{049EDF0B-6034-48FD-9331-72E0F4CE5D1C}" destId="{900CC4B4-6D33-4C09-9A69-607A4A272B36}" srcOrd="0" destOrd="0" presId="urn:microsoft.com/office/officeart/2005/8/layout/lProcess2"/>
    <dgm:cxn modelId="{62F74BDB-73A6-45B1-ACD3-87A5C29DFF85}" type="presParOf" srcId="{900CC4B4-6D33-4C09-9A69-607A4A272B36}" destId="{C272185F-81BE-4467-B56B-88B58E28E0DC}" srcOrd="0" destOrd="0" presId="urn:microsoft.com/office/officeart/2005/8/layout/lProcess2"/>
    <dgm:cxn modelId="{0AD921B3-6A51-4632-A98C-CBD9CCC58A95}" type="presParOf" srcId="{900CC4B4-6D33-4C09-9A69-607A4A272B36}" destId="{53214E69-6DEB-4F42-9353-6D96CBA369A7}" srcOrd="1" destOrd="0" presId="urn:microsoft.com/office/officeart/2005/8/layout/lProcess2"/>
    <dgm:cxn modelId="{2D113A8F-6F72-4A90-9C75-ECD8CA4E9E0B}" type="presParOf" srcId="{900CC4B4-6D33-4C09-9A69-607A4A272B36}" destId="{13A3C0D8-B1BD-4CB4-BFBD-BFF244F9A41E}" srcOrd="2" destOrd="0" presId="urn:microsoft.com/office/officeart/2005/8/layout/lProcess2"/>
    <dgm:cxn modelId="{6FAB7445-7F60-4587-BBF0-C8788B88F057}" type="presParOf" srcId="{900CC4B4-6D33-4C09-9A69-607A4A272B36}" destId="{664604F8-3A24-45C4-8ABD-AF17E1151AC6}" srcOrd="3" destOrd="0" presId="urn:microsoft.com/office/officeart/2005/8/layout/lProcess2"/>
    <dgm:cxn modelId="{1C04FD60-9C9C-4961-B297-4C8D9F288032}" type="presParOf" srcId="{900CC4B4-6D33-4C09-9A69-607A4A272B36}" destId="{5B78A2F8-46E8-439D-AC36-9D7299B92E78}" srcOrd="4" destOrd="0" presId="urn:microsoft.com/office/officeart/2005/8/layout/lProcess2"/>
    <dgm:cxn modelId="{029C12DD-B871-493D-9B31-E35FC56FDA0F}" type="presParOf" srcId="{900CC4B4-6D33-4C09-9A69-607A4A272B36}" destId="{4A7505D0-61AD-43F6-B87E-2F5C74BE8123}" srcOrd="5" destOrd="0" presId="urn:microsoft.com/office/officeart/2005/8/layout/lProcess2"/>
    <dgm:cxn modelId="{7381502D-0F9B-4CC1-B8D4-2D1583C01598}" type="presParOf" srcId="{900CC4B4-6D33-4C09-9A69-607A4A272B36}" destId="{3D667731-8757-4C37-B601-725523E56F4D}" srcOrd="6" destOrd="0" presId="urn:microsoft.com/office/officeart/2005/8/layout/lProcess2"/>
    <dgm:cxn modelId="{E5F26DB1-0894-4A92-9D54-7932F8C092D6}" type="presParOf" srcId="{9F3E6E99-5870-4DC2-837A-35E21149CB44}" destId="{7B5CF131-ED07-42F7-A051-6D76DAB02BAE}" srcOrd="7" destOrd="0" presId="urn:microsoft.com/office/officeart/2005/8/layout/lProcess2"/>
    <dgm:cxn modelId="{D2C04276-B2C7-464D-976C-07CEFEB559CB}" type="presParOf" srcId="{9F3E6E99-5870-4DC2-837A-35E21149CB44}" destId="{92733C48-CC65-4A78-A2C6-BD3CB850E184}" srcOrd="8" destOrd="0" presId="urn:microsoft.com/office/officeart/2005/8/layout/lProcess2"/>
    <dgm:cxn modelId="{A97FBB00-36CB-4F4E-A258-3FE06CDA7361}" type="presParOf" srcId="{92733C48-CC65-4A78-A2C6-BD3CB850E184}" destId="{B0A00577-C88B-4BD2-A0C9-3B72CAA9221B}" srcOrd="0" destOrd="0" presId="urn:microsoft.com/office/officeart/2005/8/layout/lProcess2"/>
    <dgm:cxn modelId="{5B4CE55D-F9FC-4062-84E1-59FB76A31B68}" type="presParOf" srcId="{92733C48-CC65-4A78-A2C6-BD3CB850E184}" destId="{195FE588-A185-494B-8008-B60CEC8352E6}" srcOrd="1" destOrd="0" presId="urn:microsoft.com/office/officeart/2005/8/layout/lProcess2"/>
    <dgm:cxn modelId="{2442F491-4E4F-4BE6-8644-A755E8671337}" type="presParOf" srcId="{92733C48-CC65-4A78-A2C6-BD3CB850E184}" destId="{929B89AD-8F0B-4DEC-80B4-F9C449388209}" srcOrd="2" destOrd="0" presId="urn:microsoft.com/office/officeart/2005/8/layout/lProcess2"/>
    <dgm:cxn modelId="{C21E058C-CB08-4D99-97DF-2D5DA94C0A81}" type="presParOf" srcId="{929B89AD-8F0B-4DEC-80B4-F9C449388209}" destId="{71CD467C-EFC9-4F6B-B7C1-09C8C069D2B9}" srcOrd="0" destOrd="0" presId="urn:microsoft.com/office/officeart/2005/8/layout/lProcess2"/>
    <dgm:cxn modelId="{6E4275FA-4D7B-4990-94FD-ED0C14AFBE4D}" type="presParOf" srcId="{71CD467C-EFC9-4F6B-B7C1-09C8C069D2B9}" destId="{02F69DF3-ECB9-4D98-AFFE-B6F03053D5DC}" srcOrd="0" destOrd="0" presId="urn:microsoft.com/office/officeart/2005/8/layout/lProcess2"/>
    <dgm:cxn modelId="{2A32688E-F863-4D5F-AADC-F021EFF19E7C}" type="presParOf" srcId="{71CD467C-EFC9-4F6B-B7C1-09C8C069D2B9}" destId="{60D5D948-08D8-480E-A3FD-B4A5DECB0D06}" srcOrd="1" destOrd="0" presId="urn:microsoft.com/office/officeart/2005/8/layout/lProcess2"/>
    <dgm:cxn modelId="{E336150F-73F5-4BF6-B2E1-72B719D40A15}" type="presParOf" srcId="{71CD467C-EFC9-4F6B-B7C1-09C8C069D2B9}" destId="{86B32B9A-4125-4615-AF63-831A2F906CB5}" srcOrd="2" destOrd="0" presId="urn:microsoft.com/office/officeart/2005/8/layout/lProcess2"/>
    <dgm:cxn modelId="{31AE6504-BE19-4BE2-A991-6CB3493A1C16}" type="presParOf" srcId="{71CD467C-EFC9-4F6B-B7C1-09C8C069D2B9}" destId="{08439C63-03FA-463B-ACC4-BD5A00DCDC00}" srcOrd="3" destOrd="0" presId="urn:microsoft.com/office/officeart/2005/8/layout/lProcess2"/>
    <dgm:cxn modelId="{007F8694-8866-4A1F-8944-4A5B0E61DFC8}" type="presParOf" srcId="{71CD467C-EFC9-4F6B-B7C1-09C8C069D2B9}" destId="{F74AF6DA-96E8-4190-BEA0-1DC873F55242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47319AC-6162-483D-BC19-149F408758D9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089C820-C7FF-4995-91F4-5433493F18E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506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0751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50100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7953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7947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נתמקד</a:t>
            </a:r>
            <a:r>
              <a:rPr lang="he-IL" baseline="0" dirty="0" smtClean="0"/>
              <a:t> בהחלטות מרכזיות שהנן מתוקצבות</a:t>
            </a:r>
          </a:p>
          <a:p>
            <a:r>
              <a:rPr lang="he-IL" baseline="0" dirty="0" smtClean="0"/>
              <a:t>לגבי פעילות נוספת- נעדכן סטטוס קרוב באתר האינטרנט שלנו.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69060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u="sng" dirty="0" smtClean="0"/>
              <a:t>תמיכות: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dirty="0" smtClean="0"/>
              <a:t>20 ישובים בהם 105,294 יוצאי אתיופיה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dirty="0" smtClean="0"/>
              <a:t>הערכה היא שכ- 18%</a:t>
            </a:r>
            <a:r>
              <a:rPr lang="he-IL" sz="1200" baseline="0" dirty="0" smtClean="0"/>
              <a:t> חולי סוכרת= 18,952 איש [טרום סוכרת- ?]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aseline="0" dirty="0" smtClean="0"/>
              <a:t>שאיפה להגיע ל80% = 15,161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aseline="0" dirty="0" smtClean="0"/>
              <a:t>בחלוקה ל- 3 שנים-  5053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sz="1200" dirty="0" smtClean="0"/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u="sng" dirty="0" smtClean="0"/>
              <a:t>פעילות</a:t>
            </a:r>
            <a:r>
              <a:rPr lang="he-IL" sz="1200" u="sng" baseline="0" dirty="0" smtClean="0"/>
              <a:t> קידום בריאות בקהילה:</a:t>
            </a:r>
            <a:endParaRPr lang="he-IL" sz="1200" u="sng" dirty="0" smtClean="0"/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dirty="0" smtClean="0"/>
              <a:t>היערכות</a:t>
            </a:r>
            <a:r>
              <a:rPr lang="he-IL" sz="1200" baseline="0" dirty="0" smtClean="0"/>
              <a:t> 2016: </a:t>
            </a:r>
            <a:r>
              <a:rPr lang="he-IL" sz="1200" dirty="0" smtClean="0"/>
              <a:t>יצא </a:t>
            </a:r>
            <a:r>
              <a:rPr lang="en-US" sz="1200" dirty="0" smtClean="0"/>
              <a:t>RFI</a:t>
            </a:r>
            <a:r>
              <a:rPr lang="he-IL" sz="1200" dirty="0" smtClean="0"/>
              <a:t>; מכרז בהכנה למספר מפעילים ע"פ אזורים</a:t>
            </a:r>
            <a:r>
              <a:rPr lang="he-IL" sz="1200" baseline="0" dirty="0" smtClean="0"/>
              <a:t> </a:t>
            </a:r>
            <a:r>
              <a:rPr lang="he-IL" sz="1200" baseline="0" dirty="0" err="1" smtClean="0"/>
              <a:t>ג"ג</a:t>
            </a:r>
            <a:endParaRPr lang="he-IL" sz="1200" dirty="0" smtClean="0"/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dirty="0" smtClean="0"/>
              <a:t>היקף ביצוע צפוי יוני 2017: 2 קבוצות מתנדבים פעילות וסיום היערכות</a:t>
            </a:r>
            <a:r>
              <a:rPr lang="he-IL" sz="1200" baseline="0" dirty="0" smtClean="0"/>
              <a:t> ל- 2 קבוצות נוספות;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aseline="0" dirty="0" smtClean="0"/>
              <a:t>300 משתתפים </a:t>
            </a:r>
            <a:r>
              <a:rPr lang="he-IL" sz="1200" baseline="0" smtClean="0"/>
              <a:t>שעברו סדנא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sz="1200" baseline="0" smtClean="0"/>
          </a:p>
          <a:p>
            <a:r>
              <a:rPr lang="he-IL" smtClean="0"/>
              <a:t>מגשרים ותיקים:</a:t>
            </a:r>
          </a:p>
          <a:p>
            <a:r>
              <a:rPr lang="he-IL" smtClean="0"/>
              <a:t>פרשו 3 מגשרים בס"כ 1.5</a:t>
            </a:r>
            <a:r>
              <a:rPr lang="he-IL" baseline="0" smtClean="0"/>
              <a:t> משרות (2 מעברי דירה, עבודה אחרת).</a:t>
            </a:r>
          </a:p>
          <a:p>
            <a:r>
              <a:rPr lang="he-IL" baseline="0" smtClean="0"/>
              <a:t>מגשרים חדשים:</a:t>
            </a:r>
          </a:p>
          <a:p>
            <a:r>
              <a:rPr lang="he-IL" baseline="0" smtClean="0"/>
              <a:t>כללית- </a:t>
            </a:r>
          </a:p>
          <a:p>
            <a:r>
              <a:rPr lang="he-IL" baseline="0" smtClean="0"/>
              <a:t>1.5 בדרום + 2.5? + 1.5 רפואה שלמה?</a:t>
            </a:r>
          </a:p>
          <a:p>
            <a:r>
              <a:rPr lang="he-IL" baseline="0" smtClean="0"/>
              <a:t>לאומית- 4</a:t>
            </a:r>
          </a:p>
          <a:p>
            <a:r>
              <a:rPr lang="he-IL" baseline="0" smtClean="0"/>
              <a:t>לשכות- 4</a:t>
            </a:r>
          </a:p>
          <a:p>
            <a:endParaRPr lang="he-IL" baseline="0" smtClean="0"/>
          </a:p>
          <a:p>
            <a:r>
              <a:rPr lang="he-IL" u="sng" baseline="0" smtClean="0"/>
              <a:t>חובות נוספות בתוכנית המשרד:</a:t>
            </a: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הפצת טיוטת חוזר משרד הבריאות בנושא סטנדרטים להפעלת מגשרים במערכת הבריאות תוך 3 חודשים מיום פרסום החלטת הממשלה</a:t>
            </a:r>
            <a:endParaRPr lang="en-US" sz="12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הפחתה ב- 50%, עד לשנת 2020, של מספר המדווחים על קושי בקבלת שירות רפואי או המוותרים על שירות רפואי עקב אי נגישות לשונית או תרבותית, במרפאות או בתי חולים בהם יוצבו מגשרים</a:t>
            </a:r>
            <a:endParaRPr lang="en-US" sz="12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פרסום נוהל הנגשת זכויות במערכת הבריאות תוך שימת דגש על צמצום פערים במימוש זכויות בין אוכלוסיות שונות, עד לסוף שנת 2015</a:t>
            </a:r>
            <a:endParaRPr lang="en-US" sz="12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קיום 20 בקרות ייעודיות עד לשנת 2020 על הטמעה של חוזר מנכ"ל הנגשה לשונית ותרבותית במרפאות בהם שיעור גבוה של יוצאי אתיופיה</a:t>
            </a:r>
            <a:endParaRPr lang="en-US" sz="12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עליה של 30% במספר הפניות באמהרית למוקד התרגום הרפואי הטלפוני של משרד הבריאות לעומת שנת 2014</a:t>
            </a:r>
            <a:endParaRPr lang="en-US" sz="12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sz="1200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2577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he-IL" sz="1400" dirty="0" smtClean="0"/>
          </a:p>
          <a:p>
            <a:pPr algn="r" rtl="1"/>
            <a:r>
              <a:rPr lang="he-IL" sz="1400" dirty="0" smtClean="0"/>
              <a:t>כנס 15.02;</a:t>
            </a:r>
          </a:p>
          <a:p>
            <a:pPr algn="r" rtl="1"/>
            <a:r>
              <a:rPr lang="he-IL" sz="1200" dirty="0" smtClean="0"/>
              <a:t>קורס הכשרה בנושא הגירה</a:t>
            </a:r>
            <a:r>
              <a:rPr lang="he-IL" sz="1200" baseline="0" dirty="0" smtClean="0"/>
              <a:t> ופסט וכטראומה למערכת מטפלת בנפש</a:t>
            </a:r>
            <a:endParaRPr lang="he-IL" sz="1200" dirty="0" smtClean="0"/>
          </a:p>
          <a:p>
            <a:endParaRPr lang="he-IL" dirty="0" smtClean="0"/>
          </a:p>
          <a:p>
            <a:r>
              <a:rPr lang="he-IL" u="sng" dirty="0" smtClean="0"/>
              <a:t>חובות נוספות</a:t>
            </a:r>
            <a:r>
              <a:rPr lang="he-IL" u="sng" baseline="0" dirty="0" smtClean="0"/>
              <a:t> בתוכנית המשרד:</a:t>
            </a: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הכשרת 60 מנהלים בכירים ומטפלים בתחום הכשירות התרבותית בקורסים ייעודיים של משרד הבריאות בנושא, עד לשנת 2017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indent="-17145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תחילת טיפול בפניות על גילויי גזענות בתוך מערכת הבריאות תוך 48 שעות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e-IL" dirty="0" smtClean="0"/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שולבו: אקדמאים מהם- 3 מנהלי ענפים באגף משאבי</a:t>
            </a:r>
            <a:r>
              <a:rPr lang="he-I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אנוש, כלכלן בתקציבים.</a:t>
            </a: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הגבלת איוש: </a:t>
            </a:r>
            <a:endParaRPr lang="he-IL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סה"כ צבועות היום ליוצאי אתיופיה 9 משרות, 5 מתוכן נצבעו לאוכלוסייה האתיופית בשנת 2016.</a:t>
            </a:r>
            <a:r>
              <a:rPr lang="he-IL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מתוכן שלוש משרות פורסמו למכרזים בשנה החולפת- בתהליך.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1"/>
            <a:r>
              <a:rPr lang="he-I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על פי התוכנית לגיוון תעסוקתי אמורות להיצבע כ- 38 משרות עד לסוף שנת 2019.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28327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u="sng" dirty="0" smtClean="0"/>
              <a:t>קליטת מגשרים:</a:t>
            </a:r>
          </a:p>
          <a:p>
            <a:r>
              <a:rPr lang="he-IL" dirty="0" smtClean="0"/>
              <a:t>2 מגשרות במחוז דרום; מגשרת נתניה- החודש; 2 מגשרים במחוז מרכז- בהליכים</a:t>
            </a:r>
          </a:p>
          <a:p>
            <a:r>
              <a:rPr lang="he-IL" dirty="0" smtClean="0"/>
              <a:t>הוראת מנכ"ל כללית- עד מחצית 2017 (עפולה- הליכים)</a:t>
            </a:r>
          </a:p>
          <a:p>
            <a:r>
              <a:rPr lang="he-IL" b="1" dirty="0" smtClean="0">
                <a:solidFill>
                  <a:srgbClr val="FF0000"/>
                </a:solidFill>
              </a:rPr>
              <a:t>[6</a:t>
            </a:r>
            <a:r>
              <a:rPr lang="he-IL" b="1" baseline="0" dirty="0" smtClean="0">
                <a:solidFill>
                  <a:srgbClr val="FF0000"/>
                </a:solidFill>
              </a:rPr>
              <a:t> נקלטו או בהליך מתוך 11]</a:t>
            </a:r>
            <a:endParaRPr lang="he-IL" b="1" dirty="0" smtClean="0">
              <a:solidFill>
                <a:srgbClr val="FF0000"/>
              </a:solidFill>
            </a:endParaRPr>
          </a:p>
          <a:p>
            <a:endParaRPr lang="he-IL" baseline="0" dirty="0" smtClean="0"/>
          </a:p>
          <a:p>
            <a:r>
              <a:rPr lang="he-IL" u="sng" baseline="0" dirty="0" smtClean="0"/>
              <a:t>תמונת מצב קליטת מגשרים:</a:t>
            </a:r>
          </a:p>
          <a:p>
            <a:r>
              <a:rPr lang="he-IL" baseline="0" dirty="0" smtClean="0"/>
              <a:t>עפולה- בהליכים</a:t>
            </a:r>
          </a:p>
          <a:p>
            <a:r>
              <a:rPr lang="he-IL" baseline="0" dirty="0" smtClean="0"/>
              <a:t>חדרה- חדשה (ביוני תהיה בשנה- תיכנס לשיקולים)</a:t>
            </a:r>
          </a:p>
          <a:p>
            <a:r>
              <a:rPr lang="he-IL" baseline="0" dirty="0" smtClean="0"/>
              <a:t>נתניה- תוך חודש</a:t>
            </a:r>
          </a:p>
          <a:p>
            <a:r>
              <a:rPr lang="he-IL" baseline="0" dirty="0" smtClean="0"/>
              <a:t>מחוז מרכז- 2 בהליכים, 3 לא הביעו נכונות</a:t>
            </a:r>
          </a:p>
          <a:p>
            <a:r>
              <a:rPr lang="he-IL" dirty="0" smtClean="0"/>
              <a:t>ירושלים- חדש</a:t>
            </a:r>
          </a:p>
          <a:p>
            <a:r>
              <a:rPr lang="he-IL" dirty="0" smtClean="0"/>
              <a:t>דרום- 2 נקלטו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22749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smtClean="0"/>
          </a:p>
          <a:p>
            <a:r>
              <a:rPr lang="he-IL" smtClean="0"/>
              <a:t>להפריד חזרה את הפיילוט – ושישים כסף</a:t>
            </a:r>
          </a:p>
          <a:p>
            <a:r>
              <a:rPr lang="he-IL" smtClean="0"/>
              <a:t>הליך חלופי – חשוב ולבד</a:t>
            </a: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99616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16689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5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89C820-C7FF-4995-91F4-5433493F18EE}" type="slidenum">
              <a:rPr lang="he-IL" smtClean="0"/>
              <a:t>36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91366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4.png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95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571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5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4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777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65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96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365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57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51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98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181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2944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336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7550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888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531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416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0804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79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65002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ACCBF9"/>
                </a:solidFill>
              </a:rPr>
              <a:pPr/>
              <a:t>1/17/2017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3519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8955616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he-IL"/>
              <a:t>לחץ כדי לערוך סגנונות טקסט של תבנית בסיס</a:t>
            </a:r>
          </a:p>
          <a:p>
            <a:pPr lvl="1" eaLnBrk="1" latinLnBrk="0" hangingPunct="1"/>
            <a:r>
              <a:rPr lang="he-IL"/>
              <a:t>רמה שנייה</a:t>
            </a:r>
          </a:p>
          <a:p>
            <a:pPr lvl="2" eaLnBrk="1" latinLnBrk="0" hangingPunct="1"/>
            <a:r>
              <a:rPr lang="he-IL"/>
              <a:t>רמה שלישית</a:t>
            </a:r>
          </a:p>
          <a:p>
            <a:pPr lvl="3" eaLnBrk="1" latinLnBrk="0" hangingPunct="1"/>
            <a:r>
              <a:rPr lang="he-IL"/>
              <a:t>רמה רביעית</a:t>
            </a:r>
          </a:p>
          <a:p>
            <a:pPr lvl="4" eaLnBrk="1" latinLnBrk="0" hangingPunct="1"/>
            <a:r>
              <a:rPr lang="he-IL"/>
              <a:t>רמה חמישית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0542793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234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152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453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4905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7126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267920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1723515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58664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85582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1694400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599143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234999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968" y="188640"/>
            <a:ext cx="6781800" cy="1297233"/>
          </a:xfrm>
        </p:spPr>
        <p:txBody>
          <a:bodyPr/>
          <a:lstStyle>
            <a:lvl1pPr algn="r">
              <a:defRPr sz="4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915" y="2028188"/>
            <a:ext cx="7543800" cy="4685430"/>
          </a:xfrm>
        </p:spPr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376243"/>
            <a:ext cx="762000" cy="365125"/>
          </a:xfrm>
        </p:spPr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7" name="Picture 2" descr="http://www.n-k.org.il/_uploads/imagesgallery/semel2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322" y="117515"/>
            <a:ext cx="458593" cy="55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/>
          <p:nvPr userDrawn="1"/>
        </p:nvSpPr>
        <p:spPr>
          <a:xfrm>
            <a:off x="37634" y="764704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dirty="0"/>
              <a:t>התוכנית הממשלתית לשילוב יוצאי אתיופיה</a:t>
            </a:r>
          </a:p>
          <a:p>
            <a:pPr algn="ctr"/>
            <a:r>
              <a:rPr lang="he-IL" sz="1200" dirty="0"/>
              <a:t>מטה היישום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363830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r">
              <a:defRPr sz="5400" b="0" cap="all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416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2742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07399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6230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716572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543115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353059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  <p:pic>
        <p:nvPicPr>
          <p:cNvPr id="9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4933189"/>
            <a:ext cx="2041468" cy="1390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9424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526120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1A92D-7DB2-4663-9EF6-27E5958490A7}" type="datetimeFigureOut">
              <a:rPr lang="he-IL" smtClean="0"/>
              <a:t>י"ט/טבת/תשע"ז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5A682A-0627-4A6A-8D9C-1E0591F3AE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104804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8273419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6482909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34634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0323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4418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6287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75118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56033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65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8858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9308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37111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3664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58522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408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9825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8165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42244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858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6196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02228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כותרת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כותרת משנה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מציין מיקום של תאריך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7" name="מציין מיקום של כותרת תחתונה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29" name="מציין מיקום של מספר שקופית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1" name="מלבן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מלבן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מלבן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489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תוכן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763379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כותרת מקטע עליונה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ACCBF9"/>
                </a:solidFill>
              </a:rPr>
              <a:pPr/>
              <a:t>1/17/2017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>
              <a:solidFill>
                <a:srgbClr val="ACCBF9"/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F809F618-CB39-4505-9A16-A81627A90727}" type="slidenum">
              <a:rPr lang="en-US" smtClean="0">
                <a:solidFill>
                  <a:srgbClr val="ACCBF9"/>
                </a:solidFill>
              </a:rPr>
              <a:pPr/>
              <a:t>‹#›</a:t>
            </a:fld>
            <a:endParaRPr lang="en-US">
              <a:solidFill>
                <a:srgbClr val="ACCBF9"/>
              </a:solidFill>
            </a:endParaRPr>
          </a:p>
        </p:txBody>
      </p:sp>
      <p:sp>
        <p:nvSpPr>
          <p:cNvPr id="7" name="מלבן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מלבן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5867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תוכן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5272450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Edit Master text styles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11" name="מציין מיקום תוכן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מציין מיקום תוכן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/>
              <a:t>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3151004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9F618-CB39-4505-9A16-A81627A90727}" type="slidenum">
              <a:rPr lang="en-US" smtClean="0">
                <a:solidFill>
                  <a:srgbClr val="242852"/>
                </a:solidFill>
              </a:rPr>
              <a:pPr/>
              <a:t>‹#›</a:t>
            </a:fld>
            <a:endParaRPr lang="en-US">
              <a:solidFill>
                <a:srgbClr val="2428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756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40551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301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ביטח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68" y="5791201"/>
            <a:ext cx="781544" cy="532234"/>
          </a:xfrm>
          <a:prstGeom prst="rect">
            <a:avLst/>
          </a:prstGeom>
        </p:spPr>
      </p:pic>
      <p:pic>
        <p:nvPicPr>
          <p:cNvPr id="8" name="תמונה 7" descr="images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438275" y="5613323"/>
            <a:ext cx="609533" cy="737452"/>
          </a:xfrm>
          <a:prstGeom prst="rect">
            <a:avLst/>
          </a:prstGeom>
        </p:spPr>
      </p:pic>
      <p:pic>
        <p:nvPicPr>
          <p:cNvPr id="9" name="תמונה 8" descr="Logo-aka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902532" y="5829300"/>
            <a:ext cx="466687" cy="466687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290514" y="6415087"/>
            <a:ext cx="304800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1">
            <a:spAutoFit/>
          </a:bodyPr>
          <a:lstStyle/>
          <a:p>
            <a:pPr algn="l" rtl="0"/>
            <a:endParaRPr lang="he-I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86803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383538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093656228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4361356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973741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139748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58306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r">
              <a:defRPr sz="4000" b="1">
                <a:latin typeface="Fb Spoiler" panose="02020503050405020304" pitchFamily="18" charset="-79"/>
                <a:cs typeface="Fb Spoiler" panose="02020503050405020304" pitchFamily="18" charset="-79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69" y="5914745"/>
            <a:ext cx="935811" cy="637290"/>
          </a:xfrm>
          <a:prstGeom prst="rect">
            <a:avLst/>
          </a:prstGeom>
        </p:spPr>
      </p:pic>
      <p:pic>
        <p:nvPicPr>
          <p:cNvPr id="5" name="תמונה 4" descr="\\gn-fs01\Gn\Common\Letters\H\Header11.jpg"/>
          <p:cNvPicPr/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" t="13136" r="67201"/>
          <a:stretch/>
        </p:blipFill>
        <p:spPr bwMode="auto">
          <a:xfrm>
            <a:off x="1264980" y="5751581"/>
            <a:ext cx="1001142" cy="9636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205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1.xml"/><Relationship Id="rId18" Type="http://schemas.openxmlformats.org/officeDocument/2006/relationships/slideLayout" Target="../slideLayouts/slideLayout66.xml"/><Relationship Id="rId26" Type="http://schemas.openxmlformats.org/officeDocument/2006/relationships/slideLayout" Target="../slideLayouts/slideLayout74.xml"/><Relationship Id="rId3" Type="http://schemas.openxmlformats.org/officeDocument/2006/relationships/slideLayout" Target="../slideLayouts/slideLayout51.xml"/><Relationship Id="rId21" Type="http://schemas.openxmlformats.org/officeDocument/2006/relationships/slideLayout" Target="../slideLayouts/slideLayout69.xml"/><Relationship Id="rId34" Type="http://schemas.openxmlformats.org/officeDocument/2006/relationships/slideLayout" Target="../slideLayouts/slideLayout82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17" Type="http://schemas.openxmlformats.org/officeDocument/2006/relationships/slideLayout" Target="../slideLayouts/slideLayout65.xml"/><Relationship Id="rId25" Type="http://schemas.openxmlformats.org/officeDocument/2006/relationships/slideLayout" Target="../slideLayouts/slideLayout73.xml"/><Relationship Id="rId33" Type="http://schemas.openxmlformats.org/officeDocument/2006/relationships/slideLayout" Target="../slideLayouts/slideLayout81.xml"/><Relationship Id="rId2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64.xml"/><Relationship Id="rId20" Type="http://schemas.openxmlformats.org/officeDocument/2006/relationships/slideLayout" Target="../slideLayouts/slideLayout68.xml"/><Relationship Id="rId29" Type="http://schemas.openxmlformats.org/officeDocument/2006/relationships/slideLayout" Target="../slideLayouts/slideLayout77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24" Type="http://schemas.openxmlformats.org/officeDocument/2006/relationships/slideLayout" Target="../slideLayouts/slideLayout72.xml"/><Relationship Id="rId32" Type="http://schemas.openxmlformats.org/officeDocument/2006/relationships/slideLayout" Target="../slideLayouts/slideLayout80.xml"/><Relationship Id="rId5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3.xml"/><Relationship Id="rId23" Type="http://schemas.openxmlformats.org/officeDocument/2006/relationships/slideLayout" Target="../slideLayouts/slideLayout71.xml"/><Relationship Id="rId28" Type="http://schemas.openxmlformats.org/officeDocument/2006/relationships/slideLayout" Target="../slideLayouts/slideLayout76.xml"/><Relationship Id="rId36" Type="http://schemas.openxmlformats.org/officeDocument/2006/relationships/theme" Target="../theme/theme3.xml"/><Relationship Id="rId10" Type="http://schemas.openxmlformats.org/officeDocument/2006/relationships/slideLayout" Target="../slideLayouts/slideLayout58.xml"/><Relationship Id="rId19" Type="http://schemas.openxmlformats.org/officeDocument/2006/relationships/slideLayout" Target="../slideLayouts/slideLayout67.xml"/><Relationship Id="rId31" Type="http://schemas.openxmlformats.org/officeDocument/2006/relationships/slideLayout" Target="../slideLayouts/slideLayout79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Relationship Id="rId14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70.xml"/><Relationship Id="rId27" Type="http://schemas.openxmlformats.org/officeDocument/2006/relationships/slideLayout" Target="../slideLayouts/slideLayout75.xml"/><Relationship Id="rId30" Type="http://schemas.openxmlformats.org/officeDocument/2006/relationships/slideLayout" Target="../slideLayouts/slideLayout78.xml"/><Relationship Id="rId35" Type="http://schemas.openxmlformats.org/officeDocument/2006/relationships/slideLayout" Target="../slideLayouts/slideLayout8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 rtl="0"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320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  <p:sldLayoutId id="2147483698" r:id="rId17"/>
    <p:sldLayoutId id="2147483699" r:id="rId18"/>
    <p:sldLayoutId id="2147483700" r:id="rId19"/>
    <p:sldLayoutId id="2147483701" r:id="rId20"/>
    <p:sldLayoutId id="2147483702" r:id="rId21"/>
    <p:sldLayoutId id="2147483703" r:id="rId22"/>
    <p:sldLayoutId id="2147483704" r:id="rId23"/>
    <p:sldLayoutId id="2147483705" r:id="rId24"/>
    <p:sldLayoutId id="2147483706" r:id="rId25"/>
    <p:sldLayoutId id="2147483707" r:id="rId26"/>
    <p:sldLayoutId id="2147483708" r:id="rId27"/>
    <p:sldLayoutId id="2147483709" r:id="rId28"/>
    <p:sldLayoutId id="2147483710" r:id="rId29"/>
    <p:sldLayoutId id="2147483711" r:id="rId30"/>
    <p:sldLayoutId id="2147483712" r:id="rId31"/>
    <p:sldLayoutId id="2147483713" r:id="rId32"/>
    <p:sldLayoutId id="2147483714" r:id="rId33"/>
    <p:sldLayoutId id="2147483715" r:id="rId34"/>
    <p:sldLayoutId id="2147483716" r:id="rId35"/>
  </p:sldLayoutIdLst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608" y="403575"/>
            <a:ext cx="6781800" cy="129723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he-IL" dirty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206308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pPr rtl="0"/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 rtl="0"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1594" y="1700808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74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42" r:id="rId13"/>
  </p:sldLayoutIdLst>
  <p:txStyles>
    <p:titleStyle>
      <a:lvl1pPr algn="l" defTabSz="914400" rtl="1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7432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מציין מיקום של כותרת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he-IL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3" name="מציין מיקום טקסט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/>
              <a:t>רמה שנייה</a:t>
            </a:r>
          </a:p>
          <a:p>
            <a:pPr lvl="2" eaLnBrk="1" latinLnBrk="0" hangingPunct="1"/>
            <a:r>
              <a:rPr kumimoji="0" lang="he-IL"/>
              <a:t>רמה שלישית</a:t>
            </a:r>
          </a:p>
          <a:p>
            <a:pPr lvl="3" eaLnBrk="1" latinLnBrk="0" hangingPunct="1"/>
            <a:r>
              <a:rPr kumimoji="0" lang="he-IL"/>
              <a:t>רמה רביעית</a:t>
            </a:r>
          </a:p>
          <a:p>
            <a:pPr lvl="4" eaLnBrk="1" latinLnBrk="0" hangingPunct="1"/>
            <a:r>
              <a:rPr kumimoji="0" lang="he-IL"/>
              <a:t>רמה חמישית</a:t>
            </a:r>
            <a:endParaRPr kumimoji="0" lang="en-US"/>
          </a:p>
        </p:txBody>
      </p:sp>
      <p:sp>
        <p:nvSpPr>
          <p:cNvPr id="14" name="מציין מיקום של תאריך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C809D46A-683A-4F18-A720-4F36F84CD624}" type="datetimeFigureOut">
              <a:rPr lang="en-US" smtClean="0">
                <a:solidFill>
                  <a:srgbClr val="242852"/>
                </a:solidFill>
              </a:rPr>
              <a:pPr rtl="0"/>
              <a:t>1/17/2017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endParaRPr lang="en-US">
              <a:solidFill>
                <a:srgbClr val="242852"/>
              </a:solidFill>
            </a:endParaRPr>
          </a:p>
        </p:txBody>
      </p:sp>
      <p:sp>
        <p:nvSpPr>
          <p:cNvPr id="23" name="מציין מיקום של מספר שקופית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rtl="0"/>
            <a:fld id="{F809F618-CB39-4505-9A16-A81627A90727}" type="slidenum">
              <a:rPr lang="en-US" smtClean="0">
                <a:solidFill>
                  <a:srgbClr val="242852"/>
                </a:solidFill>
              </a:rPr>
              <a:pPr rtl="0"/>
              <a:t>‹#›</a:t>
            </a:fld>
            <a:endParaRPr lang="en-US">
              <a:solidFill>
                <a:srgbClr val="242852"/>
              </a:solidFill>
            </a:endParaRPr>
          </a:p>
        </p:txBody>
      </p:sp>
      <p:sp>
        <p:nvSpPr>
          <p:cNvPr id="28" name="מחבר ישר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מחבר ישר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algn="l" rtl="0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משולש שווה שוקיים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0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828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  <p:sldLayoutId id="2147483786" r:id="rId18"/>
    <p:sldLayoutId id="2147483787" r:id="rId19"/>
    <p:sldLayoutId id="2147483788" r:id="rId20"/>
    <p:sldLayoutId id="2147483789" r:id="rId21"/>
    <p:sldLayoutId id="2147483790" r:id="rId22"/>
    <p:sldLayoutId id="2147483791" r:id="rId23"/>
    <p:sldLayoutId id="2147483792" r:id="rId24"/>
    <p:sldLayoutId id="2147483793" r:id="rId25"/>
    <p:sldLayoutId id="2147483794" r:id="rId26"/>
    <p:sldLayoutId id="2147483795" r:id="rId27"/>
    <p:sldLayoutId id="2147483796" r:id="rId28"/>
    <p:sldLayoutId id="2147483797" r:id="rId29"/>
    <p:sldLayoutId id="2147483798" r:id="rId30"/>
    <p:sldLayoutId id="2147483799" r:id="rId31"/>
    <p:sldLayoutId id="2147483800" r:id="rId32"/>
    <p:sldLayoutId id="2147483801" r:id="rId33"/>
    <p:sldLayoutId id="2147483802" r:id="rId34"/>
    <p:sldLayoutId id="2147483803" r:id="rId35"/>
  </p:sldLayoutIdLst>
  <p:txStyles>
    <p:titleStyle>
      <a:lvl1pPr algn="l" rtl="1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r" rtl="1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r" rtl="1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r" rtl="1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r" rtl="1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r" rtl="1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r" rtl="1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r" rtl="1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8.jpeg"/><Relationship Id="rId7" Type="http://schemas.openxmlformats.org/officeDocument/2006/relationships/image" Target="../media/image11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0.jpeg"/><Relationship Id="rId5" Type="http://schemas.microsoft.com/office/2007/relationships/hdphoto" Target="../media/hdphoto1.wdp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7.xml"/><Relationship Id="rId5" Type="http://schemas.microsoft.com/office/2007/relationships/hdphoto" Target="../media/hdphoto3.wdp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7961" y="3165926"/>
            <a:ext cx="8040085" cy="1847250"/>
          </a:xfrm>
        </p:spPr>
        <p:txBody>
          <a:bodyPr>
            <a:noAutofit/>
          </a:bodyPr>
          <a:lstStyle/>
          <a:p>
            <a:pPr algn="r"/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/>
              <a:t/>
            </a:r>
            <a:br>
              <a:rPr lang="he-IL" sz="4000" dirty="0"/>
            </a:br>
            <a:r>
              <a:rPr lang="he-IL" sz="4000" dirty="0"/>
              <a:t>התוכנית הממשלתית לשילוב יוצאי אתיופיה</a:t>
            </a:r>
            <a:r>
              <a:rPr lang="he-IL" sz="4000" dirty="0" smtClean="0"/>
              <a:t>: דיווח על היערכות ותחילת ביצוע    </a:t>
            </a:r>
            <a:endParaRPr lang="en-US" sz="4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616" y="5085184"/>
            <a:ext cx="8568952" cy="1412776"/>
          </a:xfrm>
        </p:spPr>
        <p:txBody>
          <a:bodyPr>
            <a:normAutofit/>
          </a:bodyPr>
          <a:lstStyle/>
          <a:p>
            <a:pPr algn="ctr"/>
            <a:r>
              <a:rPr lang="he-IL" dirty="0" smtClean="0"/>
              <a:t>ועדת העלייה, הקליטה והתפוצות, ינואר 2017</a:t>
            </a:r>
          </a:p>
          <a:p>
            <a:pPr algn="ctr"/>
            <a:endParaRPr lang="en-US" dirty="0"/>
          </a:p>
        </p:txBody>
      </p:sp>
      <p:pic>
        <p:nvPicPr>
          <p:cNvPr id="4" name="Picture 2" descr="http://www.n-k.org.il/_uploads/imagesgallery/semel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339" y="108787"/>
            <a:ext cx="815506" cy="98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Rectangle 3"/>
          <p:cNvSpPr/>
          <p:nvPr/>
        </p:nvSpPr>
        <p:spPr>
          <a:xfrm>
            <a:off x="3601108" y="1340768"/>
            <a:ext cx="1997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1200" dirty="0"/>
              <a:t>התוכנית הממשלתית לשילוב יוצאי אתיופיה</a:t>
            </a:r>
          </a:p>
          <a:p>
            <a:pPr algn="ctr"/>
            <a:r>
              <a:rPr lang="he-IL" sz="1200" dirty="0"/>
              <a:t>מטה היישום</a:t>
            </a:r>
            <a:endParaRPr lang="en-US" sz="1200" dirty="0"/>
          </a:p>
        </p:txBody>
      </p:sp>
      <p:pic>
        <p:nvPicPr>
          <p:cNvPr id="6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5698413"/>
            <a:ext cx="1440160" cy="94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63" y="5733256"/>
            <a:ext cx="906112" cy="871047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8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733256"/>
            <a:ext cx="912459" cy="865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תמונה 8" descr="http://m1cdn.pagewiz.net/Media/rvhwifyrldukzjbkcyqzvojnz_usermedia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733255"/>
            <a:ext cx="1728192" cy="895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869" y="5733256"/>
            <a:ext cx="671990" cy="895986"/>
          </a:xfrm>
          <a:prstGeom prst="rect">
            <a:avLst/>
          </a:prstGeom>
        </p:spPr>
      </p:pic>
      <p:pic>
        <p:nvPicPr>
          <p:cNvPr id="11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263" y="5733256"/>
            <a:ext cx="895986" cy="89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תמונה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5589240"/>
            <a:ext cx="1246014" cy="84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93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688" y="332656"/>
            <a:ext cx="6933456" cy="1143000"/>
          </a:xfrm>
        </p:spPr>
        <p:txBody>
          <a:bodyPr/>
          <a:lstStyle/>
          <a:p>
            <a:r>
              <a:rPr lang="he-IL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שנת 2016:</a:t>
            </a:r>
            <a:r>
              <a:rPr lang="en-US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36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השלמת תכנון, היערכות ותחילת יישום</a:t>
            </a:r>
            <a:endParaRPr lang="en-US" sz="3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772816"/>
            <a:ext cx="8219256" cy="4997152"/>
          </a:xfrm>
        </p:spPr>
        <p:txBody>
          <a:bodyPr>
            <a:normAutofit fontScale="77500" lnSpcReduction="20000"/>
          </a:bodyPr>
          <a:lstStyle/>
          <a:p>
            <a:r>
              <a:rPr lang="he-IL" sz="3200" dirty="0" smtClean="0"/>
              <a:t>הושלמו החלטות הממשלה לתוכנית המקיפה את כל תחומי החיים:</a:t>
            </a:r>
            <a:r>
              <a:rPr lang="en-US" sz="3200" dirty="0" smtClean="0"/>
              <a:t> </a:t>
            </a:r>
            <a:endParaRPr lang="he-IL" sz="3200" dirty="0" smtClean="0"/>
          </a:p>
          <a:p>
            <a:pPr lvl="1"/>
            <a:r>
              <a:rPr lang="he-IL" sz="3000" dirty="0" smtClean="0"/>
              <a:t>משרד השיכון: משכנתאות והתחדשות עירונית</a:t>
            </a:r>
          </a:p>
          <a:p>
            <a:pPr lvl="1"/>
            <a:r>
              <a:rPr lang="he-IL" sz="3000" dirty="0" smtClean="0"/>
              <a:t>יישום המלצות הועדה למיגור גזענות במשטרה</a:t>
            </a:r>
          </a:p>
          <a:p>
            <a:r>
              <a:rPr lang="he-IL" sz="3200" dirty="0" smtClean="0"/>
              <a:t>הוקמו במשרדים ועדות מעקב מקצועיות המונות 50% נציגי קהילה למעקב אחרי התוכנית</a:t>
            </a:r>
          </a:p>
          <a:p>
            <a:r>
              <a:rPr lang="he-IL" sz="3200" dirty="0" smtClean="0"/>
              <a:t>הוקמו גופי יישום</a:t>
            </a:r>
          </a:p>
          <a:p>
            <a:pPr lvl="1"/>
            <a:r>
              <a:rPr lang="he-IL" sz="3000" dirty="0" smtClean="0"/>
              <a:t>מטה יישום (זמני) לתוכנית הממשלתית</a:t>
            </a:r>
          </a:p>
          <a:p>
            <a:pPr lvl="1"/>
            <a:r>
              <a:rPr lang="he-IL" sz="3000" dirty="0" smtClean="0"/>
              <a:t>יחידה לתיאום המאבק בגזענות</a:t>
            </a:r>
          </a:p>
          <a:p>
            <a:r>
              <a:rPr lang="he-IL" sz="3200" dirty="0" smtClean="0"/>
              <a:t>המשרדים ביצוע היערכות ליישום הפעולות בתחומי אחריותם</a:t>
            </a:r>
          </a:p>
          <a:p>
            <a:r>
              <a:rPr lang="he-IL" sz="3200" dirty="0" smtClean="0"/>
              <a:t>גובש מנגנון להבטחת שקיפות הקצאת התקציב וביצועו </a:t>
            </a:r>
          </a:p>
          <a:p>
            <a:r>
              <a:rPr lang="he-IL" sz="3200" dirty="0" smtClean="0"/>
              <a:t>המשרדים החלו ליישם את הפעולות שבאחריותם</a:t>
            </a:r>
          </a:p>
        </p:txBody>
      </p:sp>
    </p:spTree>
    <p:extLst>
      <p:ext uri="{BB962C8B-B14F-4D97-AF65-F5344CB8AC3E}">
        <p14:creationId xmlns:p14="http://schemas.microsoft.com/office/powerpoint/2010/main" val="424494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6540466" cy="1297233"/>
          </a:xfrm>
        </p:spPr>
        <p:txBody>
          <a:bodyPr>
            <a:normAutofit/>
          </a:bodyPr>
          <a:lstStyle/>
          <a:p>
            <a:pPr algn="r"/>
            <a:r>
              <a:rPr lang="he-IL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דוגמאות לפעולות בתחומי החיים השונים</a:t>
            </a:r>
            <a:endParaRPr lang="en-US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34905"/>
              </p:ext>
            </p:extLst>
          </p:nvPr>
        </p:nvGraphicFramePr>
        <p:xfrm>
          <a:off x="179512" y="1916832"/>
          <a:ext cx="8712968" cy="46776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261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משרד החינוך </a:t>
            </a:r>
            <a:endParaRPr lang="he-IL" dirty="0"/>
          </a:p>
        </p:txBody>
      </p:sp>
      <p:pic>
        <p:nvPicPr>
          <p:cNvPr id="1026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2" y="616892"/>
            <a:ext cx="26574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51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156193"/>
            <a:ext cx="7501880" cy="721169"/>
          </a:xfrm>
        </p:spPr>
        <p:txBody>
          <a:bodyPr/>
          <a:lstStyle/>
          <a:p>
            <a:r>
              <a:rPr lang="he-IL" sz="3200" dirty="0" smtClean="0"/>
              <a:t>הגיל הרך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9295376"/>
              </p:ext>
            </p:extLst>
          </p:nvPr>
        </p:nvGraphicFramePr>
        <p:xfrm>
          <a:off x="205663" y="1916832"/>
          <a:ext cx="8830834" cy="401440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994724"/>
                <a:gridCol w="790532"/>
                <a:gridCol w="983409"/>
                <a:gridCol w="983573"/>
                <a:gridCol w="914306"/>
                <a:gridCol w="983414"/>
                <a:gridCol w="794175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מהות</a:t>
                      </a:r>
                      <a:r>
                        <a:rPr lang="he-IL" sz="1400" baseline="0" dirty="0" smtClean="0"/>
                        <a:t> הפעילות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אבן יסוד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תקציב </a:t>
                      </a:r>
                    </a:p>
                    <a:p>
                      <a:pPr rtl="1"/>
                      <a:r>
                        <a:rPr lang="he-IL" sz="1400" dirty="0" smtClean="0"/>
                        <a:t>שנתי</a:t>
                      </a:r>
                      <a:endParaRPr lang="he-IL" sz="14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היקף ביצוע מתוכנן </a:t>
                      </a:r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סטטוס דצמבר 2016</a:t>
                      </a:r>
                      <a:endParaRPr lang="he-I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צפי יוני 2017</a:t>
                      </a:r>
                      <a:endParaRPr lang="he-IL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</a:tr>
              <a:tr h="931534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מעגן </a:t>
                      </a:r>
                      <a:r>
                        <a:rPr lang="he-IL" sz="1400" dirty="0" smtClean="0"/>
                        <a:t>קשת</a:t>
                      </a:r>
                    </a:p>
                    <a:p>
                      <a:pPr rtl="1"/>
                      <a:r>
                        <a:rPr lang="he-IL" sz="1400" dirty="0" smtClean="0"/>
                        <a:t>(החליף את </a:t>
                      </a:r>
                      <a:r>
                        <a:rPr lang="he-IL" sz="1400" dirty="0" err="1" smtClean="0"/>
                        <a:t>פאקט</a:t>
                      </a:r>
                      <a:r>
                        <a:rPr lang="he-IL" sz="1400" dirty="0" smtClean="0"/>
                        <a:t>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איתור טיפול והדרכה של תלמידי גן עם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2,739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45 גנים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41 גנים 471</a:t>
                      </a:r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45 גנים</a:t>
                      </a:r>
                    </a:p>
                    <a:p>
                      <a:pPr rtl="1"/>
                      <a:r>
                        <a:rPr lang="he-IL" sz="1400" dirty="0" smtClean="0"/>
                        <a:t>500 </a:t>
                      </a:r>
                      <a:r>
                        <a:rPr lang="he-IL" sz="1400" dirty="0"/>
                        <a:t>תלמידי </a:t>
                      </a:r>
                      <a:r>
                        <a:rPr lang="he-IL" sz="1400" dirty="0" smtClean="0"/>
                        <a:t>גן</a:t>
                      </a:r>
                      <a:endParaRPr lang="he-IL" sz="1400" dirty="0"/>
                    </a:p>
                  </a:txBody>
                  <a:tcPr/>
                </a:tc>
              </a:tr>
              <a:tr h="1504150"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מעורבות הורים בחיי הגן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הורים ובמקביל קבוצות ילדים לצורך העשרה 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חיזוק התא המשפחתי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600 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24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20 קבוצות 305 תלמידים</a:t>
                      </a:r>
                    </a:p>
                    <a:p>
                      <a:pPr rtl="1"/>
                      <a:r>
                        <a:rPr lang="he-IL" sz="1400" dirty="0" smtClean="0"/>
                        <a:t>308 הורים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  24 קבוצות: 400 תלמידים</a:t>
                      </a:r>
                    </a:p>
                    <a:p>
                      <a:pPr rtl="1"/>
                      <a:r>
                        <a:rPr lang="he-IL" sz="1400" dirty="0" smtClean="0"/>
                        <a:t>400 הורים</a:t>
                      </a:r>
                    </a:p>
                    <a:p>
                      <a:pPr rtl="1"/>
                      <a:endParaRPr lang="he-IL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88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156193"/>
            <a:ext cx="7501880" cy="721169"/>
          </a:xfrm>
        </p:spPr>
        <p:txBody>
          <a:bodyPr/>
          <a:lstStyle/>
          <a:p>
            <a:r>
              <a:rPr lang="he-IL" sz="3200" dirty="0" smtClean="0"/>
              <a:t>תגבור לימודי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099151"/>
              </p:ext>
            </p:extLst>
          </p:nvPr>
        </p:nvGraphicFramePr>
        <p:xfrm>
          <a:off x="205663" y="1268760"/>
          <a:ext cx="8830834" cy="504176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727004"/>
                <a:gridCol w="878232"/>
                <a:gridCol w="1163429"/>
                <a:gridCol w="983573"/>
                <a:gridCol w="885278"/>
                <a:gridCol w="1012442"/>
                <a:gridCol w="794175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תגבור לימודי בחינוך העל יסודי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18,840*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8,764 תלמידים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(80%</a:t>
                      </a:r>
                      <a:r>
                        <a:rPr lang="he-IL" sz="1200" baseline="0" dirty="0" smtClean="0"/>
                        <a:t> מהם יוצאי אתיופיה)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2,632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חלקי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5,815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שיפור הישגים בבגרות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מתגברות לבגרות , וחונכות וירטואלית  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794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94 קבוצות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194</a:t>
                      </a:r>
                      <a:r>
                        <a:rPr lang="he-IL" sz="1200" baseline="0" dirty="0" smtClean="0"/>
                        <a:t> תלמידים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375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baseline="0" dirty="0" smtClean="0"/>
                        <a:t>תלמידים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200" dirty="0" err="1" smtClean="0"/>
                        <a:t>מת"ל</a:t>
                      </a:r>
                      <a:r>
                        <a:rPr lang="he-IL" sz="1200" dirty="0" smtClean="0"/>
                        <a:t> בחטיבות </a:t>
                      </a:r>
                      <a:r>
                        <a:rPr lang="he-IL" sz="1200" dirty="0" err="1" smtClean="0"/>
                        <a:t>הבניים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מומחה לקידום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תפקודי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למידה בבית הספר המאתר תלמידים , מדריך ומטפל בקושי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וסגירת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פערים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2,890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71 בתי ספר  תלמידים ב30  יישובים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500 תלמידים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500 תלמידים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שילוב</a:t>
                      </a:r>
                      <a:r>
                        <a:rPr lang="he-IL" sz="1200" baseline="0" smtClean="0"/>
                        <a:t> מאמנות שפה ותוכנית מרום בב"יס יסודי</a:t>
                      </a:r>
                      <a:endParaRPr lang="he-IL" sz="120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עבודה עם בתי ספר בעלי הישגים נמוכים ואחוז גבוהה של תלמידים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יוצאי אתיופיה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וצימצום</a:t>
                      </a: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פערים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3,500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23 בתי ספר עם מאמנות 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19 בתי ספר במרום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1986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2000</a:t>
                      </a:r>
                      <a:endParaRPr lang="he-IL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269993" cy="83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435067"/>
            <a:ext cx="8271905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/>
              <a:t>* יש להוסיף סכום דומה שמקורו בפדרציות</a:t>
            </a:r>
            <a:endParaRPr lang="he-IL" sz="1400" b="1" dirty="0"/>
          </a:p>
        </p:txBody>
      </p:sp>
    </p:spTree>
    <p:extLst>
      <p:ext uri="{BB962C8B-B14F-4D97-AF65-F5344CB8AC3E}">
        <p14:creationId xmlns:p14="http://schemas.microsoft.com/office/powerpoint/2010/main" val="366408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08145" y="475583"/>
            <a:ext cx="7501880" cy="721169"/>
          </a:xfrm>
        </p:spPr>
        <p:txBody>
          <a:bodyPr/>
          <a:lstStyle/>
          <a:p>
            <a:r>
              <a:rPr lang="he-IL" sz="3200" dirty="0" err="1" smtClean="0"/>
              <a:t>מצויינות</a:t>
            </a:r>
            <a:r>
              <a:rPr lang="he-IL" sz="3200" dirty="0" smtClean="0"/>
              <a:t>, נוער בסיכון, והחברה הישראלית</a:t>
            </a:r>
            <a:endParaRPr lang="he-IL" sz="32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2304095"/>
              </p:ext>
            </p:extLst>
          </p:nvPr>
        </p:nvGraphicFramePr>
        <p:xfrm>
          <a:off x="205663" y="1700808"/>
          <a:ext cx="8830834" cy="361428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56186"/>
                <a:gridCol w="1330515"/>
                <a:gridCol w="819426"/>
                <a:gridCol w="785810"/>
                <a:gridCol w="1163429"/>
                <a:gridCol w="983573"/>
                <a:gridCol w="795749"/>
                <a:gridCol w="851033"/>
                <a:gridCol w="1045113"/>
              </a:tblGrid>
              <a:tr h="32632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6321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שבוע עליות במערכת החינוך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לימוד נושא העליות לישראל ותרומתן</a:t>
                      </a:r>
                      <a:endParaRPr lang="he-IL" sz="1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החברה הישראלית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-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400" dirty="0" smtClean="0"/>
                        <a:t>כל מוסדות החינוך במגזר היהודי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noProof="0" dirty="0" smtClean="0"/>
                        <a:t>תשע"ז</a:t>
                      </a:r>
                      <a:r>
                        <a:rPr lang="he-IL" sz="1400" baseline="0" noProof="0" dirty="0" smtClean="0"/>
                        <a:t> הוקרה ותודה לעולים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 smtClean="0"/>
                        <a:t>V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noProof="0" dirty="0" smtClean="0"/>
                        <a:t>מתוכנן </a:t>
                      </a:r>
                      <a:r>
                        <a:rPr lang="he-IL" sz="1200" baseline="0" noProof="0" dirty="0" err="1" smtClean="0"/>
                        <a:t>בתשע"ח</a:t>
                      </a:r>
                      <a:r>
                        <a:rPr lang="en-US" sz="1200" baseline="0" noProof="0" dirty="0" smtClean="0"/>
                        <a:t> </a:t>
                      </a:r>
                      <a:r>
                        <a:rPr lang="he-IL" sz="1200" baseline="0" noProof="0" dirty="0" smtClean="0"/>
                        <a:t>עליות לירושלים 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איתור וטיפוח תלמידים מצטיינים ומחוננים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הפעלת קבוצות בבתי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הספר ובקהילה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עידוד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מצויינות</a:t>
                      </a:r>
                      <a:endParaRPr lang="en-US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1,573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600 תלמידים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באופן</a:t>
                      </a:r>
                      <a:r>
                        <a:rPr lang="he-IL" sz="1200" baseline="0" smtClean="0"/>
                        <a:t>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449 תלמידים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460 תלמידים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עבודת</a:t>
                      </a:r>
                      <a:r>
                        <a:rPr lang="he-IL" sz="1200" baseline="0" dirty="0" smtClean="0"/>
                        <a:t> מניעה</a:t>
                      </a:r>
                      <a:r>
                        <a:rPr lang="he-IL" sz="1200" dirty="0" smtClean="0"/>
                        <a:t> עם נוער בסיכון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הקצאת תקני עובדי קידום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he-IL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תלמידים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בטיפול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2,480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33 תקנים</a:t>
                      </a:r>
                    </a:p>
                    <a:p>
                      <a:pPr marL="0" indent="0" rtl="1">
                        <a:buFont typeface="Arial" panose="020B0604020202020204" pitchFamily="34" charset="0"/>
                        <a:buNone/>
                      </a:pPr>
                      <a:r>
                        <a:rPr lang="he-IL" sz="1200" smtClean="0"/>
                        <a:t>900 תלמידים בתוכניות מניעה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898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smtClean="0"/>
                        <a:t>V</a:t>
                      </a:r>
                      <a:endParaRPr lang="he-IL" sz="120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900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42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641486" y="188640"/>
            <a:ext cx="6385281" cy="1297233"/>
          </a:xfrm>
        </p:spPr>
        <p:txBody>
          <a:bodyPr/>
          <a:lstStyle/>
          <a:p>
            <a:r>
              <a:rPr lang="he-IL" sz="3600" dirty="0"/>
              <a:t>הישגים ואתגרים </a:t>
            </a:r>
            <a:r>
              <a:rPr lang="he-IL" sz="3600" dirty="0" smtClean="0"/>
              <a:t>מרכזיים בקידום לימודי</a:t>
            </a:r>
            <a:endParaRPr lang="he-IL" sz="36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259632" y="1628800"/>
            <a:ext cx="7543800" cy="4685430"/>
          </a:xfrm>
        </p:spPr>
        <p:txBody>
          <a:bodyPr>
            <a:normAutofit/>
          </a:bodyPr>
          <a:lstStyle/>
          <a:p>
            <a:r>
              <a:rPr lang="he-IL" sz="2800" b="1" dirty="0">
                <a:solidFill>
                  <a:schemeClr val="tx1"/>
                </a:solidFill>
              </a:rPr>
              <a:t>הישג : </a:t>
            </a:r>
            <a:r>
              <a:rPr lang="he-IL" sz="2800" dirty="0">
                <a:solidFill>
                  <a:schemeClr val="tx1"/>
                </a:solidFill>
              </a:rPr>
              <a:t>איתור תלמידים מצטיינים </a:t>
            </a:r>
            <a:endParaRPr lang="he-IL" sz="2800" dirty="0" smtClean="0">
              <a:solidFill>
                <a:schemeClr val="tx1"/>
              </a:solidFill>
            </a:endParaRPr>
          </a:p>
          <a:p>
            <a:endParaRPr lang="he-IL" sz="2800" dirty="0">
              <a:solidFill>
                <a:schemeClr val="tx1"/>
              </a:solidFill>
            </a:endParaRPr>
          </a:p>
          <a:p>
            <a:r>
              <a:rPr lang="he-IL" sz="2800" b="1" dirty="0" smtClean="0">
                <a:solidFill>
                  <a:schemeClr val="tx1"/>
                </a:solidFill>
              </a:rPr>
              <a:t>אתגר </a:t>
            </a:r>
            <a:r>
              <a:rPr lang="he-IL" sz="2800" b="1" dirty="0">
                <a:solidFill>
                  <a:schemeClr val="tx1"/>
                </a:solidFill>
              </a:rPr>
              <a:t>: </a:t>
            </a:r>
            <a:r>
              <a:rPr lang="he-IL" sz="2800" dirty="0" smtClean="0">
                <a:solidFill>
                  <a:schemeClr val="tx1"/>
                </a:solidFill>
              </a:rPr>
              <a:t>גיבוש ויישום </a:t>
            </a:r>
            <a:r>
              <a:rPr lang="he-IL" sz="2800" dirty="0" err="1" smtClean="0">
                <a:solidFill>
                  <a:schemeClr val="tx1"/>
                </a:solidFill>
              </a:rPr>
              <a:t>תוכנית</a:t>
            </a:r>
            <a:r>
              <a:rPr lang="he-IL" sz="2800" dirty="0" smtClean="0">
                <a:solidFill>
                  <a:schemeClr val="tx1"/>
                </a:solidFill>
              </a:rPr>
              <a:t> לעבודה עם הורים הממוקדת בניית יחסים מחזקי מוטיבציה בין ההורים לבית הספר  </a:t>
            </a:r>
            <a:endParaRPr lang="he-IL" sz="2800" dirty="0">
              <a:solidFill>
                <a:schemeClr val="tx1"/>
              </a:solidFill>
            </a:endParaRPr>
          </a:p>
        </p:txBody>
      </p:sp>
      <p:pic>
        <p:nvPicPr>
          <p:cNvPr id="3074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55"/>
            <a:ext cx="2461975" cy="161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207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כותרת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הכשרת עובדי הוראה וקליטתם במערכת</a:t>
            </a:r>
            <a:endParaRPr lang="he-IL" dirty="0"/>
          </a:p>
        </p:txBody>
      </p:sp>
      <p:graphicFrame>
        <p:nvGraphicFramePr>
          <p:cNvPr id="7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644798"/>
              </p:ext>
            </p:extLst>
          </p:nvPr>
        </p:nvGraphicFramePr>
        <p:xfrm>
          <a:off x="206226" y="2060847"/>
          <a:ext cx="8603376" cy="4285091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028982"/>
                <a:gridCol w="1296245"/>
                <a:gridCol w="708279"/>
                <a:gridCol w="855611"/>
                <a:gridCol w="1133462"/>
                <a:gridCol w="851479"/>
                <a:gridCol w="992075"/>
                <a:gridCol w="963525"/>
                <a:gridCol w="773718"/>
              </a:tblGrid>
              <a:tr h="36291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מהות</a:t>
                      </a:r>
                      <a:r>
                        <a:rPr lang="he-IL" sz="1200" b="0" baseline="0" dirty="0" smtClean="0">
                          <a:cs typeface="+mn-cs"/>
                        </a:rPr>
                        <a:t> הפעילות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אבן יסוד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שנתי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היקף ביצוע מתוכנן 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סטטוס דצמבר 2016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צפי יוני 2017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6291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היערכות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ביצוע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1932173"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הכשרת</a:t>
                      </a:r>
                      <a:r>
                        <a:rPr lang="he-IL" sz="1200" b="0" baseline="0" dirty="0" smtClean="0">
                          <a:cs typeface="+mn-cs"/>
                        </a:rPr>
                        <a:t> מורים</a:t>
                      </a:r>
                    </a:p>
                    <a:p>
                      <a:pPr rtl="1"/>
                      <a:r>
                        <a:rPr lang="he-IL" sz="1200" b="0" baseline="0" dirty="0" smtClean="0">
                          <a:cs typeface="+mn-cs"/>
                        </a:rPr>
                        <a:t>ומנהלים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indent="0" rtl="1">
                        <a:buNone/>
                      </a:pPr>
                      <a:r>
                        <a:rPr lang="he-IL" sz="1200" b="0" dirty="0" smtClean="0">
                          <a:cs typeface="+mn-cs"/>
                        </a:rPr>
                        <a:t>תכנית הכשרה ייחודית הכוללת  מרכיבים של טיפוח אסטרטגיות למידה, חונכות אישית</a:t>
                      </a:r>
                      <a:r>
                        <a:rPr lang="he-IL" sz="1200" b="0" baseline="0" dirty="0" smtClean="0">
                          <a:cs typeface="+mn-cs"/>
                        </a:rPr>
                        <a:t> והעשרה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1,607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cs typeface="+mn-cs"/>
                        </a:rPr>
                        <a:t>V </a:t>
                      </a:r>
                      <a:endParaRPr lang="he-IL" sz="1200" b="0" dirty="0" smtClean="0">
                        <a:cs typeface="+mn-cs"/>
                      </a:endParaRP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250 סטודנטים ב- 6 מכללות</a:t>
                      </a:r>
                    </a:p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 (85 בוגרים השתבצו במערכת)</a:t>
                      </a:r>
                    </a:p>
                    <a:p>
                      <a:pPr rtl="1"/>
                      <a:endParaRPr lang="he-IL" sz="1200" b="0" dirty="0" smtClean="0">
                        <a:cs typeface="+mn-cs"/>
                      </a:endParaRPr>
                    </a:p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50846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הכשרת</a:t>
                      </a:r>
                      <a:r>
                        <a:rPr lang="he-IL" sz="1200" b="0" baseline="0" dirty="0" smtClean="0">
                          <a:cs typeface="+mn-cs"/>
                        </a:rPr>
                        <a:t> מורים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מלגות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500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V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b="0" dirty="0" smtClean="0">
                          <a:cs typeface="+mn-cs"/>
                        </a:rPr>
                        <a:t>250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</a:tr>
              <a:tr h="1118627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השמה של בוגרי התוכנית במערכת החינוך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שילוב מיטבי</a:t>
                      </a:r>
                      <a:endParaRPr 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2,678</a:t>
                      </a:r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שילוב </a:t>
                      </a:r>
                      <a:r>
                        <a:rPr lang="he-IL" sz="1200" b="0" baseline="0" dirty="0" smtClean="0">
                          <a:cs typeface="+mn-cs"/>
                        </a:rPr>
                        <a:t> 300 מורים נוספים ב- 4 שנים (סה"כ 600)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rtl="1"/>
                      <a:endParaRPr lang="he-IL" sz="1200" b="0" dirty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dirty="0" smtClean="0">
                          <a:cs typeface="+mn-cs"/>
                        </a:rPr>
                        <a:t>121 (מעבר ל- 300 הקיימים)</a:t>
                      </a: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cs typeface="+mn-cs"/>
                        </a:rPr>
                        <a:t>121</a:t>
                      </a:r>
                      <a:endParaRPr lang="he-IL" sz="1200" b="0" dirty="0" smtClean="0">
                        <a:cs typeface="+mn-cs"/>
                      </a:endParaRPr>
                    </a:p>
                  </a:txBody>
                  <a:tcPr marL="78123" marR="78123"/>
                </a:tc>
              </a:tr>
            </a:tbl>
          </a:graphicData>
        </a:graphic>
      </p:graphicFrame>
      <p:pic>
        <p:nvPicPr>
          <p:cNvPr id="8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63" y="259268"/>
            <a:ext cx="1760286" cy="115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40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הישגים ואתגרים מרכזיים – </a:t>
            </a:r>
            <a:r>
              <a:rPr lang="he-IL" dirty="0" smtClean="0"/>
              <a:t>הכשרת עובדי הוראה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2132856"/>
            <a:ext cx="8558195" cy="468543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e-IL" b="1" dirty="0"/>
              <a:t>הישגים: </a:t>
            </a:r>
          </a:p>
          <a:p>
            <a:r>
              <a:rPr lang="he-IL" dirty="0" smtClean="0"/>
              <a:t>הוקמה מכינה </a:t>
            </a:r>
            <a:r>
              <a:rPr lang="he-IL" dirty="0"/>
              <a:t>לבנות של שירות לאומי – חשיפה </a:t>
            </a:r>
            <a:r>
              <a:rPr lang="he-IL" dirty="0" smtClean="0"/>
              <a:t>לאקדמיה - </a:t>
            </a:r>
            <a:r>
              <a:rPr lang="he-IL" dirty="0"/>
              <a:t>15 לומדות </a:t>
            </a:r>
          </a:p>
          <a:p>
            <a:r>
              <a:rPr lang="he-IL" dirty="0" smtClean="0"/>
              <a:t>הוקם פורום "מנהלים </a:t>
            </a:r>
            <a:r>
              <a:rPr lang="he-IL" dirty="0"/>
              <a:t>עמיתים" – מנהלי בתי ספר המחוייבים להשמה (30 מנהלים) </a:t>
            </a:r>
          </a:p>
          <a:p>
            <a:pPr marL="0" indent="0">
              <a:buNone/>
            </a:pPr>
            <a:endParaRPr lang="he-IL" b="1" dirty="0" smtClean="0"/>
          </a:p>
          <a:p>
            <a:pPr marL="0" indent="0">
              <a:buNone/>
            </a:pPr>
            <a:r>
              <a:rPr lang="he-IL" b="1" dirty="0" smtClean="0"/>
              <a:t>אתגרים</a:t>
            </a:r>
            <a:r>
              <a:rPr lang="he-IL" b="1" dirty="0"/>
              <a:t>: </a:t>
            </a:r>
          </a:p>
          <a:p>
            <a:r>
              <a:rPr lang="he-IL" dirty="0" smtClean="0"/>
              <a:t>השמה </a:t>
            </a:r>
            <a:r>
              <a:rPr lang="he-IL" dirty="0"/>
              <a:t>איכותית – הגדלת היקף המשרות, שיבוץ בתחומים </a:t>
            </a:r>
            <a:r>
              <a:rPr lang="he-IL" dirty="0" smtClean="0"/>
              <a:t>מרכזיים, כמו </a:t>
            </a:r>
            <a:r>
              <a:rPr lang="he-IL" dirty="0"/>
              <a:t>חינוך </a:t>
            </a:r>
            <a:r>
              <a:rPr lang="he-IL" dirty="0" smtClean="0"/>
              <a:t>כיתה. </a:t>
            </a:r>
            <a:endParaRPr lang="he-IL" dirty="0"/>
          </a:p>
          <a:p>
            <a:r>
              <a:rPr lang="he-IL" dirty="0" smtClean="0"/>
              <a:t>יצירת </a:t>
            </a:r>
            <a:r>
              <a:rPr lang="he-IL" dirty="0"/>
              <a:t>אקלים קליטה בבתי ספר בקרב מנהלים ומורים. </a:t>
            </a:r>
          </a:p>
          <a:p>
            <a:r>
              <a:rPr lang="he-IL" dirty="0" smtClean="0"/>
              <a:t>גיוס </a:t>
            </a:r>
            <a:r>
              <a:rPr lang="he-IL" dirty="0"/>
              <a:t>סטודנטים </a:t>
            </a:r>
            <a:r>
              <a:rPr lang="he-IL" dirty="0" smtClean="0"/>
              <a:t>איכותיים לתכנית.</a:t>
            </a:r>
          </a:p>
          <a:p>
            <a:r>
              <a:rPr lang="he-IL" dirty="0" smtClean="0"/>
              <a:t>עידוד עובדי הוראה איכותיים להשתלב בהכשרה לניהול</a:t>
            </a:r>
            <a:endParaRPr lang="he-IL" dirty="0"/>
          </a:p>
          <a:p>
            <a:endParaRPr lang="he-IL" dirty="0"/>
          </a:p>
        </p:txBody>
      </p:sp>
      <p:pic>
        <p:nvPicPr>
          <p:cNvPr id="4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2" y="9099"/>
            <a:ext cx="2030248" cy="133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1994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6781800" cy="1008112"/>
          </a:xfrm>
        </p:spPr>
        <p:txBody>
          <a:bodyPr/>
          <a:lstStyle/>
          <a:p>
            <a:r>
              <a:rPr lang="he-IL" dirty="0" smtClean="0"/>
              <a:t>חינוך בלתי פורמלי</a:t>
            </a:r>
            <a:endParaRPr lang="he-IL" sz="24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4049633"/>
              </p:ext>
            </p:extLst>
          </p:nvPr>
        </p:nvGraphicFramePr>
        <p:xfrm>
          <a:off x="200225" y="1340768"/>
          <a:ext cx="8736582" cy="535451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541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336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5821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627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8196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56812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56208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06799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652641"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הפעילות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מהות</a:t>
                      </a:r>
                      <a:r>
                        <a:rPr lang="he-IL" sz="1200" baseline="0" dirty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אבן יסוד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תקציב </a:t>
                      </a:r>
                    </a:p>
                    <a:p>
                      <a:pPr rtl="1"/>
                      <a:r>
                        <a:rPr lang="he-IL" sz="1200" dirty="0"/>
                        <a:t>(2016)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מתוכנן </a:t>
                      </a:r>
                      <a:r>
                        <a:rPr lang="en-US" sz="1200" dirty="0" smtClean="0"/>
                        <a:t>- </a:t>
                      </a:r>
                      <a:r>
                        <a:rPr lang="he-IL" sz="1200" dirty="0" smtClean="0"/>
                        <a:t> שנתי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האם הושלמה היערכות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בפועל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/>
                        <a:t>היקף ביצוע צפוי יוני 2017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מפתחות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תכנית חוגים </a:t>
                      </a:r>
                      <a:r>
                        <a:rPr lang="he-IL" sz="1200" dirty="0" err="1" smtClean="0"/>
                        <a:t>רשותית</a:t>
                      </a:r>
                      <a:endParaRPr lang="he-IL" sz="1200" dirty="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מיטבי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5,000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3,800</a:t>
                      </a:r>
                      <a:r>
                        <a:rPr lang="he-IL" sz="1200" baseline="0" dirty="0" smtClean="0"/>
                        <a:t> ילדי כיתות א-ד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הערכות המטה הושלמה.</a:t>
                      </a:r>
                    </a:p>
                    <a:p>
                      <a:pPr rtl="1"/>
                      <a:r>
                        <a:rPr lang="he-IL" sz="1200" dirty="0" smtClean="0"/>
                        <a:t>מתקיימות פגישות התנעה ברשויות מקומיות עם</a:t>
                      </a:r>
                      <a:r>
                        <a:rPr lang="he-IL" sz="1200" baseline="0" dirty="0" smtClean="0"/>
                        <a:t> מנהלי </a:t>
                      </a:r>
                      <a:r>
                        <a:rPr lang="he-IL" sz="1200" baseline="0" dirty="0" err="1" smtClean="0"/>
                        <a:t>בתיהס</a:t>
                      </a:r>
                      <a:r>
                        <a:rPr lang="he-IL" sz="1200" baseline="0" dirty="0" smtClean="0"/>
                        <a:t>. נשקלת דחיה </a:t>
                      </a:r>
                      <a:r>
                        <a:rPr lang="he-IL" sz="1200" baseline="0" dirty="0" err="1" smtClean="0"/>
                        <a:t>לתשע"ח</a:t>
                      </a:r>
                      <a:r>
                        <a:rPr lang="he-IL" sz="1200" baseline="0" dirty="0" smtClean="0"/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טרם</a:t>
                      </a:r>
                      <a:r>
                        <a:rPr lang="he-IL" sz="1200" baseline="0" dirty="0" smtClean="0"/>
                        <a:t> החל</a:t>
                      </a:r>
                      <a:endParaRPr lang="he-IL" sz="1200" dirty="0" smtClean="0"/>
                    </a:p>
                    <a:p>
                      <a:pPr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תלוי אם יידחה </a:t>
                      </a:r>
                      <a:r>
                        <a:rPr lang="he-IL" sz="1200" dirty="0" err="1" smtClean="0"/>
                        <a:t>לתשע"ח</a:t>
                      </a:r>
                      <a:endParaRPr lang="he-IL" sz="1200" dirty="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מנהיגות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תנועות וארגוני</a:t>
                      </a:r>
                      <a:r>
                        <a:rPr lang="he-IL" sz="1200" baseline="0" dirty="0" smtClean="0"/>
                        <a:t> נוער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 smtClean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סמינרי מנהיגות צעירה וקבוצות נוער משלבות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מיטבי</a:t>
                      </a:r>
                      <a:r>
                        <a:rPr lang="he-IL" sz="1200" baseline="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1,640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endParaRPr lang="he-IL" sz="1200" dirty="0" smtClean="0"/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1,285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2,850 חניכים</a:t>
                      </a:r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650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התקנות נמצאות בשלבי תיקון מתקדמים לקראת ביצוע ב 2017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שלב איסוף הנתונים בתנועות. הערכה</a:t>
                      </a:r>
                      <a:r>
                        <a:rPr lang="he-IL" sz="1200" baseline="0" dirty="0" smtClean="0"/>
                        <a:t> 1850 משתתפים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210 מש</a:t>
                      </a:r>
                      <a:r>
                        <a:rPr lang="en-US" sz="1200" dirty="0" smtClean="0"/>
                        <a:t>"</a:t>
                      </a:r>
                      <a:r>
                        <a:rPr lang="he-IL" sz="1200" dirty="0" smtClean="0"/>
                        <a:t>צים.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מעריכים גידול ב- 1,000 משתתפים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הכנה לשירות משמעותי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תכניות בית ספריות, קבוצות בשכונות וליווי פרטני.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שילוב מיטבי</a:t>
                      </a:r>
                      <a:r>
                        <a:rPr lang="he-IL" sz="1200" baseline="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6,600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7,700 תלמידים.</a:t>
                      </a:r>
                    </a:p>
                    <a:p>
                      <a:pPr rtl="1"/>
                      <a:r>
                        <a:rPr lang="he-IL" sz="1200" dirty="0" smtClean="0"/>
                        <a:t>22 רכזים </a:t>
                      </a:r>
                      <a:r>
                        <a:rPr lang="he-IL" sz="1200" dirty="0" err="1" smtClean="0"/>
                        <a:t>רשותיים</a:t>
                      </a:r>
                      <a:r>
                        <a:rPr lang="he-IL" sz="1200" dirty="0" smtClean="0"/>
                        <a:t>.</a:t>
                      </a:r>
                    </a:p>
                    <a:p>
                      <a:pPr rtl="1"/>
                      <a:r>
                        <a:rPr lang="he-IL" sz="1200" dirty="0" smtClean="0"/>
                        <a:t>50 קבוצות אחה"צ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/>
                        <a:t>התכניות שובצו בבתיה"ס ובשכונות 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נפתחו </a:t>
                      </a:r>
                      <a:r>
                        <a:rPr lang="he-IL" sz="1200" dirty="0" err="1" smtClean="0"/>
                        <a:t>תוכניות</a:t>
                      </a:r>
                      <a:r>
                        <a:rPr lang="he-IL" sz="1200" dirty="0" smtClean="0"/>
                        <a:t> ב-100 בתי</a:t>
                      </a:r>
                      <a:r>
                        <a:rPr lang="he-IL" sz="1200" baseline="0" dirty="0" smtClean="0"/>
                        <a:t> ספר.</a:t>
                      </a:r>
                      <a:endParaRPr lang="he-IL" sz="1200" dirty="0" smtClean="0"/>
                    </a:p>
                    <a:p>
                      <a:pPr rtl="1"/>
                      <a:r>
                        <a:rPr lang="he-IL" sz="1200" dirty="0" smtClean="0"/>
                        <a:t>נפתחו קב' אחה"צ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100% מהתוכניות.</a:t>
                      </a:r>
                    </a:p>
                    <a:p>
                      <a:pPr rtl="1"/>
                      <a:r>
                        <a:rPr lang="he-IL" sz="1200" dirty="0" smtClean="0"/>
                        <a:t>22 רכזים </a:t>
                      </a:r>
                      <a:r>
                        <a:rPr lang="he-IL" sz="1200" dirty="0" err="1" smtClean="0"/>
                        <a:t>רשותיים</a:t>
                      </a:r>
                      <a:endParaRPr lang="he-IL" sz="1200" dirty="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</a:tr>
              <a:tr h="769956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מלגות לשנת י"ג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לשנת שרות, תכניות אופק ומכינות קד"צ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שילוב מיטבי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4,480</a:t>
                      </a:r>
                    </a:p>
                    <a:p>
                      <a:pPr rtl="1"/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320 </a:t>
                      </a:r>
                    </a:p>
                    <a:p>
                      <a:pPr rtl="1"/>
                      <a:r>
                        <a:rPr lang="he-IL" sz="1200" dirty="0" err="1" smtClean="0"/>
                        <a:t>מילגאים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dirty="0" smtClean="0"/>
                        <a:t>המלגות מועברות למסגרות י"ג ולמלגאים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אושרו 320 מלגות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 305 מלגות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pic>
        <p:nvPicPr>
          <p:cNvPr id="5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955"/>
            <a:ext cx="1800200" cy="118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5346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הישגים ואתגרים </a:t>
            </a:r>
            <a:r>
              <a:rPr lang="he-IL" dirty="0" smtClean="0"/>
              <a:t>מרכזיים – חינוך בלתי פורמלי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r>
              <a:rPr lang="he-IL" b="1" dirty="0" smtClean="0"/>
              <a:t>הישג:</a:t>
            </a:r>
            <a:r>
              <a:rPr lang="he-IL" dirty="0" smtClean="0"/>
              <a:t> גידול במתנדבי שנת </a:t>
            </a:r>
            <a:r>
              <a:rPr lang="he-IL" dirty="0" err="1" smtClean="0"/>
              <a:t>יג</a:t>
            </a:r>
            <a:r>
              <a:rPr lang="he-IL" dirty="0" smtClean="0"/>
              <a:t>', חלוקת מלגות והכשרת הצוותים מהווים מסר ברור לשטח לקראת תשע"ח.</a:t>
            </a:r>
          </a:p>
          <a:p>
            <a:endParaRPr lang="he-IL" dirty="0"/>
          </a:p>
          <a:p>
            <a:r>
              <a:rPr lang="he-IL" b="1" dirty="0" smtClean="0"/>
              <a:t>אתגר:</a:t>
            </a:r>
            <a:r>
              <a:rPr lang="he-IL" dirty="0" smtClean="0"/>
              <a:t> איך נמדוד, נעקוב וניישם מדיניות משלבת במרחבים הבלתי פורמאליים שאינם בסמכות מלאה של המדינה (גופים נתמכים).</a:t>
            </a:r>
            <a:endParaRPr lang="he-IL" dirty="0"/>
          </a:p>
        </p:txBody>
      </p:sp>
      <p:pic>
        <p:nvPicPr>
          <p:cNvPr id="4" name="Picture 2" descr="תוצאת תמונה עבור משרד החינו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55"/>
            <a:ext cx="2461975" cy="1614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4203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משרד העבודה והרווחה </a:t>
            </a:r>
            <a:endParaRPr lang="he-IL" dirty="0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608" y="404663"/>
            <a:ext cx="3743600" cy="205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7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5803537"/>
              </p:ext>
            </p:extLst>
          </p:nvPr>
        </p:nvGraphicFramePr>
        <p:xfrm>
          <a:off x="152797" y="1556792"/>
          <a:ext cx="8977613" cy="4709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08924"/>
                <a:gridCol w="978366"/>
                <a:gridCol w="1211488"/>
                <a:gridCol w="691146"/>
                <a:gridCol w="1407704"/>
                <a:gridCol w="1199186"/>
                <a:gridCol w="925354"/>
                <a:gridCol w="773240"/>
                <a:gridCol w="882205"/>
              </a:tblGrid>
              <a:tr h="2971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971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משפחות ואזרחים וותיקים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ליווי פרטני של משפחות להשגת</a:t>
                      </a:r>
                      <a:r>
                        <a:rPr lang="he-IL" sz="1200" baseline="0" smtClean="0"/>
                        <a:t> יעדים בתחומי תעסוה, הורות וכו'</a:t>
                      </a:r>
                      <a:r>
                        <a:rPr lang="he-IL" sz="1200" smtClean="0"/>
                        <a:t>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חיזוק התא המשפחתי,</a:t>
                      </a:r>
                      <a:r>
                        <a:rPr lang="he-IL" sz="1200" baseline="0" smtClean="0"/>
                        <a:t> סגירת פערים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10,500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365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הושלמה ב 5 רשויות  מתוך</a:t>
                      </a:r>
                      <a:r>
                        <a:rPr lang="he-IL" sz="1200" baseline="0" dirty="0" smtClean="0"/>
                        <a:t> 6  (מופו  2514 משפחות)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311 </a:t>
                      </a:r>
                      <a:r>
                        <a:rPr lang="he-IL" sz="1200" dirty="0" err="1" smtClean="0"/>
                        <a:t>באינטייק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 </a:t>
                      </a:r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180 משפחות בטיפול מלא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מעטפת עוברי חוק+ מעטפת נוצץ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תכנית אישית אינטנסיבית לנערים ונערות עוברי</a:t>
                      </a:r>
                      <a:r>
                        <a:rPr lang="he-IL" sz="1200" baseline="0" smtClean="0"/>
                        <a:t> חוק ובקצה רצף הסיכון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שילוב </a:t>
                      </a:r>
                      <a:r>
                        <a:rPr lang="he-IL" sz="1200" smtClean="0"/>
                        <a:t>מיטבי חיזוק התא המשפחתי</a:t>
                      </a:r>
                    </a:p>
                    <a:p>
                      <a:pPr algn="ctr"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4,641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105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הושלמה</a:t>
                      </a:r>
                      <a:r>
                        <a:rPr lang="he-IL" sz="1200" baseline="0" dirty="0" smtClean="0"/>
                        <a:t> היערכות ב- 12 </a:t>
                      </a:r>
                      <a:r>
                        <a:rPr lang="he-IL" sz="1200" dirty="0" smtClean="0"/>
                        <a:t>ישובים מתוך 16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50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משפחה תומכת למימוש זכויות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עבודה עם משפחות של צעירים שנתפסו בעבירות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חיזוק </a:t>
                      </a:r>
                      <a:r>
                        <a:rPr lang="he-IL" sz="1200" dirty="0" smtClean="0"/>
                        <a:t>התא </a:t>
                      </a:r>
                      <a:r>
                        <a:rPr lang="he-IL" sz="1200" smtClean="0"/>
                        <a:t>המשפחתי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1,925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220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היערכות הושלמה ב5 </a:t>
                      </a:r>
                      <a:r>
                        <a:rPr lang="he-IL" sz="1200" dirty="0" smtClean="0"/>
                        <a:t>ישובים </a:t>
                      </a:r>
                      <a:r>
                        <a:rPr lang="he-IL" sz="1200" smtClean="0"/>
                        <a:t>מתוך 10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47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120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2248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47664" y="75513"/>
            <a:ext cx="7796336" cy="695652"/>
          </a:xfrm>
        </p:spPr>
        <p:txBody>
          <a:bodyPr/>
          <a:lstStyle/>
          <a:p>
            <a:r>
              <a:rPr lang="he-IL" sz="3200" dirty="0" smtClean="0"/>
              <a:t>דיווח על ביצוע </a:t>
            </a:r>
            <a:r>
              <a:rPr lang="he-IL" sz="3200" smtClean="0"/>
              <a:t>פעולות בתחום הרווחה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401931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0669926"/>
              </p:ext>
            </p:extLst>
          </p:nvPr>
        </p:nvGraphicFramePr>
        <p:xfrm>
          <a:off x="179512" y="2250544"/>
          <a:ext cx="8840349" cy="283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69632"/>
                <a:gridCol w="1427727"/>
                <a:gridCol w="1049288"/>
                <a:gridCol w="742796"/>
                <a:gridCol w="970921"/>
                <a:gridCol w="1543942"/>
                <a:gridCol w="651709"/>
                <a:gridCol w="781959"/>
                <a:gridCol w="802375"/>
              </a:tblGrid>
              <a:tr h="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971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חיזוק מערך</a:t>
                      </a:r>
                      <a:r>
                        <a:rPr lang="he-IL" sz="1200" baseline="0" dirty="0" smtClean="0"/>
                        <a:t> השירותים לנערים ונערות בסיכון </a:t>
                      </a:r>
                      <a:r>
                        <a:rPr lang="he-IL" sz="1200" baseline="0" smtClean="0"/>
                        <a:t>גבוה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תוספת מענים לאלו</a:t>
                      </a:r>
                      <a:r>
                        <a:rPr lang="he-IL" sz="1200" baseline="0" smtClean="0"/>
                        <a:t> הקיימים ברשויות לפי בחירת הרשות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שילוב </a:t>
                      </a:r>
                      <a:r>
                        <a:rPr lang="he-IL" sz="1200" smtClean="0"/>
                        <a:t>מיטבי  צמצום פערים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1,600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200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ב9 ישובים מתוך 9 התחיל מיפוי בני הנוער המתאימים . ב 4 ישובים אושרו תכניות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טרם</a:t>
                      </a:r>
                      <a:r>
                        <a:rPr lang="he-IL" sz="1200" baseline="0" smtClean="0"/>
                        <a:t> התחיל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גיוס </a:t>
                      </a:r>
                      <a:r>
                        <a:rPr lang="he-IL" sz="1200" dirty="0" err="1" smtClean="0">
                          <a:solidFill>
                            <a:schemeClr val="tx1"/>
                          </a:solidFill>
                        </a:rPr>
                        <a:t>כח</a:t>
                      </a: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 אדם ויצירת קשר עם אוכלוסיית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היעד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ח"ץ- חסות הנוער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חונכות ופיתוח תחומי עניין לצורך פיתוח אישי וקיצור שהות בחסות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שילוב מיטבי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230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75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נבנו תכניות</a:t>
                      </a:r>
                      <a:r>
                        <a:rPr lang="he-IL" sz="1200" baseline="0" smtClean="0"/>
                        <a:t> התערבות ל-66 נערים ונערות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/>
                        <a:t>66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75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5514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47664" y="75513"/>
            <a:ext cx="7796336" cy="695652"/>
          </a:xfrm>
        </p:spPr>
        <p:txBody>
          <a:bodyPr/>
          <a:lstStyle/>
          <a:p>
            <a:r>
              <a:rPr lang="he-IL" sz="3200" dirty="0" smtClean="0"/>
              <a:t>דיווח על ביצוע </a:t>
            </a:r>
            <a:r>
              <a:rPr lang="he-IL" sz="3200" smtClean="0"/>
              <a:t>פעולות בתחום הרווחה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18773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/>
              <a:t>הישגים ואתגרים מרכזיים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1988840"/>
            <a:ext cx="8342171" cy="4685430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he-IL" sz="3200" b="1" dirty="0" smtClean="0"/>
              <a:t>הישגים</a:t>
            </a:r>
            <a:r>
              <a:rPr lang="he-IL" sz="3200" dirty="0" smtClean="0"/>
              <a:t>:</a:t>
            </a:r>
            <a:r>
              <a:rPr lang="en-US" sz="3200" dirty="0" smtClean="0"/>
              <a:t> </a:t>
            </a:r>
            <a:endParaRPr lang="he-IL" sz="3200" dirty="0" smtClean="0"/>
          </a:p>
          <a:p>
            <a:r>
              <a:rPr lang="he-IL" sz="3200" dirty="0" smtClean="0"/>
              <a:t>הקמת ועדת מעקב מקצועית והפעלתה באופן סדיר (4 מפגשים כולל סיור)</a:t>
            </a:r>
          </a:p>
          <a:p>
            <a:r>
              <a:rPr lang="he-IL" sz="3200" dirty="0" smtClean="0"/>
              <a:t>היערכות משרדית המשלבת את כל האגפים והפעולות</a:t>
            </a:r>
          </a:p>
          <a:p>
            <a:endParaRPr lang="he-IL" sz="3200" dirty="0"/>
          </a:p>
          <a:p>
            <a:pPr marL="0" indent="0">
              <a:buNone/>
            </a:pPr>
            <a:r>
              <a:rPr lang="he-IL" sz="3200" b="1" dirty="0" smtClean="0"/>
              <a:t>אתגרים:</a:t>
            </a:r>
            <a:r>
              <a:rPr lang="en-US" sz="3200" dirty="0" smtClean="0"/>
              <a:t> </a:t>
            </a:r>
            <a:endParaRPr lang="he-IL" sz="3200" dirty="0" smtClean="0"/>
          </a:p>
          <a:p>
            <a:r>
              <a:rPr lang="he-IL" sz="3200" dirty="0" smtClean="0"/>
              <a:t>איתור כוח אדם חסר ומציאת דרכים להמשך שילובם ברמה </a:t>
            </a:r>
            <a:r>
              <a:rPr lang="he-IL" sz="3200" dirty="0" err="1" smtClean="0"/>
              <a:t>הרשותית</a:t>
            </a:r>
            <a:r>
              <a:rPr lang="he-IL" sz="3200" dirty="0" smtClean="0"/>
              <a:t> והארצית</a:t>
            </a:r>
          </a:p>
          <a:p>
            <a:r>
              <a:rPr lang="he-IL" sz="3200" dirty="0" smtClean="0"/>
              <a:t>בניית רצף טיפולי בחיבור בין נותני השירותים השונים בראייה מערכתית של המשפחה</a:t>
            </a:r>
          </a:p>
          <a:p>
            <a:pPr marL="0" indent="0">
              <a:buNone/>
            </a:pP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1" y="-1"/>
            <a:ext cx="2528102" cy="148587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61473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215391"/>
              </p:ext>
            </p:extLst>
          </p:nvPr>
        </p:nvGraphicFramePr>
        <p:xfrm>
          <a:off x="75181" y="1124744"/>
          <a:ext cx="8977613" cy="48082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08481"/>
                <a:gridCol w="1082046"/>
                <a:gridCol w="923178"/>
                <a:gridCol w="878232"/>
                <a:gridCol w="909750"/>
                <a:gridCol w="1148659"/>
                <a:gridCol w="1018396"/>
                <a:gridCol w="1026666"/>
                <a:gridCol w="882205"/>
              </a:tblGrid>
              <a:tr h="297180"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הפעילות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מהות</a:t>
                      </a:r>
                      <a:r>
                        <a:rPr lang="he-IL" sz="1100" baseline="0" dirty="0" smtClean="0"/>
                        <a:t> הפעילות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אבן יסוד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תקציב </a:t>
                      </a:r>
                    </a:p>
                    <a:p>
                      <a:pPr rtl="1"/>
                      <a:r>
                        <a:rPr lang="he-IL" sz="1100" dirty="0" smtClean="0"/>
                        <a:t>שנתי*</a:t>
                      </a:r>
                      <a:endParaRPr lang="he-IL" sz="11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היקף ביצוע מתוכנן </a:t>
                      </a:r>
                      <a:endParaRPr lang="he-IL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סטטוס דצמבר 2016</a:t>
                      </a:r>
                      <a:endParaRPr lang="he-IL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100" dirty="0" smtClean="0"/>
                        <a:t>צפי יוני 2017</a:t>
                      </a:r>
                      <a:endParaRPr lang="he-IL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2971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היערכות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ביצוע</a:t>
                      </a:r>
                      <a:endParaRPr lang="he-IL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תכנית "למרחק" 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(תכנית קיימת + הרחבה)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תכנית הכוון לקידום תעסוקתי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עידוד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מצוינות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3,300 ** 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500 משתתפים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הפעלה: </a:t>
                      </a:r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הרחבה: 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***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9 יחידות הכוון</a:t>
                      </a:r>
                    </a:p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454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***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340 משתתפים חדשים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</a:t>
                      </a:r>
                      <a:r>
                        <a:rPr lang="he-IL" sz="1200" baseline="0" dirty="0" smtClean="0"/>
                        <a:t> ייעוץ וליווי לאקדמאים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תכנית מנהיגות ומצוינות לאקדמאים בשלבי קריירה שונים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עידוד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מצוינות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523</a:t>
                      </a:r>
                      <a:r>
                        <a:rPr lang="he-IL" sz="1200" baseline="0" dirty="0" smtClean="0"/>
                        <a:t>**</a:t>
                      </a:r>
                    </a:p>
                    <a:p>
                      <a:pPr algn="ctr" rtl="1"/>
                      <a:endParaRPr lang="he-IL" sz="1200" baseline="0" dirty="0" smtClean="0"/>
                    </a:p>
                    <a:p>
                      <a:pPr algn="ctr" rtl="1"/>
                      <a:r>
                        <a:rPr lang="he-IL" sz="1200" baseline="0" dirty="0" smtClean="0"/>
                        <a:t>(לשנים 2017-2019)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0 ****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he-IL" sz="1200" dirty="0" smtClean="0"/>
                    </a:p>
                    <a:p>
                      <a:pPr algn="r" rtl="1"/>
                      <a:r>
                        <a:rPr lang="he-IL" sz="1200" dirty="0" smtClean="0"/>
                        <a:t>(שלבי חתימה על הסכם עם העמותה השותפה)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0 ****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שוברי הכשרה מקצועית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הכשרה לתעסוקה איכותית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שילוב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+</a:t>
                      </a:r>
                    </a:p>
                    <a:p>
                      <a:pPr algn="ctr" rtl="1"/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גיוון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1,630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160</a:t>
                      </a:r>
                    </a:p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177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smtClean="0">
                          <a:solidFill>
                            <a:schemeClr val="tx1"/>
                          </a:solidFill>
                        </a:rPr>
                        <a:t>80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הכשרות מקצועיות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הכשרה לתעסוקה איכותית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צמצום פערים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1,090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3 קורסים, 60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–</a:t>
                      </a:r>
                      <a:endParaRPr lang="he-IL" sz="12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קורס אחד, 22 משתתפים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solidFill>
                            <a:schemeClr val="tx1"/>
                          </a:solidFill>
                        </a:rPr>
                        <a:t>V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קורס</a:t>
                      </a:r>
                      <a:r>
                        <a:rPr lang="he-IL" sz="1200" baseline="0" dirty="0" smtClean="0">
                          <a:solidFill>
                            <a:schemeClr val="tx1"/>
                          </a:solidFill>
                        </a:rPr>
                        <a:t> נוסף סה"כ 42 משתתפים</a:t>
                      </a:r>
                      <a:endParaRPr lang="he-IL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6029742"/>
            <a:ext cx="912797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200" b="1" dirty="0" smtClean="0"/>
              <a:t>* ממוצע לכל אחת משנות הפעילות</a:t>
            </a:r>
          </a:p>
          <a:p>
            <a:r>
              <a:rPr lang="he-IL" sz="1200" b="1" dirty="0" smtClean="0"/>
              <a:t>** לתקציב זה מתווסף תקציב גוף שותף ("למרחק": תקציב ממשלתי = 75%; תכנית אקדמאים: תקציב ממשלתי = 50%).</a:t>
            </a:r>
          </a:p>
          <a:p>
            <a:r>
              <a:rPr lang="he-IL" sz="1200" b="1" dirty="0" smtClean="0"/>
              <a:t>*** תלוי בגיוס תקציבי של הג'וינט</a:t>
            </a:r>
          </a:p>
          <a:p>
            <a:r>
              <a:rPr lang="he-IL" sz="1200" b="1" dirty="0" smtClean="0"/>
              <a:t>**** שנת 2016 הוגדרה מלכתחילה כשנת מעבר, בה הטיפול באקדמאים עדין  באחריות משרד העלייה והקליטה. </a:t>
            </a:r>
            <a:endParaRPr lang="he-IL" sz="12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5514"/>
            <a:ext cx="2195737" cy="129052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47664" y="75513"/>
            <a:ext cx="7796336" cy="695652"/>
          </a:xfrm>
        </p:spPr>
        <p:txBody>
          <a:bodyPr/>
          <a:lstStyle/>
          <a:p>
            <a:r>
              <a:rPr lang="he-IL" sz="3200" dirty="0" smtClean="0"/>
              <a:t>דיווח על ביצוע </a:t>
            </a:r>
            <a:r>
              <a:rPr lang="he-IL" sz="3200" smtClean="0"/>
              <a:t>פעולות בתחום התעסוקה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4624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הישגים ואתגרים מרכזיים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772816"/>
            <a:ext cx="8342171" cy="4685430"/>
          </a:xfrm>
        </p:spPr>
        <p:txBody>
          <a:bodyPr>
            <a:normAutofit/>
          </a:bodyPr>
          <a:lstStyle/>
          <a:p>
            <a:pPr algn="just">
              <a:spcAft>
                <a:spcPts val="600"/>
              </a:spcAft>
            </a:pPr>
            <a:r>
              <a:rPr lang="he-IL" b="1" dirty="0" smtClean="0">
                <a:solidFill>
                  <a:schemeClr val="tx1"/>
                </a:solidFill>
              </a:rPr>
              <a:t>הישג: </a:t>
            </a:r>
            <a:r>
              <a:rPr lang="he-IL" dirty="0" smtClean="0">
                <a:solidFill>
                  <a:schemeClr val="tx1"/>
                </a:solidFill>
              </a:rPr>
              <a:t>במסגרת תכנית הדגל בתחום התעסוקה – "למרחק": הצלחה במתן מענה מותאם אישית לכל משתתף תוך גמישות בהפעלת מגוון כלי תעסוקה וקידום אישי בהתאם לצרכים, העדפות ויכולות אישיות.</a:t>
            </a:r>
            <a:r>
              <a:rPr lang="he-IL" b="1" dirty="0" smtClean="0">
                <a:solidFill>
                  <a:schemeClr val="tx1"/>
                </a:solidFill>
              </a:rPr>
              <a:t> </a:t>
            </a:r>
          </a:p>
          <a:p>
            <a:pPr algn="just">
              <a:spcAft>
                <a:spcPts val="600"/>
              </a:spcAft>
            </a:pPr>
            <a:r>
              <a:rPr lang="he-IL" b="1" dirty="0" smtClean="0">
                <a:solidFill>
                  <a:schemeClr val="tx1"/>
                </a:solidFill>
              </a:rPr>
              <a:t>אתגר: </a:t>
            </a:r>
            <a:r>
              <a:rPr lang="he-IL" dirty="0" smtClean="0">
                <a:solidFill>
                  <a:schemeClr val="tx1"/>
                </a:solidFill>
              </a:rPr>
              <a:t>יצירת תמהיל נכון ואיזון בין קורסים בסיסיים ברמה מקצועית התחלתית לבין קורסים מתקדמים במקצועות איכותיים ונדרשים ברמה מקצועית גבוהה. </a:t>
            </a:r>
            <a:endParaRPr lang="he-IL" dirty="0">
              <a:solidFill>
                <a:schemeClr val="tx1"/>
              </a:solidFill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75513"/>
            <a:ext cx="1872207" cy="1028895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0292" y1="16711" x2="50292" y2="16711"/>
                        <a14:foregroundMark x1="61953" y1="49337" x2="61953" y2="49337"/>
                        <a14:foregroundMark x1="38630" y1="54377" x2="38630" y2="54377"/>
                        <a14:foregroundMark x1="92711" y1="80106" x2="92711" y2="80106"/>
                        <a14:foregroundMark x1="87609" y1="81963" x2="87609" y2="81963"/>
                        <a14:foregroundMark x1="78717" y1="80371" x2="78717" y2="80371"/>
                        <a14:foregroundMark x1="72595" y1="80902" x2="72595" y2="80902"/>
                        <a14:foregroundMark x1="65015" y1="80902" x2="65015" y2="80902"/>
                        <a14:foregroundMark x1="64869" y1="87003" x2="64869" y2="87003"/>
                        <a14:foregroundMark x1="61808" y1="84881" x2="61808" y2="84881"/>
                        <a14:foregroundMark x1="55977" y1="84350" x2="55977" y2="84350"/>
                        <a14:foregroundMark x1="51312" y1="81167" x2="51312" y2="81167"/>
                        <a14:foregroundMark x1="47668" y1="80371" x2="47668" y2="80371"/>
                        <a14:foregroundMark x1="42274" y1="80106" x2="42274" y2="80106"/>
                        <a14:foregroundMark x1="39796" y1="87268" x2="39796" y2="87268"/>
                        <a14:foregroundMark x1="35569" y1="82493" x2="35569" y2="82493"/>
                        <a14:foregroundMark x1="31195" y1="81167" x2="31195" y2="81167"/>
                        <a14:foregroundMark x1="29446" y1="87798" x2="29446" y2="87798"/>
                        <a14:foregroundMark x1="26676" y1="83554" x2="26676" y2="83554"/>
                        <a14:foregroundMark x1="21283" y1="83024" x2="21283" y2="83024"/>
                        <a14:foregroundMark x1="19388" y1="82228" x2="19388" y2="82228"/>
                        <a14:foregroundMark x1="15452" y1="82228" x2="15452" y2="82228"/>
                        <a14:foregroundMark x1="9621" y1="81167" x2="9621" y2="81167"/>
                        <a14:foregroundMark x1="7143" y1="85411" x2="7143" y2="85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5514"/>
            <a:ext cx="2195737" cy="129052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12068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dirty="0" smtClean="0"/>
              <a:t>משרד הכלכלה והתעשייה </a:t>
            </a:r>
            <a:endParaRPr lang="he-I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3568"/>
            <a:ext cx="3810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102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5736" y="-388513"/>
            <a:ext cx="6781800" cy="1297233"/>
          </a:xfrm>
        </p:spPr>
        <p:txBody>
          <a:bodyPr/>
          <a:lstStyle/>
          <a:p>
            <a:r>
              <a:rPr lang="he-IL" dirty="0" smtClean="0"/>
              <a:t>משרד הכלכלה והתעשייה</a:t>
            </a:r>
            <a:endParaRPr lang="he-IL" sz="2400" dirty="0"/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6782277"/>
              </p:ext>
            </p:extLst>
          </p:nvPr>
        </p:nvGraphicFramePr>
        <p:xfrm>
          <a:off x="107504" y="1340768"/>
          <a:ext cx="9011735" cy="527948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145624"/>
                <a:gridCol w="1394440"/>
                <a:gridCol w="792872"/>
                <a:gridCol w="1034048"/>
                <a:gridCol w="1034048"/>
                <a:gridCol w="892696"/>
                <a:gridCol w="772919"/>
                <a:gridCol w="732473"/>
                <a:gridCol w="1212615"/>
              </a:tblGrid>
              <a:tr h="652641"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29168">
                <a:tc>
                  <a:txBody>
                    <a:bodyPr/>
                    <a:lstStyle/>
                    <a:p>
                      <a:pPr algn="ctr"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היערכות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ביצוע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היערכות</a:t>
                      </a:r>
                      <a:endParaRPr lang="he-IL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050" dirty="0" smtClean="0"/>
                        <a:t>ביצוע</a:t>
                      </a:r>
                      <a:endParaRPr lang="he-IL" sz="1050" dirty="0"/>
                    </a:p>
                  </a:txBody>
                  <a:tcPr/>
                </a:tc>
              </a:tr>
              <a:tr h="1309464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תמיכה ביזמות עסקית באמצעות כלי הסיוע של המעוף</a:t>
                      </a:r>
                      <a:endParaRPr lang="he-IL" sz="11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הנגשת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שירותי הייעוץ והליווי המקצועי ליזמים ובעלי עסקים יוצאי אתיופיה</a:t>
                      </a:r>
                    </a:p>
                    <a:p>
                      <a:pPr rtl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(37 מרכזים בפריסה ארצית)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תעסוקה</a:t>
                      </a: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880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מתן שירותי סיוע ל-100 יזמים ועסקים בשנה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100" dirty="0" smtClean="0">
                          <a:cs typeface="+mn-cs"/>
                        </a:rPr>
                        <a:t>V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1.4 </a:t>
                      </a:r>
                      <a:r>
                        <a:rPr lang="he-IL" sz="1100" dirty="0" err="1" smtClean="0">
                          <a:solidFill>
                            <a:schemeClr val="tx1"/>
                          </a:solidFill>
                          <a:cs typeface="+mn-cs"/>
                        </a:rPr>
                        <a:t>מלש"ח</a:t>
                      </a:r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endParaRPr lang="he-IL" sz="1100" dirty="0" smtClean="0">
                        <a:solidFill>
                          <a:schemeClr val="tx1"/>
                        </a:solidFill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solidFill>
                            <a:schemeClr val="tx1"/>
                          </a:solidFill>
                          <a:cs typeface="+mn-cs"/>
                        </a:rPr>
                        <a:t>מתן שירות ל-</a:t>
                      </a:r>
                      <a:r>
                        <a:rPr lang="he-IL" sz="1100" dirty="0" smtClean="0">
                          <a:solidFill>
                            <a:schemeClr val="tx1"/>
                          </a:solidFill>
                        </a:rPr>
                        <a:t>147 יזמים ואנשי עסקים</a:t>
                      </a:r>
                      <a:endParaRPr lang="he-IL" sz="1100" dirty="0">
                        <a:solidFill>
                          <a:schemeClr val="tx1"/>
                        </a:solidFill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100" dirty="0" smtClean="0">
                          <a:cs typeface="+mn-cs"/>
                        </a:rPr>
                        <a:t>V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מתן שירותי סיוע ל-100 יזמים ועסקים</a:t>
                      </a: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</a:tr>
              <a:tr h="1247720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קרן הלוואות ייעודית</a:t>
                      </a:r>
                      <a:endParaRPr lang="he-IL" sz="11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dirty="0" smtClean="0">
                          <a:cs typeface="+mn-cs"/>
                        </a:rPr>
                        <a:t>השקת </a:t>
                      </a:r>
                      <a:r>
                        <a:rPr lang="he-IL" sz="1100" b="0" baseline="0" dirty="0" smtClean="0">
                          <a:cs typeface="+mn-cs"/>
                        </a:rPr>
                        <a:t>קרן יזמות ייעודית ליוצאי אתיופיה, במסגרתה יוכלו כ-250 יזמים לקחת הלוואה בגובה של עד 125,000 ₪.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תעסוקה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10,000</a:t>
                      </a:r>
                    </a:p>
                    <a:p>
                      <a:pPr rtl="1"/>
                      <a:endParaRPr lang="he-IL" sz="1100" dirty="0" smtClean="0"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למשך כל התכנית.</a:t>
                      </a: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5 ממשלתי ו-5 פילנתרופיה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מתן הלוואות עד 125,000 ₪ לכ-250 עסקים בראשית דרכם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טרם הושלמה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-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100" dirty="0" smtClean="0">
                          <a:cs typeface="+mn-cs"/>
                        </a:rPr>
                        <a:t>V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הקמת קרן ההלוואות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</a:tr>
              <a:tr h="1587544">
                <a:tc>
                  <a:txBody>
                    <a:bodyPr/>
                    <a:lstStyle/>
                    <a:p>
                      <a:pPr algn="ctr" rtl="1" fontAlgn="ctr"/>
                      <a:r>
                        <a:rPr lang="he-IL" sz="1100" b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תמרוץ</a:t>
                      </a:r>
                      <a:r>
                        <a:rPr lang="he-IL" sz="11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מעסיקים</a:t>
                      </a:r>
                      <a:endParaRPr lang="he-IL" sz="110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-תכנית לסבסוד שכר עובדים למשרות בשכר גבוה (4.17</a:t>
                      </a: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algn="r" defTabSz="914400" rtl="1" eaLnBrk="1" latinLnBrk="0" hangingPunct="1"/>
                      <a:endParaRPr lang="he-IL" sz="11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-מסלול לשילוב מתמחים בתעשייה עתירת הידע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תעסוקה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6,510 למסלולי תעסוקה  (2017-18</a:t>
                      </a:r>
                      <a:r>
                        <a:rPr lang="he-IL" sz="1100" baseline="0" dirty="0" smtClean="0">
                          <a:cs typeface="+mn-cs"/>
                        </a:rPr>
                        <a:t> בלבד)</a:t>
                      </a:r>
                      <a:endParaRPr lang="he-IL" sz="1100" dirty="0" smtClean="0">
                        <a:cs typeface="+mn-cs"/>
                      </a:endParaRPr>
                    </a:p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1,560 למסלול מתמחים</a:t>
                      </a:r>
                    </a:p>
                    <a:p>
                      <a:pPr rtl="1"/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כתיבת הוראות</a:t>
                      </a:r>
                      <a:r>
                        <a:rPr lang="he-IL" sz="1100" baseline="0" dirty="0" smtClean="0">
                          <a:cs typeface="+mn-cs"/>
                        </a:rPr>
                        <a:t> מנכ"ל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100" dirty="0" smtClean="0">
                          <a:cs typeface="+mn-cs"/>
                        </a:rPr>
                        <a:t>בשלב כתיבת הוראות המנכ"ל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dirty="0" smtClean="0">
                          <a:cs typeface="+mn-cs"/>
                        </a:rPr>
                        <a:t>-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100" dirty="0" smtClean="0">
                          <a:cs typeface="+mn-cs"/>
                        </a:rPr>
                        <a:t>V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סבסוד שכר של כ-100 עובדים בשכר גבוה.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1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-שילוב כ-20 מתמחים בתעשייה עתירת ידע במסגרת התכנית. </a:t>
                      </a:r>
                      <a:endParaRPr lang="he-IL" sz="1100" dirty="0"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504" y="116632"/>
            <a:ext cx="19442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לוגו משרד</a:t>
            </a:r>
            <a:endParaRPr lang="he-IL" dirty="0"/>
          </a:p>
        </p:txBody>
      </p:sp>
      <p:pic>
        <p:nvPicPr>
          <p:cNvPr id="2050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81" y="35349"/>
            <a:ext cx="1802459" cy="90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81" y="187749"/>
            <a:ext cx="1802459" cy="90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81" y="340149"/>
            <a:ext cx="1802459" cy="901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41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195736" y="143327"/>
            <a:ext cx="6781800" cy="824461"/>
          </a:xfrm>
        </p:spPr>
        <p:txBody>
          <a:bodyPr/>
          <a:lstStyle/>
          <a:p>
            <a:r>
              <a:rPr lang="he-IL" dirty="0" smtClean="0"/>
              <a:t>הישגים ואתגרים מרכזיים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39552" y="1484784"/>
            <a:ext cx="8335888" cy="468543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e-IL" b="1" dirty="0" smtClean="0">
                <a:cs typeface="+mj-cs"/>
              </a:rPr>
              <a:t>הישגים: </a:t>
            </a:r>
          </a:p>
          <a:p>
            <a:pPr marL="274320" lvl="1"/>
            <a:r>
              <a:rPr lang="he-IL" sz="2400" dirty="0" smtClean="0">
                <a:cs typeface="+mj-cs"/>
              </a:rPr>
              <a:t>גיוס שלושה </a:t>
            </a:r>
            <a:r>
              <a:rPr lang="he-IL" sz="2400" dirty="0">
                <a:cs typeface="+mj-cs"/>
              </a:rPr>
              <a:t>עובדים </a:t>
            </a:r>
            <a:r>
              <a:rPr lang="he-IL" sz="2400" dirty="0" smtClean="0">
                <a:cs typeface="+mj-cs"/>
              </a:rPr>
              <a:t>ייעודיים שאחראים </a:t>
            </a:r>
            <a:r>
              <a:rPr lang="he-IL" sz="2400" dirty="0">
                <a:cs typeface="+mj-cs"/>
              </a:rPr>
              <a:t>על </a:t>
            </a:r>
            <a:r>
              <a:rPr lang="he-IL" sz="2400" dirty="0" smtClean="0">
                <a:cs typeface="+mj-cs"/>
              </a:rPr>
              <a:t>התאמת </a:t>
            </a:r>
            <a:r>
              <a:rPr lang="he-IL" sz="2400" dirty="0">
                <a:cs typeface="+mj-cs"/>
              </a:rPr>
              <a:t>שירותי הסיוע </a:t>
            </a:r>
            <a:r>
              <a:rPr lang="he-IL" sz="2400" dirty="0" smtClean="0">
                <a:cs typeface="+mj-cs"/>
              </a:rPr>
              <a:t>של הסוכנות לעסקים קטנים ובינוניים </a:t>
            </a:r>
            <a:r>
              <a:rPr lang="he-IL" sz="2400" dirty="0" err="1" smtClean="0">
                <a:cs typeface="+mj-cs"/>
              </a:rPr>
              <a:t>והנגשתם</a:t>
            </a:r>
            <a:r>
              <a:rPr lang="he-IL" sz="2400" dirty="0" smtClean="0">
                <a:cs typeface="+mj-cs"/>
              </a:rPr>
              <a:t> ליוצאי אתיופיה.</a:t>
            </a:r>
          </a:p>
          <a:p>
            <a:pPr marL="274320" lvl="1"/>
            <a:r>
              <a:rPr lang="he-IL" dirty="0" smtClean="0">
                <a:cs typeface="+mj-cs"/>
              </a:rPr>
              <a:t>מתן שירות ל</a:t>
            </a:r>
            <a:r>
              <a:rPr lang="he-IL" sz="2400" dirty="0" smtClean="0">
                <a:cs typeface="+mj-cs"/>
              </a:rPr>
              <a:t>-147 לקוחות. </a:t>
            </a:r>
            <a:r>
              <a:rPr lang="he-IL" sz="2400" dirty="0">
                <a:cs typeface="+mj-cs"/>
              </a:rPr>
              <a:t>מתוכם, 115 מיפויים ליזמים, 32 בעלי עסק בעלות של כ-1,056,000 ₪</a:t>
            </a:r>
            <a:r>
              <a:rPr lang="he-IL" sz="2400" dirty="0" smtClean="0">
                <a:cs typeface="+mj-cs"/>
              </a:rPr>
              <a:t>.</a:t>
            </a:r>
            <a:endParaRPr lang="he-IL" sz="2000" dirty="0">
              <a:cs typeface="+mj-cs"/>
            </a:endParaRPr>
          </a:p>
          <a:p>
            <a:r>
              <a:rPr lang="he-IL" dirty="0" smtClean="0">
                <a:cs typeface="+mj-cs"/>
              </a:rPr>
              <a:t>קיום כנס </a:t>
            </a:r>
            <a:r>
              <a:rPr lang="he-IL" dirty="0">
                <a:cs typeface="+mj-cs"/>
              </a:rPr>
              <a:t>חקלאות במתנ"ס </a:t>
            </a:r>
            <a:r>
              <a:rPr lang="he-IL" dirty="0" err="1">
                <a:cs typeface="+mj-cs"/>
              </a:rPr>
              <a:t>טבג'ה</a:t>
            </a:r>
            <a:r>
              <a:rPr lang="he-IL" dirty="0">
                <a:cs typeface="+mj-cs"/>
              </a:rPr>
              <a:t> בעיר רמלה בו השתתפו כ- 60 </a:t>
            </a:r>
            <a:r>
              <a:rPr lang="he-IL" dirty="0" smtClean="0">
                <a:cs typeface="+mj-cs"/>
              </a:rPr>
              <a:t>יוצאי אתיופיה מאזורים </a:t>
            </a:r>
            <a:r>
              <a:rPr lang="he-IL" dirty="0">
                <a:cs typeface="+mj-cs"/>
              </a:rPr>
              <a:t>רבים בארץ </a:t>
            </a:r>
            <a:r>
              <a:rPr lang="he-IL" dirty="0" smtClean="0">
                <a:cs typeface="+mj-cs"/>
              </a:rPr>
              <a:t>וכבר </a:t>
            </a:r>
            <a:r>
              <a:rPr lang="he-IL" dirty="0">
                <a:cs typeface="+mj-cs"/>
              </a:rPr>
              <a:t>הוקצו חלק </a:t>
            </a:r>
            <a:r>
              <a:rPr lang="he-IL" dirty="0" smtClean="0">
                <a:cs typeface="+mj-cs"/>
              </a:rPr>
              <a:t>מהקרקעות.</a:t>
            </a:r>
            <a:endParaRPr lang="he-IL" sz="1800" dirty="0">
              <a:cs typeface="+mj-cs"/>
            </a:endParaRPr>
          </a:p>
          <a:p>
            <a:r>
              <a:rPr lang="he-IL" dirty="0">
                <a:cs typeface="+mj-cs"/>
              </a:rPr>
              <a:t>פתיחת</a:t>
            </a:r>
            <a:r>
              <a:rPr lang="he-IL" sz="1800" dirty="0" smtClean="0">
                <a:cs typeface="+mj-cs"/>
              </a:rPr>
              <a:t> </a:t>
            </a:r>
            <a:r>
              <a:rPr lang="he-IL" dirty="0" smtClean="0">
                <a:cs typeface="+mj-cs"/>
              </a:rPr>
              <a:t>קורס </a:t>
            </a:r>
            <a:r>
              <a:rPr lang="he-IL" dirty="0">
                <a:cs typeface="+mj-cs"/>
              </a:rPr>
              <a:t>יוזמים עסק בנושא חקלאות </a:t>
            </a:r>
            <a:r>
              <a:rPr lang="he-IL" dirty="0" smtClean="0">
                <a:cs typeface="+mj-cs"/>
              </a:rPr>
              <a:t>ליוצאי אתיופיה.</a:t>
            </a:r>
            <a:endParaRPr lang="en-US" sz="1800" dirty="0">
              <a:cs typeface="+mj-cs"/>
            </a:endParaRPr>
          </a:p>
          <a:p>
            <a:pPr marL="0" indent="0">
              <a:buNone/>
            </a:pPr>
            <a:endParaRPr lang="he-IL" b="1" dirty="0" smtClean="0">
              <a:cs typeface="+mj-cs"/>
            </a:endParaRPr>
          </a:p>
          <a:p>
            <a:pPr marL="0" indent="0">
              <a:buNone/>
            </a:pPr>
            <a:r>
              <a:rPr lang="he-IL" b="1" dirty="0" smtClean="0">
                <a:cs typeface="+mj-cs"/>
              </a:rPr>
              <a:t>אתגר</a:t>
            </a:r>
            <a:endParaRPr lang="he-IL" b="1" dirty="0">
              <a:cs typeface="+mj-cs"/>
            </a:endParaRPr>
          </a:p>
          <a:p>
            <a:r>
              <a:rPr lang="he-IL" dirty="0">
                <a:cs typeface="+mj-cs"/>
              </a:rPr>
              <a:t>מציאת שותף להקמת קרן ההלוואות והקמתו בפועל. ישנם מגעים עם מספר גופים בנושא, הקרן צפויה לקום במהלך 2017. </a:t>
            </a:r>
          </a:p>
          <a:p>
            <a:endParaRPr lang="he-IL" dirty="0" smtClean="0"/>
          </a:p>
        </p:txBody>
      </p:sp>
      <p:pic>
        <p:nvPicPr>
          <p:cNvPr id="5" name="Picture 2" descr="http://portal.moital.gov.il/General/MITUG/Documents/LogoJpg/econo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6" y="36275"/>
            <a:ext cx="1888907" cy="94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55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משרד הבריאות </a:t>
            </a:r>
            <a:endParaRPr lang="he-IL" dirty="0"/>
          </a:p>
        </p:txBody>
      </p:sp>
      <p:pic>
        <p:nvPicPr>
          <p:cNvPr id="6" name="תמונה 5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634008"/>
            <a:ext cx="2871700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048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1142510"/>
              </p:ext>
            </p:extLst>
          </p:nvPr>
        </p:nvGraphicFramePr>
        <p:xfrm>
          <a:off x="108824" y="1700808"/>
          <a:ext cx="8892479" cy="379236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610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997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3843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042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228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36804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5821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862542"/>
                <a:gridCol w="908596"/>
              </a:tblGrid>
              <a:tr h="46060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מהות</a:t>
                      </a:r>
                      <a:r>
                        <a:rPr lang="he-IL" sz="1200" baseline="0" dirty="0">
                          <a:cs typeface="+mj-cs"/>
                        </a:rPr>
                        <a:t> הפעילות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dirty="0">
                          <a:cs typeface="+mj-cs"/>
                        </a:rPr>
                        <a:t>(2016)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סטטוס ביצוע דצמבר 2016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צפי </a:t>
                      </a:r>
                      <a:r>
                        <a:rPr lang="he-IL" sz="1200" dirty="0">
                          <a:cs typeface="+mj-cs"/>
                        </a:rPr>
                        <a:t>יוני 2017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60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j-cs"/>
                        </a:rPr>
                        <a:t>טיפול ומניעת סוכרת</a:t>
                      </a:r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j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תמיכות </a:t>
                      </a:r>
                      <a:r>
                        <a:rPr lang="he-IL" sz="1200" dirty="0" err="1" smtClean="0">
                          <a:cs typeface="+mj-cs"/>
                        </a:rPr>
                        <a:t>בקופה"ח</a:t>
                      </a:r>
                      <a:r>
                        <a:rPr lang="he-IL" sz="1200" baseline="0" dirty="0" smtClean="0">
                          <a:cs typeface="+mj-cs"/>
                        </a:rPr>
                        <a:t> 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צמצום</a:t>
                      </a:r>
                      <a:r>
                        <a:rPr lang="he-IL" sz="1200" baseline="0" dirty="0" smtClean="0">
                          <a:cs typeface="+mj-cs"/>
                        </a:rPr>
                        <a:t> פערים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2,000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5053 חולים בשנה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חלקית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0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cs typeface="+mj-cs"/>
                        </a:rPr>
                        <a:t>v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>
                          <a:cs typeface="+mj-cs"/>
                        </a:rPr>
                        <a:t>5,000</a:t>
                      </a:r>
                    </a:p>
                    <a:p>
                      <a:pPr algn="r" rtl="1"/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</a:tr>
              <a:tr h="1197566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+mj-cs"/>
                        </a:rPr>
                        <a:t>פעילויות קידום בריאות בקהילה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הכשרת מתנדבים לסנגור וקידום</a:t>
                      </a:r>
                      <a:r>
                        <a:rPr lang="he-IL" sz="1200" baseline="0" dirty="0" smtClean="0">
                          <a:cs typeface="+mj-cs"/>
                        </a:rPr>
                        <a:t> בריאות; </a:t>
                      </a:r>
                      <a:r>
                        <a:rPr lang="he-IL" sz="1200" dirty="0" smtClean="0">
                          <a:cs typeface="+mj-cs"/>
                        </a:rPr>
                        <a:t>סדנאות</a:t>
                      </a:r>
                      <a:r>
                        <a:rPr lang="he-IL" sz="1200" baseline="0" dirty="0" smtClean="0">
                          <a:cs typeface="+mj-cs"/>
                        </a:rPr>
                        <a:t> בקהילה בנושא </a:t>
                      </a:r>
                      <a:r>
                        <a:rPr lang="he-IL" sz="1200" dirty="0" smtClean="0">
                          <a:cs typeface="+mj-cs"/>
                        </a:rPr>
                        <a:t>תזונה בריאה ואורח חיים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צמצום</a:t>
                      </a:r>
                      <a:r>
                        <a:rPr lang="he-IL" sz="1200" baseline="0" smtClean="0">
                          <a:cs typeface="+mj-cs"/>
                        </a:rPr>
                        <a:t> פערים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303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600 </a:t>
                      </a:r>
                      <a:r>
                        <a:rPr lang="he-IL" sz="1200" dirty="0" smtClean="0">
                          <a:cs typeface="+mj-cs"/>
                        </a:rPr>
                        <a:t>משתתפים </a:t>
                      </a:r>
                      <a:r>
                        <a:rPr lang="he-IL" sz="1200" smtClean="0">
                          <a:cs typeface="+mj-cs"/>
                        </a:rPr>
                        <a:t>בשנה</a:t>
                      </a:r>
                      <a:r>
                        <a:rPr lang="he-IL" sz="1200" baseline="0" smtClean="0">
                          <a:cs typeface="+mj-cs"/>
                        </a:rPr>
                        <a:t> 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>
                          <a:cs typeface="+mj-cs"/>
                        </a:rPr>
                        <a:t>X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>
                          <a:cs typeface="+mj-cs"/>
                        </a:rPr>
                        <a:t>0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cs typeface="+mj-cs"/>
                        </a:rPr>
                        <a:t>v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he-IL" sz="1200" dirty="0" smtClean="0">
                          <a:cs typeface="+mj-cs"/>
                        </a:rPr>
                        <a:t>25 פעילים;</a:t>
                      </a:r>
                    </a:p>
                    <a:p>
                      <a:pPr algn="r" rtl="1"/>
                      <a:r>
                        <a:rPr lang="he-IL" sz="1200" dirty="0" smtClean="0">
                          <a:cs typeface="+mj-cs"/>
                        </a:rPr>
                        <a:t>300</a:t>
                      </a:r>
                      <a:r>
                        <a:rPr lang="he-IL" sz="1200" baseline="0" dirty="0" smtClean="0">
                          <a:cs typeface="+mj-cs"/>
                        </a:rPr>
                        <a:t> משתתפים שעברו סדנא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</a:tr>
              <a:tr h="1028750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הגדלת מספר המגשרים במערכת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גישור </a:t>
                      </a:r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שפתי ותרבותי בין מטופל למטפל, </a:t>
                      </a:r>
                      <a:r>
                        <a:rPr lang="he-IL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הנגשת</a:t>
                      </a:r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זכויות כולל מתאמים, מגשרות ורכזות התוכניות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חיזוק התא </a:t>
                      </a:r>
                      <a:r>
                        <a:rPr lang="he-IL" sz="1200" dirty="0" smtClean="0"/>
                        <a:t>המשפחתי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1,900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12.5 משרות (קיימות)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dirty="0" smtClean="0"/>
                        <a:t>11.0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17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תמונה 4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16024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83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215953" y="4664"/>
            <a:ext cx="6781800" cy="1297233"/>
          </a:xfrm>
        </p:spPr>
        <p:txBody>
          <a:bodyPr/>
          <a:lstStyle/>
          <a:p>
            <a:endParaRPr lang="he-IL" sz="2400" dirty="0">
              <a:solidFill>
                <a:srgbClr val="FF0000"/>
              </a:solidFill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9273062"/>
              </p:ext>
            </p:extLst>
          </p:nvPr>
        </p:nvGraphicFramePr>
        <p:xfrm>
          <a:off x="133469" y="1327833"/>
          <a:ext cx="8892479" cy="4866733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9610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997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334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2933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25835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9359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73292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760376"/>
                <a:gridCol w="1103357"/>
              </a:tblGrid>
              <a:tr h="460602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הפעילות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מהות</a:t>
                      </a:r>
                      <a:r>
                        <a:rPr lang="he-IL" sz="1200" baseline="0" dirty="0">
                          <a:cs typeface="+mj-cs"/>
                        </a:rPr>
                        <a:t> הפעילות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אבן יסוד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תקציב </a:t>
                      </a:r>
                    </a:p>
                    <a:p>
                      <a:pPr rtl="1"/>
                      <a:r>
                        <a:rPr lang="he-IL" sz="1200" dirty="0">
                          <a:cs typeface="+mj-cs"/>
                        </a:rPr>
                        <a:t>(2016)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>
                          <a:cs typeface="+mj-cs"/>
                        </a:rPr>
                        <a:t>היקף ביצוע מתוכנן 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>
                          <a:cs typeface="+mj-cs"/>
                        </a:rPr>
                        <a:t>סטטוס ביצוע דצמבר 2016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smtClean="0">
                          <a:cs typeface="+mj-cs"/>
                        </a:rPr>
                        <a:t>צפי </a:t>
                      </a:r>
                      <a:r>
                        <a:rPr lang="he-IL" sz="1200" dirty="0">
                          <a:cs typeface="+mj-cs"/>
                        </a:rPr>
                        <a:t>יוני 2017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0602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היערכות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200" b="1" dirty="0" smtClean="0">
                          <a:cs typeface="+mj-cs"/>
                        </a:rPr>
                        <a:t>ביצוע</a:t>
                      </a:r>
                      <a:endParaRPr lang="he-IL" sz="1200" b="1" dirty="0">
                        <a:cs typeface="+mj-cs"/>
                      </a:endParaRPr>
                    </a:p>
                  </a:txBody>
                  <a:tcPr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הסברה</a:t>
                      </a:r>
                      <a:r>
                        <a:rPr lang="he-IL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עבודה מול </a:t>
                      </a: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המדיה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– מובטחים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;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כנסי הסברה לעובדי הקצה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החברה הישראלית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385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חלוקה בין: רדיו-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טלוויזיה-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אינטרנט</a:t>
                      </a:r>
                      <a:r>
                        <a:rPr lang="en-US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;</a:t>
                      </a:r>
                      <a:r>
                        <a:rPr lang="he-IL" sz="12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כנס הסברה  1 בשנה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תחילת</a:t>
                      </a:r>
                      <a:r>
                        <a:rPr lang="he-IL" sz="12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 עבודה בכל </a:t>
                      </a:r>
                      <a:r>
                        <a:rPr lang="he-IL" sz="1200" b="0" i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Verdana"/>
                          <a:cs typeface="+mj-cs"/>
                        </a:rPr>
                        <a:t>הערוצים.</a:t>
                      </a:r>
                    </a:p>
                    <a:p>
                      <a:pPr algn="r" rtl="1"/>
                      <a:r>
                        <a:rPr lang="he-IL" sz="1200" dirty="0" smtClean="0"/>
                        <a:t>כ- 60 איש בכנס הסברה;</a:t>
                      </a:r>
                    </a:p>
                    <a:p>
                      <a:pPr algn="r" rtl="1"/>
                      <a:r>
                        <a:rPr lang="he-IL" sz="1200" dirty="0" smtClean="0"/>
                        <a:t>כ- 30 מטפלים בריאות הנפש בקורס </a:t>
                      </a:r>
                    </a:p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  <a:tr h="644843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מיצוי</a:t>
                      </a:r>
                      <a:r>
                        <a:rPr lang="he-IL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זכויות</a:t>
                      </a:r>
                      <a:endParaRPr lang="he-I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מענה באמהרית במוקד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חיזוק התא המשפחתי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350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1 נתב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v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he-IL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cs typeface="+mj-cs"/>
                        </a:rPr>
                        <a:t>35 פניות בחודש</a:t>
                      </a: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cs typeface="+mj-cs"/>
                        </a:rPr>
                        <a:t>v</a:t>
                      </a:r>
                      <a:endParaRPr lang="he-IL" sz="1200" dirty="0"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rtl="1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he-IL" sz="12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  <a:cs typeface="+mj-cs"/>
                      </a:endParaRPr>
                    </a:p>
                  </a:txBody>
                  <a:tcPr/>
                </a:tc>
              </a:tr>
              <a:tr h="1197566">
                <a:tc>
                  <a:txBody>
                    <a:bodyPr/>
                    <a:lstStyle/>
                    <a:p>
                      <a:pPr algn="r" rtl="1" fontAlgn="t"/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הגברת תעסוקה</a:t>
                      </a:r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הגדלת מספר הפונים למכרזים במשרד הבריאות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מצוינות </a:t>
                      </a:r>
                      <a:r>
                        <a:rPr lang="he-IL" sz="1200" dirty="0" err="1" smtClean="0"/>
                        <a:t>וחוזקות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0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174%</a:t>
                      </a:r>
                      <a:r>
                        <a:rPr lang="he-IL" sz="1200" baseline="0" dirty="0" smtClean="0"/>
                        <a:t> גידול </a:t>
                      </a:r>
                      <a:r>
                        <a:rPr lang="he-IL" sz="1100" baseline="0" dirty="0" smtClean="0"/>
                        <a:t>מוחלט</a:t>
                      </a:r>
                      <a:endParaRPr lang="he-IL" sz="11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גידול נוסף</a:t>
                      </a:r>
                      <a:r>
                        <a:rPr lang="he-IL" sz="1200" baseline="0" dirty="0" smtClean="0"/>
                        <a:t> של 15% </a:t>
                      </a:r>
                      <a:endParaRPr lang="he-IL" sz="1200" dirty="0" smtClean="0"/>
                    </a:p>
                    <a:p>
                      <a:pPr algn="r" rtl="1" fontAlgn="t"/>
                      <a:endParaRPr lang="he-IL" sz="12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pic>
        <p:nvPicPr>
          <p:cNvPr id="5" name="תמונה 4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160240" cy="12241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398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אתגרים והישגים מרכזיים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115616" y="1988840"/>
            <a:ext cx="7543800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dirty="0" smtClean="0"/>
              <a:t>אתגרים:</a:t>
            </a:r>
          </a:p>
          <a:p>
            <a:r>
              <a:rPr lang="he-IL" dirty="0" smtClean="0"/>
              <a:t> פיצוח אתגר השכיחות הגבוהה בסוכרת</a:t>
            </a:r>
          </a:p>
          <a:p>
            <a:pPr marL="0" indent="0">
              <a:buNone/>
            </a:pPr>
            <a:endParaRPr lang="he-IL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he-IL" dirty="0" smtClean="0">
                <a:solidFill>
                  <a:schemeClr val="tx1"/>
                </a:solidFill>
              </a:rPr>
              <a:t>הישגים:</a:t>
            </a:r>
          </a:p>
          <a:p>
            <a:r>
              <a:rPr lang="he-IL" dirty="0"/>
              <a:t>שינוי נוהל תרומות דם</a:t>
            </a:r>
          </a:p>
          <a:p>
            <a:r>
              <a:rPr lang="he-IL" dirty="0" smtClean="0"/>
              <a:t>קליטת </a:t>
            </a:r>
            <a:r>
              <a:rPr lang="he-IL" dirty="0"/>
              <a:t>מגשרים </a:t>
            </a:r>
            <a:r>
              <a:rPr lang="he-IL" dirty="0" smtClean="0"/>
              <a:t>כעובדים מן המניין של "כללית</a:t>
            </a:r>
            <a:r>
              <a:rPr lang="he-IL" dirty="0"/>
              <a:t>" </a:t>
            </a:r>
          </a:p>
          <a:p>
            <a:endParaRPr lang="he-IL" dirty="0" smtClean="0">
              <a:solidFill>
                <a:srgbClr val="FF0000"/>
              </a:solidFill>
            </a:endParaRPr>
          </a:p>
        </p:txBody>
      </p:sp>
      <p:pic>
        <p:nvPicPr>
          <p:cNvPr id="4" name="תמונה 3" descr="http://m1cdn.pagewiz.net/Media/rvhwifyrldukzjbkcyqzvojnz_usermedia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2160240" cy="12961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985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170" y="548680"/>
            <a:ext cx="1459460" cy="1945946"/>
          </a:xfrm>
          <a:prstGeom prst="rect">
            <a:avLst/>
          </a:prstGeom>
        </p:spPr>
      </p:pic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המשרד לביטחון הפנים 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5918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2983891"/>
              </p:ext>
            </p:extLst>
          </p:nvPr>
        </p:nvGraphicFramePr>
        <p:xfrm>
          <a:off x="152128" y="1498433"/>
          <a:ext cx="8859722" cy="494087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76368"/>
                <a:gridCol w="1616224"/>
                <a:gridCol w="866734"/>
                <a:gridCol w="716834"/>
                <a:gridCol w="1407704"/>
                <a:gridCol w="857492"/>
                <a:gridCol w="804484"/>
                <a:gridCol w="819560"/>
                <a:gridCol w="894322"/>
              </a:tblGrid>
              <a:tr h="263301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38835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היערכות 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839007">
                <a:tc>
                  <a:txBody>
                    <a:bodyPr/>
                    <a:lstStyle/>
                    <a:p>
                      <a:pPr rtl="1"/>
                      <a:r>
                        <a:rPr lang="he-IL" sz="1200" baseline="0" smtClean="0"/>
                        <a:t>פיילוט </a:t>
                      </a:r>
                      <a:r>
                        <a:rPr lang="he-IL" sz="1200" dirty="0" smtClean="0"/>
                        <a:t>מצלמות גוף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פיילוט ב-6 תחנות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/>
                        <a:t>חברה ישראלית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השלמת פיילוט ויישום מסקנות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פיילוט בביצוע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V</a:t>
                      </a:r>
                      <a:endParaRPr lang="he-IL" sz="12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מסקנות במרץ</a:t>
                      </a:r>
                      <a:r>
                        <a:rPr lang="he-IL" sz="1200" baseline="0" dirty="0" smtClean="0"/>
                        <a:t> 17 </a:t>
                      </a:r>
                      <a:endParaRPr lang="he-IL" sz="1200" dirty="0"/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מניעה </a:t>
                      </a:r>
                      <a:r>
                        <a:rPr lang="he-IL" sz="1200" dirty="0" smtClean="0"/>
                        <a:t>מצבית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הפניית</a:t>
                      </a:r>
                      <a:r>
                        <a:rPr lang="he-IL" sz="1200" baseline="0" dirty="0" smtClean="0"/>
                        <a:t> קטינים להליך חלופי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חברה ישראלית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הפניית 10% מהתיקים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2016-</a:t>
                      </a:r>
                      <a:r>
                        <a:rPr lang="he-IL" sz="1200" baseline="0" dirty="0" smtClean="0"/>
                        <a:t> 10% נכון לאוגוסט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עמידה ביעד 10%</a:t>
                      </a:r>
                      <a:endParaRPr lang="he-IL" sz="1200" dirty="0"/>
                    </a:p>
                  </a:txBody>
                  <a:tcPr/>
                </a:tc>
              </a:tr>
              <a:tr h="1368152">
                <a:tc>
                  <a:txBody>
                    <a:bodyPr/>
                    <a:lstStyle/>
                    <a:p>
                      <a:pPr rtl="1"/>
                      <a:r>
                        <a:rPr lang="he-IL" sz="1200" smtClean="0"/>
                        <a:t>משפט וחקיקה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בדיקות</a:t>
                      </a:r>
                      <a:r>
                        <a:rPr lang="he-IL" sz="1200" baseline="0" smtClean="0"/>
                        <a:t> יזומות, בקרות בתיקי יוצאי אתיופיה, תיעוד וצילום חקירות נוער. מענה לתלונות ציבור תוך 30 יום. </a:t>
                      </a:r>
                      <a:r>
                        <a:rPr lang="he-IL" sz="1200" smtClean="0"/>
                        <a:t>עדכון מתלונן בהליכי</a:t>
                      </a:r>
                      <a:r>
                        <a:rPr lang="he-IL" sz="1200" baseline="0" smtClean="0"/>
                        <a:t> דין. </a:t>
                      </a:r>
                      <a:endParaRPr lang="he-IL" sz="1200" smtClean="0"/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חברה ישראלית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בקרה - 10% מסך הבקרות.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צילום – בכל עבירה מעל 10 שנים.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מבוצע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 מלא</a:t>
                      </a:r>
                      <a:endParaRPr lang="he-IL" sz="1200" dirty="0"/>
                    </a:p>
                  </a:txBody>
                  <a:tcPr/>
                </a:tc>
              </a:tr>
              <a:tr h="931268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הכשרות </a:t>
                      </a:r>
                      <a:endParaRPr lang="he-IL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הדרכות "מודעות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עצמית"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קורסים, סדנאות ליחידות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בשטח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163 הדרכות</a:t>
                      </a:r>
                    </a:p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215 סדנאות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113"/>
            <a:ext cx="1037993" cy="138399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smtClean="0"/>
              <a:t>דיווח על פעולות משטרת ישראל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65199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28790621"/>
              </p:ext>
            </p:extLst>
          </p:nvPr>
        </p:nvGraphicFramePr>
        <p:xfrm>
          <a:off x="179512" y="1700808"/>
          <a:ext cx="8832338" cy="482155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וקידום במשטרה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יוצאי הקהילה, קידום לקצונה, שיבוץ מתרגמים במוקדים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ישראלית, עידוד מצוינות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– 3%. קצונה- הגדלה מ 32 ל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71 קצינים עד 2019.</a:t>
                      </a:r>
                      <a:r>
                        <a:rPr lang="he-IL" sz="1200" kern="1200" baseline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מתרגמים 24 שעות.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</a:p>
                    <a:p>
                      <a:pPr rtl="1"/>
                      <a:r>
                        <a:rPr lang="he-IL" sz="1200" baseline="0" smtClean="0"/>
                        <a:t>מתרגמים– חלקי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en-US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 קצינים.</a:t>
                      </a:r>
                      <a:endParaRPr lang="en-US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יוצאי קהילה במוקדים, 18 דוברי אמהרית.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יישום </a:t>
                      </a: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גיוס וקידום במשטרה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הצבת מש"ק במוקדי ממשק</a:t>
                      </a: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dirty="0" smtClean="0">
                          <a:solidFill>
                            <a:schemeClr val="tx1"/>
                          </a:solidFill>
                        </a:rPr>
                        <a:t>14,160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 </a:t>
                      </a:r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משקי"ם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אוישו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29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השלמת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הצבה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הנגשת שירותים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הגדלת מספר המתנדבים,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התנדבות נוער ב"התחייבות אישית", תכנית נע"מ לגיוס לצהל, צוותי היגוי בתחנות ליבה, </a:t>
                      </a:r>
                      <a:r>
                        <a:rPr lang="he-IL" sz="1200" smtClean="0"/>
                        <a:t>טופס תלונות מקוון בשפה האמהרית</a:t>
                      </a: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ישראלית, מצוינות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התחייבות אישית – 20%.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 – בכלל תחנות הליבה.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צוותי היגוי –  4 דיוני סטטוס בשנה, ב26 תחנות ליבה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baseline="0" smtClean="0"/>
                        <a:t>נע"מ– חלקי</a:t>
                      </a:r>
                    </a:p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נע"מ-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 בשתי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תחנות.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smtClean="0"/>
                        <a:t>הטופס הועלה לאתר והופץ בתחנות. </a:t>
                      </a:r>
                    </a:p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baseline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השאר 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נע"מ - ה</a:t>
                      </a:r>
                      <a:r>
                        <a:rPr lang="he-IL" sz="1200" kern="1200" baseline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רחבה לכלל תחנות הליבה</a:t>
                      </a:r>
                      <a:endParaRPr lang="he-IL" sz="1200" kern="120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113"/>
            <a:ext cx="1037993" cy="138399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smtClean="0"/>
              <a:t>דיווח על פעולות משטרת ישראל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217228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2560585"/>
              </p:ext>
            </p:extLst>
          </p:nvPr>
        </p:nvGraphicFramePr>
        <p:xfrm>
          <a:off x="179512" y="1700808"/>
          <a:ext cx="8832338" cy="28366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הרשות הארצית לכבאות והצלה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תרגום תכני מניעת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דליקות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שירות בתי הסוהר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הכשרות סגל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ייעודיות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מבוצע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המשך יישום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113"/>
            <a:ext cx="1037993" cy="138399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smtClean="0"/>
              <a:t>דיווח על פעולות התכניות הנוספות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97809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1506929"/>
              </p:ext>
            </p:extLst>
          </p:nvPr>
        </p:nvGraphicFramePr>
        <p:xfrm>
          <a:off x="179512" y="1700808"/>
          <a:ext cx="8832338" cy="301954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854610"/>
                <a:gridCol w="1440954"/>
                <a:gridCol w="815919"/>
                <a:gridCol w="694681"/>
                <a:gridCol w="1351662"/>
                <a:gridCol w="822467"/>
                <a:gridCol w="1109188"/>
                <a:gridCol w="809368"/>
                <a:gridCol w="933489"/>
              </a:tblGrid>
              <a:tr h="339980"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מהות</a:t>
                      </a:r>
                      <a:r>
                        <a:rPr lang="he-IL" sz="1200" baseline="0" dirty="0" smtClean="0"/>
                        <a:t> הפעילות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אבן יסוד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תקציב </a:t>
                      </a:r>
                    </a:p>
                    <a:p>
                      <a:pPr rtl="1"/>
                      <a:r>
                        <a:rPr lang="he-IL" sz="1200" dirty="0" smtClean="0"/>
                        <a:t>שנתי</a:t>
                      </a:r>
                      <a:endParaRPr lang="he-IL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היקף ביצוע מתוכנן </a:t>
                      </a:r>
                      <a:endParaRPr lang="he-IL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סטטוס דצמבר 2016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צפי יוני 2017</a:t>
                      </a:r>
                      <a:endParaRPr lang="he-IL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39980"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היערכות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ביצוע</a:t>
                      </a:r>
                      <a:endParaRPr lang="he-IL" sz="1200" dirty="0"/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הרשות למלחמה בסמים ואלכוהול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פעולות איתור, מניעה ומודעות והפנייה לטיפול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של שימוש בסמים ואלכוהול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3,500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-38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ב-34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ב- 30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עיר ללא אלימות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הורדת האלימות וההתנהגות האנטי-חברתית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צמצום פערים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3,130</a:t>
                      </a:r>
                      <a:r>
                        <a:rPr lang="he-IL" sz="12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44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ב- 43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ב- 43 יישובים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666874"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מציל"ה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200" dirty="0" smtClean="0"/>
                        <a:t>קידום היערכות קהילתית מקומית למאבק בפשיעה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חברה ישראלית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1,100 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 -17 יישובים ו- 24 פנימיות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ב-11 יישובים ו-24  פנימיות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200" dirty="0" smtClean="0"/>
                        <a:t>V</a:t>
                      </a:r>
                      <a:endParaRPr lang="he-IL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פעילות ב- 12 יישובים ו-24</a:t>
                      </a:r>
                      <a:endParaRPr lang="he-IL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מלבן 2"/>
          <p:cNvSpPr/>
          <p:nvPr/>
        </p:nvSpPr>
        <p:spPr>
          <a:xfrm>
            <a:off x="179512" y="105113"/>
            <a:ext cx="1584176" cy="1368675"/>
          </a:xfrm>
          <a:prstGeom prst="rect">
            <a:avLst/>
          </a:prstGeom>
          <a:solidFill>
            <a:srgbClr val="FBFBFB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113"/>
            <a:ext cx="1037993" cy="1383990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81978" y="105113"/>
            <a:ext cx="7429872" cy="1297233"/>
          </a:xfrm>
        </p:spPr>
        <p:txBody>
          <a:bodyPr/>
          <a:lstStyle/>
          <a:p>
            <a:r>
              <a:rPr lang="he-IL" smtClean="0"/>
              <a:t>דיווח על פעולות התכניות האזרחיות</a:t>
            </a: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393927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הישגים ואתגרים מרכזיים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53258" y="2564904"/>
            <a:ext cx="7911230" cy="4685430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50000"/>
              </a:lnSpc>
              <a:spcBef>
                <a:spcPts val="0"/>
              </a:spcBef>
              <a:buClrTx/>
              <a:buNone/>
            </a:pPr>
            <a:endParaRPr lang="he-IL" sz="2000" b="1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pPr marL="457200" lvl="1" indent="0">
              <a:spcBef>
                <a:spcPts val="0"/>
              </a:spcBef>
              <a:buClrTx/>
              <a:buNone/>
            </a:pPr>
            <a:r>
              <a:rPr lang="he-IL" sz="2000" b="1" dirty="0" smtClean="0">
                <a:solidFill>
                  <a:schemeClr val="tx1"/>
                </a:solidFill>
                <a:latin typeface="Arial"/>
              </a:rPr>
              <a:t>הישגים: 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ClrTx/>
            </a:pPr>
            <a:r>
              <a:rPr lang="he-IL" sz="2000" dirty="0" smtClean="0">
                <a:solidFill>
                  <a:schemeClr val="tx1"/>
                </a:solidFill>
                <a:latin typeface="Arial"/>
              </a:rPr>
              <a:t>לאחר עלייה מתמשכת, 2015 סומנה כשנת מפנה עם ירידה של 4% בפתיחת תיקים ליוצאי אתיופיה, וירידה נוספת של 4% ב-2016 לעומת 2015. 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ClrTx/>
            </a:pPr>
            <a:r>
              <a:rPr lang="he-IL" sz="2000" dirty="0" smtClean="0">
                <a:solidFill>
                  <a:schemeClr val="tx1"/>
                </a:solidFill>
                <a:latin typeface="Arial"/>
              </a:rPr>
              <a:t>עלייה במידת האמון של אוכלוסיית יוצאי אתיופיה במשטרת ישראל (מ-18% </a:t>
            </a:r>
            <a:r>
              <a:rPr lang="he-IL" sz="2000" dirty="0" err="1" smtClean="0">
                <a:solidFill>
                  <a:schemeClr val="tx1"/>
                </a:solidFill>
                <a:latin typeface="Arial"/>
              </a:rPr>
              <a:t>מביעי</a:t>
            </a:r>
            <a:r>
              <a:rPr lang="he-IL" sz="2000" dirty="0" smtClean="0">
                <a:solidFill>
                  <a:schemeClr val="tx1"/>
                </a:solidFill>
                <a:latin typeface="Arial"/>
              </a:rPr>
              <a:t> אמון ב-2015, ל25% ב-2016). 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ClrTx/>
              <a:buNone/>
            </a:pPr>
            <a:r>
              <a:rPr lang="he-IL" sz="2000" b="1" dirty="0">
                <a:solidFill>
                  <a:schemeClr val="tx1"/>
                </a:solidFill>
                <a:latin typeface="Arial"/>
              </a:rPr>
              <a:t>אתגרים: 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ClrTx/>
            </a:pPr>
            <a:r>
              <a:rPr lang="he-IL" sz="2000" dirty="0">
                <a:solidFill>
                  <a:schemeClr val="tx1"/>
                </a:solidFill>
                <a:latin typeface="Arial"/>
              </a:rPr>
              <a:t>המשך השגת יעדים והעמקת הפעילות. 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ClrTx/>
            </a:pPr>
            <a:r>
              <a:rPr lang="he-IL" sz="2000" dirty="0">
                <a:solidFill>
                  <a:schemeClr val="tx1"/>
                </a:solidFill>
                <a:latin typeface="Arial"/>
              </a:rPr>
              <a:t>יצירת ממשקים חדשים מול הקהילה, הרשויות המקומיות ומשרדי הממשלה האחרים הפועלים במסגרת התכנית.</a:t>
            </a:r>
          </a:p>
          <a:p>
            <a:pPr marL="457200" lvl="1" indent="0">
              <a:lnSpc>
                <a:spcPct val="150000"/>
              </a:lnSpc>
              <a:spcBef>
                <a:spcPts val="0"/>
              </a:spcBef>
              <a:buClrTx/>
              <a:buNone/>
            </a:pPr>
            <a:endParaRPr lang="he-IL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ClrTx/>
              <a:buFont typeface="Wingdings" panose="05000000000000000000" pitchFamily="2" charset="2"/>
              <a:buChar char="ü"/>
            </a:pPr>
            <a:endParaRPr lang="he-IL" sz="20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ClrTx/>
              <a:buFont typeface="Wingdings" panose="05000000000000000000" pitchFamily="2" charset="2"/>
              <a:buChar char="ü"/>
            </a:pPr>
            <a:endParaRPr lang="he-IL" sz="2000" dirty="0">
              <a:solidFill>
                <a:srgbClr val="333399"/>
              </a:solidFill>
              <a:latin typeface="Arial"/>
              <a:cs typeface="Arial"/>
            </a:endParaRPr>
          </a:p>
          <a:p>
            <a:pPr marL="800100" lvl="1" indent="-342900">
              <a:spcBef>
                <a:spcPts val="0"/>
              </a:spcBef>
              <a:buClrTx/>
              <a:buFont typeface="Wingdings" panose="05000000000000000000" pitchFamily="2" charset="2"/>
              <a:buChar char="ü"/>
            </a:pPr>
            <a:endParaRPr lang="he-IL" sz="2000" dirty="0">
              <a:solidFill>
                <a:srgbClr val="333399"/>
              </a:solidFill>
              <a:latin typeface="Arial"/>
              <a:cs typeface="Arial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14"/>
            <a:ext cx="1459460" cy="168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40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971600" y="3356992"/>
            <a:ext cx="7200800" cy="1019944"/>
          </a:xfrm>
        </p:spPr>
        <p:txBody>
          <a:bodyPr/>
          <a:lstStyle/>
          <a:p>
            <a:pPr algn="ctr"/>
            <a:r>
              <a:rPr lang="he-IL" sz="6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משרד הביטחון  </a:t>
            </a:r>
            <a:endParaRPr lang="he-IL" sz="6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תמונה 5" descr="לוגו האגף-חדש (כיתוב)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9"/>
          <a:stretch/>
        </p:blipFill>
        <p:spPr bwMode="auto">
          <a:xfrm>
            <a:off x="6732241" y="4653136"/>
            <a:ext cx="1584176" cy="145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C:\Users\Gv6u39k\Pictures\thT6N03Z2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80624"/>
            <a:ext cx="1584176" cy="145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324" y="19050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ADM7_User\AppData\Local\Microsoft\Windows\Temporary Internet Files\Content.IE5\8ZKB0YPN\5317-B_logo hachvana (3)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53" b="23325"/>
          <a:stretch/>
        </p:blipFill>
        <p:spPr bwMode="auto">
          <a:xfrm>
            <a:off x="3131840" y="5240100"/>
            <a:ext cx="2834886" cy="895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53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1376" cy="124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מלבן 2"/>
          <p:cNvSpPr/>
          <p:nvPr/>
        </p:nvSpPr>
        <p:spPr>
          <a:xfrm>
            <a:off x="1241376" y="836712"/>
            <a:ext cx="77586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מערכת הביטחון לא קיבלה תקציב מתוכנית "הדרך החדשה" לטובת יישום הפעולות</a:t>
            </a:r>
            <a:endParaRPr lang="he-IL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8892480" cy="5436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981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1376" cy="124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8856984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48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g9i4co7\Pictures\משרד-הביטחו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1376" cy="1241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כותרת 1"/>
          <p:cNvSpPr txBox="1">
            <a:spLocks/>
          </p:cNvSpPr>
          <p:nvPr/>
        </p:nvSpPr>
        <p:spPr>
          <a:xfrm>
            <a:off x="1403648" y="0"/>
            <a:ext cx="7573888" cy="67654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4000" kern="1200">
                <a:solidFill>
                  <a:schemeClr val="tx1">
                    <a:lumMod val="85000"/>
                    <a:lumOff val="1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rtl="1" eaLnBrk="1" hangingPunct="1">
              <a:defRPr>
                <a:solidFill>
                  <a:schemeClr val="tx2"/>
                </a:solidFill>
              </a:defRPr>
            </a:lvl2pPr>
            <a:lvl3pPr rtl="1" eaLnBrk="1" hangingPunct="1">
              <a:defRPr>
                <a:solidFill>
                  <a:schemeClr val="tx2"/>
                </a:solidFill>
              </a:defRPr>
            </a:lvl3pPr>
            <a:lvl4pPr rtl="1" eaLnBrk="1" hangingPunct="1">
              <a:defRPr>
                <a:solidFill>
                  <a:schemeClr val="tx2"/>
                </a:solidFill>
              </a:defRPr>
            </a:lvl4pPr>
            <a:lvl5pPr rtl="1" eaLnBrk="1" hangingPunct="1">
              <a:defRPr>
                <a:solidFill>
                  <a:schemeClr val="tx2"/>
                </a:solidFill>
              </a:defRPr>
            </a:lvl5pPr>
            <a:lvl6pPr rtl="1" eaLnBrk="1" hangingPunct="1">
              <a:defRPr>
                <a:solidFill>
                  <a:schemeClr val="tx2"/>
                </a:solidFill>
              </a:defRPr>
            </a:lvl6pPr>
            <a:lvl7pPr rtl="1" eaLnBrk="1" hangingPunct="1">
              <a:defRPr>
                <a:solidFill>
                  <a:schemeClr val="tx2"/>
                </a:solidFill>
              </a:defRPr>
            </a:lvl7pPr>
            <a:lvl8pPr rtl="1" eaLnBrk="1" hangingPunct="1">
              <a:defRPr>
                <a:solidFill>
                  <a:schemeClr val="tx2"/>
                </a:solidFill>
              </a:defRPr>
            </a:lvl8pPr>
            <a:lvl9pPr rtl="1"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he-IL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הישגים </a:t>
            </a:r>
            <a:r>
              <a:rPr lang="he-IL" sz="4400" b="1" dirty="0">
                <a:latin typeface="Arial" panose="020B0604020202020204" pitchFamily="34" charset="0"/>
                <a:cs typeface="Arial" panose="020B0604020202020204" pitchFamily="34" charset="0"/>
              </a:rPr>
              <a:t>ואתגרים מרכזיים</a:t>
            </a:r>
            <a:endParaRPr lang="he-I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מציין מיקום תוכן 2"/>
          <p:cNvSpPr txBox="1">
            <a:spLocks/>
          </p:cNvSpPr>
          <p:nvPr/>
        </p:nvSpPr>
        <p:spPr>
          <a:xfrm>
            <a:off x="107504" y="1196752"/>
            <a:ext cx="8798643" cy="54864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1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1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סגירת כלל </a:t>
            </a:r>
            <a:r>
              <a:rPr lang="he-I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המסגרות המבדלות עד אמצע שנת 2017 (מחזור אחרון של קורס אמיר בפברואר 2017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עלייה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בשיעור המאותרים לתפקידי 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איכות.</a:t>
            </a:r>
            <a:endParaRPr lang="he-I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גידול של 91% 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בהיקף החניכים במכינות קדם צבאיות (שנת 2017 – 274, ביחס לשנת  2015 - 143).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גידול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בהיקף </a:t>
            </a:r>
            <a:r>
              <a:rPr lang="he-IL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המלש"בים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הלוקחים חלק בפעילויות הכנה </a:t>
            </a:r>
            <a:r>
              <a:rPr lang="he-I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לצה"ל (</a:t>
            </a:r>
            <a:r>
              <a:rPr lang="he-IL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עמידה ב 81% מסך </a:t>
            </a:r>
            <a:r>
              <a:rPr lang="he-IL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הפוטנציאל)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וכן מעורבות רבה של הורים בערבי הורים, וסדנאות הכנה לצה"ל ( </a:t>
            </a:r>
            <a:r>
              <a:rPr lang="he-IL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עלייה של 50%)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צמצום הנשר בקרב חיילים, ירידה של 5%.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מעורבות רבה של האגף והקרן להכוונת חיילים משוחררים במימוש זכות המשוחררים </a:t>
            </a:r>
            <a:r>
              <a:rPr lang="he-IL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(עלייה של 30% במס' הלומדים, עלייה של 138% מקבלי הייעוץ).</a:t>
            </a:r>
          </a:p>
          <a:p>
            <a:pPr algn="just"/>
            <a:r>
              <a:rPr lang="he-I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אתגרים: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הרחבה פעילות  תוכנית "זינוק בעלייה" ל- 22 רשויות מקומיות.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he-I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צריכת שירותים" ע"י 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הפרט.</a:t>
            </a:r>
            <a:endParaRPr lang="he-I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מיצוי</a:t>
            </a: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כלל הזכויות הניתנות ע"י האגף והקרן להכוונת חיילים משוחררים.</a:t>
            </a:r>
            <a:endParaRPr lang="he-IL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he-I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גיבוש </a:t>
            </a:r>
            <a:r>
              <a:rPr lang="he-I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חלופות ראויות למסגרות המבדלות שבוטלו (אמיר, סדנאות משתחררים)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he-IL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he-IL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80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תכניות נוספות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77302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60332" y="332656"/>
            <a:ext cx="7263080" cy="1297233"/>
          </a:xfrm>
        </p:spPr>
        <p:txBody>
          <a:bodyPr/>
          <a:lstStyle/>
          <a:p>
            <a:r>
              <a:rPr lang="he-IL" sz="3200" b="1" smtClean="0"/>
              <a:t>פעולות נוספות - </a:t>
            </a:r>
            <a:r>
              <a:rPr lang="he-IL" sz="3200" b="1"/>
              <a:t>מל"ג/ ות"ת </a:t>
            </a:r>
            <a:r>
              <a:rPr lang="he-IL" sz="3200"/>
              <a:t>- התכנית להנגשת השכלה גבוהה ליוצאי </a:t>
            </a:r>
            <a:r>
              <a:rPr lang="he-IL" sz="3200" smtClean="0"/>
              <a:t>אתיופיה.</a:t>
            </a:r>
            <a:endParaRPr lang="he-IL" sz="320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2028188"/>
            <a:ext cx="8558195" cy="4685430"/>
          </a:xfrm>
        </p:spPr>
        <p:txBody>
          <a:bodyPr>
            <a:normAutofit lnSpcReduction="10000"/>
          </a:bodyPr>
          <a:lstStyle/>
          <a:p>
            <a:r>
              <a:rPr lang="he-IL" dirty="0" smtClean="0"/>
              <a:t>החל מאוקטובר 2016 </a:t>
            </a:r>
            <a:r>
              <a:rPr lang="he-IL" dirty="0"/>
              <a:t>הועברה האחריות על </a:t>
            </a:r>
            <a:r>
              <a:rPr lang="he-IL" dirty="0" err="1"/>
              <a:t>הנגשת</a:t>
            </a:r>
            <a:r>
              <a:rPr lang="he-IL" dirty="0"/>
              <a:t> ההשכלה הגבוהה ליוצאי אתיופיה </a:t>
            </a:r>
            <a:r>
              <a:rPr lang="he-IL" dirty="0" err="1"/>
              <a:t>למל"ג</a:t>
            </a:r>
            <a:r>
              <a:rPr lang="he-IL" dirty="0"/>
              <a:t>/ות"ת, </a:t>
            </a:r>
            <a:r>
              <a:rPr lang="he-IL" sz="2000" dirty="0" smtClean="0"/>
              <a:t>(למעט </a:t>
            </a:r>
            <a:r>
              <a:rPr lang="he-IL" sz="2000" dirty="0"/>
              <a:t>האחריות על מתן מלגות שכ"ל ומלגות קיום לסטודנטים, אשר נשארה </a:t>
            </a:r>
            <a:r>
              <a:rPr lang="he-IL" sz="2000" dirty="0" err="1"/>
              <a:t>במינהל</a:t>
            </a:r>
            <a:r>
              <a:rPr lang="he-IL" sz="2000" dirty="0"/>
              <a:t> הסטודנטים במשרד </a:t>
            </a:r>
            <a:r>
              <a:rPr lang="he-IL" sz="2000" dirty="0" smtClean="0"/>
              <a:t>הקליטה).</a:t>
            </a:r>
            <a:endParaRPr lang="he-IL" sz="2000" dirty="0"/>
          </a:p>
          <a:p>
            <a:r>
              <a:rPr lang="he-IL" dirty="0"/>
              <a:t>ות"ת הקימה ועדת היגוי אשר תפקידה לגבש את עקרונות תכנית ההנגשה </a:t>
            </a:r>
            <a:r>
              <a:rPr lang="he-IL" dirty="0" smtClean="0"/>
              <a:t>ולעקוב </a:t>
            </a:r>
            <a:r>
              <a:rPr lang="he-IL" dirty="0"/>
              <a:t>אחר ביצועה במוסדות להשכלה גבוהה שבתקצוב ות"ת. </a:t>
            </a:r>
            <a:endParaRPr lang="he-IL" dirty="0" smtClean="0"/>
          </a:p>
          <a:p>
            <a:r>
              <a:rPr lang="he-IL" dirty="0" smtClean="0"/>
              <a:t>תכנית </a:t>
            </a:r>
            <a:r>
              <a:rPr lang="he-IL" dirty="0"/>
              <a:t>ההנגשה עתידה להתייחס </a:t>
            </a:r>
            <a:r>
              <a:rPr lang="he-IL" dirty="0" smtClean="0"/>
              <a:t>לכל </a:t>
            </a:r>
            <a:r>
              <a:rPr lang="he-IL" dirty="0"/>
              <a:t>רצף ההשכלה הגבוהה, החל מלימודים קדם אקדמיים, דרך תואר </a:t>
            </a:r>
            <a:r>
              <a:rPr lang="he-IL" dirty="0" smtClean="0"/>
              <a:t>ראשון, שני, </a:t>
            </a:r>
            <a:r>
              <a:rPr lang="he-IL" dirty="0"/>
              <a:t>שלישי, פוסט דוקטורט ועד למינוי סגלים אקדמיים במוסדות להשכלה גבוהה</a:t>
            </a:r>
            <a:r>
              <a:rPr lang="he-IL" dirty="0" smtClean="0"/>
              <a:t>.</a:t>
            </a:r>
          </a:p>
          <a:p>
            <a:r>
              <a:rPr lang="he-IL" dirty="0" smtClean="0"/>
              <a:t>שנת תשע"ז היא שנת היערכות, אך ייתכן וחלקים מסוימים מהתכנית יצאו לפועל. </a:t>
            </a:r>
            <a:endParaRPr lang="he-IL" dirty="0"/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661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60332" y="332656"/>
            <a:ext cx="7263080" cy="1297233"/>
          </a:xfrm>
        </p:spPr>
        <p:txBody>
          <a:bodyPr/>
          <a:lstStyle/>
          <a:p>
            <a:r>
              <a:rPr lang="he-IL" sz="3200" b="1" dirty="0" smtClean="0"/>
              <a:t>פעולות נוספות: נציבות שירות המדינה - </a:t>
            </a:r>
            <a:r>
              <a:rPr lang="he-IL" sz="3200" dirty="0" smtClean="0"/>
              <a:t>הבטחת ייצוג הולם ליוצאי אתיופיה </a:t>
            </a:r>
            <a:endParaRPr lang="he-IL" sz="3200" dirty="0"/>
          </a:p>
        </p:txBody>
      </p:sp>
      <p:sp>
        <p:nvSpPr>
          <p:cNvPr id="4" name="מלבן 3"/>
          <p:cNvSpPr/>
          <p:nvPr/>
        </p:nvSpPr>
        <p:spPr>
          <a:xfrm>
            <a:off x="2286000" y="19168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e-IL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אחוז יוצאי אתיופיה לא יפחת משיעורם באוכלוסייה (היום 1.7%)</a:t>
            </a:r>
          </a:p>
        </p:txBody>
      </p:sp>
      <p:grpSp>
        <p:nvGrpSpPr>
          <p:cNvPr id="5" name="קבוצה 4"/>
          <p:cNvGrpSpPr/>
          <p:nvPr/>
        </p:nvGrpSpPr>
        <p:grpSpPr>
          <a:xfrm>
            <a:off x="1166863" y="3038926"/>
            <a:ext cx="6840745" cy="520182"/>
            <a:chOff x="648079" y="1405468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6" name="מלבן מעוגל 5"/>
            <p:cNvSpPr/>
            <p:nvPr/>
          </p:nvSpPr>
          <p:spPr>
            <a:xfrm>
              <a:off x="648079" y="1405468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7" name="מלבן 6"/>
            <p:cNvSpPr/>
            <p:nvPr/>
          </p:nvSpPr>
          <p:spPr>
            <a:xfrm>
              <a:off x="663315" y="1420704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ייעוד משרות בדגש לאקדמאים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8" name="קבוצה 7"/>
          <p:cNvGrpSpPr/>
          <p:nvPr/>
        </p:nvGrpSpPr>
        <p:grpSpPr>
          <a:xfrm>
            <a:off x="1166863" y="3706909"/>
            <a:ext cx="6840745" cy="520182"/>
            <a:chOff x="648079" y="2035351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9" name="מלבן מעוגל 8"/>
            <p:cNvSpPr/>
            <p:nvPr/>
          </p:nvSpPr>
          <p:spPr>
            <a:xfrm>
              <a:off x="648079" y="2035351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0" name="מלבן 9"/>
            <p:cNvSpPr/>
            <p:nvPr/>
          </p:nvSpPr>
          <p:spPr>
            <a:xfrm>
              <a:off x="663315" y="2050587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קליטה של לפחות 50 אקדמאים בשנה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1" name="קבוצה 10"/>
          <p:cNvGrpSpPr/>
          <p:nvPr/>
        </p:nvGrpSpPr>
        <p:grpSpPr>
          <a:xfrm>
            <a:off x="1166863" y="4387591"/>
            <a:ext cx="6840745" cy="520182"/>
            <a:chOff x="648079" y="2665233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2" name="מלבן מעוגל 11"/>
            <p:cNvSpPr/>
            <p:nvPr/>
          </p:nvSpPr>
          <p:spPr>
            <a:xfrm>
              <a:off x="648079" y="2665233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3" name="מלבן 12"/>
            <p:cNvSpPr/>
            <p:nvPr/>
          </p:nvSpPr>
          <p:spPr>
            <a:xfrm>
              <a:off x="663315" y="2680469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קליטה של לפחות 30 סטודנטים בשנה 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4" name="קבוצה 13"/>
          <p:cNvGrpSpPr/>
          <p:nvPr/>
        </p:nvGrpSpPr>
        <p:grpSpPr>
          <a:xfrm>
            <a:off x="1166863" y="5068274"/>
            <a:ext cx="6840745" cy="520182"/>
            <a:chOff x="648079" y="3295116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5" name="מלבן מעוגל 14"/>
            <p:cNvSpPr/>
            <p:nvPr/>
          </p:nvSpPr>
          <p:spPr>
            <a:xfrm>
              <a:off x="648079" y="3295116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6" name="מלבן 15"/>
            <p:cNvSpPr/>
            <p:nvPr/>
          </p:nvSpPr>
          <p:spPr>
            <a:xfrm>
              <a:off x="663315" y="3310352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סדנאות להטמעת נורמות של שוויון וגיוון תעסוקתי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grpSp>
        <p:nvGrpSpPr>
          <p:cNvPr id="17" name="קבוצה 16"/>
          <p:cNvGrpSpPr/>
          <p:nvPr/>
        </p:nvGrpSpPr>
        <p:grpSpPr>
          <a:xfrm>
            <a:off x="1166863" y="5748956"/>
            <a:ext cx="6840745" cy="520182"/>
            <a:chOff x="648079" y="3924998"/>
            <a:chExt cx="6840745" cy="520182"/>
          </a:xfrm>
          <a:scene3d>
            <a:camera prst="orthographicFront"/>
            <a:lightRig rig="flat" dir="t"/>
          </a:scene3d>
        </p:grpSpPr>
        <p:sp>
          <p:nvSpPr>
            <p:cNvPr id="18" name="מלבן מעוגל 17"/>
            <p:cNvSpPr/>
            <p:nvPr/>
          </p:nvSpPr>
          <p:spPr>
            <a:xfrm>
              <a:off x="648079" y="3924998"/>
              <a:ext cx="6840745" cy="520182"/>
            </a:xfrm>
            <a:prstGeom prst="roundRect">
              <a:avLst>
                <a:gd name="adj" fmla="val 10000"/>
              </a:avLst>
            </a:prstGeom>
            <a:solidFill>
              <a:sysClr val="window" lastClr="FFFFFF"/>
            </a:solidFill>
            <a:ln w="42500" cap="flat" cmpd="sng" algn="ctr">
              <a:solidFill>
                <a:schemeClr val="accent1">
                  <a:lumMod val="50000"/>
                </a:schemeClr>
              </a:solidFill>
              <a:prstDash val="solid"/>
            </a:ln>
            <a:effectLst/>
            <a:sp3d prstMaterial="dkEdge">
              <a:bevelT w="8200" h="38100"/>
            </a:sp3d>
          </p:spPr>
        </p:sp>
        <p:sp>
          <p:nvSpPr>
            <p:cNvPr id="19" name="מלבן 18"/>
            <p:cNvSpPr/>
            <p:nvPr/>
          </p:nvSpPr>
          <p:spPr>
            <a:xfrm>
              <a:off x="663315" y="3940234"/>
              <a:ext cx="6810273" cy="489710"/>
            </a:xfrm>
            <a:prstGeom prst="rect">
              <a:avLst/>
            </a:prstGeom>
            <a:noFill/>
            <a:ln>
              <a:solidFill>
                <a:schemeClr val="accent1">
                  <a:lumMod val="50000"/>
                </a:schemeClr>
              </a:solidFill>
            </a:ln>
            <a:effectLst/>
            <a:sp3d/>
          </p:spPr>
          <p:txBody>
            <a:bodyPr spcFirstLastPara="0" vert="horz" wrap="square" lIns="60960" tIns="45720" rIns="60960" bIns="45720" numCol="1" spcCol="1270" anchor="ctr" anchorCtr="0">
              <a:noAutofit/>
            </a:bodyPr>
            <a:lstStyle/>
            <a:p>
              <a:pPr marL="0" marR="0" lvl="0" indent="0" algn="ctr" defTabSz="1066800" rtl="1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Verdana"/>
                  <a:ea typeface="+mn-ea"/>
                  <a:cs typeface="Tahoma"/>
                </a:rPr>
                <a:t>איתור אקטיבי, התאמת כלי מיון והכנות לבחינות</a:t>
              </a:r>
              <a:endParaRPr kumimoji="0" lang="he-IL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+mn-ea"/>
                <a:cs typeface="Tahoma"/>
              </a:endParaRPr>
            </a:p>
          </p:txBody>
        </p:sp>
      </p:grpSp>
      <p:pic>
        <p:nvPicPr>
          <p:cNvPr id="20" name="תמונה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3931"/>
            <a:ext cx="1246014" cy="848540"/>
          </a:xfrm>
          <a:prstGeom prst="rect">
            <a:avLst/>
          </a:prstGeom>
        </p:spPr>
      </p:pic>
      <p:sp>
        <p:nvSpPr>
          <p:cNvPr id="21" name="מלבן 20"/>
          <p:cNvSpPr/>
          <p:nvPr/>
        </p:nvSpPr>
        <p:spPr>
          <a:xfrm>
            <a:off x="0" y="1046251"/>
            <a:ext cx="2662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נציבות שירות המדינה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9815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סיכום ופנים לעתיד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0954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3200" dirty="0" smtClean="0"/>
              <a:t>אתגרים מרכזיים:</a:t>
            </a:r>
            <a:r>
              <a:rPr lang="en-US" sz="3200" dirty="0" smtClean="0"/>
              <a:t> </a:t>
            </a:r>
            <a:r>
              <a:rPr lang="he-IL" sz="3200" dirty="0" smtClean="0"/>
              <a:t>איפה אנחנו רוצים להיות בעוד שנה</a:t>
            </a:r>
            <a:endParaRPr lang="he-IL" sz="32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331640" y="1772816"/>
            <a:ext cx="7543800" cy="4685430"/>
          </a:xfrm>
        </p:spPr>
        <p:txBody>
          <a:bodyPr>
            <a:normAutofit/>
          </a:bodyPr>
          <a:lstStyle/>
          <a:p>
            <a:r>
              <a:rPr lang="he-IL" dirty="0"/>
              <a:t>השלמת פעולות ההיערכות </a:t>
            </a:r>
            <a:endParaRPr lang="he-IL" dirty="0" smtClean="0"/>
          </a:p>
          <a:p>
            <a:r>
              <a:rPr lang="he-IL" dirty="0" smtClean="0"/>
              <a:t>יישום מלא של כלל מרכיבי התוכנית במשרדים השונים</a:t>
            </a:r>
          </a:p>
          <a:p>
            <a:r>
              <a:rPr lang="he-IL" dirty="0" smtClean="0"/>
              <a:t>קבלת מידע ומשוב על היישום ותוצריו מנקודות הקצה (מפעילים, רשויות מקומיות, משתמשים)</a:t>
            </a:r>
          </a:p>
          <a:p>
            <a:r>
              <a:rPr lang="he-IL" dirty="0" smtClean="0"/>
              <a:t>שמירה על שקיפות של ההקצאה התקציבית, השימוש במשאבים והביצוע אל מול הציבור</a:t>
            </a:r>
            <a:endParaRPr lang="he-IL" dirty="0"/>
          </a:p>
          <a:p>
            <a:r>
              <a:rPr lang="he-IL" dirty="0" smtClean="0"/>
              <a:t>מעורבות </a:t>
            </a:r>
            <a:r>
              <a:rPr lang="he-IL" dirty="0"/>
              <a:t>רשויות מקומיות ורתימתן לביצוע</a:t>
            </a:r>
          </a:p>
          <a:p>
            <a:r>
              <a:rPr lang="he-IL" dirty="0" smtClean="0"/>
              <a:t>יישום </a:t>
            </a:r>
            <a:r>
              <a:rPr lang="he-IL" dirty="0"/>
              <a:t>מיטבי בהתאם לאבני היסוד ומנגנונים לשיפור</a:t>
            </a:r>
          </a:p>
          <a:p>
            <a:r>
              <a:rPr lang="he-IL" dirty="0" smtClean="0"/>
              <a:t>מעורבות הציבור ונציגיו ביישום התוכנית ושדרוגה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140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sprint">
  <a:themeElements>
    <a:clrScheme name="טכני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היבט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מקור">
  <a:themeElements>
    <a:clrScheme name="יסודי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מקור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מקור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07E3EB1-6408-467D-BD96-C66493C19913}"/>
</file>

<file path=customXml/itemProps2.xml><?xml version="1.0" encoding="utf-8"?>
<ds:datastoreItem xmlns:ds="http://schemas.openxmlformats.org/officeDocument/2006/customXml" ds:itemID="{06D3C3BD-A881-46CF-B44F-3745AE845C0A}"/>
</file>

<file path=customXml/itemProps3.xml><?xml version="1.0" encoding="utf-8"?>
<ds:datastoreItem xmlns:ds="http://schemas.openxmlformats.org/officeDocument/2006/customXml" ds:itemID="{9606C4E7-490B-4D3A-9391-039332242BEF}"/>
</file>

<file path=docProps/app.xml><?xml version="1.0" encoding="utf-8"?>
<Properties xmlns="http://schemas.openxmlformats.org/officeDocument/2006/extended-properties" xmlns:vt="http://schemas.openxmlformats.org/officeDocument/2006/docPropsVTypes">
  <TotalTime>7567</TotalTime>
  <Words>3373</Words>
  <Application>Microsoft Office PowerPoint</Application>
  <PresentationFormat>‫הצגה על המסך (4:3)</PresentationFormat>
  <Paragraphs>865</Paragraphs>
  <Slides>40</Slides>
  <Notes>12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40</vt:i4>
      </vt:variant>
    </vt:vector>
  </HeadingPairs>
  <TitlesOfParts>
    <vt:vector size="53" baseType="lpstr">
      <vt:lpstr>Arial</vt:lpstr>
      <vt:lpstr>Bookman Old Style</vt:lpstr>
      <vt:lpstr>Calibri</vt:lpstr>
      <vt:lpstr>Fb Spoiler</vt:lpstr>
      <vt:lpstr>Gill Sans MT</vt:lpstr>
      <vt:lpstr>Tahoma</vt:lpstr>
      <vt:lpstr>Times New Roman</vt:lpstr>
      <vt:lpstr>Verdana</vt:lpstr>
      <vt:lpstr>Wingdings</vt:lpstr>
      <vt:lpstr>Wingdings 3</vt:lpstr>
      <vt:lpstr>2_מקור</vt:lpstr>
      <vt:lpstr>Newsprint</vt:lpstr>
      <vt:lpstr>3_מקור</vt:lpstr>
      <vt:lpstr>  התוכנית הממשלתית לשילוב יוצאי אתיופיה: דיווח על היערכות ותחילת ביצוע    </vt:lpstr>
      <vt:lpstr>שנת 2016: השלמת תכנון, היערכות ותחילת יישום</vt:lpstr>
      <vt:lpstr>דוגמאות לפעולות בתחומי החיים השונים</vt:lpstr>
      <vt:lpstr>משרד החינוך </vt:lpstr>
      <vt:lpstr>הגיל הרך</vt:lpstr>
      <vt:lpstr>תגבור לימודי</vt:lpstr>
      <vt:lpstr>מצויינות, נוער בסיכון, והחברה הישראלית</vt:lpstr>
      <vt:lpstr>הישגים ואתגרים מרכזיים בקידום לימודי</vt:lpstr>
      <vt:lpstr>הכשרת עובדי הוראה וקליטתם במערכת</vt:lpstr>
      <vt:lpstr>הישגים ואתגרים מרכזיים – הכשרת עובדי הוראה</vt:lpstr>
      <vt:lpstr>חינוך בלתי פורמלי</vt:lpstr>
      <vt:lpstr>הישגים ואתגרים מרכזיים – חינוך בלתי פורמלי</vt:lpstr>
      <vt:lpstr>משרד העבודה והרווחה </vt:lpstr>
      <vt:lpstr>דיווח על ביצוע פעולות בתחום הרווחה</vt:lpstr>
      <vt:lpstr>דיווח על ביצוע פעולות בתחום הרווחה</vt:lpstr>
      <vt:lpstr>הישגים ואתגרים מרכזיים</vt:lpstr>
      <vt:lpstr>דיווח על ביצוע פעולות בתחום התעסוקה</vt:lpstr>
      <vt:lpstr>הישגים ואתגרים מרכזיים</vt:lpstr>
      <vt:lpstr>משרד הכלכלה והתעשייה </vt:lpstr>
      <vt:lpstr>משרד הכלכלה והתעשייה</vt:lpstr>
      <vt:lpstr>הישגים ואתגרים מרכזיים</vt:lpstr>
      <vt:lpstr>משרד הבריאות </vt:lpstr>
      <vt:lpstr>מצגת של PowerPoint</vt:lpstr>
      <vt:lpstr>מצגת של PowerPoint</vt:lpstr>
      <vt:lpstr>אתגרים והישגים מרכזיים</vt:lpstr>
      <vt:lpstr>המשרד לביטחון הפנים </vt:lpstr>
      <vt:lpstr>דיווח על פעולות משטרת ישראל</vt:lpstr>
      <vt:lpstr>דיווח על פעולות משטרת ישראל</vt:lpstr>
      <vt:lpstr>דיווח על פעולות התכניות הנוספות</vt:lpstr>
      <vt:lpstr>דיווח על פעולות התכניות האזרחיות</vt:lpstr>
      <vt:lpstr>הישגים ואתגרים מרכזיים</vt:lpstr>
      <vt:lpstr>משרד הביטחון  </vt:lpstr>
      <vt:lpstr>מצגת של PowerPoint</vt:lpstr>
      <vt:lpstr>מצגת של PowerPoint</vt:lpstr>
      <vt:lpstr>מצגת של PowerPoint</vt:lpstr>
      <vt:lpstr>תכניות נוספות</vt:lpstr>
      <vt:lpstr>פעולות נוספות - מל"ג/ ות"ת - התכנית להנגשת השכלה גבוהה ליוצאי אתיופיה.</vt:lpstr>
      <vt:lpstr>פעולות נוספות: נציבות שירות המדינה - הבטחת ייצוג הולם ליוצאי אתיופיה </vt:lpstr>
      <vt:lpstr>סיכום ופנים לעתיד</vt:lpstr>
      <vt:lpstr>אתגרים מרכזיים: איפה אנחנו רוצים להיות בעוד שנה</vt:lpstr>
    </vt:vector>
  </TitlesOfParts>
  <Company>PMO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דרור יוסף</dc:creator>
  <cp:lastModifiedBy>דולי הודיה שמעוני</cp:lastModifiedBy>
  <cp:revision>214</cp:revision>
  <dcterms:created xsi:type="dcterms:W3CDTF">2016-07-26T09:32:06Z</dcterms:created>
  <dcterms:modified xsi:type="dcterms:W3CDTF">2017-01-17T06:53:27Z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2011781</vt:r8>
  </property>
</Properties>
</file>