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E5D-9048-4AA3-82FF-670F63309E5F}" type="datetimeFigureOut">
              <a:rPr lang="he-IL" smtClean="0"/>
              <a:t>כ"ד/טבת/תשע"ז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06DB-7BA2-4139-ABD8-6715344BD17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7104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E5D-9048-4AA3-82FF-670F63309E5F}" type="datetimeFigureOut">
              <a:rPr lang="he-IL" smtClean="0"/>
              <a:t>כ"ד/טבת/תשע"ז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06DB-7BA2-4139-ABD8-6715344BD17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9174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E5D-9048-4AA3-82FF-670F63309E5F}" type="datetimeFigureOut">
              <a:rPr lang="he-IL" smtClean="0"/>
              <a:t>כ"ד/טבת/תשע"ז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06DB-7BA2-4139-ABD8-6715344BD17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91298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E5D-9048-4AA3-82FF-670F63309E5F}" type="datetimeFigureOut">
              <a:rPr lang="he-IL" smtClean="0"/>
              <a:t>כ"ד/טבת/תשע"ז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06DB-7BA2-4139-ABD8-6715344BD17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35309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E5D-9048-4AA3-82FF-670F63309E5F}" type="datetimeFigureOut">
              <a:rPr lang="he-IL" smtClean="0"/>
              <a:t>כ"ד/טבת/תשע"ז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06DB-7BA2-4139-ABD8-6715344BD17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80394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E5D-9048-4AA3-82FF-670F63309E5F}" type="datetimeFigureOut">
              <a:rPr lang="he-IL" smtClean="0"/>
              <a:t>כ"ד/טבת/תשע"ז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06DB-7BA2-4139-ABD8-6715344BD17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27023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E5D-9048-4AA3-82FF-670F63309E5F}" type="datetimeFigureOut">
              <a:rPr lang="he-IL" smtClean="0"/>
              <a:t>כ"ד/טבת/תשע"ז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06DB-7BA2-4139-ABD8-6715344BD17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9295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E5D-9048-4AA3-82FF-670F63309E5F}" type="datetimeFigureOut">
              <a:rPr lang="he-IL" smtClean="0"/>
              <a:t>כ"ד/טבת/תשע"ז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06DB-7BA2-4139-ABD8-6715344BD17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46546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E5D-9048-4AA3-82FF-670F63309E5F}" type="datetimeFigureOut">
              <a:rPr lang="he-IL" smtClean="0"/>
              <a:t>כ"ד/טבת/תשע"ז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06DB-7BA2-4139-ABD8-6715344BD17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5538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E5D-9048-4AA3-82FF-670F63309E5F}" type="datetimeFigureOut">
              <a:rPr lang="he-IL" smtClean="0"/>
              <a:t>כ"ד/טבת/תשע"ז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06DB-7BA2-4139-ABD8-6715344BD17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84766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E5D-9048-4AA3-82FF-670F63309E5F}" type="datetimeFigureOut">
              <a:rPr lang="he-IL" smtClean="0"/>
              <a:t>כ"ד/טבת/תשע"ז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806DB-7BA2-4139-ABD8-6715344BD17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7208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8E5D-9048-4AA3-82FF-670F63309E5F}" type="datetimeFigureOut">
              <a:rPr lang="he-IL" smtClean="0"/>
              <a:t>כ"ד/טבת/תשע"ז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806DB-7BA2-4139-ABD8-6715344BD17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26692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תוכן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he-IL" b="1" dirty="0" smtClean="0">
              <a:latin typeface="Narkisim" panose="020E0502050101010101" pitchFamily="34" charset="-79"/>
              <a:cs typeface="Narkisim" panose="020E0502050101010101" pitchFamily="34" charset="-79"/>
            </a:endParaRPr>
          </a:p>
          <a:p>
            <a:pPr marL="0" indent="0" algn="ctr">
              <a:buNone/>
            </a:pPr>
            <a:r>
              <a:rPr lang="he-IL" b="1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הליכי </a:t>
            </a:r>
            <a:r>
              <a:rPr lang="he-IL" b="1" dirty="0">
                <a:latin typeface="Narkisim" panose="020E0502050101010101" pitchFamily="34" charset="-79"/>
                <a:cs typeface="Narkisim" panose="020E0502050101010101" pitchFamily="34" charset="-79"/>
              </a:rPr>
              <a:t>קבלה ורישום למוסדות חינוך על </a:t>
            </a:r>
            <a:r>
              <a:rPr lang="he-IL" b="1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יסודיים ופנייה </a:t>
            </a:r>
            <a:r>
              <a:rPr lang="he-IL" b="1" dirty="0">
                <a:latin typeface="Narkisim" panose="020E0502050101010101" pitchFamily="34" charset="-79"/>
                <a:cs typeface="Narkisim" panose="020E0502050101010101" pitchFamily="34" charset="-79"/>
              </a:rPr>
              <a:t>לוועדת הערר של המחוז החרדי במשרד </a:t>
            </a:r>
            <a:r>
              <a:rPr lang="he-IL" b="1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החינוך</a:t>
            </a:r>
          </a:p>
          <a:p>
            <a:pPr marL="0" indent="0" algn="ctr">
              <a:buNone/>
            </a:pPr>
            <a:endParaRPr lang="he-IL" b="1" dirty="0" smtClean="0">
              <a:latin typeface="Narkisim" panose="020E0502050101010101" pitchFamily="34" charset="-79"/>
              <a:cs typeface="Narkisim" panose="020E0502050101010101" pitchFamily="34" charset="-79"/>
            </a:endParaRPr>
          </a:p>
          <a:p>
            <a:pPr marL="0" indent="0" algn="ctr">
              <a:buNone/>
            </a:pPr>
            <a:r>
              <a:rPr lang="he-IL" b="1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הליכי </a:t>
            </a:r>
            <a:r>
              <a:rPr lang="he-IL" b="1" dirty="0">
                <a:latin typeface="Narkisim" panose="020E0502050101010101" pitchFamily="34" charset="-79"/>
                <a:cs typeface="Narkisim" panose="020E0502050101010101" pitchFamily="34" charset="-79"/>
              </a:rPr>
              <a:t>שיבוץ תלמידים למוסדות חינוך על יסודיים על ידי רשות חינוך </a:t>
            </a:r>
            <a:r>
              <a:rPr lang="he-IL" b="1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מקומית ודרכי השגה וערעור</a:t>
            </a:r>
          </a:p>
          <a:p>
            <a:pPr marL="0" indent="0" algn="ctr">
              <a:buNone/>
            </a:pPr>
            <a:endParaRPr lang="he-IL" sz="4400" b="1" dirty="0">
              <a:latin typeface="Narkisim" panose="020E0502050101010101" pitchFamily="34" charset="-79"/>
              <a:cs typeface="Narkisim" panose="020E0502050101010101" pitchFamily="34" charset="-79"/>
            </a:endParaRPr>
          </a:p>
          <a:p>
            <a:pPr marL="0" indent="0" algn="ctr">
              <a:buNone/>
            </a:pPr>
            <a:r>
              <a:rPr lang="he-IL" sz="4400" b="1" dirty="0" smtClean="0">
                <a:solidFill>
                  <a:schemeClr val="tx2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היערכות לשנה"ל תשע"ח</a:t>
            </a:r>
            <a:endParaRPr lang="en-US" sz="4400" b="1" dirty="0">
              <a:solidFill>
                <a:schemeClr val="tx2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  <a:p>
            <a:pPr algn="ctr"/>
            <a:endParaRPr lang="he-IL" b="1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pic>
        <p:nvPicPr>
          <p:cNvPr id="1028" name="Picture 4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67" y="0"/>
            <a:ext cx="26574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615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כותרת 1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b="1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לוחות זמנים - הליכי קבלה, רישום ושיבוץ</a:t>
            </a:r>
            <a:endParaRPr lang="he-IL" b="1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1" name="מציין מיקום תוכן 20"/>
          <p:cNvSpPr>
            <a:spLocks noGrp="1"/>
          </p:cNvSpPr>
          <p:nvPr>
            <p:ph idx="1"/>
          </p:nvPr>
        </p:nvSpPr>
        <p:spPr>
          <a:xfrm>
            <a:off x="251520" y="1412776"/>
            <a:ext cx="8640960" cy="5256584"/>
          </a:xfrm>
        </p:spPr>
        <p:txBody>
          <a:bodyPr>
            <a:normAutofit/>
          </a:bodyPr>
          <a:lstStyle/>
          <a:p>
            <a:r>
              <a:rPr lang="he-IL" dirty="0" smtClean="0">
                <a:solidFill>
                  <a:srgbClr val="006600"/>
                </a:solidFill>
              </a:rPr>
              <a:t>החל מ-</a:t>
            </a:r>
            <a:r>
              <a:rPr lang="he-IL" b="1" dirty="0" smtClean="0">
                <a:solidFill>
                  <a:srgbClr val="006600"/>
                </a:solidFill>
              </a:rPr>
              <a:t>א' בשבט</a:t>
            </a:r>
            <a:r>
              <a:rPr lang="he-IL" dirty="0" smtClean="0">
                <a:solidFill>
                  <a:srgbClr val="006600"/>
                </a:solidFill>
              </a:rPr>
              <a:t> </a:t>
            </a:r>
            <a:r>
              <a:rPr lang="he-IL" sz="2000" dirty="0" smtClean="0">
                <a:solidFill>
                  <a:srgbClr val="006600"/>
                </a:solidFill>
              </a:rPr>
              <a:t>(</a:t>
            </a:r>
            <a:r>
              <a:rPr lang="he-IL" sz="2000" b="1" dirty="0" smtClean="0">
                <a:solidFill>
                  <a:srgbClr val="006600"/>
                </a:solidFill>
              </a:rPr>
              <a:t>בשנה"ל </a:t>
            </a:r>
            <a:r>
              <a:rPr lang="he-IL" sz="2000" b="1" dirty="0" smtClean="0">
                <a:solidFill>
                  <a:srgbClr val="006600"/>
                </a:solidFill>
              </a:rPr>
              <a:t>הנוכחית: </a:t>
            </a:r>
            <a:r>
              <a:rPr lang="he-IL" sz="2000" dirty="0" smtClean="0">
                <a:solidFill>
                  <a:srgbClr val="006600"/>
                </a:solidFill>
              </a:rPr>
              <a:t>28.01.17)</a:t>
            </a:r>
            <a:r>
              <a:rPr lang="he-IL" dirty="0" smtClean="0">
                <a:solidFill>
                  <a:srgbClr val="006600"/>
                </a:solidFill>
              </a:rPr>
              <a:t> </a:t>
            </a:r>
            <a:r>
              <a:rPr lang="he-IL" dirty="0" smtClean="0">
                <a:solidFill>
                  <a:srgbClr val="006600"/>
                </a:solidFill>
              </a:rPr>
              <a:t>– הליכי קבלה (פניה, מבחן, ריאיון).</a:t>
            </a:r>
          </a:p>
          <a:p>
            <a:r>
              <a:rPr lang="he-IL" dirty="0" smtClean="0">
                <a:solidFill>
                  <a:srgbClr val="006600"/>
                </a:solidFill>
              </a:rPr>
              <a:t>עד </a:t>
            </a:r>
            <a:r>
              <a:rPr lang="he-IL" b="1" dirty="0" smtClean="0">
                <a:solidFill>
                  <a:srgbClr val="006600"/>
                </a:solidFill>
              </a:rPr>
              <a:t>א' בניסן </a:t>
            </a:r>
            <a:r>
              <a:rPr lang="he-IL" sz="2000" dirty="0">
                <a:solidFill>
                  <a:srgbClr val="006600"/>
                </a:solidFill>
              </a:rPr>
              <a:t>(28.03.17, המצאה אחרונה)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he-IL" dirty="0" smtClean="0">
                <a:solidFill>
                  <a:srgbClr val="006600"/>
                </a:solidFill>
              </a:rPr>
              <a:t>– </a:t>
            </a:r>
            <a:r>
              <a:rPr lang="he-IL" dirty="0" smtClean="0">
                <a:solidFill>
                  <a:srgbClr val="006600"/>
                </a:solidFill>
              </a:rPr>
              <a:t>מתן הודעה למועמד על החלטת מוסד החינוך (קבלה/דחיה).</a:t>
            </a:r>
          </a:p>
          <a:p>
            <a:r>
              <a:rPr lang="he-IL" dirty="0" smtClean="0">
                <a:solidFill>
                  <a:srgbClr val="006600"/>
                </a:solidFill>
              </a:rPr>
              <a:t>עד </a:t>
            </a:r>
            <a:r>
              <a:rPr lang="he-IL" b="1" dirty="0" smtClean="0">
                <a:solidFill>
                  <a:srgbClr val="006600"/>
                </a:solidFill>
              </a:rPr>
              <a:t>כד' בניסן</a:t>
            </a:r>
            <a:r>
              <a:rPr lang="he-IL" sz="2000" dirty="0">
                <a:solidFill>
                  <a:srgbClr val="006600"/>
                </a:solidFill>
              </a:rPr>
              <a:t> (20.04.17) </a:t>
            </a:r>
            <a:r>
              <a:rPr lang="he-IL" dirty="0" smtClean="0">
                <a:solidFill>
                  <a:srgbClr val="006600"/>
                </a:solidFill>
              </a:rPr>
              <a:t>– ערעור הורי התלמיד למוסד החינוך על החלטת דחיה של מוסד חינוך.</a:t>
            </a:r>
          </a:p>
          <a:p>
            <a:r>
              <a:rPr lang="he-IL" dirty="0" smtClean="0">
                <a:solidFill>
                  <a:srgbClr val="006600"/>
                </a:solidFill>
              </a:rPr>
              <a:t>עד </a:t>
            </a:r>
            <a:r>
              <a:rPr lang="he-IL" b="1" dirty="0" smtClean="0">
                <a:solidFill>
                  <a:srgbClr val="006600"/>
                </a:solidFill>
              </a:rPr>
              <a:t>ד' באייר </a:t>
            </a:r>
            <a:r>
              <a:rPr lang="he-IL" sz="2000" dirty="0">
                <a:solidFill>
                  <a:srgbClr val="006600"/>
                </a:solidFill>
              </a:rPr>
              <a:t>(27.04.17) </a:t>
            </a:r>
            <a:r>
              <a:rPr lang="he-IL" dirty="0" smtClean="0">
                <a:solidFill>
                  <a:srgbClr val="006600"/>
                </a:solidFill>
              </a:rPr>
              <a:t>– מתן החלטת מוסד חינוך בערעור הורי התלמיד על החלטת הדחיה.</a:t>
            </a:r>
          </a:p>
          <a:p>
            <a:pPr marL="0" indent="0">
              <a:buNone/>
            </a:pPr>
            <a:r>
              <a:rPr lang="he-IL" dirty="0">
                <a:solidFill>
                  <a:srgbClr val="00B050"/>
                </a:solidFill>
              </a:rPr>
              <a:t>	</a:t>
            </a:r>
            <a:r>
              <a:rPr lang="he-IL" b="1" dirty="0" smtClean="0">
                <a:solidFill>
                  <a:srgbClr val="00B050"/>
                </a:solidFill>
              </a:rPr>
              <a:t>תחילת דיוני ועדת הערר של המחוז החרדי</a:t>
            </a:r>
          </a:p>
          <a:p>
            <a:endParaRPr lang="he-IL" dirty="0" smtClean="0">
              <a:solidFill>
                <a:srgbClr val="006600"/>
              </a:solidFill>
            </a:endParaRPr>
          </a:p>
          <a:p>
            <a:endParaRPr lang="he-IL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27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כותרת 1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b="1" dirty="0">
                <a:latin typeface="Narkisim" panose="020E0502050101010101" pitchFamily="34" charset="-79"/>
                <a:cs typeface="Narkisim" panose="020E0502050101010101" pitchFamily="34" charset="-79"/>
              </a:rPr>
              <a:t>לוחות זמנים - הליכי קבלה, רישום ושיבוץ</a:t>
            </a:r>
          </a:p>
        </p:txBody>
      </p:sp>
      <p:sp>
        <p:nvSpPr>
          <p:cNvPr id="21" name="מציין מיקום תוכן 20"/>
          <p:cNvSpPr>
            <a:spLocks noGrp="1"/>
          </p:cNvSpPr>
          <p:nvPr>
            <p:ph idx="1"/>
          </p:nvPr>
        </p:nvSpPr>
        <p:spPr>
          <a:xfrm>
            <a:off x="251520" y="1412776"/>
            <a:ext cx="8784976" cy="5256584"/>
          </a:xfrm>
        </p:spPr>
        <p:txBody>
          <a:bodyPr>
            <a:norm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עד </a:t>
            </a:r>
            <a:r>
              <a:rPr lang="he-IL" b="1" dirty="0" smtClean="0">
                <a:solidFill>
                  <a:schemeClr val="tx2"/>
                </a:solidFill>
              </a:rPr>
              <a:t>ד' באייר </a:t>
            </a:r>
            <a:r>
              <a:rPr lang="he-IL" sz="2000" dirty="0">
                <a:solidFill>
                  <a:schemeClr val="tx2"/>
                </a:solidFill>
              </a:rPr>
              <a:t>(27.04.17) </a:t>
            </a:r>
            <a:r>
              <a:rPr lang="he-IL" dirty="0" smtClean="0">
                <a:solidFill>
                  <a:schemeClr val="tx2"/>
                </a:solidFill>
              </a:rPr>
              <a:t>– מסירת דין וחשבון של מוסד החינוך לרשות החינוך המקומית על תמונת המועמדים והנרשמים למוסד החינוך</a:t>
            </a:r>
          </a:p>
          <a:p>
            <a:r>
              <a:rPr lang="he-IL" dirty="0" smtClean="0">
                <a:solidFill>
                  <a:srgbClr val="006600"/>
                </a:solidFill>
              </a:rPr>
              <a:t>עד </a:t>
            </a:r>
            <a:r>
              <a:rPr lang="he-IL" b="1" dirty="0" smtClean="0">
                <a:solidFill>
                  <a:srgbClr val="006600"/>
                </a:solidFill>
              </a:rPr>
              <a:t>ז' באייר </a:t>
            </a:r>
            <a:r>
              <a:rPr lang="he-IL" sz="2000" dirty="0">
                <a:solidFill>
                  <a:srgbClr val="006600"/>
                </a:solidFill>
              </a:rPr>
              <a:t>(03.05.17) </a:t>
            </a:r>
            <a:r>
              <a:rPr lang="he-IL" dirty="0" smtClean="0">
                <a:solidFill>
                  <a:srgbClr val="006600"/>
                </a:solidFill>
              </a:rPr>
              <a:t>– הגשת בקשות שיבוץ ע"י הורי התלמיד לרשות החינוך המקומית</a:t>
            </a:r>
          </a:p>
          <a:p>
            <a:r>
              <a:rPr lang="he-IL" dirty="0" smtClean="0">
                <a:solidFill>
                  <a:schemeClr val="tx2"/>
                </a:solidFill>
              </a:rPr>
              <a:t>ב-</a:t>
            </a:r>
            <a:r>
              <a:rPr lang="he-IL" b="1" dirty="0" smtClean="0">
                <a:solidFill>
                  <a:schemeClr val="tx2"/>
                </a:solidFill>
              </a:rPr>
              <a:t>ח</a:t>
            </a:r>
            <a:r>
              <a:rPr lang="he-IL" b="1" dirty="0" smtClean="0">
                <a:solidFill>
                  <a:schemeClr val="tx2"/>
                </a:solidFill>
              </a:rPr>
              <a:t>' באייר</a:t>
            </a:r>
            <a:r>
              <a:rPr lang="he-IL" dirty="0" smtClean="0">
                <a:solidFill>
                  <a:schemeClr val="tx2"/>
                </a:solidFill>
              </a:rPr>
              <a:t> </a:t>
            </a:r>
            <a:r>
              <a:rPr lang="he-IL" sz="2000" dirty="0" smtClean="0">
                <a:solidFill>
                  <a:schemeClr val="tx2"/>
                </a:solidFill>
              </a:rPr>
              <a:t>(04.05.17) </a:t>
            </a:r>
            <a:r>
              <a:rPr lang="he-IL" dirty="0" smtClean="0">
                <a:solidFill>
                  <a:schemeClr val="tx2"/>
                </a:solidFill>
              </a:rPr>
              <a:t>רשות החינוך המקומית </a:t>
            </a:r>
            <a:r>
              <a:rPr lang="he-IL" dirty="0" smtClean="0">
                <a:solidFill>
                  <a:schemeClr val="tx2"/>
                </a:solidFill>
              </a:rPr>
              <a:t>צפויה להחזיק </a:t>
            </a:r>
            <a:r>
              <a:rPr lang="he-IL" dirty="0" smtClean="0">
                <a:solidFill>
                  <a:schemeClr val="tx2"/>
                </a:solidFill>
              </a:rPr>
              <a:t>תמונת </a:t>
            </a:r>
            <a:r>
              <a:rPr lang="he-IL" dirty="0" smtClean="0">
                <a:solidFill>
                  <a:schemeClr val="tx2"/>
                </a:solidFill>
              </a:rPr>
              <a:t>מצב מלאה </a:t>
            </a:r>
            <a:r>
              <a:rPr lang="he-IL" dirty="0" smtClean="0">
                <a:solidFill>
                  <a:schemeClr val="tx2"/>
                </a:solidFill>
              </a:rPr>
              <a:t>אודות התלמידים שנרשמו למוסדות החינוך ואודות כלל התלמידים המתגוררים ברשות שנותרו ללא מענה </a:t>
            </a:r>
            <a:r>
              <a:rPr lang="he-IL" dirty="0" smtClean="0">
                <a:solidFill>
                  <a:schemeClr val="tx2"/>
                </a:solidFill>
              </a:rPr>
              <a:t>חינוכי.</a:t>
            </a:r>
            <a:endParaRPr lang="he-IL" dirty="0" smtClean="0">
              <a:solidFill>
                <a:schemeClr val="tx2"/>
              </a:solidFill>
            </a:endParaRP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8418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כותרת 1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b="1" dirty="0">
                <a:latin typeface="Narkisim" panose="020E0502050101010101" pitchFamily="34" charset="-79"/>
                <a:cs typeface="Narkisim" panose="020E0502050101010101" pitchFamily="34" charset="-79"/>
              </a:rPr>
              <a:t>לוחות זמנים - הליכי קבלה, רישום ושיבוץ</a:t>
            </a:r>
          </a:p>
        </p:txBody>
      </p:sp>
      <p:sp>
        <p:nvSpPr>
          <p:cNvPr id="21" name="מציין מיקום תוכן 20"/>
          <p:cNvSpPr>
            <a:spLocks noGrp="1"/>
          </p:cNvSpPr>
          <p:nvPr>
            <p:ph idx="1"/>
          </p:nvPr>
        </p:nvSpPr>
        <p:spPr>
          <a:xfrm>
            <a:off x="251520" y="1412776"/>
            <a:ext cx="8640960" cy="5256584"/>
          </a:xfrm>
        </p:spPr>
        <p:txBody>
          <a:bodyPr>
            <a:normAutofit/>
          </a:bodyPr>
          <a:lstStyle/>
          <a:p>
            <a:r>
              <a:rPr lang="he-IL" dirty="0" smtClean="0">
                <a:solidFill>
                  <a:srgbClr val="006600"/>
                </a:solidFill>
              </a:rPr>
              <a:t>עד </a:t>
            </a:r>
            <a:r>
              <a:rPr lang="he-IL" b="1" dirty="0">
                <a:solidFill>
                  <a:srgbClr val="006600"/>
                </a:solidFill>
              </a:rPr>
              <a:t>כ</a:t>
            </a:r>
            <a:r>
              <a:rPr lang="he-IL" b="1" dirty="0" smtClean="0">
                <a:solidFill>
                  <a:srgbClr val="006600"/>
                </a:solidFill>
              </a:rPr>
              <a:t>' באייר </a:t>
            </a:r>
            <a:r>
              <a:rPr lang="he-IL" sz="2000" dirty="0">
                <a:solidFill>
                  <a:srgbClr val="006600"/>
                </a:solidFill>
              </a:rPr>
              <a:t>(16.05.17) </a:t>
            </a:r>
            <a:r>
              <a:rPr lang="he-IL" dirty="0" smtClean="0">
                <a:solidFill>
                  <a:srgbClr val="006600"/>
                </a:solidFill>
              </a:rPr>
              <a:t>– מועד אחרון להגשת ערר ע"י הורי התלמיד לוועדת הערר של המחוז החרדי במשרד החינוך.</a:t>
            </a:r>
          </a:p>
          <a:p>
            <a:r>
              <a:rPr lang="he-IL" dirty="0" smtClean="0">
                <a:solidFill>
                  <a:schemeClr val="tx2"/>
                </a:solidFill>
              </a:rPr>
              <a:t>עד </a:t>
            </a:r>
            <a:r>
              <a:rPr lang="he-IL" b="1" dirty="0" smtClean="0">
                <a:solidFill>
                  <a:schemeClr val="tx2"/>
                </a:solidFill>
              </a:rPr>
              <a:t>א' בסיון </a:t>
            </a:r>
            <a:r>
              <a:rPr lang="he-IL" sz="2000" dirty="0">
                <a:solidFill>
                  <a:schemeClr val="tx2"/>
                </a:solidFill>
              </a:rPr>
              <a:t>(26.05.17) </a:t>
            </a:r>
            <a:r>
              <a:rPr lang="he-IL" dirty="0" smtClean="0">
                <a:solidFill>
                  <a:schemeClr val="tx2"/>
                </a:solidFill>
              </a:rPr>
              <a:t>– הודעת רשות החינוך המקומית למוסדות החינוך על השיבוצים המיועדים למוסדות החינוך ומתן אפשרות להגשת השגות.</a:t>
            </a:r>
          </a:p>
          <a:p>
            <a:r>
              <a:rPr lang="he-IL" dirty="0" smtClean="0">
                <a:solidFill>
                  <a:schemeClr val="tx2"/>
                </a:solidFill>
              </a:rPr>
              <a:t>עד </a:t>
            </a:r>
            <a:r>
              <a:rPr lang="he-IL" b="1" dirty="0" smtClean="0">
                <a:solidFill>
                  <a:schemeClr val="tx2"/>
                </a:solidFill>
              </a:rPr>
              <a:t>ה' בסיון </a:t>
            </a:r>
            <a:r>
              <a:rPr lang="he-IL" sz="2000" dirty="0">
                <a:solidFill>
                  <a:schemeClr val="tx2"/>
                </a:solidFill>
              </a:rPr>
              <a:t>(30.05.17) </a:t>
            </a:r>
            <a:r>
              <a:rPr lang="he-IL" dirty="0" smtClean="0">
                <a:solidFill>
                  <a:schemeClr val="tx2"/>
                </a:solidFill>
              </a:rPr>
              <a:t>– הגשת השגת מוסד חינוך לרשות החינוך המקומית על השיבוץ המיועד.</a:t>
            </a:r>
          </a:p>
          <a:p>
            <a:endParaRPr lang="he-IL" dirty="0" smtClean="0">
              <a:solidFill>
                <a:srgbClr val="006600"/>
              </a:solidFill>
            </a:endParaRPr>
          </a:p>
          <a:p>
            <a:endParaRPr lang="he-IL" dirty="0" smtClean="0">
              <a:solidFill>
                <a:srgbClr val="006600"/>
              </a:solidFill>
            </a:endParaRPr>
          </a:p>
          <a:p>
            <a:endParaRPr lang="he-IL" dirty="0" smtClean="0">
              <a:solidFill>
                <a:srgbClr val="006600"/>
              </a:solidFill>
            </a:endParaRPr>
          </a:p>
          <a:p>
            <a:endParaRPr lang="he-IL" dirty="0">
              <a:solidFill>
                <a:srgbClr val="006600"/>
              </a:solidFill>
            </a:endParaRPr>
          </a:p>
        </p:txBody>
      </p:sp>
      <p:sp>
        <p:nvSpPr>
          <p:cNvPr id="2" name="כוכב עם 5 פינות 1"/>
          <p:cNvSpPr/>
          <p:nvPr/>
        </p:nvSpPr>
        <p:spPr>
          <a:xfrm>
            <a:off x="1187624" y="5152583"/>
            <a:ext cx="504056" cy="50405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250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כותרת 1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b="1" dirty="0">
                <a:latin typeface="Narkisim" panose="020E0502050101010101" pitchFamily="34" charset="-79"/>
                <a:cs typeface="Narkisim" panose="020E0502050101010101" pitchFamily="34" charset="-79"/>
              </a:rPr>
              <a:t>לוחות זמנים - הליכי קבלה, רישום ושיבוץ</a:t>
            </a:r>
          </a:p>
        </p:txBody>
      </p:sp>
      <p:sp>
        <p:nvSpPr>
          <p:cNvPr id="21" name="מציין מיקום תוכן 20"/>
          <p:cNvSpPr>
            <a:spLocks noGrp="1"/>
          </p:cNvSpPr>
          <p:nvPr>
            <p:ph idx="1"/>
          </p:nvPr>
        </p:nvSpPr>
        <p:spPr>
          <a:xfrm>
            <a:off x="251520" y="1412776"/>
            <a:ext cx="8640960" cy="5256584"/>
          </a:xfrm>
        </p:spPr>
        <p:txBody>
          <a:bodyPr>
            <a:norm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עד </a:t>
            </a:r>
            <a:r>
              <a:rPr lang="he-IL" b="1" dirty="0" smtClean="0">
                <a:solidFill>
                  <a:schemeClr val="tx2"/>
                </a:solidFill>
              </a:rPr>
              <a:t>י"א בסיון </a:t>
            </a:r>
            <a:r>
              <a:rPr lang="he-IL" sz="2000" dirty="0">
                <a:solidFill>
                  <a:schemeClr val="tx2"/>
                </a:solidFill>
              </a:rPr>
              <a:t>(05.06.17) </a:t>
            </a:r>
            <a:r>
              <a:rPr lang="he-IL" dirty="0" smtClean="0">
                <a:solidFill>
                  <a:schemeClr val="tx2"/>
                </a:solidFill>
              </a:rPr>
              <a:t>– מתן החלטות רשות החינוך המקומית על השגות מוסדות החינוך +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he-IL" dirty="0" smtClean="0">
                <a:solidFill>
                  <a:schemeClr val="tx2"/>
                </a:solidFill>
              </a:rPr>
              <a:t>מסירת החלטות שיבוצים </a:t>
            </a:r>
            <a:r>
              <a:rPr lang="he-IL" u="sng" dirty="0" smtClean="0">
                <a:solidFill>
                  <a:schemeClr val="tx2"/>
                </a:solidFill>
              </a:rPr>
              <a:t>סופיים</a:t>
            </a:r>
            <a:r>
              <a:rPr lang="he-IL" dirty="0" smtClean="0">
                <a:solidFill>
                  <a:schemeClr val="tx2"/>
                </a:solidFill>
              </a:rPr>
              <a:t> למוסדות החינוך.</a:t>
            </a:r>
          </a:p>
          <a:p>
            <a:r>
              <a:rPr lang="he-IL" dirty="0" smtClean="0">
                <a:solidFill>
                  <a:schemeClr val="tx2"/>
                </a:solidFill>
              </a:rPr>
              <a:t>עד </a:t>
            </a:r>
            <a:r>
              <a:rPr lang="he-IL" b="1" dirty="0" smtClean="0">
                <a:solidFill>
                  <a:schemeClr val="tx2"/>
                </a:solidFill>
              </a:rPr>
              <a:t>ט"ו בסיון </a:t>
            </a:r>
            <a:r>
              <a:rPr lang="he-IL" sz="2000" dirty="0">
                <a:solidFill>
                  <a:schemeClr val="tx2"/>
                </a:solidFill>
              </a:rPr>
              <a:t>(09.06.17) </a:t>
            </a:r>
            <a:r>
              <a:rPr lang="he-IL" dirty="0" smtClean="0">
                <a:solidFill>
                  <a:schemeClr val="tx2"/>
                </a:solidFill>
              </a:rPr>
              <a:t>– הגשת ערעור מוסד חינוך למנהל המחוז החרדי במשרד החינוך על החלטת השיבוץ של רשות החינוך המקומית.</a:t>
            </a:r>
          </a:p>
          <a:p>
            <a:r>
              <a:rPr lang="he-IL" dirty="0" smtClean="0">
                <a:solidFill>
                  <a:schemeClr val="tx2"/>
                </a:solidFill>
              </a:rPr>
              <a:t>עד </a:t>
            </a:r>
            <a:r>
              <a:rPr lang="he-IL" b="1" dirty="0" smtClean="0">
                <a:solidFill>
                  <a:schemeClr val="tx2"/>
                </a:solidFill>
              </a:rPr>
              <a:t>א' בתמוז </a:t>
            </a:r>
            <a:r>
              <a:rPr lang="he-IL" sz="2000" dirty="0">
                <a:solidFill>
                  <a:schemeClr val="tx2"/>
                </a:solidFill>
              </a:rPr>
              <a:t>(25.06.17)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he-IL" sz="2000" dirty="0">
                <a:solidFill>
                  <a:schemeClr val="tx2"/>
                </a:solidFill>
              </a:rPr>
              <a:t> </a:t>
            </a:r>
            <a:r>
              <a:rPr lang="he-IL" dirty="0" smtClean="0">
                <a:solidFill>
                  <a:schemeClr val="tx2"/>
                </a:solidFill>
              </a:rPr>
              <a:t>- מתן החלטת מנהל המחוז החרדי בערעור מוסד החינוך על החלטת השיבוץ של רשות החינוך המקומית.</a:t>
            </a:r>
          </a:p>
          <a:p>
            <a:endParaRPr lang="he-IL" dirty="0" smtClean="0">
              <a:solidFill>
                <a:srgbClr val="006600"/>
              </a:solidFill>
            </a:endParaRPr>
          </a:p>
          <a:p>
            <a:endParaRPr lang="he-IL" dirty="0" smtClean="0">
              <a:solidFill>
                <a:srgbClr val="006600"/>
              </a:solidFill>
            </a:endParaRPr>
          </a:p>
          <a:p>
            <a:endParaRPr lang="he-IL" dirty="0" smtClean="0">
              <a:solidFill>
                <a:srgbClr val="006600"/>
              </a:solidFill>
            </a:endParaRPr>
          </a:p>
          <a:p>
            <a:endParaRPr lang="he-IL" dirty="0">
              <a:solidFill>
                <a:srgbClr val="006600"/>
              </a:solidFill>
            </a:endParaRPr>
          </a:p>
        </p:txBody>
      </p:sp>
      <p:sp>
        <p:nvSpPr>
          <p:cNvPr id="4" name="כוכב עם 5 פינות 3"/>
          <p:cNvSpPr/>
          <p:nvPr/>
        </p:nvSpPr>
        <p:spPr>
          <a:xfrm>
            <a:off x="2375756" y="4005064"/>
            <a:ext cx="504056" cy="50405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6" name="Picture 2" descr="תוצאת תמונה עבור פטיש בית משפט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475947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תוצאת תמונה עבור פטיש בית משפט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589240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041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כותרת 1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b="1" dirty="0">
                <a:latin typeface="Narkisim" panose="020E0502050101010101" pitchFamily="34" charset="-79"/>
                <a:cs typeface="Narkisim" panose="020E0502050101010101" pitchFamily="34" charset="-79"/>
              </a:rPr>
              <a:t>לוחות זמנים - הליכי קבלה, רישום ושיבוץ</a:t>
            </a:r>
          </a:p>
        </p:txBody>
      </p:sp>
      <p:sp>
        <p:nvSpPr>
          <p:cNvPr id="21" name="מציין מיקום תוכן 20"/>
          <p:cNvSpPr>
            <a:spLocks noGrp="1"/>
          </p:cNvSpPr>
          <p:nvPr>
            <p:ph idx="1"/>
          </p:nvPr>
        </p:nvSpPr>
        <p:spPr>
          <a:xfrm>
            <a:off x="251520" y="1412776"/>
            <a:ext cx="8640960" cy="5256584"/>
          </a:xfrm>
        </p:spPr>
        <p:txBody>
          <a:bodyPr>
            <a:normAutofit/>
          </a:bodyPr>
          <a:lstStyle/>
          <a:p>
            <a:r>
              <a:rPr lang="he-IL" dirty="0">
                <a:solidFill>
                  <a:srgbClr val="006600"/>
                </a:solidFill>
              </a:rPr>
              <a:t>עד </a:t>
            </a:r>
            <a:r>
              <a:rPr lang="he-IL" b="1" dirty="0">
                <a:solidFill>
                  <a:srgbClr val="006600"/>
                </a:solidFill>
              </a:rPr>
              <a:t>ד' בתמוז </a:t>
            </a:r>
            <a:r>
              <a:rPr lang="he-IL" sz="2000" dirty="0">
                <a:solidFill>
                  <a:srgbClr val="006600"/>
                </a:solidFill>
              </a:rPr>
              <a:t>(28.06.17)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he-IL" sz="2000" dirty="0">
                <a:solidFill>
                  <a:srgbClr val="006600"/>
                </a:solidFill>
              </a:rPr>
              <a:t> </a:t>
            </a:r>
            <a:r>
              <a:rPr lang="he-IL" dirty="0">
                <a:solidFill>
                  <a:srgbClr val="006600"/>
                </a:solidFill>
              </a:rPr>
              <a:t>- מועד אחרון להמצאת שיבוץ לתלמיד ע"י רשות החינוך המקומית.</a:t>
            </a:r>
          </a:p>
          <a:p>
            <a:r>
              <a:rPr lang="he-IL" dirty="0">
                <a:solidFill>
                  <a:srgbClr val="006600"/>
                </a:solidFill>
              </a:rPr>
              <a:t>עד </a:t>
            </a:r>
            <a:r>
              <a:rPr lang="he-IL" b="1" dirty="0">
                <a:solidFill>
                  <a:srgbClr val="006600"/>
                </a:solidFill>
              </a:rPr>
              <a:t>י' בתמוז </a:t>
            </a:r>
            <a:r>
              <a:rPr lang="he-IL" sz="2000" dirty="0">
                <a:solidFill>
                  <a:srgbClr val="006600"/>
                </a:solidFill>
              </a:rPr>
              <a:t>(04.07.17)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he-IL" sz="2000" dirty="0">
                <a:solidFill>
                  <a:srgbClr val="006600"/>
                </a:solidFill>
              </a:rPr>
              <a:t> </a:t>
            </a:r>
            <a:r>
              <a:rPr lang="he-IL" dirty="0">
                <a:solidFill>
                  <a:srgbClr val="006600"/>
                </a:solidFill>
              </a:rPr>
              <a:t>- הגשת השגת הורי התלמיד לרשות החינוך המקומית על השיבוץ המיועד.</a:t>
            </a:r>
          </a:p>
          <a:p>
            <a:r>
              <a:rPr lang="he-IL" dirty="0">
                <a:solidFill>
                  <a:srgbClr val="006600"/>
                </a:solidFill>
              </a:rPr>
              <a:t>עד </a:t>
            </a:r>
            <a:r>
              <a:rPr lang="he-IL" b="1" dirty="0">
                <a:solidFill>
                  <a:srgbClr val="006600"/>
                </a:solidFill>
              </a:rPr>
              <a:t>ט"ז בתמוז </a:t>
            </a:r>
            <a:r>
              <a:rPr lang="he-IL" sz="2000" dirty="0">
                <a:solidFill>
                  <a:srgbClr val="006600"/>
                </a:solidFill>
              </a:rPr>
              <a:t>(10.07.17) </a:t>
            </a:r>
            <a:r>
              <a:rPr lang="he-IL" dirty="0">
                <a:solidFill>
                  <a:srgbClr val="006600"/>
                </a:solidFill>
              </a:rPr>
              <a:t>– מתן החלטות רשות החינוך המקומית על השגות הורי </a:t>
            </a:r>
            <a:r>
              <a:rPr lang="he-IL" dirty="0" smtClean="0">
                <a:solidFill>
                  <a:srgbClr val="006600"/>
                </a:solidFill>
              </a:rPr>
              <a:t>תלמידים.</a:t>
            </a:r>
          </a:p>
          <a:p>
            <a:pPr marL="0" indent="0">
              <a:buNone/>
            </a:pPr>
            <a:endParaRPr lang="he-IL" dirty="0" smtClean="0">
              <a:solidFill>
                <a:srgbClr val="006600"/>
              </a:solidFill>
            </a:endParaRPr>
          </a:p>
          <a:p>
            <a:pPr marL="0" indent="0">
              <a:buNone/>
            </a:pPr>
            <a:endParaRPr lang="he-IL" dirty="0">
              <a:solidFill>
                <a:srgbClr val="006600"/>
              </a:solidFill>
            </a:endParaRPr>
          </a:p>
          <a:p>
            <a:endParaRPr lang="he-IL" dirty="0" smtClean="0">
              <a:solidFill>
                <a:srgbClr val="006600"/>
              </a:solidFill>
            </a:endParaRPr>
          </a:p>
          <a:p>
            <a:endParaRPr lang="he-IL" dirty="0" smtClean="0">
              <a:solidFill>
                <a:srgbClr val="006600"/>
              </a:solidFill>
            </a:endParaRPr>
          </a:p>
          <a:p>
            <a:endParaRPr lang="he-IL" dirty="0" smtClean="0">
              <a:solidFill>
                <a:srgbClr val="006600"/>
              </a:solidFill>
            </a:endParaRPr>
          </a:p>
          <a:p>
            <a:endParaRPr lang="he-IL" dirty="0">
              <a:solidFill>
                <a:srgbClr val="006600"/>
              </a:solidFill>
            </a:endParaRPr>
          </a:p>
        </p:txBody>
      </p:sp>
      <p:sp>
        <p:nvSpPr>
          <p:cNvPr id="5" name="כוכב עם 5 פינות 4"/>
          <p:cNvSpPr/>
          <p:nvPr/>
        </p:nvSpPr>
        <p:spPr>
          <a:xfrm>
            <a:off x="2411760" y="1932293"/>
            <a:ext cx="504056" cy="50405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6" name="Picture 2" descr="תוצאת תמונה עבור פטיש בית משפט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450" y="4077072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449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כותרת 1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b="1" dirty="0">
                <a:latin typeface="Narkisim" panose="020E0502050101010101" pitchFamily="34" charset="-79"/>
                <a:cs typeface="Narkisim" panose="020E0502050101010101" pitchFamily="34" charset="-79"/>
              </a:rPr>
              <a:t>לוחות זמנים - הליכי קבלה, רישום ושיבוץ</a:t>
            </a:r>
          </a:p>
        </p:txBody>
      </p:sp>
      <p:sp>
        <p:nvSpPr>
          <p:cNvPr id="21" name="מציין מיקום תוכן 20"/>
          <p:cNvSpPr>
            <a:spLocks noGrp="1"/>
          </p:cNvSpPr>
          <p:nvPr>
            <p:ph idx="1"/>
          </p:nvPr>
        </p:nvSpPr>
        <p:spPr>
          <a:xfrm>
            <a:off x="251520" y="1412776"/>
            <a:ext cx="8640960" cy="5256584"/>
          </a:xfrm>
        </p:spPr>
        <p:txBody>
          <a:bodyPr>
            <a:normAutofit/>
          </a:bodyPr>
          <a:lstStyle/>
          <a:p>
            <a:r>
              <a:rPr lang="he-IL" dirty="0">
                <a:solidFill>
                  <a:srgbClr val="006600"/>
                </a:solidFill>
              </a:rPr>
              <a:t>עד </a:t>
            </a:r>
            <a:r>
              <a:rPr lang="he-IL" b="1" dirty="0">
                <a:solidFill>
                  <a:srgbClr val="006600"/>
                </a:solidFill>
              </a:rPr>
              <a:t>כ"ב בתמוז </a:t>
            </a:r>
            <a:r>
              <a:rPr lang="he-IL" sz="2000" dirty="0">
                <a:solidFill>
                  <a:srgbClr val="006600"/>
                </a:solidFill>
              </a:rPr>
              <a:t>(16.07.17) </a:t>
            </a:r>
            <a:r>
              <a:rPr lang="he-IL" dirty="0">
                <a:solidFill>
                  <a:srgbClr val="006600"/>
                </a:solidFill>
              </a:rPr>
              <a:t>– הגשת ערעור הורי תלמיד למנהל המחוז החרדי במשרד החינוך על החלטת השיבוץ של רשות החינוך המקומית לאחר השגה.</a:t>
            </a:r>
          </a:p>
          <a:p>
            <a:r>
              <a:rPr lang="he-IL" dirty="0" smtClean="0">
                <a:solidFill>
                  <a:srgbClr val="006600"/>
                </a:solidFill>
              </a:rPr>
              <a:t>עד </a:t>
            </a:r>
            <a:r>
              <a:rPr lang="he-IL" b="1" dirty="0" smtClean="0">
                <a:solidFill>
                  <a:srgbClr val="006600"/>
                </a:solidFill>
              </a:rPr>
              <a:t>ח' באב </a:t>
            </a:r>
            <a:r>
              <a:rPr lang="he-IL" sz="2000" dirty="0">
                <a:solidFill>
                  <a:srgbClr val="006600"/>
                </a:solidFill>
              </a:rPr>
              <a:t>(31.07.17</a:t>
            </a:r>
            <a:r>
              <a:rPr lang="he-IL" sz="2000" dirty="0">
                <a:solidFill>
                  <a:srgbClr val="006600"/>
                </a:solidFill>
              </a:rPr>
              <a:t>)</a:t>
            </a:r>
            <a:r>
              <a:rPr lang="en-US" sz="2000" dirty="0">
                <a:solidFill>
                  <a:srgbClr val="006600"/>
                </a:solidFill>
              </a:rPr>
              <a:t> </a:t>
            </a:r>
            <a:r>
              <a:rPr lang="he-IL" sz="2000" dirty="0">
                <a:solidFill>
                  <a:srgbClr val="006600"/>
                </a:solidFill>
              </a:rPr>
              <a:t> </a:t>
            </a:r>
            <a:r>
              <a:rPr lang="he-IL" dirty="0">
                <a:solidFill>
                  <a:srgbClr val="006600"/>
                </a:solidFill>
              </a:rPr>
              <a:t>- מתן החלטת מנהל המחוז החרדי בערעור </a:t>
            </a:r>
            <a:r>
              <a:rPr lang="he-IL" dirty="0" smtClean="0">
                <a:solidFill>
                  <a:srgbClr val="006600"/>
                </a:solidFill>
              </a:rPr>
              <a:t>הורי התלמיד על </a:t>
            </a:r>
            <a:r>
              <a:rPr lang="he-IL" dirty="0">
                <a:solidFill>
                  <a:srgbClr val="006600"/>
                </a:solidFill>
              </a:rPr>
              <a:t>החלטת השיבוץ של רשות החינוך </a:t>
            </a:r>
            <a:r>
              <a:rPr lang="he-IL" dirty="0" smtClean="0">
                <a:solidFill>
                  <a:srgbClr val="006600"/>
                </a:solidFill>
              </a:rPr>
              <a:t>המקומית +</a:t>
            </a:r>
            <a:r>
              <a:rPr lang="en-US" dirty="0" smtClean="0">
                <a:solidFill>
                  <a:srgbClr val="006600"/>
                </a:solidFill>
              </a:rPr>
              <a:t> </a:t>
            </a:r>
            <a:r>
              <a:rPr lang="he-IL" dirty="0" smtClean="0">
                <a:solidFill>
                  <a:srgbClr val="006600"/>
                </a:solidFill>
              </a:rPr>
              <a:t> סיום דיוני ועדת הערר.</a:t>
            </a:r>
            <a:endParaRPr lang="he-IL" dirty="0">
              <a:solidFill>
                <a:srgbClr val="006600"/>
              </a:solidFill>
            </a:endParaRPr>
          </a:p>
          <a:p>
            <a:pPr marL="0" indent="0">
              <a:buNone/>
            </a:pPr>
            <a:r>
              <a:rPr lang="he-IL" dirty="0">
                <a:solidFill>
                  <a:srgbClr val="006600"/>
                </a:solidFill>
              </a:rPr>
              <a:t>	</a:t>
            </a:r>
            <a:endParaRPr lang="he-IL" dirty="0" smtClean="0">
              <a:solidFill>
                <a:srgbClr val="006600"/>
              </a:solidFill>
            </a:endParaRPr>
          </a:p>
          <a:p>
            <a:pPr marL="0" indent="0" algn="ctr">
              <a:buNone/>
            </a:pPr>
            <a:r>
              <a:rPr lang="he-IL" b="1" dirty="0" smtClean="0">
                <a:solidFill>
                  <a:srgbClr val="00B050"/>
                </a:solidFill>
              </a:rPr>
              <a:t>סיום </a:t>
            </a:r>
            <a:r>
              <a:rPr lang="he-IL" b="1" dirty="0">
                <a:solidFill>
                  <a:srgbClr val="00B050"/>
                </a:solidFill>
              </a:rPr>
              <a:t>דיוני ועדת הערר של המחוז החרדי</a:t>
            </a:r>
          </a:p>
          <a:p>
            <a:endParaRPr lang="he-IL" dirty="0">
              <a:solidFill>
                <a:srgbClr val="006600"/>
              </a:solidFill>
            </a:endParaRPr>
          </a:p>
          <a:p>
            <a:endParaRPr lang="he-IL" dirty="0" smtClean="0">
              <a:solidFill>
                <a:srgbClr val="006600"/>
              </a:solidFill>
            </a:endParaRPr>
          </a:p>
          <a:p>
            <a:endParaRPr lang="he-IL" dirty="0" smtClean="0">
              <a:solidFill>
                <a:srgbClr val="006600"/>
              </a:solidFill>
            </a:endParaRPr>
          </a:p>
          <a:p>
            <a:endParaRPr lang="he-IL" dirty="0" smtClean="0">
              <a:solidFill>
                <a:srgbClr val="006600"/>
              </a:solidFill>
            </a:endParaRPr>
          </a:p>
          <a:p>
            <a:endParaRPr lang="he-IL" dirty="0">
              <a:solidFill>
                <a:srgbClr val="006600"/>
              </a:solidFill>
            </a:endParaRPr>
          </a:p>
        </p:txBody>
      </p:sp>
      <p:pic>
        <p:nvPicPr>
          <p:cNvPr id="5" name="Picture 2" descr="תוצאת תמונה עבור פטיש בית משפט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05064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5189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9F8BCDF-8F59-4F23-9E81-D662EE06EC55}"/>
</file>

<file path=customXml/itemProps2.xml><?xml version="1.0" encoding="utf-8"?>
<ds:datastoreItem xmlns:ds="http://schemas.openxmlformats.org/officeDocument/2006/customXml" ds:itemID="{DB829539-CF2E-4351-8C0A-98ACB7F61CD9}"/>
</file>

<file path=customXml/itemProps3.xml><?xml version="1.0" encoding="utf-8"?>
<ds:datastoreItem xmlns:ds="http://schemas.openxmlformats.org/officeDocument/2006/customXml" ds:itemID="{CF6AF966-C026-4EB4-B398-2D0043E81AF4}"/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477</Words>
  <Application>Microsoft Office PowerPoint</Application>
  <PresentationFormat>‫הצגה על המסך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7</vt:i4>
      </vt:variant>
    </vt:vector>
  </HeadingPairs>
  <TitlesOfParts>
    <vt:vector size="8" baseType="lpstr">
      <vt:lpstr>ערכת נושא Office</vt:lpstr>
      <vt:lpstr>מצגת של PowerPoint</vt:lpstr>
      <vt:lpstr>לוחות זמנים - הליכי קבלה, רישום ושיבוץ</vt:lpstr>
      <vt:lpstr>לוחות זמנים - הליכי קבלה, רישום ושיבוץ</vt:lpstr>
      <vt:lpstr>לוחות זמנים - הליכי קבלה, רישום ושיבוץ</vt:lpstr>
      <vt:lpstr>לוחות זמנים - הליכי קבלה, רישום ושיבוץ</vt:lpstr>
      <vt:lpstr>לוחות זמנים - הליכי קבלה, רישום ושיבוץ</vt:lpstr>
      <vt:lpstr>לוחות זמנים - הליכי קבלה, רישום ושיבוץ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לירון ספרד</dc:creator>
  <cp:lastModifiedBy>לירון ספרד</cp:lastModifiedBy>
  <cp:revision>22</cp:revision>
  <dcterms:created xsi:type="dcterms:W3CDTF">2017-01-22T13:24:11Z</dcterms:created>
  <dcterms:modified xsi:type="dcterms:W3CDTF">2017-01-22T15:24:22Z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2011429</vt:r8>
  </property>
</Properties>
</file>