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3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1.xml" ContentType="application/vnd.openxmlformats-officedocument.drawingml.chart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  <p:sldMasterId id="2147483684" r:id="rId2"/>
  </p:sldMasterIdLst>
  <p:notesMasterIdLst>
    <p:notesMasterId r:id="rId18"/>
  </p:notesMasterIdLst>
  <p:sldIdLst>
    <p:sldId id="266" r:id="rId3"/>
    <p:sldId id="330" r:id="rId4"/>
    <p:sldId id="323" r:id="rId5"/>
    <p:sldId id="316" r:id="rId6"/>
    <p:sldId id="317" r:id="rId7"/>
    <p:sldId id="305" r:id="rId8"/>
    <p:sldId id="270" r:id="rId9"/>
    <p:sldId id="271" r:id="rId10"/>
    <p:sldId id="311" r:id="rId11"/>
    <p:sldId id="314" r:id="rId12"/>
    <p:sldId id="315" r:id="rId13"/>
    <p:sldId id="318" r:id="rId14"/>
    <p:sldId id="328" r:id="rId15"/>
    <p:sldId id="329" r:id="rId16"/>
    <p:sldId id="302" r:id="rId17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594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1745" autoAdjust="0"/>
    <p:restoredTop sz="94633" autoAdjust="0"/>
  </p:normalViewPr>
  <p:slideViewPr>
    <p:cSldViewPr>
      <p:cViewPr varScale="1">
        <p:scale>
          <a:sx n="116" d="100"/>
          <a:sy n="116" d="100"/>
        </p:scale>
        <p:origin x="1890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ustomXml" Target="../customXml/item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ustomXml" Target="../customXml/item1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ance\Desktop\sampl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2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0.13796119506878787"/>
                  <c:y val="0.2016367330463404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6.8674768683518947E-2"/>
                  <c:y val="-3.79793257658276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3704101707479896E-2"/>
                  <c:y val="0.141445515292614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7.7383363500417371E-2"/>
                  <c:y val="-0.2288873551901844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.18438782121553846"/>
                  <c:y val="0.1442167711963343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12435208772279971"/>
                  <c:y val="1.85651852708644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גיליון1!$A$2:$A$7</c:f>
              <c:strCache>
                <c:ptCount val="6"/>
                <c:pt idx="0">
                  <c:v>מקבלי תגמול לפי חוק נכי רדיפות הנאצים (1957)</c:v>
                </c:pt>
                <c:pt idx="1">
                  <c:v>מקבלי תגמול לפי סעיף 3 לחוק הטבות (2007)</c:v>
                </c:pt>
                <c:pt idx="2">
                  <c:v>מקבלי תגמול לפי חוק נכי מלחמה בנאצים (1954)</c:v>
                </c:pt>
                <c:pt idx="3">
                  <c:v>מקבלי מענק שנתי לפי סעיף 4 לחוק הטבות (2007)</c:v>
                </c:pt>
                <c:pt idx="4">
                  <c:v>מקבלי מענק שנתי לפי החלטה מנהלית ליוצאי עיראק, מרוקו ואלג'יר</c:v>
                </c:pt>
                <c:pt idx="5">
                  <c:v>מקבלי קצבה מחו"ל</c:v>
                </c:pt>
              </c:strCache>
            </c:strRef>
          </c:cat>
          <c:val>
            <c:numRef>
              <c:f>גיליון1!$B$2:$B$7</c:f>
              <c:numCache>
                <c:formatCode>#,##0</c:formatCode>
                <c:ptCount val="6"/>
                <c:pt idx="0">
                  <c:v>52103</c:v>
                </c:pt>
                <c:pt idx="1">
                  <c:v>17957</c:v>
                </c:pt>
                <c:pt idx="2">
                  <c:v>2981</c:v>
                </c:pt>
                <c:pt idx="3">
                  <c:v>84005</c:v>
                </c:pt>
                <c:pt idx="4">
                  <c:v>53584</c:v>
                </c:pt>
                <c:pt idx="5">
                  <c:v>7340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0"/>
      </c:pieChart>
    </c:plotArea>
    <c:legend>
      <c:legendPos val="l"/>
      <c:layout>
        <c:manualLayout>
          <c:xMode val="edge"/>
          <c:yMode val="edge"/>
          <c:x val="0"/>
          <c:y val="5.6876710906991562E-2"/>
          <c:w val="0.38420079676496127"/>
          <c:h val="0.94224381825926173"/>
        </c:manualLayout>
      </c:layout>
      <c:overlay val="0"/>
      <c:txPr>
        <a:bodyPr/>
        <a:lstStyle/>
        <a:p>
          <a:pPr>
            <a:defRPr sz="2000"/>
          </a:pPr>
          <a:endParaRPr lang="he-IL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/>
              <a:t>מספר ניצולים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8.2864428691820396E-2"/>
          <c:y val="8.5416586646181417E-2"/>
          <c:w val="0.9010959095992267"/>
          <c:h val="0.79524102170155553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סה"כ כללי</c:v>
                </c:pt>
              </c:strCache>
            </c:strRef>
          </c:tx>
          <c:spPr>
            <a:ln w="41275"/>
          </c:spPr>
          <c:marker>
            <c:symbol val="none"/>
          </c:marker>
          <c:dLbls>
            <c:dLbl>
              <c:idx val="0"/>
              <c:layout>
                <c:manualLayout>
                  <c:x val="-5.8326042578010964E-3"/>
                  <c:y val="2.94985250737463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4.3744531933508348E-3"/>
                  <c:y val="2.52844500632111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3.3675707679099158E-2"/>
                  <c:y val="-3.57863841769420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6"/>
              <c:layout>
                <c:manualLayout>
                  <c:x val="3.1928680880376811E-3"/>
                  <c:y val="-1.68229746198272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7"/>
              <c:layout>
                <c:manualLayout>
                  <c:x val="-8.6722319782080462E-2"/>
                  <c:y val="1.51463542021481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0"/>
              <c:layout>
                <c:manualLayout>
                  <c:x val="-4.3744531933508348E-3"/>
                  <c:y val="-1.26422250316054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1"/>
              <c:layout>
                <c:manualLayout>
                  <c:x val="-9.2278413069138171E-2"/>
                  <c:y val="1.50454920483532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2"/>
              <c:layout>
                <c:manualLayout>
                  <c:x val="-8.5892676893062805E-2"/>
                  <c:y val="-4.214259221412297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3"/>
              <c:layout>
                <c:manualLayout>
                  <c:x val="-4.6633472570874754E-3"/>
                  <c:y val="-3.30867603757446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גיליון1!$A$2:$A$25</c:f>
              <c:strCache>
                <c:ptCount val="24"/>
                <c:pt idx="0">
                  <c:v>01/1994</c:v>
                </c:pt>
                <c:pt idx="1">
                  <c:v>01/1995</c:v>
                </c:pt>
                <c:pt idx="2">
                  <c:v>01/1996</c:v>
                </c:pt>
                <c:pt idx="3">
                  <c:v>01/1997</c:v>
                </c:pt>
                <c:pt idx="4">
                  <c:v>01/1998</c:v>
                </c:pt>
                <c:pt idx="5">
                  <c:v>01/1999</c:v>
                </c:pt>
                <c:pt idx="6">
                  <c:v>01/2000</c:v>
                </c:pt>
                <c:pt idx="7">
                  <c:v>01/2001</c:v>
                </c:pt>
                <c:pt idx="8">
                  <c:v>01/2002</c:v>
                </c:pt>
                <c:pt idx="9">
                  <c:v>01/2003</c:v>
                </c:pt>
                <c:pt idx="10">
                  <c:v>01/2004</c:v>
                </c:pt>
                <c:pt idx="11">
                  <c:v>01/2005</c:v>
                </c:pt>
                <c:pt idx="12">
                  <c:v>01/2006</c:v>
                </c:pt>
                <c:pt idx="13">
                  <c:v>01/2007</c:v>
                </c:pt>
                <c:pt idx="14">
                  <c:v>01/2008</c:v>
                </c:pt>
                <c:pt idx="15">
                  <c:v>01/2009</c:v>
                </c:pt>
                <c:pt idx="16">
                  <c:v>01/2010</c:v>
                </c:pt>
                <c:pt idx="17">
                  <c:v>01/2011</c:v>
                </c:pt>
                <c:pt idx="18">
                  <c:v>01/2012</c:v>
                </c:pt>
                <c:pt idx="19">
                  <c:v>01/2013</c:v>
                </c:pt>
                <c:pt idx="20">
                  <c:v>01/2014</c:v>
                </c:pt>
                <c:pt idx="21">
                  <c:v>01/2015</c:v>
                </c:pt>
                <c:pt idx="22">
                  <c:v>01/2016</c:v>
                </c:pt>
                <c:pt idx="23">
                  <c:v>01/2017</c:v>
                </c:pt>
              </c:strCache>
            </c:strRef>
          </c:cat>
          <c:val>
            <c:numRef>
              <c:f>גיליון1!$B$2:$B$25</c:f>
              <c:numCache>
                <c:formatCode>#,##0</c:formatCode>
                <c:ptCount val="24"/>
                <c:pt idx="0">
                  <c:v>30488</c:v>
                </c:pt>
                <c:pt idx="1">
                  <c:v>30400</c:v>
                </c:pt>
                <c:pt idx="2">
                  <c:v>30499</c:v>
                </c:pt>
                <c:pt idx="3">
                  <c:v>32765</c:v>
                </c:pt>
                <c:pt idx="4">
                  <c:v>36330</c:v>
                </c:pt>
                <c:pt idx="5">
                  <c:v>41608</c:v>
                </c:pt>
                <c:pt idx="6">
                  <c:v>44986</c:v>
                </c:pt>
                <c:pt idx="7">
                  <c:v>47909</c:v>
                </c:pt>
                <c:pt idx="8">
                  <c:v>50542</c:v>
                </c:pt>
                <c:pt idx="9">
                  <c:v>52265</c:v>
                </c:pt>
                <c:pt idx="10">
                  <c:v>53143</c:v>
                </c:pt>
                <c:pt idx="11">
                  <c:v>52221</c:v>
                </c:pt>
                <c:pt idx="12">
                  <c:v>50685</c:v>
                </c:pt>
                <c:pt idx="13">
                  <c:v>51336</c:v>
                </c:pt>
                <c:pt idx="14">
                  <c:v>52645</c:v>
                </c:pt>
                <c:pt idx="15">
                  <c:v>53078</c:v>
                </c:pt>
                <c:pt idx="16">
                  <c:v>53630</c:v>
                </c:pt>
                <c:pt idx="17">
                  <c:v>84897</c:v>
                </c:pt>
                <c:pt idx="18">
                  <c:v>90419</c:v>
                </c:pt>
                <c:pt idx="19">
                  <c:v>90598</c:v>
                </c:pt>
                <c:pt idx="20">
                  <c:v>88506</c:v>
                </c:pt>
                <c:pt idx="21">
                  <c:v>197341</c:v>
                </c:pt>
                <c:pt idx="22">
                  <c:v>212000</c:v>
                </c:pt>
                <c:pt idx="23">
                  <c:v>216000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76153888"/>
        <c:axId val="345767528"/>
      </c:lineChart>
      <c:catAx>
        <c:axId val="2761538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he-IL"/>
          </a:p>
        </c:txPr>
        <c:crossAx val="345767528"/>
        <c:crosses val="autoZero"/>
        <c:auto val="1"/>
        <c:lblAlgn val="ctr"/>
        <c:lblOffset val="100"/>
        <c:noMultiLvlLbl val="0"/>
      </c:catAx>
      <c:valAx>
        <c:axId val="345767528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he-IL"/>
          </a:p>
        </c:txPr>
        <c:crossAx val="27615388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282929103412185"/>
          <c:y val="7.3465303191850989E-2"/>
          <c:w val="0.86301159230096258"/>
          <c:h val="0.77979063970061169"/>
        </c:manualLayout>
      </c:layout>
      <c:lineChart>
        <c:grouping val="standard"/>
        <c:varyColors val="0"/>
        <c:ser>
          <c:idx val="1"/>
          <c:order val="0"/>
          <c:tx>
            <c:strRef>
              <c:f>Лист1!$B$1</c:f>
              <c:strCache>
                <c:ptCount val="1"/>
                <c:pt idx="0">
                  <c:v>Sum</c:v>
                </c:pt>
              </c:strCache>
            </c:strRef>
          </c:tx>
          <c:spPr>
            <a:ln w="4445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none"/>
          </c:marker>
          <c:dLbls>
            <c:dLbl>
              <c:idx val="0"/>
              <c:layout>
                <c:manualLayout>
                  <c:x val="-3.0555555555555561E-2"/>
                  <c:y val="3.49650349650349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125"/>
                  <c:y val="-4.66200466200466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4.1666666666666664E-2"/>
                  <c:y val="4.66200466200466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5.2777777777777792E-2"/>
                  <c:y val="7.38150738150738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0.125"/>
                  <c:y val="-3.49650349650349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2.7777777777777696E-2"/>
                  <c:y val="4.27350427350427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4.0385440039372569E-2"/>
                  <c:y val="-3.88499536535741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Лист1!$A$2:$A$12</c:f>
              <c:numCache>
                <c:formatCode>General</c:formatCode>
                <c:ptCount val="11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  <c:pt idx="10">
                  <c:v>2016</c:v>
                </c:pt>
              </c:numCache>
            </c:numRef>
          </c:cat>
          <c:val>
            <c:numRef>
              <c:f>Лист1!$B$2:$B$12</c:f>
              <c:numCache>
                <c:formatCode>#,##0</c:formatCode>
                <c:ptCount val="11"/>
                <c:pt idx="0">
                  <c:v>1552</c:v>
                </c:pt>
                <c:pt idx="1">
                  <c:v>1664</c:v>
                </c:pt>
                <c:pt idx="2">
                  <c:v>2354</c:v>
                </c:pt>
                <c:pt idx="3">
                  <c:v>2571</c:v>
                </c:pt>
                <c:pt idx="4">
                  <c:v>2880</c:v>
                </c:pt>
                <c:pt idx="5">
                  <c:v>2924</c:v>
                </c:pt>
                <c:pt idx="6">
                  <c:v>3091</c:v>
                </c:pt>
                <c:pt idx="7">
                  <c:v>3169.3</c:v>
                </c:pt>
                <c:pt idx="8">
                  <c:v>3786.7</c:v>
                </c:pt>
                <c:pt idx="9">
                  <c:v>4328</c:v>
                </c:pt>
                <c:pt idx="10">
                  <c:v>4935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77129120"/>
        <c:axId val="273060944"/>
      </c:lineChart>
      <c:catAx>
        <c:axId val="277129120"/>
        <c:scaling>
          <c:orientation val="minMax"/>
        </c:scaling>
        <c:delete val="0"/>
        <c:axPos val="b"/>
        <c:numFmt formatCode="0" sourceLinked="0"/>
        <c:majorTickMark val="out"/>
        <c:minorTickMark val="none"/>
        <c:tickLblPos val="nextTo"/>
        <c:txPr>
          <a:bodyPr rot="-2700000"/>
          <a:lstStyle/>
          <a:p>
            <a:pPr>
              <a:defRPr sz="1600"/>
            </a:pPr>
            <a:endParaRPr lang="he-IL"/>
          </a:p>
        </c:txPr>
        <c:crossAx val="273060944"/>
        <c:crosses val="autoZero"/>
        <c:auto val="1"/>
        <c:lblAlgn val="ctr"/>
        <c:lblOffset val="100"/>
        <c:tickLblSkip val="1"/>
        <c:tickMarkSkip val="2"/>
        <c:noMultiLvlLbl val="0"/>
      </c:catAx>
      <c:valAx>
        <c:axId val="273060944"/>
        <c:scaling>
          <c:orientation val="minMax"/>
          <c:max val="5000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27712912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58AC34C-968D-45D9-BE49-3F0567F65061}" type="datetimeFigureOut">
              <a:rPr lang="he-IL" smtClean="0"/>
              <a:pPr/>
              <a:t>כ"ו/טבת/תשע"ז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C45838C-B1B4-4FBB-9C9C-B43EBE989BF6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6928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5838C-B1B4-4FBB-9C9C-B43EBE989BF6}" type="slidenum">
              <a:rPr lang="he-IL" smtClean="0">
                <a:solidFill>
                  <a:prstClr val="black"/>
                </a:solidFill>
              </a:rPr>
              <a:pPr/>
              <a:t>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702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436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6088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4871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3139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6249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7365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8715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4273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0030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9732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023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DB179-59AC-4DA4-8FB0-AA543357AF88}" type="datetimeFigureOut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כ"ו/טבת/תשע"ז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2DEE4-EE9B-4F72-9D6F-B72FB95B32A3}" type="slidenum">
              <a:rPr lang="he-IL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472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G:\עבודות\גלי של לירון\Back-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8" t="-1" r="19727" b="2632"/>
          <a:stretch/>
        </p:blipFill>
        <p:spPr bwMode="auto">
          <a:xfrm>
            <a:off x="7452320" y="1137859"/>
            <a:ext cx="924510" cy="128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כותרת 1"/>
          <p:cNvSpPr txBox="1">
            <a:spLocks/>
          </p:cNvSpPr>
          <p:nvPr/>
        </p:nvSpPr>
        <p:spPr>
          <a:xfrm>
            <a:off x="179513" y="1865857"/>
            <a:ext cx="8568952" cy="1296144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he-IL" dirty="0" smtClean="0">
                <a:ln w="19050">
                  <a:noFill/>
                </a:ln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סקירה כללית</a:t>
            </a:r>
          </a:p>
          <a:p>
            <a:pPr algn="ctr"/>
            <a:r>
              <a:rPr lang="he-IL" dirty="0" smtClean="0">
                <a:ln w="19050">
                  <a:noFill/>
                </a:ln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נתוני פעילות ותקציב </a:t>
            </a:r>
            <a:endParaRPr lang="he-IL" dirty="0">
              <a:ln w="19050">
                <a:noFill/>
              </a:ln>
              <a:solidFill>
                <a:schemeClr val="accent1">
                  <a:lumMod val="50000"/>
                </a:schemeClr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7" name="Picture 2" descr="לוגו מעבר אפור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FFF"/>
              </a:clrFrom>
              <a:clrTo>
                <a:srgbClr val="F7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0324" y="418354"/>
            <a:ext cx="1464479" cy="1439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27199" y="3789040"/>
            <a:ext cx="8021264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endParaRPr lang="he-IL" sz="2400" b="1" dirty="0" smtClean="0">
              <a:ln w="19050">
                <a:noFill/>
              </a:ln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he-IL" sz="2400" b="1" dirty="0" smtClean="0">
                <a:ln w="19050">
                  <a:noFill/>
                </a:ln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הרשות לזכויות ניצולי שואה</a:t>
            </a:r>
          </a:p>
          <a:p>
            <a:pPr algn="ctr"/>
            <a:r>
              <a:rPr lang="he-IL" sz="2400" b="1" dirty="0" smtClean="0">
                <a:ln w="19050">
                  <a:noFill/>
                </a:ln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משרד האוצר</a:t>
            </a:r>
          </a:p>
          <a:p>
            <a:pPr algn="ctr"/>
            <a:endParaRPr lang="he-IL" sz="2400" b="1" dirty="0" smtClean="0">
              <a:ln w="19050">
                <a:noFill/>
              </a:ln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he-IL" sz="2400" b="1" dirty="0" smtClean="0">
                <a:ln w="19050">
                  <a:noFill/>
                </a:ln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ינואר 2017</a:t>
            </a:r>
            <a:endParaRPr lang="he-IL" sz="2400" b="1" dirty="0">
              <a:ln w="19050">
                <a:noFill/>
              </a:ln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6681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G:\עבודות\גלי של לירון\Back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47"/>
            <a:ext cx="9144000" cy="6858000"/>
          </a:xfrm>
          <a:prstGeom prst="rect">
            <a:avLst/>
          </a:prstGeom>
          <a:noFill/>
        </p:spPr>
      </p:pic>
      <p:sp>
        <p:nvSpPr>
          <p:cNvPr id="11" name="Rectangle 4"/>
          <p:cNvSpPr/>
          <p:nvPr/>
        </p:nvSpPr>
        <p:spPr>
          <a:xfrm>
            <a:off x="827584" y="377450"/>
            <a:ext cx="6858048" cy="819301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3"/>
          <p:cNvSpPr/>
          <p:nvPr/>
        </p:nvSpPr>
        <p:spPr>
          <a:xfrm>
            <a:off x="827584" y="449330"/>
            <a:ext cx="6858048" cy="65043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274887" y="255378"/>
            <a:ext cx="7253089" cy="936104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he-I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התפלגות לפי הסדרי סיוע - 2016</a:t>
            </a:r>
            <a:endParaRPr lang="he-IL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תרשים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4389345"/>
              </p:ext>
            </p:extLst>
          </p:nvPr>
        </p:nvGraphicFramePr>
        <p:xfrm>
          <a:off x="503548" y="1099768"/>
          <a:ext cx="8136904" cy="5472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27260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G:\עבודות\גלי של לירון\Back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grpSp>
        <p:nvGrpSpPr>
          <p:cNvPr id="21" name="Group 20"/>
          <p:cNvGrpSpPr/>
          <p:nvPr/>
        </p:nvGrpSpPr>
        <p:grpSpPr>
          <a:xfrm>
            <a:off x="676297" y="1357298"/>
            <a:ext cx="7791406" cy="5214974"/>
            <a:chOff x="676297" y="1357298"/>
            <a:chExt cx="7791406" cy="5214974"/>
          </a:xfrm>
        </p:grpSpPr>
        <p:sp>
          <p:nvSpPr>
            <p:cNvPr id="15" name="Rectangle 14"/>
            <p:cNvSpPr/>
            <p:nvPr/>
          </p:nvSpPr>
          <p:spPr>
            <a:xfrm>
              <a:off x="676297" y="1357298"/>
              <a:ext cx="7791406" cy="5214974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757457" y="1440957"/>
              <a:ext cx="7629085" cy="5032579"/>
            </a:xfrm>
            <a:prstGeom prst="rect">
              <a:avLst/>
            </a:prstGeom>
            <a:gradFill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-428660" y="1643050"/>
            <a:ext cx="8568952" cy="5184576"/>
          </a:xfrm>
        </p:spPr>
        <p:txBody>
          <a:bodyPr>
            <a:noAutofit/>
          </a:bodyPr>
          <a:lstStyle/>
          <a:p>
            <a:pPr lvl="0" algn="r" rtl="1"/>
            <a:r>
              <a:rPr lang="he-IL" sz="2400" b="1" u="sng" dirty="0" smtClean="0">
                <a:solidFill>
                  <a:schemeClr val="tx1"/>
                </a:solidFill>
                <a:latin typeface="Calibri" pitchFamily="34" charset="0"/>
              </a:rPr>
              <a:t>תגמול חודשי</a:t>
            </a: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:</a:t>
            </a:r>
          </a:p>
          <a:p>
            <a:pPr algn="r" rtl="1"/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	</a:t>
            </a:r>
            <a:r>
              <a:rPr lang="he-IL" sz="2400" b="1" u="sng" dirty="0">
                <a:solidFill>
                  <a:schemeClr val="tx1"/>
                </a:solidFill>
                <a:latin typeface="Calibri" pitchFamily="34" charset="0"/>
              </a:rPr>
              <a:t>אוניברסאלי</a:t>
            </a:r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: 	2,248 ₪ -	5,644 ₪</a:t>
            </a:r>
          </a:p>
          <a:p>
            <a:pPr algn="r" rtl="1"/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	</a:t>
            </a:r>
            <a:r>
              <a:rPr lang="he-IL" sz="2400" b="1" u="sng" dirty="0">
                <a:solidFill>
                  <a:schemeClr val="tx1"/>
                </a:solidFill>
                <a:latin typeface="Calibri" pitchFamily="34" charset="0"/>
              </a:rPr>
              <a:t>סוציאלי</a:t>
            </a:r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:  	5,552 ₪ -	10,332 ₪</a:t>
            </a:r>
          </a:p>
          <a:p>
            <a:pPr lvl="0" algn="r" rtl="1"/>
            <a:r>
              <a:rPr lang="he-IL" sz="2400" b="1" u="sng" dirty="0" smtClean="0">
                <a:solidFill>
                  <a:schemeClr val="tx1"/>
                </a:solidFill>
                <a:latin typeface="Calibri" pitchFamily="34" charset="0"/>
              </a:rPr>
              <a:t>הטבות</a:t>
            </a: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:	</a:t>
            </a:r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		</a:t>
            </a:r>
          </a:p>
          <a:p>
            <a:pPr lvl="0" algn="r" rtl="1"/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מימון טיפול רפואי</a:t>
            </a:r>
          </a:p>
          <a:p>
            <a:pPr algn="r" rtl="1"/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פטור מלא בתרופות 		</a:t>
            </a:r>
          </a:p>
          <a:p>
            <a:pPr lvl="0" algn="r" rtl="1"/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מענק הבראה	</a:t>
            </a:r>
          </a:p>
          <a:p>
            <a:pPr algn="r" rtl="1"/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מענק ציוד ביתי			          </a:t>
            </a:r>
            <a:r>
              <a:rPr lang="he-IL" sz="2200" b="1" u="sng" dirty="0" smtClean="0">
                <a:solidFill>
                  <a:schemeClr val="tx1"/>
                </a:solidFill>
                <a:latin typeface="Calibri" pitchFamily="34" charset="0"/>
              </a:rPr>
              <a:t>הטבות נוספות לנזקקים</a:t>
            </a:r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:</a:t>
            </a:r>
          </a:p>
          <a:p>
            <a:pPr algn="r" rtl="1"/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הנחה בארנונה				מענק נוסף לנזקקים</a:t>
            </a:r>
          </a:p>
          <a:p>
            <a:pPr algn="r" rtl="1"/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תגמול שארים לכל החיים		 הנחה במים</a:t>
            </a:r>
          </a:p>
          <a:p>
            <a:pPr algn="r" rtl="1"/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מימון תוספת שעות סיעוד		הנחה בחשמל</a:t>
            </a:r>
          </a:p>
          <a:p>
            <a:pPr lvl="0" algn="r" rtl="1"/>
            <a:endParaRPr lang="en-US" sz="2200" b="1" dirty="0" smtClean="0">
              <a:solidFill>
                <a:schemeClr val="tx1"/>
              </a:solidFill>
              <a:latin typeface="Calibri" pitchFamily="34" charset="0"/>
            </a:endParaRPr>
          </a:p>
          <a:p>
            <a:pPr algn="r" rtl="1">
              <a:lnSpc>
                <a:spcPct val="150000"/>
              </a:lnSpc>
            </a:pPr>
            <a:endParaRPr lang="he-IL" sz="2200" dirty="0"/>
          </a:p>
        </p:txBody>
      </p:sp>
      <p:sp>
        <p:nvSpPr>
          <p:cNvPr id="14" name="Rectangle 4"/>
          <p:cNvSpPr/>
          <p:nvPr/>
        </p:nvSpPr>
        <p:spPr>
          <a:xfrm>
            <a:off x="1124197" y="217587"/>
            <a:ext cx="6858048" cy="819301"/>
          </a:xfrm>
          <a:prstGeom prst="rect">
            <a:avLst/>
          </a:prstGeom>
          <a:solidFill>
            <a:srgbClr val="C0504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 smtClean="0">
              <a:solidFill>
                <a:prstClr val="white"/>
              </a:solidFill>
            </a:endParaRPr>
          </a:p>
        </p:txBody>
      </p:sp>
      <p:sp>
        <p:nvSpPr>
          <p:cNvPr id="17" name="Rectangle 3"/>
          <p:cNvSpPr/>
          <p:nvPr/>
        </p:nvSpPr>
        <p:spPr>
          <a:xfrm>
            <a:off x="1124197" y="289467"/>
            <a:ext cx="6858048" cy="619253"/>
          </a:xfrm>
          <a:prstGeom prst="rect">
            <a:avLst/>
          </a:prstGeom>
          <a:solidFill>
            <a:srgbClr val="4F81B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 smtClean="0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30215" y="217587"/>
            <a:ext cx="6110081" cy="838058"/>
          </a:xfrm>
        </p:spPr>
        <p:txBody>
          <a:bodyPr>
            <a:normAutofit/>
          </a:bodyPr>
          <a:lstStyle/>
          <a:p>
            <a:pPr marL="182880" indent="0">
              <a:buNone/>
            </a:pPr>
            <a:r>
              <a:rPr lang="he-IL" sz="2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הסיוע הניתן לניצול שואה</a:t>
            </a:r>
            <a:endParaRPr lang="he-IL" sz="2800" b="1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326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G:\עבודות\גלי של לירון\Back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grpSp>
        <p:nvGrpSpPr>
          <p:cNvPr id="21" name="Group 20"/>
          <p:cNvGrpSpPr/>
          <p:nvPr/>
        </p:nvGrpSpPr>
        <p:grpSpPr>
          <a:xfrm>
            <a:off x="676297" y="1357298"/>
            <a:ext cx="7791406" cy="5214974"/>
            <a:chOff x="676297" y="1357298"/>
            <a:chExt cx="7791406" cy="5214974"/>
          </a:xfrm>
        </p:grpSpPr>
        <p:sp>
          <p:nvSpPr>
            <p:cNvPr id="15" name="Rectangle 14"/>
            <p:cNvSpPr/>
            <p:nvPr/>
          </p:nvSpPr>
          <p:spPr>
            <a:xfrm>
              <a:off x="676297" y="1357298"/>
              <a:ext cx="7791406" cy="5214974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757457" y="1440957"/>
              <a:ext cx="7629085" cy="5032579"/>
            </a:xfrm>
            <a:prstGeom prst="rect">
              <a:avLst/>
            </a:prstGeom>
            <a:gradFill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-428660" y="1643050"/>
            <a:ext cx="8568952" cy="5184576"/>
          </a:xfrm>
        </p:spPr>
        <p:txBody>
          <a:bodyPr>
            <a:noAutofit/>
          </a:bodyPr>
          <a:lstStyle/>
          <a:p>
            <a:pPr lvl="0" algn="r" rtl="1"/>
            <a:r>
              <a:rPr lang="he-IL" sz="2400" b="1" u="sng" dirty="0" smtClean="0">
                <a:solidFill>
                  <a:schemeClr val="tx1"/>
                </a:solidFill>
                <a:latin typeface="Calibri" pitchFamily="34" charset="0"/>
              </a:rPr>
              <a:t>טיפול רפואי</a:t>
            </a: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:</a:t>
            </a:r>
          </a:p>
          <a:p>
            <a:pPr marL="342900" lvl="0" indent="-342900" algn="r" rtl="1">
              <a:buFont typeface="Wingdings" panose="05000000000000000000" pitchFamily="2" charset="2"/>
              <a:buChar char="ü"/>
            </a:pP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הכרה בשורה של מחלות נוספות:</a:t>
            </a:r>
          </a:p>
          <a:p>
            <a:pPr algn="r" rtl="1"/>
            <a:r>
              <a:rPr lang="he-IL" sz="2000" b="1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he-IL" sz="2000" b="1" dirty="0" smtClean="0">
                <a:solidFill>
                  <a:schemeClr val="tx1"/>
                </a:solidFill>
                <a:latin typeface="Calibri" pitchFamily="34" charset="0"/>
              </a:rPr>
              <a:t>    יתר לחץ דם</a:t>
            </a:r>
            <a:r>
              <a:rPr lang="he-IL" sz="2000" b="1" dirty="0">
                <a:solidFill>
                  <a:schemeClr val="tx1"/>
                </a:solidFill>
                <a:latin typeface="Calibri" pitchFamily="34" charset="0"/>
              </a:rPr>
              <a:t>, </a:t>
            </a:r>
            <a:r>
              <a:rPr lang="he-IL" sz="2000" b="1" dirty="0" smtClean="0">
                <a:solidFill>
                  <a:schemeClr val="tx1"/>
                </a:solidFill>
                <a:latin typeface="Calibri" pitchFamily="34" charset="0"/>
              </a:rPr>
              <a:t>סוכרת, אלצהיימר, מחלות עור, מחלת </a:t>
            </a:r>
            <a:r>
              <a:rPr lang="he-IL" sz="2000" b="1" dirty="0">
                <a:solidFill>
                  <a:schemeClr val="tx1"/>
                </a:solidFill>
                <a:latin typeface="Calibri" pitchFamily="34" charset="0"/>
              </a:rPr>
              <a:t>לב כלילית, </a:t>
            </a:r>
            <a:endParaRPr lang="he-IL" sz="2000" b="1" dirty="0" smtClean="0">
              <a:solidFill>
                <a:schemeClr val="tx1"/>
              </a:solidFill>
              <a:latin typeface="Calibri" pitchFamily="34" charset="0"/>
            </a:endParaRPr>
          </a:p>
          <a:p>
            <a:pPr algn="r" rtl="1"/>
            <a:r>
              <a:rPr lang="he-IL" sz="2000" b="1" dirty="0" smtClean="0">
                <a:solidFill>
                  <a:schemeClr val="tx1"/>
                </a:solidFill>
                <a:latin typeface="Calibri" pitchFamily="34" charset="0"/>
              </a:rPr>
              <a:t>     מחלות </a:t>
            </a:r>
            <a:r>
              <a:rPr lang="he-IL" sz="2000" b="1" dirty="0">
                <a:solidFill>
                  <a:schemeClr val="tx1"/>
                </a:solidFill>
                <a:latin typeface="Calibri" pitchFamily="34" charset="0"/>
              </a:rPr>
              <a:t>גב, פרקים, </a:t>
            </a:r>
            <a:r>
              <a:rPr lang="he-IL" sz="2000" b="1" dirty="0" smtClean="0">
                <a:solidFill>
                  <a:schemeClr val="tx1"/>
                </a:solidFill>
                <a:latin typeface="Calibri" pitchFamily="34" charset="0"/>
              </a:rPr>
              <a:t>סרטן</a:t>
            </a:r>
            <a:r>
              <a:rPr lang="he-IL" sz="2000" b="1" dirty="0">
                <a:solidFill>
                  <a:schemeClr val="tx1"/>
                </a:solidFill>
                <a:latin typeface="Calibri" pitchFamily="34" charset="0"/>
              </a:rPr>
              <a:t>, אוסטאופורוזיס, ועוד</a:t>
            </a:r>
            <a:r>
              <a:rPr lang="he-IL" sz="2000" dirty="0"/>
              <a:t>.</a:t>
            </a:r>
            <a:endParaRPr lang="en-US" sz="2000" dirty="0"/>
          </a:p>
          <a:p>
            <a:pPr marL="342900" lvl="0" indent="-342900" algn="r" rtl="1">
              <a:buFont typeface="Wingdings" panose="05000000000000000000" pitchFamily="2" charset="2"/>
              <a:buChar char="ü"/>
            </a:pP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ציוד רפואי ואורתופדי</a:t>
            </a:r>
          </a:p>
          <a:p>
            <a:pPr marL="342900" lvl="0" indent="-342900" algn="r" rtl="1">
              <a:buFont typeface="Wingdings" panose="05000000000000000000" pitchFamily="2" charset="2"/>
              <a:buChar char="ü"/>
            </a:pP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הבראה </a:t>
            </a:r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עם טיפולים, כולל </a:t>
            </a: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מלווה</a:t>
            </a:r>
          </a:p>
          <a:p>
            <a:pPr marL="342900" lvl="0" indent="-342900" algn="r" rtl="1">
              <a:buFont typeface="Wingdings" panose="05000000000000000000" pitchFamily="2" charset="2"/>
              <a:buChar char="ü"/>
            </a:pP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אשפוז בבתי חולים ובבתי אבות סיעודיים</a:t>
            </a:r>
          </a:p>
          <a:p>
            <a:pPr marL="342900" lvl="0" indent="-342900" algn="r" rtl="1">
              <a:buFont typeface="Wingdings" panose="05000000000000000000" pitchFamily="2" charset="2"/>
              <a:buChar char="ü"/>
            </a:pP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מימון טיפולים נפשיים</a:t>
            </a:r>
          </a:p>
          <a:p>
            <a:pPr marL="342900" lvl="0" indent="-342900" algn="r" rtl="1">
              <a:buFont typeface="Wingdings" panose="05000000000000000000" pitchFamily="2" charset="2"/>
              <a:buChar char="ü"/>
            </a:pP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השתתפות בעובד זר ואשפוז סיעודי</a:t>
            </a:r>
          </a:p>
          <a:p>
            <a:pPr marL="342900" lvl="0" indent="-342900" algn="r" rtl="1">
              <a:buFont typeface="Wingdings" panose="05000000000000000000" pitchFamily="2" charset="2"/>
              <a:buChar char="ü"/>
            </a:pP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השתתפות בפיזיותרפיה ובטיפולים אלטרנטיביים</a:t>
            </a:r>
          </a:p>
          <a:p>
            <a:pPr marL="342900" lvl="0" indent="-342900" algn="r" rtl="1">
              <a:buFont typeface="Wingdings" panose="05000000000000000000" pitchFamily="2" charset="2"/>
              <a:buChar char="ü"/>
            </a:pPr>
            <a:endParaRPr lang="he-IL" sz="2400" b="1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lvl="0" indent="-342900" algn="r" rtl="1">
              <a:buFont typeface="Wingdings" panose="05000000000000000000" pitchFamily="2" charset="2"/>
              <a:buChar char="ü"/>
            </a:pPr>
            <a:endParaRPr lang="he-IL" sz="2400" b="1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lvl="0" indent="-342900" algn="r" rtl="1">
              <a:buFont typeface="Wingdings" panose="05000000000000000000" pitchFamily="2" charset="2"/>
              <a:buChar char="ü"/>
            </a:pPr>
            <a:endParaRPr lang="he-IL" sz="2400" b="1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lvl="0" indent="-342900" algn="r" rtl="1">
              <a:buFont typeface="Wingdings" panose="05000000000000000000" pitchFamily="2" charset="2"/>
              <a:buChar char="ü"/>
            </a:pPr>
            <a:endParaRPr lang="he-IL" sz="2400" b="1" dirty="0">
              <a:solidFill>
                <a:schemeClr val="tx1"/>
              </a:solidFill>
              <a:latin typeface="Calibri" pitchFamily="34" charset="0"/>
            </a:endParaRPr>
          </a:p>
          <a:p>
            <a:pPr lvl="0" algn="r" rtl="1"/>
            <a:endParaRPr lang="en-US" sz="2200" b="1" dirty="0" smtClean="0">
              <a:solidFill>
                <a:schemeClr val="tx1"/>
              </a:solidFill>
              <a:latin typeface="Calibri" pitchFamily="34" charset="0"/>
            </a:endParaRPr>
          </a:p>
          <a:p>
            <a:pPr algn="r" rtl="1">
              <a:lnSpc>
                <a:spcPct val="150000"/>
              </a:lnSpc>
            </a:pPr>
            <a:endParaRPr lang="he-IL" sz="2200" dirty="0"/>
          </a:p>
        </p:txBody>
      </p:sp>
      <p:sp>
        <p:nvSpPr>
          <p:cNvPr id="12" name="Rectangle 4"/>
          <p:cNvSpPr/>
          <p:nvPr/>
        </p:nvSpPr>
        <p:spPr>
          <a:xfrm>
            <a:off x="1260677" y="282969"/>
            <a:ext cx="6858048" cy="819301"/>
          </a:xfrm>
          <a:prstGeom prst="rect">
            <a:avLst/>
          </a:prstGeom>
          <a:solidFill>
            <a:srgbClr val="C0504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3"/>
          <p:cNvSpPr/>
          <p:nvPr/>
        </p:nvSpPr>
        <p:spPr>
          <a:xfrm>
            <a:off x="1260677" y="354849"/>
            <a:ext cx="6858048" cy="650438"/>
          </a:xfrm>
          <a:prstGeom prst="rect">
            <a:avLst/>
          </a:prstGeom>
          <a:solidFill>
            <a:srgbClr val="4F81B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19989" y="156834"/>
            <a:ext cx="6110081" cy="1071570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he-IL" sz="2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הסיוע הניתן לניצול שואה</a:t>
            </a:r>
            <a:endParaRPr lang="he-IL" sz="2800" b="1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235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G:\עבודות\גלי של לירון\Back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grpSp>
        <p:nvGrpSpPr>
          <p:cNvPr id="10" name="Group 9"/>
          <p:cNvGrpSpPr/>
          <p:nvPr/>
        </p:nvGrpSpPr>
        <p:grpSpPr>
          <a:xfrm>
            <a:off x="676297" y="1357298"/>
            <a:ext cx="7791406" cy="5214974"/>
            <a:chOff x="1142976" y="3557362"/>
            <a:chExt cx="6858048" cy="943208"/>
          </a:xfrm>
        </p:grpSpPr>
        <p:sp>
          <p:nvSpPr>
            <p:cNvPr id="11" name="Rectangle 10"/>
            <p:cNvSpPr/>
            <p:nvPr/>
          </p:nvSpPr>
          <p:spPr>
            <a:xfrm>
              <a:off x="1142976" y="3557362"/>
              <a:ext cx="6858048" cy="94320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214414" y="3572493"/>
              <a:ext cx="6715172" cy="910219"/>
            </a:xfrm>
            <a:prstGeom prst="rect">
              <a:avLst/>
            </a:prstGeom>
            <a:gradFill flip="none" rotWithShape="1">
              <a:gsLst>
                <a:gs pos="0">
                  <a:srgbClr val="6594DA">
                    <a:tint val="66000"/>
                    <a:satMod val="160000"/>
                  </a:srgbClr>
                </a:gs>
                <a:gs pos="50000">
                  <a:srgbClr val="6594DA">
                    <a:tint val="44500"/>
                    <a:satMod val="160000"/>
                  </a:srgbClr>
                </a:gs>
                <a:gs pos="100000">
                  <a:srgbClr val="6594DA">
                    <a:tint val="23500"/>
                    <a:satMod val="160000"/>
                  </a:srgbClr>
                </a:gs>
              </a:gsLst>
              <a:lin ang="16200000" scaled="1"/>
              <a:tileRect/>
            </a:gradFill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395536" y="1440957"/>
            <a:ext cx="7820372" cy="5184576"/>
          </a:xfrm>
        </p:spPr>
        <p:txBody>
          <a:bodyPr>
            <a:normAutofit/>
          </a:bodyPr>
          <a:lstStyle/>
          <a:p>
            <a:pPr marL="457200" lvl="0" indent="-457200" algn="r" rtl="1">
              <a:buAutoNum type="arabicPeriod"/>
            </a:pPr>
            <a:r>
              <a:rPr lang="he-IL" sz="2800" b="1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he-IL" sz="2800" b="1" dirty="0" smtClean="0">
                <a:solidFill>
                  <a:schemeClr val="tx1"/>
                </a:solidFill>
                <a:latin typeface="Calibri" pitchFamily="34" charset="0"/>
              </a:rPr>
              <a:t>	</a:t>
            </a: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מעגל </a:t>
            </a:r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ראשון - השוואת זכויות מלאה</a:t>
            </a:r>
          </a:p>
          <a:p>
            <a:pPr lvl="0" algn="r" rtl="1"/>
            <a:endParaRPr lang="he-IL" sz="2400" b="1" dirty="0">
              <a:solidFill>
                <a:schemeClr val="tx1"/>
              </a:solidFill>
              <a:latin typeface="Calibri" pitchFamily="34" charset="0"/>
            </a:endParaRPr>
          </a:p>
          <a:p>
            <a:pPr lvl="0" algn="r" rtl="1"/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2. 	מעגל שני - מענק והטבות</a:t>
            </a:r>
          </a:p>
          <a:p>
            <a:pPr lvl="0" algn="r" rtl="1"/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  <a:p>
            <a:pPr lvl="0" algn="r" rtl="1"/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3. 	נכי רדיפות הנאצים - הגדלת זכויות 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  <a:p>
            <a:pPr lvl="0" algn="r" rtl="1"/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   </a:t>
            </a:r>
            <a:r>
              <a:rPr lang="en-US" sz="2400" b="1" dirty="0">
                <a:solidFill>
                  <a:schemeClr val="tx1"/>
                </a:solidFill>
                <a:latin typeface="Calibri" pitchFamily="34" charset="0"/>
              </a:rPr>
              <a:t>	      </a:t>
            </a:r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	א. הגדלת סכום המינימום</a:t>
            </a:r>
          </a:p>
          <a:p>
            <a:pPr algn="r" rtl="1"/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Calibri" pitchFamily="34" charset="0"/>
              </a:rPr>
              <a:t>          </a:t>
            </a:r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		ב. מענק שנתי לנזקקים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  <a:p>
            <a:pPr algn="r" rtl="1"/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   </a:t>
            </a:r>
            <a:r>
              <a:rPr lang="en-US" sz="2400" b="1" dirty="0">
                <a:solidFill>
                  <a:schemeClr val="tx1"/>
                </a:solidFill>
                <a:latin typeface="Calibri" pitchFamily="34" charset="0"/>
              </a:rPr>
              <a:t>      </a:t>
            </a:r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 		ג. תגמול בן זוג לכל החיים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  <a:p>
            <a:pPr algn="r" rtl="1"/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         		ד. החרגה ממבחן לגמלת סיעוד</a:t>
            </a:r>
          </a:p>
          <a:p>
            <a:pPr lvl="0" algn="r" rtl="1"/>
            <a:endParaRPr lang="he-IL" sz="2400" b="1" dirty="0">
              <a:solidFill>
                <a:schemeClr val="tx1"/>
              </a:solidFill>
              <a:latin typeface="Calibri" pitchFamily="34" charset="0"/>
            </a:endParaRPr>
          </a:p>
          <a:p>
            <a:pPr lvl="0" algn="r" rtl="1"/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4. 	לכלל הניצולים - פטור בתרופות</a:t>
            </a:r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" name="Rectangle 4"/>
          <p:cNvSpPr/>
          <p:nvPr/>
        </p:nvSpPr>
        <p:spPr>
          <a:xfrm>
            <a:off x="1266393" y="255673"/>
            <a:ext cx="6858048" cy="819301"/>
          </a:xfrm>
          <a:prstGeom prst="rect">
            <a:avLst/>
          </a:prstGeom>
          <a:solidFill>
            <a:srgbClr val="C0504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3"/>
          <p:cNvSpPr/>
          <p:nvPr/>
        </p:nvSpPr>
        <p:spPr>
          <a:xfrm>
            <a:off x="1266393" y="327553"/>
            <a:ext cx="6858048" cy="650438"/>
          </a:xfrm>
          <a:prstGeom prst="rect">
            <a:avLst/>
          </a:prstGeom>
          <a:solidFill>
            <a:srgbClr val="4F81B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2321687" y="165257"/>
            <a:ext cx="4500625" cy="10001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he-IL" sz="2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התכנית הלאומית</a:t>
            </a:r>
            <a:endParaRPr lang="he-IL" sz="2800" b="1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171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G:\עבודות\גלי של לירון\Back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12" name="Rectangle 4"/>
          <p:cNvSpPr/>
          <p:nvPr/>
        </p:nvSpPr>
        <p:spPr>
          <a:xfrm>
            <a:off x="1045032" y="417469"/>
            <a:ext cx="7163084" cy="819301"/>
          </a:xfrm>
          <a:prstGeom prst="rect">
            <a:avLst/>
          </a:prstGeom>
          <a:solidFill>
            <a:srgbClr val="C0504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3"/>
          <p:cNvSpPr/>
          <p:nvPr/>
        </p:nvSpPr>
        <p:spPr>
          <a:xfrm>
            <a:off x="1045032" y="489349"/>
            <a:ext cx="7163084" cy="650438"/>
          </a:xfrm>
          <a:prstGeom prst="rect">
            <a:avLst/>
          </a:prstGeom>
          <a:solidFill>
            <a:srgbClr val="4F81B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16959" y="344640"/>
            <a:ext cx="6110081" cy="1071570"/>
          </a:xfrm>
        </p:spPr>
        <p:txBody>
          <a:bodyPr>
            <a:normAutofit/>
          </a:bodyPr>
          <a:lstStyle/>
          <a:p>
            <a:pPr marL="182880" indent="0">
              <a:buNone/>
            </a:pPr>
            <a:r>
              <a:rPr lang="he-IL" sz="2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יישום התכנית </a:t>
            </a:r>
            <a:r>
              <a:rPr lang="he-IL" sz="2800" b="1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הלאומית </a:t>
            </a:r>
          </a:p>
        </p:txBody>
      </p:sp>
      <p:grpSp>
        <p:nvGrpSpPr>
          <p:cNvPr id="17" name="Group 9"/>
          <p:cNvGrpSpPr/>
          <p:nvPr/>
        </p:nvGrpSpPr>
        <p:grpSpPr>
          <a:xfrm>
            <a:off x="703318" y="1433973"/>
            <a:ext cx="7791406" cy="5214974"/>
            <a:chOff x="1142976" y="3557362"/>
            <a:chExt cx="6858048" cy="943208"/>
          </a:xfrm>
        </p:grpSpPr>
        <p:sp>
          <p:nvSpPr>
            <p:cNvPr id="18" name="Rectangle 10"/>
            <p:cNvSpPr/>
            <p:nvPr/>
          </p:nvSpPr>
          <p:spPr>
            <a:xfrm>
              <a:off x="1142976" y="3557362"/>
              <a:ext cx="6858048" cy="94320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9" name="Rectangle 11"/>
            <p:cNvSpPr/>
            <p:nvPr/>
          </p:nvSpPr>
          <p:spPr>
            <a:xfrm>
              <a:off x="1214414" y="3572493"/>
              <a:ext cx="6715172" cy="910219"/>
            </a:xfrm>
            <a:prstGeom prst="rect">
              <a:avLst/>
            </a:prstGeom>
            <a:gradFill flip="none" rotWithShape="1">
              <a:gsLst>
                <a:gs pos="0">
                  <a:srgbClr val="6594DA">
                    <a:tint val="66000"/>
                    <a:satMod val="160000"/>
                  </a:srgbClr>
                </a:gs>
                <a:gs pos="50000">
                  <a:srgbClr val="6594DA">
                    <a:tint val="44500"/>
                    <a:satMod val="160000"/>
                  </a:srgbClr>
                </a:gs>
                <a:gs pos="100000">
                  <a:srgbClr val="6594DA">
                    <a:tint val="23500"/>
                    <a:satMod val="160000"/>
                  </a:srgbClr>
                </a:gs>
              </a:gsLst>
              <a:lin ang="16200000" scaled="1"/>
              <a:tileRect/>
            </a:gradFill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957224" y="1452788"/>
            <a:ext cx="7438419" cy="5020747"/>
          </a:xfrm>
        </p:spPr>
        <p:txBody>
          <a:bodyPr>
            <a:noAutofit/>
          </a:bodyPr>
          <a:lstStyle/>
          <a:p>
            <a:pPr marL="342900" lvl="0" indent="-342900" algn="just" rtl="1"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he-IL" sz="2200" b="1" u="sng" dirty="0" smtClean="0">
                <a:solidFill>
                  <a:schemeClr val="tx1"/>
                </a:solidFill>
                <a:latin typeface="Calibri" pitchFamily="34" charset="0"/>
              </a:rPr>
              <a:t>השוואת זכויות</a:t>
            </a:r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 - בוצעה אוטומטית ל- 18,500 איש ללא צורך בהגשת בקשה. </a:t>
            </a:r>
          </a:p>
          <a:p>
            <a:pPr marL="342900" lvl="0" indent="-342900" algn="just" rtl="1"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he-IL" sz="2200" b="1" u="sng" dirty="0" smtClean="0">
                <a:solidFill>
                  <a:schemeClr val="tx1"/>
                </a:solidFill>
                <a:latin typeface="Calibri" pitchFamily="34" charset="0"/>
              </a:rPr>
              <a:t>מענק שנתי </a:t>
            </a:r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- אותרו </a:t>
            </a:r>
            <a:r>
              <a:rPr lang="he-IL" sz="2200" b="1" dirty="0">
                <a:solidFill>
                  <a:schemeClr val="tx1"/>
                </a:solidFill>
                <a:latin typeface="Calibri" pitchFamily="34" charset="0"/>
              </a:rPr>
              <a:t>85,000 זכאים </a:t>
            </a:r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פוטנציאלים. המענק </a:t>
            </a:r>
            <a:r>
              <a:rPr lang="he-IL" sz="2200" b="1" dirty="0">
                <a:solidFill>
                  <a:schemeClr val="tx1"/>
                </a:solidFill>
                <a:latin typeface="Calibri" pitchFamily="34" charset="0"/>
              </a:rPr>
              <a:t>שולם באופן יזום וללא צורך בהגשת </a:t>
            </a:r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בקשה.</a:t>
            </a:r>
          </a:p>
          <a:p>
            <a:pPr marL="342900" lvl="0" indent="-342900" algn="just" rtl="1"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he-IL" sz="2200" b="1" u="sng" dirty="0" smtClean="0">
                <a:solidFill>
                  <a:schemeClr val="tx1"/>
                </a:solidFill>
                <a:latin typeface="Calibri" pitchFamily="34" charset="0"/>
              </a:rPr>
              <a:t>הגדלת זכויות </a:t>
            </a:r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- הוגדל אוטומטית תגמול המינימום לכ-29,000 איש; שולם אוטומטית מענק </a:t>
            </a:r>
            <a:r>
              <a:rPr lang="he-IL" sz="2200" b="1" dirty="0">
                <a:solidFill>
                  <a:schemeClr val="tx1"/>
                </a:solidFill>
                <a:latin typeface="Calibri" pitchFamily="34" charset="0"/>
              </a:rPr>
              <a:t>שנתי </a:t>
            </a:r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לכ-9,000 נזקקים; שולם אוטומטית תגמול </a:t>
            </a:r>
            <a:r>
              <a:rPr lang="he-IL" sz="2200" b="1" dirty="0">
                <a:solidFill>
                  <a:schemeClr val="tx1"/>
                </a:solidFill>
                <a:latin typeface="Calibri" pitchFamily="34" charset="0"/>
              </a:rPr>
              <a:t>לבני זוג לכל </a:t>
            </a:r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החיים.</a:t>
            </a:r>
          </a:p>
          <a:p>
            <a:pPr marL="342900" lvl="0" indent="-342900" algn="just" rtl="1"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he-IL" sz="2200" b="1" u="sng" dirty="0" smtClean="0">
                <a:solidFill>
                  <a:schemeClr val="tx1"/>
                </a:solidFill>
                <a:latin typeface="Calibri" pitchFamily="34" charset="0"/>
              </a:rPr>
              <a:t>פטור בתרופות מרשם שבסל</a:t>
            </a:r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 - הפטור </a:t>
            </a:r>
            <a:r>
              <a:rPr lang="he-IL" sz="2200" b="1" dirty="0">
                <a:solidFill>
                  <a:schemeClr val="tx1"/>
                </a:solidFill>
                <a:latin typeface="Calibri" pitchFamily="34" charset="0"/>
              </a:rPr>
              <a:t>ניתן מראש, אוטומטית, בעת רכישת התרופה בבית </a:t>
            </a:r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המרקחת; בכל </a:t>
            </a:r>
            <a:r>
              <a:rPr lang="he-IL" sz="2200" b="1" dirty="0">
                <a:solidFill>
                  <a:schemeClr val="tx1"/>
                </a:solidFill>
                <a:latin typeface="Calibri" pitchFamily="34" charset="0"/>
              </a:rPr>
              <a:t>קופות </a:t>
            </a:r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החולים; לכל </a:t>
            </a:r>
            <a:r>
              <a:rPr lang="he-IL" sz="2200" b="1" dirty="0">
                <a:solidFill>
                  <a:schemeClr val="tx1"/>
                </a:solidFill>
                <a:latin typeface="Calibri" pitchFamily="34" charset="0"/>
              </a:rPr>
              <a:t>ניצולי </a:t>
            </a:r>
            <a:r>
              <a:rPr lang="he-IL" sz="2200" b="1" dirty="0" smtClean="0">
                <a:solidFill>
                  <a:schemeClr val="tx1"/>
                </a:solidFill>
                <a:latin typeface="Calibri" pitchFamily="34" charset="0"/>
              </a:rPr>
              <a:t>השואה.</a:t>
            </a:r>
            <a:endParaRPr lang="he-IL" sz="2200" b="1" dirty="0">
              <a:solidFill>
                <a:schemeClr val="tx1"/>
              </a:solidFill>
              <a:latin typeface="Calibri" pitchFamily="34" charset="0"/>
            </a:endParaRPr>
          </a:p>
          <a:p>
            <a:pPr lvl="0" algn="r" rtl="1"/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	</a:t>
            </a:r>
          </a:p>
          <a:p>
            <a:pPr lvl="0" algn="r" rtl="1"/>
            <a:endParaRPr lang="he-IL" sz="2400" b="1" dirty="0">
              <a:solidFill>
                <a:schemeClr val="tx1"/>
              </a:solidFill>
              <a:latin typeface="Calibri" pitchFamily="34" charset="0"/>
            </a:endParaRPr>
          </a:p>
          <a:p>
            <a:pPr lvl="0" algn="r" rtl="1"/>
            <a:endParaRPr lang="he-IL" sz="2400" b="1" dirty="0" smtClean="0">
              <a:solidFill>
                <a:schemeClr val="tx1"/>
              </a:solidFill>
              <a:latin typeface="Calibri" pitchFamily="34" charset="0"/>
            </a:endParaRPr>
          </a:p>
          <a:p>
            <a:pPr lvl="0" algn="r" rtl="1"/>
            <a:endParaRPr lang="he-IL" sz="2400" b="1" dirty="0">
              <a:solidFill>
                <a:schemeClr val="tx1"/>
              </a:solidFill>
              <a:latin typeface="Calibri" pitchFamily="34" charset="0"/>
            </a:endParaRPr>
          </a:p>
          <a:p>
            <a:pPr lvl="0" algn="r" rtl="1"/>
            <a:endParaRPr lang="he-IL" sz="2200" dirty="0"/>
          </a:p>
        </p:txBody>
      </p:sp>
    </p:spTree>
    <p:extLst>
      <p:ext uri="{BB962C8B-B14F-4D97-AF65-F5344CB8AC3E}">
        <p14:creationId xmlns:p14="http://schemas.microsoft.com/office/powerpoint/2010/main" val="276885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G:\עבודות\גלי של לירון\Back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043608" y="1700808"/>
            <a:ext cx="7416824" cy="4608512"/>
          </a:xfrm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r" rtl="1">
              <a:lnSpc>
                <a:spcPct val="150000"/>
              </a:lnSpc>
            </a:pPr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7.5.14 - 	בעלי נתינות זרה</a:t>
            </a:r>
          </a:p>
          <a:p>
            <a:pPr algn="r" rtl="1">
              <a:lnSpc>
                <a:spcPct val="150000"/>
              </a:lnSpc>
            </a:pP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31.8.15 - </a:t>
            </a:r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	תושבי קבע בגרמניה </a:t>
            </a:r>
          </a:p>
          <a:p>
            <a:pPr algn="r" rtl="1">
              <a:lnSpc>
                <a:spcPct val="150000"/>
              </a:lnSpc>
            </a:pPr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3.12.15 </a:t>
            </a: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- </a:t>
            </a:r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	עובדי </a:t>
            </a: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כפייה (שעלו לאחר 1.10.53)</a:t>
            </a:r>
            <a:endParaRPr lang="he-IL" sz="2400" b="1" dirty="0">
              <a:solidFill>
                <a:schemeClr val="tx1"/>
              </a:solidFill>
              <a:latin typeface="Calibri" pitchFamily="34" charset="0"/>
            </a:endParaRPr>
          </a:p>
          <a:p>
            <a:pPr algn="r" rtl="1">
              <a:lnSpc>
                <a:spcPct val="150000"/>
              </a:lnSpc>
            </a:pPr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3.12.15 </a:t>
            </a: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-</a:t>
            </a:r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	יוצאי מרוקו, אלג'יריה </a:t>
            </a: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ועירק (מענק)</a:t>
            </a:r>
            <a:endParaRPr lang="he-IL" sz="2400" b="1" dirty="0">
              <a:solidFill>
                <a:schemeClr val="tx1"/>
              </a:solidFill>
              <a:latin typeface="Calibri" pitchFamily="34" charset="0"/>
            </a:endParaRPr>
          </a:p>
          <a:p>
            <a:pPr algn="r" rtl="1">
              <a:lnSpc>
                <a:spcPct val="150000"/>
              </a:lnSpc>
            </a:pPr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11.5.16 </a:t>
            </a: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- </a:t>
            </a:r>
            <a:r>
              <a:rPr lang="he-IL" sz="2400" b="1" dirty="0">
                <a:solidFill>
                  <a:schemeClr val="tx1"/>
                </a:solidFill>
                <a:latin typeface="Calibri" pitchFamily="34" charset="0"/>
              </a:rPr>
              <a:t>	</a:t>
            </a:r>
            <a:r>
              <a:rPr lang="he-IL" sz="2400" b="1" dirty="0" smtClean="0">
                <a:solidFill>
                  <a:schemeClr val="tx1"/>
                </a:solidFill>
                <a:latin typeface="Calibri" pitchFamily="34" charset="0"/>
              </a:rPr>
              <a:t>ילדים שהתלוו להוריהם בעבודת כפייה</a:t>
            </a:r>
            <a:endParaRPr lang="he-IL" sz="2400" b="1" dirty="0">
              <a:solidFill>
                <a:schemeClr val="tx1"/>
              </a:solidFill>
              <a:latin typeface="Calibri" pitchFamily="34" charset="0"/>
            </a:endParaRPr>
          </a:p>
          <a:p>
            <a:pPr rtl="1"/>
            <a:endParaRPr lang="he-IL" sz="26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rtl="1"/>
            <a:r>
              <a:rPr lang="he-IL" sz="2600" b="1" dirty="0" smtClean="0">
                <a:solidFill>
                  <a:schemeClr val="accent1">
                    <a:lumMod val="50000"/>
                  </a:schemeClr>
                </a:solidFill>
              </a:rPr>
              <a:t>הכרה בעשרות אלפי זכאים חדשים</a:t>
            </a:r>
          </a:p>
          <a:p>
            <a:pPr rtl="1"/>
            <a:r>
              <a:rPr lang="he-IL" sz="2400" b="1" dirty="0" smtClean="0">
                <a:solidFill>
                  <a:schemeClr val="accent1">
                    <a:lumMod val="50000"/>
                  </a:schemeClr>
                </a:solidFill>
              </a:rPr>
              <a:t>עלות כוללת: 400 מיליון ש"ח</a:t>
            </a:r>
            <a:endParaRPr lang="he-IL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Rectangle 4"/>
          <p:cNvSpPr/>
          <p:nvPr/>
        </p:nvSpPr>
        <p:spPr>
          <a:xfrm>
            <a:off x="1289658" y="419004"/>
            <a:ext cx="7046397" cy="819301"/>
          </a:xfrm>
          <a:prstGeom prst="rect">
            <a:avLst/>
          </a:prstGeom>
          <a:solidFill>
            <a:srgbClr val="C0504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ectangle 3"/>
          <p:cNvSpPr/>
          <p:nvPr/>
        </p:nvSpPr>
        <p:spPr>
          <a:xfrm>
            <a:off x="1289658" y="490884"/>
            <a:ext cx="7046397" cy="650438"/>
          </a:xfrm>
          <a:prstGeom prst="rect">
            <a:avLst/>
          </a:prstGeom>
          <a:solidFill>
            <a:srgbClr val="4F81B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2893207" y="344640"/>
            <a:ext cx="3357586" cy="936104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he-IL" sz="2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החלטות מנהליות</a:t>
            </a:r>
            <a:endParaRPr lang="he-IL" sz="2800" b="1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518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G:\עבודות\גלי של לירון\Back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grpSp>
        <p:nvGrpSpPr>
          <p:cNvPr id="15" name="Group 14"/>
          <p:cNvGrpSpPr/>
          <p:nvPr/>
        </p:nvGrpSpPr>
        <p:grpSpPr>
          <a:xfrm>
            <a:off x="676297" y="1357298"/>
            <a:ext cx="7791406" cy="4519974"/>
            <a:chOff x="676297" y="1357298"/>
            <a:chExt cx="7791406" cy="3286148"/>
          </a:xfrm>
        </p:grpSpPr>
        <p:sp>
          <p:nvSpPr>
            <p:cNvPr id="13" name="Rectangle 12"/>
            <p:cNvSpPr/>
            <p:nvPr/>
          </p:nvSpPr>
          <p:spPr>
            <a:xfrm>
              <a:off x="676297" y="1357298"/>
              <a:ext cx="7791406" cy="328614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57457" y="1449235"/>
              <a:ext cx="7629085" cy="3102275"/>
            </a:xfrm>
            <a:prstGeom prst="rect">
              <a:avLst/>
            </a:prstGeom>
            <a:gradFill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  <a:ln>
              <a:solidFill>
                <a:schemeClr val="accent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מלבן 5"/>
          <p:cNvSpPr/>
          <p:nvPr/>
        </p:nvSpPr>
        <p:spPr>
          <a:xfrm>
            <a:off x="781732" y="1616786"/>
            <a:ext cx="7460902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400" b="1" dirty="0" smtClean="0">
                <a:latin typeface="Calibri" pitchFamily="34" charset="0"/>
              </a:rPr>
              <a:t>מעגל </a:t>
            </a:r>
            <a:r>
              <a:rPr lang="he-IL" sz="2400" b="1" dirty="0">
                <a:latin typeface="Calibri" pitchFamily="34" charset="0"/>
              </a:rPr>
              <a:t>ראשון </a:t>
            </a:r>
            <a:r>
              <a:rPr lang="he-IL" sz="2400" b="1" dirty="0" smtClean="0">
                <a:latin typeface="Calibri" pitchFamily="34" charset="0"/>
              </a:rPr>
              <a:t> </a:t>
            </a:r>
            <a:r>
              <a:rPr lang="he-IL" sz="2400" b="1" dirty="0">
                <a:latin typeface="Calibri" pitchFamily="34" charset="0"/>
              </a:rPr>
              <a:t>	</a:t>
            </a:r>
            <a:r>
              <a:rPr lang="he-IL" sz="2400" b="1" dirty="0" smtClean="0">
                <a:latin typeface="Calibri" pitchFamily="34" charset="0"/>
              </a:rPr>
              <a:t>		ביטול </a:t>
            </a:r>
            <a:r>
              <a:rPr lang="he-IL" sz="2400" b="1" dirty="0">
                <a:latin typeface="Calibri" pitchFamily="34" charset="0"/>
              </a:rPr>
              <a:t>ניכוי קרן ס' 2 </a:t>
            </a:r>
            <a:r>
              <a:rPr lang="he-IL" sz="2400" b="1" dirty="0" smtClean="0">
                <a:latin typeface="Calibri" pitchFamily="34" charset="0"/>
              </a:rPr>
              <a:t>לנזקקים</a:t>
            </a:r>
          </a:p>
          <a:p>
            <a:pPr lvl="0"/>
            <a:endParaRPr lang="en-US" sz="2400" b="1" dirty="0">
              <a:latin typeface="Calibri" pitchFamily="34" charset="0"/>
            </a:endParaRPr>
          </a:p>
          <a:p>
            <a:pPr lvl="0"/>
            <a:r>
              <a:rPr lang="he-IL" sz="2400" b="1" dirty="0">
                <a:latin typeface="Calibri" pitchFamily="34" charset="0"/>
              </a:rPr>
              <a:t>מעגל שני </a:t>
            </a:r>
            <a:r>
              <a:rPr lang="he-IL" sz="2400" b="1" dirty="0" smtClean="0">
                <a:latin typeface="Calibri" pitchFamily="34" charset="0"/>
              </a:rPr>
              <a:t> </a:t>
            </a:r>
            <a:r>
              <a:rPr lang="he-IL" sz="2400" b="1" dirty="0">
                <a:latin typeface="Calibri" pitchFamily="34" charset="0"/>
              </a:rPr>
              <a:t>		</a:t>
            </a:r>
            <a:r>
              <a:rPr lang="he-IL" sz="2400" b="1" dirty="0" smtClean="0">
                <a:latin typeface="Calibri" pitchFamily="34" charset="0"/>
              </a:rPr>
              <a:t>	- הגדלת </a:t>
            </a:r>
            <a:r>
              <a:rPr lang="he-IL" sz="2400" b="1" dirty="0">
                <a:latin typeface="Calibri" pitchFamily="34" charset="0"/>
              </a:rPr>
              <a:t>מענק </a:t>
            </a:r>
            <a:r>
              <a:rPr lang="he-IL" sz="2400" b="1" dirty="0" smtClean="0">
                <a:latin typeface="Calibri" pitchFamily="34" charset="0"/>
              </a:rPr>
              <a:t>שנתי </a:t>
            </a:r>
            <a:endParaRPr lang="en-US" sz="2400" b="1" dirty="0">
              <a:latin typeface="Calibri" pitchFamily="34" charset="0"/>
            </a:endParaRPr>
          </a:p>
          <a:p>
            <a:r>
              <a:rPr lang="he-IL" sz="2400" b="1" dirty="0" smtClean="0">
                <a:latin typeface="Calibri" pitchFamily="34" charset="0"/>
              </a:rPr>
              <a:t>		</a:t>
            </a:r>
            <a:r>
              <a:rPr lang="he-IL" sz="2400" b="1" dirty="0">
                <a:latin typeface="Calibri" pitchFamily="34" charset="0"/>
              </a:rPr>
              <a:t>		</a:t>
            </a:r>
            <a:r>
              <a:rPr lang="he-IL" sz="2400" b="1" dirty="0" smtClean="0">
                <a:latin typeface="Calibri" pitchFamily="34" charset="0"/>
              </a:rPr>
              <a:t>- הגדלת </a:t>
            </a:r>
            <a:r>
              <a:rPr lang="he-IL" sz="2400" b="1" dirty="0">
                <a:latin typeface="Calibri" pitchFamily="34" charset="0"/>
              </a:rPr>
              <a:t>גמלאות </a:t>
            </a:r>
            <a:r>
              <a:rPr lang="he-IL" sz="2400" b="1" dirty="0" smtClean="0">
                <a:latin typeface="Calibri" pitchFamily="34" charset="0"/>
              </a:rPr>
              <a:t>הבטחת 				   הכנסה</a:t>
            </a:r>
            <a:r>
              <a:rPr lang="he-IL" sz="2400" b="1" dirty="0">
                <a:latin typeface="Calibri" pitchFamily="34" charset="0"/>
              </a:rPr>
              <a:t>	</a:t>
            </a:r>
            <a:endParaRPr lang="en-US" sz="2400" b="1" dirty="0">
              <a:latin typeface="Calibri" pitchFamily="34" charset="0"/>
            </a:endParaRPr>
          </a:p>
          <a:p>
            <a:r>
              <a:rPr lang="he-IL" sz="2400" b="1" dirty="0">
                <a:latin typeface="Calibri" pitchFamily="34" charset="0"/>
              </a:rPr>
              <a:t> </a:t>
            </a:r>
            <a:endParaRPr lang="en-US" sz="2400" b="1" dirty="0">
              <a:latin typeface="Calibri" pitchFamily="34" charset="0"/>
            </a:endParaRPr>
          </a:p>
          <a:p>
            <a:r>
              <a:rPr lang="he-IL" sz="2400" b="1" dirty="0" smtClean="0">
                <a:latin typeface="Calibri" pitchFamily="34" charset="0"/>
              </a:rPr>
              <a:t>המיקוד: בניצולים </a:t>
            </a:r>
            <a:r>
              <a:rPr lang="he-IL" sz="2400" b="1" dirty="0">
                <a:latin typeface="Calibri" pitchFamily="34" charset="0"/>
              </a:rPr>
              <a:t>שעלו לאחר </a:t>
            </a:r>
            <a:r>
              <a:rPr lang="he-IL" sz="2400" b="1" dirty="0" smtClean="0">
                <a:latin typeface="Calibri" pitchFamily="34" charset="0"/>
              </a:rPr>
              <a:t>1.10.53, בנזקקים </a:t>
            </a:r>
            <a:r>
              <a:rPr lang="he-IL" sz="2400" b="1" dirty="0" err="1" smtClean="0">
                <a:latin typeface="Calibri" pitchFamily="34" charset="0"/>
              </a:rPr>
              <a:t>מביניהם</a:t>
            </a:r>
            <a:endParaRPr lang="he-IL" sz="2400" b="1" dirty="0" smtClean="0">
              <a:latin typeface="Calibri" pitchFamily="34" charset="0"/>
            </a:endParaRPr>
          </a:p>
          <a:p>
            <a:endParaRPr lang="he-IL" sz="2400" b="1" dirty="0">
              <a:latin typeface="Calibri" pitchFamily="34" charset="0"/>
            </a:endParaRPr>
          </a:p>
          <a:p>
            <a:endParaRPr lang="he-IL" sz="2400" b="1" dirty="0" smtClean="0">
              <a:latin typeface="Calibri" pitchFamily="34" charset="0"/>
            </a:endParaRPr>
          </a:p>
          <a:p>
            <a:r>
              <a:rPr lang="he-IL" sz="2400" b="1" dirty="0" smtClean="0">
                <a:latin typeface="Calibri" pitchFamily="34" charset="0"/>
              </a:rPr>
              <a:t>מענק רבעוני לבני זוג של ניצולי שואה שהלכו לעולמם לפני יוני 2011</a:t>
            </a:r>
            <a:endParaRPr lang="en-US" sz="2400" b="1" dirty="0">
              <a:latin typeface="Calibri" pitchFamily="34" charset="0"/>
            </a:endParaRPr>
          </a:p>
          <a:p>
            <a:pPr algn="just"/>
            <a:endParaRPr lang="en-US" sz="2200" b="1" dirty="0"/>
          </a:p>
        </p:txBody>
      </p:sp>
      <p:sp>
        <p:nvSpPr>
          <p:cNvPr id="12" name="Rectangle 4"/>
          <p:cNvSpPr/>
          <p:nvPr/>
        </p:nvSpPr>
        <p:spPr>
          <a:xfrm>
            <a:off x="963144" y="267341"/>
            <a:ext cx="7136063" cy="819301"/>
          </a:xfrm>
          <a:prstGeom prst="rect">
            <a:avLst/>
          </a:prstGeom>
          <a:solidFill>
            <a:srgbClr val="C0504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3"/>
          <p:cNvSpPr/>
          <p:nvPr/>
        </p:nvSpPr>
        <p:spPr>
          <a:xfrm>
            <a:off x="963144" y="339221"/>
            <a:ext cx="7136063" cy="650438"/>
          </a:xfrm>
          <a:prstGeom prst="rect">
            <a:avLst/>
          </a:prstGeom>
          <a:solidFill>
            <a:srgbClr val="4F81B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964513" y="208160"/>
            <a:ext cx="5214974" cy="928694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he-IL" sz="2800" b="1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תכנית </a:t>
            </a:r>
            <a:r>
              <a:rPr lang="he-IL" sz="2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סיוע - </a:t>
            </a:r>
            <a:r>
              <a:rPr lang="he-IL" sz="2800" b="1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299518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G:\עבודות\גלי של לירון\Back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69" y="3065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48321" y="1072142"/>
            <a:ext cx="8064896" cy="57861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lnSpc>
                <a:spcPct val="150000"/>
              </a:lnSpc>
              <a:buClr>
                <a:srgbClr val="1F497D">
                  <a:lumMod val="40000"/>
                  <a:lumOff val="60000"/>
                </a:srgbClr>
              </a:buClr>
              <a:buFont typeface="Wingdings" pitchFamily="2" charset="2"/>
              <a:buChar char="Ø"/>
            </a:pPr>
            <a:r>
              <a:rPr lang="he-IL" sz="2400" b="1" dirty="0" smtClean="0">
                <a:solidFill>
                  <a:prstClr val="black"/>
                </a:solidFill>
              </a:rPr>
              <a:t>הגעה לפריפריה – מדי שבוע (מרכזי מידע ניידים)</a:t>
            </a:r>
          </a:p>
          <a:p>
            <a:pPr marL="342900" indent="-342900">
              <a:lnSpc>
                <a:spcPct val="150000"/>
              </a:lnSpc>
              <a:buClr>
                <a:srgbClr val="1F497D">
                  <a:lumMod val="40000"/>
                  <a:lumOff val="60000"/>
                </a:srgbClr>
              </a:buClr>
              <a:buFont typeface="Wingdings" pitchFamily="2" charset="2"/>
              <a:buChar char="Ø"/>
            </a:pPr>
            <a:r>
              <a:rPr lang="he-IL" sz="2400" b="1" dirty="0" smtClean="0">
                <a:solidFill>
                  <a:prstClr val="black"/>
                </a:solidFill>
              </a:rPr>
              <a:t>פרויקט מיצוי זכויות עם רשויות מקומיות </a:t>
            </a:r>
          </a:p>
          <a:p>
            <a:pPr marL="342900" indent="-342900">
              <a:lnSpc>
                <a:spcPct val="150000"/>
              </a:lnSpc>
              <a:buClr>
                <a:srgbClr val="1F497D">
                  <a:lumMod val="40000"/>
                  <a:lumOff val="60000"/>
                </a:srgbClr>
              </a:buClr>
              <a:buFont typeface="Wingdings" pitchFamily="2" charset="2"/>
              <a:buChar char="Ø"/>
            </a:pPr>
            <a:r>
              <a:rPr lang="he-IL" sz="2400" b="1" dirty="0" smtClean="0">
                <a:solidFill>
                  <a:prstClr val="black"/>
                </a:solidFill>
              </a:rPr>
              <a:t>פרויקטים למיצוי זכויות עם בתי חולים ובתי אבות</a:t>
            </a:r>
          </a:p>
          <a:p>
            <a:pPr marL="342900" indent="-342900">
              <a:lnSpc>
                <a:spcPct val="150000"/>
              </a:lnSpc>
              <a:buClr>
                <a:srgbClr val="1F497D">
                  <a:lumMod val="40000"/>
                  <a:lumOff val="60000"/>
                </a:srgbClr>
              </a:buClr>
              <a:buFont typeface="Wingdings" pitchFamily="2" charset="2"/>
              <a:buChar char="Ø"/>
            </a:pPr>
            <a:r>
              <a:rPr lang="he-IL" sz="2400" b="1" dirty="0" smtClean="0">
                <a:solidFill>
                  <a:prstClr val="black"/>
                </a:solidFill>
              </a:rPr>
              <a:t>מרכז מידע לאומי ייעודי לניצולי שואה</a:t>
            </a:r>
          </a:p>
          <a:p>
            <a:pPr marL="342900" indent="-342900">
              <a:lnSpc>
                <a:spcPct val="150000"/>
              </a:lnSpc>
              <a:buClr>
                <a:srgbClr val="1F497D">
                  <a:lumMod val="40000"/>
                  <a:lumOff val="60000"/>
                </a:srgbClr>
              </a:buClr>
              <a:buFont typeface="Wingdings" pitchFamily="2" charset="2"/>
              <a:buChar char="Ø"/>
            </a:pPr>
            <a:r>
              <a:rPr lang="he-IL" sz="2400" b="1" dirty="0" smtClean="0">
                <a:solidFill>
                  <a:prstClr val="black"/>
                </a:solidFill>
              </a:rPr>
              <a:t> אתר זכויות ייעודי (בשיתוף כל זכות)</a:t>
            </a:r>
          </a:p>
          <a:p>
            <a:pPr marL="342900" indent="-342900">
              <a:lnSpc>
                <a:spcPct val="150000"/>
              </a:lnSpc>
              <a:buClr>
                <a:srgbClr val="1F497D">
                  <a:lumMod val="40000"/>
                  <a:lumOff val="60000"/>
                </a:srgbClr>
              </a:buClr>
              <a:buFont typeface="Wingdings" pitchFamily="2" charset="2"/>
              <a:buChar char="Ø"/>
            </a:pPr>
            <a:r>
              <a:rPr lang="he-IL" sz="2400" b="1" dirty="0" smtClean="0">
                <a:solidFill>
                  <a:prstClr val="black"/>
                </a:solidFill>
              </a:rPr>
              <a:t>מחשבון זכויות </a:t>
            </a:r>
          </a:p>
          <a:p>
            <a:pPr marL="342900" indent="-342900">
              <a:lnSpc>
                <a:spcPct val="150000"/>
              </a:lnSpc>
              <a:buClr>
                <a:srgbClr val="1F497D">
                  <a:lumMod val="40000"/>
                  <a:lumOff val="60000"/>
                </a:srgbClr>
              </a:buClr>
              <a:buFont typeface="Wingdings" pitchFamily="2" charset="2"/>
              <a:buChar char="Ø"/>
            </a:pPr>
            <a:r>
              <a:rPr lang="he-IL" sz="2400" b="1" dirty="0" smtClean="0">
                <a:solidFill>
                  <a:prstClr val="black"/>
                </a:solidFill>
              </a:rPr>
              <a:t>סיוע משפטי בחינם</a:t>
            </a:r>
          </a:p>
          <a:p>
            <a:pPr marL="342900" indent="-342900">
              <a:lnSpc>
                <a:spcPct val="150000"/>
              </a:lnSpc>
              <a:buClr>
                <a:srgbClr val="1F497D">
                  <a:lumMod val="40000"/>
                  <a:lumOff val="60000"/>
                </a:srgbClr>
              </a:buClr>
              <a:buFont typeface="Wingdings" pitchFamily="2" charset="2"/>
              <a:buChar char="Ø"/>
            </a:pPr>
            <a:r>
              <a:rPr lang="he-IL" sz="2400" b="1" dirty="0" smtClean="0">
                <a:solidFill>
                  <a:prstClr val="black"/>
                </a:solidFill>
              </a:rPr>
              <a:t>שולחן עגול לאומי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1F497D">
                  <a:lumMod val="40000"/>
                  <a:lumOff val="60000"/>
                </a:srgbClr>
              </a:buClr>
              <a:buFont typeface="Wingdings" pitchFamily="2" charset="2"/>
              <a:buChar char="Ø"/>
            </a:pPr>
            <a:r>
              <a:rPr lang="he-IL" sz="2400" b="1" dirty="0" smtClean="0">
                <a:solidFill>
                  <a:prstClr val="black"/>
                </a:solidFill>
              </a:rPr>
              <a:t>מבצעים יזומים ואקטיביים - לפי תכנית הסיוע הרלוונטית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1F497D">
                  <a:lumMod val="40000"/>
                  <a:lumOff val="60000"/>
                </a:srgbClr>
              </a:buClr>
              <a:buFont typeface="Wingdings" pitchFamily="2" charset="2"/>
              <a:buChar char="Ø"/>
            </a:pPr>
            <a:endParaRPr lang="he-IL" sz="2400" b="1" dirty="0" smtClean="0">
              <a:solidFill>
                <a:prstClr val="black"/>
              </a:solidFill>
            </a:endParaRPr>
          </a:p>
        </p:txBody>
      </p:sp>
      <p:sp>
        <p:nvSpPr>
          <p:cNvPr id="7" name="Rectangle 4"/>
          <p:cNvSpPr/>
          <p:nvPr/>
        </p:nvSpPr>
        <p:spPr>
          <a:xfrm>
            <a:off x="1099624" y="321933"/>
            <a:ext cx="7217223" cy="819301"/>
          </a:xfrm>
          <a:prstGeom prst="rect">
            <a:avLst/>
          </a:prstGeom>
          <a:solidFill>
            <a:srgbClr val="C0504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3"/>
          <p:cNvSpPr/>
          <p:nvPr/>
        </p:nvSpPr>
        <p:spPr>
          <a:xfrm>
            <a:off x="1099624" y="393813"/>
            <a:ext cx="7217223" cy="650438"/>
          </a:xfrm>
          <a:prstGeom prst="rect">
            <a:avLst/>
          </a:prstGeom>
          <a:solidFill>
            <a:srgbClr val="4F81B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152054" y="328764"/>
            <a:ext cx="7469113" cy="802396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he-IL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פעילויות מיוחדות בתחום מיצוי זכויות</a:t>
            </a:r>
          </a:p>
        </p:txBody>
      </p:sp>
    </p:spTree>
    <p:extLst>
      <p:ext uri="{BB962C8B-B14F-4D97-AF65-F5344CB8AC3E}">
        <p14:creationId xmlns:p14="http://schemas.microsoft.com/office/powerpoint/2010/main" val="173319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G:\עבודות\גלי של לירון\Back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69" y="3065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48321" y="1072142"/>
            <a:ext cx="8064896" cy="686341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  <a:buClr>
                <a:srgbClr val="1F497D">
                  <a:lumMod val="40000"/>
                  <a:lumOff val="60000"/>
                </a:srgbClr>
              </a:buClr>
            </a:pPr>
            <a:r>
              <a:rPr lang="he-IL" sz="2400" b="1" u="sng" dirty="0" err="1" smtClean="0">
                <a:solidFill>
                  <a:prstClr val="black"/>
                </a:solidFill>
              </a:rPr>
              <a:t>פרוייקט</a:t>
            </a:r>
            <a:r>
              <a:rPr lang="he-IL" sz="2400" b="1" u="sng" dirty="0" smtClean="0">
                <a:solidFill>
                  <a:prstClr val="black"/>
                </a:solidFill>
              </a:rPr>
              <a:t> מיצוי זכויות עם רשויות מקומיות</a:t>
            </a:r>
            <a:r>
              <a:rPr lang="he-IL" sz="2400" b="1" dirty="0" smtClean="0">
                <a:solidFill>
                  <a:prstClr val="black"/>
                </a:solidFill>
              </a:rPr>
              <a:t>: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chemeClr val="tx1"/>
              </a:buClr>
              <a:buAutoNum type="arabicPeriod"/>
            </a:pPr>
            <a:r>
              <a:rPr lang="he-IL" sz="2400" b="1" dirty="0" smtClean="0">
                <a:solidFill>
                  <a:prstClr val="black"/>
                </a:solidFill>
              </a:rPr>
              <a:t>פיתחנו </a:t>
            </a:r>
            <a:r>
              <a:rPr lang="he-IL" sz="2400" b="1" dirty="0">
                <a:solidFill>
                  <a:prstClr val="black"/>
                </a:solidFill>
              </a:rPr>
              <a:t>כלי מחשובי לאיתור זכאים פוטנציאלים 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chemeClr val="tx1"/>
              </a:buClr>
              <a:buAutoNum type="arabicPeriod"/>
            </a:pPr>
            <a:r>
              <a:rPr lang="he-IL" sz="2400" b="1" dirty="0" smtClean="0">
                <a:solidFill>
                  <a:prstClr val="black"/>
                </a:solidFill>
              </a:rPr>
              <a:t>העברנו </a:t>
            </a:r>
            <a:r>
              <a:rPr lang="he-IL" sz="2400" b="1" dirty="0">
                <a:solidFill>
                  <a:prstClr val="black"/>
                </a:solidFill>
              </a:rPr>
              <a:t>רשימות </a:t>
            </a:r>
            <a:r>
              <a:rPr lang="he-IL" sz="2400" b="1" dirty="0" smtClean="0">
                <a:solidFill>
                  <a:prstClr val="black"/>
                </a:solidFill>
              </a:rPr>
              <a:t>ל-50 רשויות מקומיות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chemeClr val="tx1"/>
              </a:buClr>
              <a:buAutoNum type="arabicPeriod"/>
            </a:pPr>
            <a:r>
              <a:rPr lang="he-IL" sz="2400" b="1" u="sng" dirty="0" smtClean="0">
                <a:solidFill>
                  <a:prstClr val="black"/>
                </a:solidFill>
              </a:rPr>
              <a:t>הגעה אקטיבית</a:t>
            </a:r>
            <a:r>
              <a:rPr lang="he-IL" sz="2400" b="1" dirty="0" smtClean="0">
                <a:solidFill>
                  <a:prstClr val="black"/>
                </a:solidFill>
              </a:rPr>
              <a:t>: עד לבית הניצול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chemeClr val="tx1"/>
              </a:buClr>
              <a:buAutoNum type="arabicPeriod"/>
            </a:pPr>
            <a:r>
              <a:rPr lang="he-IL" sz="2400" b="1" u="sng" dirty="0" smtClean="0">
                <a:solidFill>
                  <a:prstClr val="black"/>
                </a:solidFill>
              </a:rPr>
              <a:t>הגעה ממוקדת</a:t>
            </a:r>
            <a:r>
              <a:rPr lang="he-IL" sz="2400" b="1" dirty="0" smtClean="0">
                <a:solidFill>
                  <a:prstClr val="black"/>
                </a:solidFill>
              </a:rPr>
              <a:t>: תפרנו </a:t>
            </a:r>
            <a:r>
              <a:rPr lang="he-IL" sz="2400" b="1" dirty="0">
                <a:solidFill>
                  <a:prstClr val="black"/>
                </a:solidFill>
              </a:rPr>
              <a:t>חליפת זכויות ספציפית לכל </a:t>
            </a:r>
            <a:r>
              <a:rPr lang="he-IL" sz="2400" b="1" dirty="0" smtClean="0">
                <a:solidFill>
                  <a:prstClr val="black"/>
                </a:solidFill>
              </a:rPr>
              <a:t>זכאי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chemeClr val="tx1"/>
              </a:buClr>
              <a:buAutoNum type="arabicPeriod"/>
            </a:pPr>
            <a:r>
              <a:rPr lang="he-IL" sz="2400" b="1" dirty="0" smtClean="0">
                <a:solidFill>
                  <a:prstClr val="black"/>
                </a:solidFill>
              </a:rPr>
              <a:t>כל התהליך מסתיים בביקור אחד, במינימום בירוקרטיה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chemeClr val="tx1"/>
              </a:buClr>
              <a:buAutoNum type="arabicPeriod"/>
            </a:pPr>
            <a:r>
              <a:rPr lang="he-IL" sz="2400" b="1" dirty="0" smtClean="0">
                <a:solidFill>
                  <a:prstClr val="black"/>
                </a:solidFill>
              </a:rPr>
              <a:t>עבודה מרוכזת מול הרשות: מרגע הגשת הבקשה ועד סיום הטיפול.</a:t>
            </a:r>
            <a:endParaRPr lang="he-IL" sz="2400" b="1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spcAft>
                <a:spcPts val="1200"/>
              </a:spcAft>
              <a:buClr>
                <a:srgbClr val="1F497D">
                  <a:lumMod val="40000"/>
                  <a:lumOff val="60000"/>
                </a:srgbClr>
              </a:buClr>
            </a:pPr>
            <a:endParaRPr lang="he-IL" sz="2400" b="1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spcAft>
                <a:spcPts val="1200"/>
              </a:spcAft>
              <a:buClr>
                <a:srgbClr val="1F497D">
                  <a:lumMod val="40000"/>
                  <a:lumOff val="60000"/>
                </a:srgbClr>
              </a:buClr>
            </a:pPr>
            <a:endParaRPr lang="he-IL" sz="2400" b="1" dirty="0" smtClean="0">
              <a:solidFill>
                <a:prstClr val="black"/>
              </a:solidFill>
            </a:endParaRPr>
          </a:p>
        </p:txBody>
      </p:sp>
      <p:sp>
        <p:nvSpPr>
          <p:cNvPr id="13" name="Rectangle 4"/>
          <p:cNvSpPr/>
          <p:nvPr/>
        </p:nvSpPr>
        <p:spPr>
          <a:xfrm>
            <a:off x="963144" y="212749"/>
            <a:ext cx="7217223" cy="819301"/>
          </a:xfrm>
          <a:prstGeom prst="rect">
            <a:avLst/>
          </a:prstGeom>
          <a:solidFill>
            <a:srgbClr val="C0504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angle 3"/>
          <p:cNvSpPr/>
          <p:nvPr/>
        </p:nvSpPr>
        <p:spPr>
          <a:xfrm>
            <a:off x="963144" y="284629"/>
            <a:ext cx="7217223" cy="650438"/>
          </a:xfrm>
          <a:prstGeom prst="rect">
            <a:avLst/>
          </a:prstGeom>
          <a:solidFill>
            <a:srgbClr val="4F81B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083814" y="192284"/>
            <a:ext cx="7469113" cy="802396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he-IL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פעילויות מיוחדות בתחום מיצוי זכויות</a:t>
            </a:r>
          </a:p>
        </p:txBody>
      </p:sp>
    </p:spTree>
    <p:extLst>
      <p:ext uri="{BB962C8B-B14F-4D97-AF65-F5344CB8AC3E}">
        <p14:creationId xmlns:p14="http://schemas.microsoft.com/office/powerpoint/2010/main" val="177005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G:\עבודות\גלי של לירון\Back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527" y="3065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20369" y="1340768"/>
            <a:ext cx="8064896" cy="452431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prstClr val="black"/>
                </a:solidFill>
              </a:rPr>
              <a:t>העברת רשימות:</a:t>
            </a:r>
          </a:p>
          <a:p>
            <a:endParaRPr lang="he-IL" sz="2400" b="1" dirty="0" smtClean="0">
              <a:solidFill>
                <a:prstClr val="black"/>
              </a:solidFill>
            </a:endParaRPr>
          </a:p>
          <a:p>
            <a:r>
              <a:rPr lang="he-IL" sz="2400" b="1" dirty="0" smtClean="0">
                <a:solidFill>
                  <a:prstClr val="black"/>
                </a:solidFill>
              </a:rPr>
              <a:t>לקופות </a:t>
            </a:r>
            <a:r>
              <a:rPr lang="he-IL" sz="2400" b="1" dirty="0">
                <a:solidFill>
                  <a:prstClr val="black"/>
                </a:solidFill>
              </a:rPr>
              <a:t>חולים </a:t>
            </a:r>
            <a:r>
              <a:rPr lang="he-IL" sz="2400" b="1" dirty="0" smtClean="0">
                <a:solidFill>
                  <a:prstClr val="black"/>
                </a:solidFill>
              </a:rPr>
              <a:t>		מדי </a:t>
            </a:r>
            <a:r>
              <a:rPr lang="he-IL" sz="2400" b="1" dirty="0">
                <a:solidFill>
                  <a:prstClr val="black"/>
                </a:solidFill>
              </a:rPr>
              <a:t>חודש</a:t>
            </a:r>
            <a:endParaRPr lang="en-US" sz="2400" b="1" dirty="0">
              <a:solidFill>
                <a:prstClr val="black"/>
              </a:solidFill>
            </a:endParaRPr>
          </a:p>
          <a:p>
            <a:r>
              <a:rPr lang="he-IL" sz="2400" b="1" dirty="0">
                <a:solidFill>
                  <a:prstClr val="black"/>
                </a:solidFill>
              </a:rPr>
              <a:t>לרשות המים </a:t>
            </a:r>
            <a:r>
              <a:rPr lang="he-IL" sz="2400" b="1" dirty="0" smtClean="0">
                <a:solidFill>
                  <a:prstClr val="black"/>
                </a:solidFill>
              </a:rPr>
              <a:t>		מדי </a:t>
            </a:r>
            <a:r>
              <a:rPr lang="he-IL" sz="2400" b="1" dirty="0">
                <a:solidFill>
                  <a:prstClr val="black"/>
                </a:solidFill>
              </a:rPr>
              <a:t>חודש</a:t>
            </a:r>
            <a:endParaRPr lang="en-US" sz="2400" b="1" dirty="0">
              <a:solidFill>
                <a:prstClr val="black"/>
              </a:solidFill>
            </a:endParaRPr>
          </a:p>
          <a:p>
            <a:r>
              <a:rPr lang="he-IL" sz="2400" b="1" dirty="0" smtClean="0">
                <a:solidFill>
                  <a:prstClr val="black"/>
                </a:solidFill>
              </a:rPr>
              <a:t>לחברת </a:t>
            </a:r>
            <a:r>
              <a:rPr lang="he-IL" sz="2400" b="1" dirty="0">
                <a:solidFill>
                  <a:prstClr val="black"/>
                </a:solidFill>
              </a:rPr>
              <a:t>החשמל </a:t>
            </a:r>
            <a:r>
              <a:rPr lang="he-IL" sz="2400" b="1" dirty="0" smtClean="0">
                <a:solidFill>
                  <a:prstClr val="black"/>
                </a:solidFill>
              </a:rPr>
              <a:t>	מדי </a:t>
            </a:r>
            <a:r>
              <a:rPr lang="he-IL" sz="2400" b="1" dirty="0">
                <a:solidFill>
                  <a:prstClr val="black"/>
                </a:solidFill>
              </a:rPr>
              <a:t>חודש</a:t>
            </a:r>
            <a:endParaRPr lang="en-US" sz="2400" b="1" dirty="0">
              <a:solidFill>
                <a:prstClr val="black"/>
              </a:solidFill>
            </a:endParaRPr>
          </a:p>
          <a:p>
            <a:r>
              <a:rPr lang="he-IL" sz="2400" b="1" dirty="0">
                <a:solidFill>
                  <a:prstClr val="black"/>
                </a:solidFill>
              </a:rPr>
              <a:t>למשרד השיכון </a:t>
            </a:r>
            <a:r>
              <a:rPr lang="he-IL" sz="2400" b="1" dirty="0" smtClean="0">
                <a:solidFill>
                  <a:prstClr val="black"/>
                </a:solidFill>
              </a:rPr>
              <a:t>	מדי </a:t>
            </a:r>
            <a:r>
              <a:rPr lang="he-IL" sz="2400" b="1" dirty="0">
                <a:solidFill>
                  <a:prstClr val="black"/>
                </a:solidFill>
              </a:rPr>
              <a:t>חודש</a:t>
            </a:r>
            <a:endParaRPr lang="en-US" sz="2400" b="1" dirty="0">
              <a:solidFill>
                <a:prstClr val="black"/>
              </a:solidFill>
            </a:endParaRPr>
          </a:p>
          <a:p>
            <a:r>
              <a:rPr lang="he-IL" sz="2400" b="1" dirty="0">
                <a:solidFill>
                  <a:prstClr val="black"/>
                </a:solidFill>
              </a:rPr>
              <a:t>למשרד הקליטה </a:t>
            </a:r>
            <a:r>
              <a:rPr lang="he-IL" sz="2400" b="1" dirty="0" smtClean="0">
                <a:solidFill>
                  <a:prstClr val="black"/>
                </a:solidFill>
              </a:rPr>
              <a:t>	מדי </a:t>
            </a:r>
            <a:r>
              <a:rPr lang="he-IL" sz="2400" b="1" dirty="0">
                <a:solidFill>
                  <a:prstClr val="black"/>
                </a:solidFill>
              </a:rPr>
              <a:t>חודש</a:t>
            </a:r>
            <a:endParaRPr lang="en-US" sz="2400" b="1" dirty="0">
              <a:solidFill>
                <a:prstClr val="black"/>
              </a:solidFill>
            </a:endParaRPr>
          </a:p>
          <a:p>
            <a:r>
              <a:rPr lang="he-IL" sz="2400" b="1" dirty="0">
                <a:solidFill>
                  <a:prstClr val="black"/>
                </a:solidFill>
              </a:rPr>
              <a:t>לחברה להשבה </a:t>
            </a:r>
            <a:r>
              <a:rPr lang="he-IL" sz="2400" b="1" dirty="0" smtClean="0">
                <a:solidFill>
                  <a:prstClr val="black"/>
                </a:solidFill>
              </a:rPr>
              <a:t>	מדי </a:t>
            </a:r>
            <a:r>
              <a:rPr lang="he-IL" sz="2400" b="1" dirty="0">
                <a:solidFill>
                  <a:prstClr val="black"/>
                </a:solidFill>
              </a:rPr>
              <a:t>חודש</a:t>
            </a:r>
            <a:endParaRPr lang="en-US" sz="2400" b="1" dirty="0">
              <a:solidFill>
                <a:prstClr val="black"/>
              </a:solidFill>
            </a:endParaRPr>
          </a:p>
          <a:p>
            <a:r>
              <a:rPr lang="he-IL" sz="2400" b="1" dirty="0" err="1">
                <a:solidFill>
                  <a:prstClr val="black"/>
                </a:solidFill>
              </a:rPr>
              <a:t>לועידת</a:t>
            </a:r>
            <a:r>
              <a:rPr lang="he-IL" sz="2400" b="1" dirty="0">
                <a:solidFill>
                  <a:prstClr val="black"/>
                </a:solidFill>
              </a:rPr>
              <a:t> התביעות </a:t>
            </a:r>
            <a:r>
              <a:rPr lang="he-IL" sz="2400" b="1" dirty="0" smtClean="0">
                <a:solidFill>
                  <a:prstClr val="black"/>
                </a:solidFill>
              </a:rPr>
              <a:t>	מדי חודש</a:t>
            </a:r>
          </a:p>
          <a:p>
            <a:r>
              <a:rPr lang="he-IL" sz="2400" b="1" dirty="0">
                <a:solidFill>
                  <a:prstClr val="black"/>
                </a:solidFill>
              </a:rPr>
              <a:t>למוסד לביטוח לאומי </a:t>
            </a:r>
            <a:r>
              <a:rPr lang="he-IL" sz="2400" b="1" dirty="0" smtClean="0">
                <a:solidFill>
                  <a:prstClr val="black"/>
                </a:solidFill>
              </a:rPr>
              <a:t>	מדי </a:t>
            </a:r>
            <a:r>
              <a:rPr lang="he-IL" sz="2400" b="1" dirty="0">
                <a:solidFill>
                  <a:prstClr val="black"/>
                </a:solidFill>
              </a:rPr>
              <a:t>חודש</a:t>
            </a:r>
            <a:endParaRPr lang="en-US" sz="2400" b="1" dirty="0">
              <a:solidFill>
                <a:prstClr val="black"/>
              </a:solidFill>
            </a:endParaRPr>
          </a:p>
          <a:p>
            <a:r>
              <a:rPr lang="he-IL" sz="2400" b="1" dirty="0" smtClean="0">
                <a:solidFill>
                  <a:prstClr val="black"/>
                </a:solidFill>
              </a:rPr>
              <a:t>לקרן </a:t>
            </a:r>
            <a:r>
              <a:rPr lang="he-IL" sz="2400" b="1" dirty="0">
                <a:solidFill>
                  <a:prstClr val="black"/>
                </a:solidFill>
              </a:rPr>
              <a:t>לרווחה </a:t>
            </a:r>
            <a:r>
              <a:rPr lang="he-IL" sz="2400" b="1" dirty="0" smtClean="0">
                <a:solidFill>
                  <a:prstClr val="black"/>
                </a:solidFill>
              </a:rPr>
              <a:t> 		מדי שבוע</a:t>
            </a:r>
            <a:endParaRPr lang="en-US" sz="2400" b="1" dirty="0">
              <a:solidFill>
                <a:prstClr val="black"/>
              </a:solidFill>
            </a:endParaRPr>
          </a:p>
          <a:p>
            <a:r>
              <a:rPr lang="he-IL" sz="2400" b="1" dirty="0">
                <a:solidFill>
                  <a:prstClr val="black"/>
                </a:solidFill>
              </a:rPr>
              <a:t>לרשויות </a:t>
            </a:r>
            <a:r>
              <a:rPr lang="he-IL" sz="2400" b="1" dirty="0" smtClean="0">
                <a:solidFill>
                  <a:prstClr val="black"/>
                </a:solidFill>
              </a:rPr>
              <a:t>מקומיות	למיצוי זכויות</a:t>
            </a:r>
            <a:endParaRPr lang="he-IL" sz="2400" b="1" dirty="0">
              <a:solidFill>
                <a:prstClr val="black"/>
              </a:solidFill>
            </a:endParaRPr>
          </a:p>
        </p:txBody>
      </p:sp>
      <p:sp>
        <p:nvSpPr>
          <p:cNvPr id="7" name="Rectangle 4"/>
          <p:cNvSpPr/>
          <p:nvPr/>
        </p:nvSpPr>
        <p:spPr>
          <a:xfrm>
            <a:off x="990440" y="253693"/>
            <a:ext cx="7217223" cy="819301"/>
          </a:xfrm>
          <a:prstGeom prst="rect">
            <a:avLst/>
          </a:prstGeom>
          <a:solidFill>
            <a:srgbClr val="C0504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3"/>
          <p:cNvSpPr/>
          <p:nvPr/>
        </p:nvSpPr>
        <p:spPr>
          <a:xfrm>
            <a:off x="990440" y="325573"/>
            <a:ext cx="7217223" cy="650438"/>
          </a:xfrm>
          <a:prstGeom prst="rect">
            <a:avLst/>
          </a:prstGeom>
          <a:solidFill>
            <a:srgbClr val="4F81B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990440" y="173615"/>
            <a:ext cx="7469113" cy="802396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he-IL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פעילויות מיוחדות בתחום מיצוי זכויות</a:t>
            </a:r>
          </a:p>
        </p:txBody>
      </p:sp>
    </p:spTree>
    <p:extLst>
      <p:ext uri="{BB962C8B-B14F-4D97-AF65-F5344CB8AC3E}">
        <p14:creationId xmlns:p14="http://schemas.microsoft.com/office/powerpoint/2010/main" val="177005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G:\עבודות\גלי של לירון\Back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69" y="3065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2209" y="985241"/>
            <a:ext cx="8064896" cy="415498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sz="2400" b="1" dirty="0" smtClean="0">
              <a:solidFill>
                <a:prstClr val="black"/>
              </a:solidFill>
            </a:endParaRPr>
          </a:p>
          <a:p>
            <a:r>
              <a:rPr lang="he-IL" sz="2400" b="1" dirty="0">
                <a:solidFill>
                  <a:prstClr val="black"/>
                </a:solidFill>
              </a:rPr>
              <a:t>מספר הפניות המטופלות במרכז מידע – כ-</a:t>
            </a:r>
            <a:r>
              <a:rPr lang="he-IL" sz="2400" b="1" u="sng" dirty="0">
                <a:solidFill>
                  <a:prstClr val="black"/>
                </a:solidFill>
              </a:rPr>
              <a:t>2,500 פניות ביום, 55,000 פניות בחודש.</a:t>
            </a:r>
          </a:p>
          <a:p>
            <a:endParaRPr lang="he-IL" sz="2400" b="1" u="sng" dirty="0">
              <a:solidFill>
                <a:prstClr val="black"/>
              </a:solidFill>
            </a:endParaRPr>
          </a:p>
          <a:p>
            <a:r>
              <a:rPr lang="he-IL" sz="2400" b="1" dirty="0">
                <a:solidFill>
                  <a:prstClr val="black"/>
                </a:solidFill>
              </a:rPr>
              <a:t>מספר התביעות המטופלות בחודש – כ-</a:t>
            </a:r>
            <a:r>
              <a:rPr lang="he-IL" sz="2400" b="1" u="sng" dirty="0">
                <a:solidFill>
                  <a:prstClr val="black"/>
                </a:solidFill>
              </a:rPr>
              <a:t>11,000 תביעות</a:t>
            </a:r>
            <a:r>
              <a:rPr lang="he-IL" sz="2400" b="1" dirty="0">
                <a:solidFill>
                  <a:prstClr val="black"/>
                </a:solidFill>
              </a:rPr>
              <a:t>.</a:t>
            </a:r>
          </a:p>
          <a:p>
            <a:endParaRPr lang="he-IL" sz="2400" b="1" dirty="0">
              <a:solidFill>
                <a:prstClr val="black"/>
              </a:solidFill>
            </a:endParaRPr>
          </a:p>
          <a:p>
            <a:r>
              <a:rPr lang="he-IL" sz="2400" b="1" dirty="0">
                <a:solidFill>
                  <a:prstClr val="black"/>
                </a:solidFill>
              </a:rPr>
              <a:t>מספר בקשות לטיפול ולציוד רפואי – כ-</a:t>
            </a:r>
            <a:r>
              <a:rPr lang="he-IL" sz="2400" b="1" u="sng" dirty="0">
                <a:solidFill>
                  <a:prstClr val="black"/>
                </a:solidFill>
              </a:rPr>
              <a:t>7,000 בקשות</a:t>
            </a:r>
            <a:r>
              <a:rPr lang="he-IL" sz="2400" b="1" dirty="0">
                <a:solidFill>
                  <a:prstClr val="black"/>
                </a:solidFill>
              </a:rPr>
              <a:t>.</a:t>
            </a:r>
          </a:p>
          <a:p>
            <a:endParaRPr lang="he-IL" sz="2400" b="1" dirty="0">
              <a:solidFill>
                <a:prstClr val="black"/>
              </a:solidFill>
            </a:endParaRPr>
          </a:p>
          <a:p>
            <a:r>
              <a:rPr lang="he-IL" sz="2400" b="1" dirty="0">
                <a:solidFill>
                  <a:prstClr val="black"/>
                </a:solidFill>
              </a:rPr>
              <a:t>מספר הפניות המטופלות ביחידת הדואר הפנימית (דואר יוצא, דואר נכנס, פתיחת תיקים וכיו"ב)- כ- </a:t>
            </a:r>
            <a:r>
              <a:rPr lang="he-IL" sz="2400" b="1" u="sng" dirty="0">
                <a:solidFill>
                  <a:prstClr val="black"/>
                </a:solidFill>
              </a:rPr>
              <a:t>33,000 פניות בחודש</a:t>
            </a:r>
            <a:r>
              <a:rPr lang="he-IL" sz="2400" b="1" dirty="0">
                <a:solidFill>
                  <a:prstClr val="black"/>
                </a:solidFill>
              </a:rPr>
              <a:t>.</a:t>
            </a:r>
            <a:endParaRPr lang="en-US" sz="2400" b="1" dirty="0">
              <a:solidFill>
                <a:prstClr val="black"/>
              </a:solidFill>
            </a:endParaRPr>
          </a:p>
          <a:p>
            <a:endParaRPr lang="he-IL" sz="2400" b="1" dirty="0" smtClean="0">
              <a:solidFill>
                <a:prstClr val="black"/>
              </a:solidFill>
            </a:endParaRPr>
          </a:p>
        </p:txBody>
      </p:sp>
      <p:sp>
        <p:nvSpPr>
          <p:cNvPr id="7" name="Rectangle 4"/>
          <p:cNvSpPr/>
          <p:nvPr/>
        </p:nvSpPr>
        <p:spPr>
          <a:xfrm>
            <a:off x="1072328" y="240045"/>
            <a:ext cx="7217223" cy="819301"/>
          </a:xfrm>
          <a:prstGeom prst="rect">
            <a:avLst/>
          </a:prstGeom>
          <a:solidFill>
            <a:srgbClr val="C0504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3"/>
          <p:cNvSpPr/>
          <p:nvPr/>
        </p:nvSpPr>
        <p:spPr>
          <a:xfrm>
            <a:off x="1072328" y="311925"/>
            <a:ext cx="7217223" cy="650438"/>
          </a:xfrm>
          <a:prstGeom prst="rect">
            <a:avLst/>
          </a:prstGeom>
          <a:solidFill>
            <a:srgbClr val="4F81B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946382" y="235946"/>
            <a:ext cx="7469113" cy="802396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he-I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נתוני פעילות</a:t>
            </a:r>
            <a:endParaRPr lang="he-IL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53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G:\עבודות\גלי של לירון\Back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69" y="3065"/>
            <a:ext cx="9144000" cy="6858000"/>
          </a:xfrm>
          <a:prstGeom prst="rect">
            <a:avLst/>
          </a:prstGeom>
          <a:noFill/>
        </p:spPr>
      </p:pic>
      <p:sp>
        <p:nvSpPr>
          <p:cNvPr id="7" name="Rectangle 4"/>
          <p:cNvSpPr/>
          <p:nvPr/>
        </p:nvSpPr>
        <p:spPr>
          <a:xfrm>
            <a:off x="1099624" y="240045"/>
            <a:ext cx="7217223" cy="819301"/>
          </a:xfrm>
          <a:prstGeom prst="rect">
            <a:avLst/>
          </a:prstGeom>
          <a:solidFill>
            <a:srgbClr val="C0504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 smtClean="0">
              <a:solidFill>
                <a:prstClr val="white"/>
              </a:solidFill>
            </a:endParaRPr>
          </a:p>
        </p:txBody>
      </p:sp>
      <p:sp>
        <p:nvSpPr>
          <p:cNvPr id="10" name="Rectangle 3"/>
          <p:cNvSpPr/>
          <p:nvPr/>
        </p:nvSpPr>
        <p:spPr>
          <a:xfrm>
            <a:off x="1099624" y="311925"/>
            <a:ext cx="7217223" cy="650438"/>
          </a:xfrm>
          <a:prstGeom prst="rect">
            <a:avLst/>
          </a:prstGeom>
          <a:solidFill>
            <a:srgbClr val="4F81B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 smtClean="0">
              <a:solidFill>
                <a:prstClr val="white"/>
              </a:solidFill>
            </a:endParaRPr>
          </a:p>
        </p:txBody>
      </p:sp>
      <p:sp>
        <p:nvSpPr>
          <p:cNvPr id="12" name="כותרת 1"/>
          <p:cNvSpPr txBox="1">
            <a:spLocks/>
          </p:cNvSpPr>
          <p:nvPr/>
        </p:nvSpPr>
        <p:spPr>
          <a:xfrm>
            <a:off x="1331640" y="256456"/>
            <a:ext cx="7193070" cy="72008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2880"/>
            <a:r>
              <a:rPr lang="he-IL" sz="2800" b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התפתחות האוכלוסייה על פני השנים</a:t>
            </a:r>
            <a:endParaRPr lang="he-IL" sz="28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611560" y="1196752"/>
          <a:ext cx="7955230" cy="5284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79906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G:\עבודות\גלי של לירון\Back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69" y="-28046"/>
            <a:ext cx="9144000" cy="6858000"/>
          </a:xfrm>
          <a:prstGeom prst="rect">
            <a:avLst/>
          </a:prstGeom>
          <a:noFill/>
        </p:spPr>
      </p:pic>
      <p:sp>
        <p:nvSpPr>
          <p:cNvPr id="7" name="Rectangle 4"/>
          <p:cNvSpPr/>
          <p:nvPr/>
        </p:nvSpPr>
        <p:spPr>
          <a:xfrm>
            <a:off x="1140568" y="240045"/>
            <a:ext cx="7217223" cy="819301"/>
          </a:xfrm>
          <a:prstGeom prst="rect">
            <a:avLst/>
          </a:prstGeom>
          <a:solidFill>
            <a:srgbClr val="C0504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 smtClean="0">
              <a:solidFill>
                <a:prstClr val="white"/>
              </a:solidFill>
            </a:endParaRPr>
          </a:p>
        </p:txBody>
      </p:sp>
      <p:sp>
        <p:nvSpPr>
          <p:cNvPr id="10" name="Rectangle 3"/>
          <p:cNvSpPr/>
          <p:nvPr/>
        </p:nvSpPr>
        <p:spPr>
          <a:xfrm>
            <a:off x="1140568" y="311925"/>
            <a:ext cx="7217223" cy="650438"/>
          </a:xfrm>
          <a:prstGeom prst="rect">
            <a:avLst/>
          </a:prstGeom>
          <a:solidFill>
            <a:srgbClr val="4F81B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 smtClean="0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274886" y="192284"/>
            <a:ext cx="7469113" cy="802396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he-I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תקציב הרשות </a:t>
            </a:r>
            <a:endParaRPr lang="he-IL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79856478"/>
              </p:ext>
            </p:extLst>
          </p:nvPr>
        </p:nvGraphicFramePr>
        <p:xfrm>
          <a:off x="677372" y="1700808"/>
          <a:ext cx="770485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940867" y="1228110"/>
            <a:ext cx="561662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he-IL" b="1" dirty="0">
                <a:solidFill>
                  <a:prstClr val="black"/>
                </a:solidFill>
              </a:rPr>
              <a:t>תקציב הרשות לניצולי שואה (</a:t>
            </a:r>
            <a:r>
              <a:rPr lang="he-IL" b="1" dirty="0" err="1">
                <a:solidFill>
                  <a:prstClr val="black"/>
                </a:solidFill>
              </a:rPr>
              <a:t>על"ש</a:t>
            </a:r>
            <a:r>
              <a:rPr lang="he-IL" b="1" dirty="0">
                <a:solidFill>
                  <a:prstClr val="black"/>
                </a:solidFill>
              </a:rPr>
              <a:t>) - אלפי ש"ח</a:t>
            </a:r>
          </a:p>
        </p:txBody>
      </p:sp>
    </p:spTree>
    <p:extLst>
      <p:ext uri="{BB962C8B-B14F-4D97-AF65-F5344CB8AC3E}">
        <p14:creationId xmlns:p14="http://schemas.microsoft.com/office/powerpoint/2010/main" val="210672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G:\עבודות\גלי של לירון\Back-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8" t="-1" r="19727" b="2632"/>
          <a:stretch/>
        </p:blipFill>
        <p:spPr bwMode="auto">
          <a:xfrm>
            <a:off x="6948264" y="1137859"/>
            <a:ext cx="924510" cy="128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כותרת 1"/>
          <p:cNvSpPr txBox="1">
            <a:spLocks/>
          </p:cNvSpPr>
          <p:nvPr/>
        </p:nvSpPr>
        <p:spPr>
          <a:xfrm>
            <a:off x="179513" y="1865857"/>
            <a:ext cx="8568952" cy="1296144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he-IL" dirty="0" smtClean="0">
                <a:ln w="19050">
                  <a:noFill/>
                </a:ln>
                <a:solidFill>
                  <a:srgbClr val="3891A7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סקירה כללית</a:t>
            </a:r>
          </a:p>
          <a:p>
            <a:pPr algn="ctr"/>
            <a:r>
              <a:rPr lang="he-IL" dirty="0" smtClean="0">
                <a:ln w="19050">
                  <a:noFill/>
                </a:ln>
                <a:solidFill>
                  <a:srgbClr val="3891A7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נתוני פעילות ותקציב </a:t>
            </a:r>
            <a:endParaRPr lang="he-IL" dirty="0">
              <a:ln w="19050">
                <a:noFill/>
              </a:ln>
              <a:solidFill>
                <a:srgbClr val="3891A7">
                  <a:lumMod val="5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לוגו מעבר אפור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FFF"/>
              </a:clrFrom>
              <a:clrTo>
                <a:srgbClr val="F7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0324" y="418354"/>
            <a:ext cx="1464479" cy="1439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27199" y="3789040"/>
            <a:ext cx="8021264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endParaRPr lang="he-IL" sz="2400" b="1" dirty="0" smtClean="0">
              <a:ln w="19050">
                <a:noFill/>
              </a:ln>
              <a:solidFill>
                <a:srgbClr val="3891A7">
                  <a:lumMod val="75000"/>
                </a:srgbClr>
              </a:solidFill>
              <a:latin typeface="Arial" pitchFamily="34" charset="0"/>
            </a:endParaRPr>
          </a:p>
          <a:p>
            <a:pPr algn="ctr"/>
            <a:r>
              <a:rPr lang="he-IL" sz="2400" b="1" dirty="0" smtClean="0">
                <a:ln w="19050">
                  <a:noFill/>
                </a:ln>
                <a:solidFill>
                  <a:srgbClr val="3891A7">
                    <a:lumMod val="75000"/>
                  </a:srgbClr>
                </a:solidFill>
                <a:latin typeface="Arial" pitchFamily="34" charset="0"/>
              </a:rPr>
              <a:t>הרשות לזכויות ניצולי שואה</a:t>
            </a:r>
          </a:p>
          <a:p>
            <a:pPr algn="ctr"/>
            <a:r>
              <a:rPr lang="he-IL" sz="2400" b="1" dirty="0" smtClean="0">
                <a:ln w="19050">
                  <a:noFill/>
                </a:ln>
                <a:solidFill>
                  <a:srgbClr val="3891A7">
                    <a:lumMod val="75000"/>
                  </a:srgbClr>
                </a:solidFill>
                <a:latin typeface="Arial" pitchFamily="34" charset="0"/>
              </a:rPr>
              <a:t>משרד האוצר</a:t>
            </a:r>
          </a:p>
          <a:p>
            <a:pPr algn="ctr"/>
            <a:endParaRPr lang="he-IL" sz="2400" b="1" dirty="0" smtClean="0">
              <a:ln w="19050">
                <a:noFill/>
              </a:ln>
              <a:solidFill>
                <a:srgbClr val="3891A7">
                  <a:lumMod val="75000"/>
                </a:srgbClr>
              </a:solidFill>
              <a:latin typeface="Arial" pitchFamily="34" charset="0"/>
            </a:endParaRPr>
          </a:p>
          <a:p>
            <a:pPr algn="ctr"/>
            <a:r>
              <a:rPr lang="he-IL" sz="2400" b="1" dirty="0" smtClean="0">
                <a:ln w="19050">
                  <a:noFill/>
                </a:ln>
                <a:solidFill>
                  <a:srgbClr val="3891A7">
                    <a:lumMod val="75000"/>
                  </a:srgbClr>
                </a:solidFill>
                <a:latin typeface="Arial" pitchFamily="34" charset="0"/>
              </a:rPr>
              <a:t>ינואר 2017</a:t>
            </a:r>
            <a:endParaRPr lang="he-IL" sz="2400" b="1" dirty="0">
              <a:ln w="19050">
                <a:noFill/>
              </a:ln>
              <a:solidFill>
                <a:srgbClr val="3891A7">
                  <a:lumMod val="75000"/>
                </a:srgbClr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82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322C332-4D60-43DC-9A09-02B3CDF29478}"/>
</file>

<file path=customXml/itemProps2.xml><?xml version="1.0" encoding="utf-8"?>
<ds:datastoreItem xmlns:ds="http://schemas.openxmlformats.org/officeDocument/2006/customXml" ds:itemID="{359533D7-5FFA-44EB-99E7-70A1A3322468}"/>
</file>

<file path=customXml/itemProps3.xml><?xml version="1.0" encoding="utf-8"?>
<ds:datastoreItem xmlns:ds="http://schemas.openxmlformats.org/officeDocument/2006/customXml" ds:itemID="{1C3FD0D4-4559-4A7A-9CDD-9D752474D74C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2873</TotalTime>
  <Words>406</Words>
  <Application>Microsoft Office PowerPoint</Application>
  <PresentationFormat>‫הצגה על המסך (4:3)</PresentationFormat>
  <Paragraphs>126</Paragraphs>
  <Slides>15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15</vt:i4>
      </vt:variant>
    </vt:vector>
  </HeadingPairs>
  <TitlesOfParts>
    <vt:vector size="21" baseType="lpstr">
      <vt:lpstr>Arial</vt:lpstr>
      <vt:lpstr>Calibri</vt:lpstr>
      <vt:lpstr>Times New Roman</vt:lpstr>
      <vt:lpstr>Wingdings</vt:lpstr>
      <vt:lpstr>Office Theme</vt:lpstr>
      <vt:lpstr>ערכת נושא Office</vt:lpstr>
      <vt:lpstr>מצגת של PowerPoint</vt:lpstr>
      <vt:lpstr>התפלגות לפי הסדרי סיוע - 2016</vt:lpstr>
      <vt:lpstr>הסיוע הניתן לניצול שואה</vt:lpstr>
      <vt:lpstr>הסיוע הניתן לניצול שואה</vt:lpstr>
      <vt:lpstr>התכנית הלאומית</vt:lpstr>
      <vt:lpstr>יישום התכנית הלאומית </vt:lpstr>
      <vt:lpstr>החלטות מנהליות</vt:lpstr>
      <vt:lpstr>תכנית סיוע - 2017</vt:lpstr>
      <vt:lpstr>פעילויות מיוחדות בתחום מיצוי זכויות</vt:lpstr>
      <vt:lpstr>פעילויות מיוחדות בתחום מיצוי זכויות</vt:lpstr>
      <vt:lpstr>פעילויות מיוחדות בתחום מיצוי זכויות</vt:lpstr>
      <vt:lpstr>נתוני פעילות</vt:lpstr>
      <vt:lpstr>מצגת של PowerPoint</vt:lpstr>
      <vt:lpstr>תקציב הרשות </vt:lpstr>
      <vt:lpstr>מצגת של PowerPoint</vt:lpstr>
    </vt:vector>
  </TitlesOfParts>
  <Company>MOF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עמיחי פישמן</dc:creator>
  <cp:lastModifiedBy>נועה אומזגין</cp:lastModifiedBy>
  <cp:revision>260</cp:revision>
  <cp:lastPrinted>2016-07-25T19:31:47Z</cp:lastPrinted>
  <dcterms:created xsi:type="dcterms:W3CDTF">2013-06-09T05:23:21Z</dcterms:created>
  <dcterms:modified xsi:type="dcterms:W3CDTF">2017-01-24T09:32:43Z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2012735</vt:r8>
  </property>
</Properties>
</file>