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Layouts/slideLayout8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7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4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1" r:id="rId1"/>
    <p:sldMasterId id="2147483755" r:id="rId2"/>
    <p:sldMasterId id="2147483768" r:id="rId3"/>
  </p:sldMasterIdLst>
  <p:notesMasterIdLst>
    <p:notesMasterId r:id="rId10"/>
  </p:notesMasterIdLst>
  <p:sldIdLst>
    <p:sldId id="387" r:id="rId4"/>
    <p:sldId id="341" r:id="rId5"/>
    <p:sldId id="380" r:id="rId6"/>
    <p:sldId id="379" r:id="rId7"/>
    <p:sldId id="372" r:id="rId8"/>
    <p:sldId id="374" r:id="rId9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53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BFB"/>
    <a:srgbClr val="9BBE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79041" autoAdjust="0"/>
  </p:normalViewPr>
  <p:slideViewPr>
    <p:cSldViewPr>
      <p:cViewPr varScale="1">
        <p:scale>
          <a:sx n="86" d="100"/>
          <a:sy n="86" d="100"/>
        </p:scale>
        <p:origin x="71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47319AC-6162-483D-BC19-149F408758D9}" type="datetimeFigureOut">
              <a:rPr lang="he-IL" smtClean="0"/>
              <a:t>ג'/שבט/תשע"ז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089C820-C7FF-4995-91F4-5433493F18E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06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959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571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255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14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777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65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696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365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957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351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986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181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944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336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550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8887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531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416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0804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4797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650028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ACCBF9"/>
                </a:solidFill>
              </a:rPr>
              <a:pPr/>
              <a:t>1/30/2017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ACCBF9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ACCBF9"/>
                </a:solidFill>
              </a:rPr>
              <a:pPr/>
              <a:t>‹#›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3519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955616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542793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2345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152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4530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ביטחו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4905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47126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267920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172351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586649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485582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1694400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599143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ג'/שבט/תשע"ז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34999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4968" y="188640"/>
            <a:ext cx="6781800" cy="1297233"/>
          </a:xfrm>
        </p:spPr>
        <p:txBody>
          <a:bodyPr/>
          <a:lstStyle>
            <a:lvl1pPr algn="r">
              <a:defRPr sz="4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5915" y="2028188"/>
            <a:ext cx="7543800" cy="468543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4" y="6376243"/>
            <a:ext cx="762000" cy="365125"/>
          </a:xfrm>
        </p:spPr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Picture 2" descr="http://www.n-k.org.il/_uploads/imagesgallery/semel2.g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22" y="117515"/>
            <a:ext cx="458593" cy="555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/>
          <p:nvPr userDrawn="1"/>
        </p:nvSpPr>
        <p:spPr>
          <a:xfrm>
            <a:off x="37634" y="764704"/>
            <a:ext cx="1997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200" dirty="0"/>
              <a:t>התוכנית הממשלתית לשילוב יוצאי אתיופיה</a:t>
            </a:r>
          </a:p>
          <a:p>
            <a:pPr algn="ctr"/>
            <a:r>
              <a:rPr lang="he-IL" sz="1200" dirty="0"/>
              <a:t>מטה היישום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7363830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r">
              <a:defRPr sz="5400" b="0" cap="all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416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27425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ג'/שבט/תשע"ז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07399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ג'/שבט/תשע"ז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6230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ג'/שבט/תשע"ז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7165726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ג'/שבט/תשע"ז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543115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ג'/שבט/תשע"ז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35305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ג'/שבט/תשע"ז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4933189"/>
            <a:ext cx="2041468" cy="1390246"/>
          </a:xfrm>
          <a:prstGeom prst="rect">
            <a:avLst/>
          </a:prstGeom>
        </p:spPr>
      </p:pic>
      <p:pic>
        <p:nvPicPr>
          <p:cNvPr id="9" name="תמונה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4933189"/>
            <a:ext cx="2041468" cy="139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942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ג'/שבט/תשע"ז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5261203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ג'/שבט/תשע"ז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5104804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8273419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64829095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34634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03238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41835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628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75118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56033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0652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8858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93081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3711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36643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58522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408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29825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81659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42244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88589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6196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02228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54898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9763379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ACCBF9"/>
                </a:solidFill>
              </a:rPr>
              <a:pPr/>
              <a:t>1/30/2017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ACCBF9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ACCBF9"/>
                </a:solidFill>
              </a:rPr>
              <a:pPr/>
              <a:t>‹#›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5867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5272450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3151004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17564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0551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13017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ביטחו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6803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5383538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9365622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4361356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0973741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6139748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58306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3205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18" Type="http://schemas.openxmlformats.org/officeDocument/2006/relationships/slideLayout" Target="../slideLayouts/slideLayout66.xml"/><Relationship Id="rId26" Type="http://schemas.openxmlformats.org/officeDocument/2006/relationships/slideLayout" Target="../slideLayouts/slideLayout74.xml"/><Relationship Id="rId3" Type="http://schemas.openxmlformats.org/officeDocument/2006/relationships/slideLayout" Target="../slideLayouts/slideLayout51.xml"/><Relationship Id="rId21" Type="http://schemas.openxmlformats.org/officeDocument/2006/relationships/slideLayout" Target="../slideLayouts/slideLayout69.xml"/><Relationship Id="rId34" Type="http://schemas.openxmlformats.org/officeDocument/2006/relationships/slideLayout" Target="../slideLayouts/slideLayout82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17" Type="http://schemas.openxmlformats.org/officeDocument/2006/relationships/slideLayout" Target="../slideLayouts/slideLayout65.xml"/><Relationship Id="rId25" Type="http://schemas.openxmlformats.org/officeDocument/2006/relationships/slideLayout" Target="../slideLayouts/slideLayout73.xml"/><Relationship Id="rId33" Type="http://schemas.openxmlformats.org/officeDocument/2006/relationships/slideLayout" Target="../slideLayouts/slideLayout81.xml"/><Relationship Id="rId2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64.xml"/><Relationship Id="rId20" Type="http://schemas.openxmlformats.org/officeDocument/2006/relationships/slideLayout" Target="../slideLayouts/slideLayout68.xml"/><Relationship Id="rId29" Type="http://schemas.openxmlformats.org/officeDocument/2006/relationships/slideLayout" Target="../slideLayouts/slideLayout77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24" Type="http://schemas.openxmlformats.org/officeDocument/2006/relationships/slideLayout" Target="../slideLayouts/slideLayout72.xml"/><Relationship Id="rId32" Type="http://schemas.openxmlformats.org/officeDocument/2006/relationships/slideLayout" Target="../slideLayouts/slideLayout80.xml"/><Relationship Id="rId5" Type="http://schemas.openxmlformats.org/officeDocument/2006/relationships/slideLayout" Target="../slideLayouts/slideLayout53.xml"/><Relationship Id="rId15" Type="http://schemas.openxmlformats.org/officeDocument/2006/relationships/slideLayout" Target="../slideLayouts/slideLayout63.xml"/><Relationship Id="rId23" Type="http://schemas.openxmlformats.org/officeDocument/2006/relationships/slideLayout" Target="../slideLayouts/slideLayout71.xml"/><Relationship Id="rId28" Type="http://schemas.openxmlformats.org/officeDocument/2006/relationships/slideLayout" Target="../slideLayouts/slideLayout76.xml"/><Relationship Id="rId36" Type="http://schemas.openxmlformats.org/officeDocument/2006/relationships/theme" Target="../theme/theme3.xml"/><Relationship Id="rId10" Type="http://schemas.openxmlformats.org/officeDocument/2006/relationships/slideLayout" Target="../slideLayouts/slideLayout58.xml"/><Relationship Id="rId19" Type="http://schemas.openxmlformats.org/officeDocument/2006/relationships/slideLayout" Target="../slideLayouts/slideLayout67.xml"/><Relationship Id="rId31" Type="http://schemas.openxmlformats.org/officeDocument/2006/relationships/slideLayout" Target="../slideLayouts/slideLayout79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Relationship Id="rId22" Type="http://schemas.openxmlformats.org/officeDocument/2006/relationships/slideLayout" Target="../slideLayouts/slideLayout70.xml"/><Relationship Id="rId27" Type="http://schemas.openxmlformats.org/officeDocument/2006/relationships/slideLayout" Target="../slideLayouts/slideLayout75.xml"/><Relationship Id="rId30" Type="http://schemas.openxmlformats.org/officeDocument/2006/relationships/slideLayout" Target="../slideLayouts/slideLayout78.xml"/><Relationship Id="rId35" Type="http://schemas.openxmlformats.org/officeDocument/2006/relationships/slideLayout" Target="../slideLayouts/slideLayout8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/>
              <a:t>רמה שנייה</a:t>
            </a:r>
          </a:p>
          <a:p>
            <a:pPr lvl="2" eaLnBrk="1" latinLnBrk="0" hangingPunct="1"/>
            <a:r>
              <a:rPr kumimoji="0" lang="he-IL"/>
              <a:t>רמה שלישית</a:t>
            </a:r>
          </a:p>
          <a:p>
            <a:pPr lvl="3" eaLnBrk="1" latinLnBrk="0" hangingPunct="1"/>
            <a:r>
              <a:rPr kumimoji="0" lang="he-IL"/>
              <a:t>רמה רביעית</a:t>
            </a:r>
          </a:p>
          <a:p>
            <a:pPr lvl="4" eaLnBrk="1" latinLnBrk="0" hangingPunct="1"/>
            <a:r>
              <a:rPr kumimoji="0" lang="he-IL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 rtl="0"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8" name="מחבר ישר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מחבר ישר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שולש שווה שוקיים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320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  <p:sldLayoutId id="2147483700" r:id="rId19"/>
    <p:sldLayoutId id="2147483701" r:id="rId20"/>
    <p:sldLayoutId id="2147483702" r:id="rId21"/>
    <p:sldLayoutId id="2147483703" r:id="rId22"/>
    <p:sldLayoutId id="2147483704" r:id="rId23"/>
    <p:sldLayoutId id="2147483705" r:id="rId24"/>
    <p:sldLayoutId id="2147483706" r:id="rId25"/>
    <p:sldLayoutId id="2147483707" r:id="rId26"/>
    <p:sldLayoutId id="2147483708" r:id="rId27"/>
    <p:sldLayoutId id="2147483709" r:id="rId28"/>
    <p:sldLayoutId id="2147483710" r:id="rId29"/>
    <p:sldLayoutId id="2147483711" r:id="rId30"/>
    <p:sldLayoutId id="2147483712" r:id="rId31"/>
    <p:sldLayoutId id="2147483713" r:id="rId32"/>
    <p:sldLayoutId id="2147483714" r:id="rId33"/>
    <p:sldLayoutId id="2147483715" r:id="rId34"/>
    <p:sldLayoutId id="2147483716" r:id="rId35"/>
  </p:sldLayoutIdLst>
  <p:txStyles>
    <p:titleStyle>
      <a:lvl1pPr algn="l" rtl="1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r" rtl="1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r" rtl="1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r" rtl="1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r" rtl="1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r" rtl="1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r" rtl="1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r" rtl="1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608" y="403575"/>
            <a:ext cx="6781800" cy="129723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7240" y="206308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pPr rtl="0"/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 rtl="0"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91594" y="1700808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774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42" r:id="rId13"/>
  </p:sldLayoutIdLst>
  <p:txStyles>
    <p:titleStyle>
      <a:lvl1pPr algn="l" defTabSz="914400" rtl="1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/>
              <a:t>רמה שנייה</a:t>
            </a:r>
          </a:p>
          <a:p>
            <a:pPr lvl="2" eaLnBrk="1" latinLnBrk="0" hangingPunct="1"/>
            <a:r>
              <a:rPr kumimoji="0" lang="he-IL"/>
              <a:t>רמה שלישית</a:t>
            </a:r>
          </a:p>
          <a:p>
            <a:pPr lvl="3" eaLnBrk="1" latinLnBrk="0" hangingPunct="1"/>
            <a:r>
              <a:rPr kumimoji="0" lang="he-IL"/>
              <a:t>רמה רביעית</a:t>
            </a:r>
          </a:p>
          <a:p>
            <a:pPr lvl="4" eaLnBrk="1" latinLnBrk="0" hangingPunct="1"/>
            <a:r>
              <a:rPr kumimoji="0" lang="he-IL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 rtl="0"/>
              <a:t>1/30/2017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8" name="מחבר ישר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מחבר ישר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שולש שווה שוקיים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828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  <p:sldLayoutId id="2147483786" r:id="rId18"/>
    <p:sldLayoutId id="2147483787" r:id="rId19"/>
    <p:sldLayoutId id="2147483788" r:id="rId20"/>
    <p:sldLayoutId id="2147483789" r:id="rId21"/>
    <p:sldLayoutId id="2147483790" r:id="rId22"/>
    <p:sldLayoutId id="2147483791" r:id="rId23"/>
    <p:sldLayoutId id="2147483792" r:id="rId24"/>
    <p:sldLayoutId id="2147483793" r:id="rId25"/>
    <p:sldLayoutId id="2147483794" r:id="rId26"/>
    <p:sldLayoutId id="2147483795" r:id="rId27"/>
    <p:sldLayoutId id="2147483796" r:id="rId28"/>
    <p:sldLayoutId id="2147483797" r:id="rId29"/>
    <p:sldLayoutId id="2147483798" r:id="rId30"/>
    <p:sldLayoutId id="2147483799" r:id="rId31"/>
    <p:sldLayoutId id="2147483800" r:id="rId32"/>
    <p:sldLayoutId id="2147483801" r:id="rId33"/>
    <p:sldLayoutId id="2147483802" r:id="rId34"/>
    <p:sldLayoutId id="2147483803" r:id="rId35"/>
  </p:sldLayoutIdLst>
  <p:txStyles>
    <p:titleStyle>
      <a:lvl1pPr algn="l" rtl="1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r" rtl="1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r" rtl="1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r" rtl="1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r" rtl="1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r" rtl="1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r" rtl="1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r" rtl="1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899592" y="4653136"/>
            <a:ext cx="7543800" cy="1676400"/>
          </a:xfrm>
        </p:spPr>
        <p:txBody>
          <a:bodyPr/>
          <a:lstStyle/>
          <a:p>
            <a:pPr algn="ctr"/>
            <a:r>
              <a:rPr lang="he-IL" sz="3600" dirty="0" smtClean="0"/>
              <a:t>התוכנית הממשלתית לשילוב יוצאי אתיופיה</a:t>
            </a:r>
            <a:r>
              <a:rPr lang="en-US" sz="3600" dirty="0" smtClean="0"/>
              <a:t> </a:t>
            </a:r>
            <a:r>
              <a:rPr lang="he-IL" sz="3600" dirty="0" smtClean="0"/>
              <a:t/>
            </a:r>
            <a:br>
              <a:rPr lang="he-IL" sz="3600" dirty="0" smtClean="0"/>
            </a:br>
            <a:r>
              <a:rPr lang="he-IL" sz="3600" dirty="0"/>
              <a:t/>
            </a:r>
            <a:br>
              <a:rPr lang="he-IL" sz="3600" dirty="0"/>
            </a:br>
            <a:r>
              <a:rPr lang="he-IL" sz="3600" dirty="0" smtClean="0"/>
              <a:t>יישום התוכנית במשרד החינוך בדגש על ארגוני מגזר שלישי</a:t>
            </a:r>
            <a:br>
              <a:rPr lang="he-IL" sz="3600" dirty="0" smtClean="0"/>
            </a:br>
            <a:r>
              <a:rPr lang="he-IL" sz="3600" dirty="0"/>
              <a:t/>
            </a:r>
            <a:br>
              <a:rPr lang="he-IL" sz="3600" dirty="0"/>
            </a:br>
            <a:r>
              <a:rPr lang="he-IL" sz="3600" dirty="0" smtClean="0"/>
              <a:t>ועדת העלייה והקליטה </a:t>
            </a:r>
            <a:br>
              <a:rPr lang="he-IL" sz="3600" dirty="0" smtClean="0"/>
            </a:br>
            <a:r>
              <a:rPr lang="he-IL" sz="3600" dirty="0" smtClean="0"/>
              <a:t>30.1.2017 </a:t>
            </a:r>
            <a:endParaRPr lang="he-IL" sz="3600" dirty="0"/>
          </a:p>
        </p:txBody>
      </p:sp>
      <p:pic>
        <p:nvPicPr>
          <p:cNvPr id="1026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162" y="260648"/>
            <a:ext cx="26574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451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08145" y="156193"/>
            <a:ext cx="7501880" cy="721169"/>
          </a:xfrm>
        </p:spPr>
        <p:txBody>
          <a:bodyPr/>
          <a:lstStyle/>
          <a:p>
            <a:r>
              <a:rPr lang="he-IL" sz="3200" dirty="0" smtClean="0"/>
              <a:t>הגיל הרך וחיזוק התא המשפחתי</a:t>
            </a:r>
            <a:endParaRPr lang="he-IL" sz="3200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5094679"/>
              </p:ext>
            </p:extLst>
          </p:nvPr>
        </p:nvGraphicFramePr>
        <p:xfrm>
          <a:off x="205663" y="1916832"/>
          <a:ext cx="8830834" cy="475252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56186"/>
                <a:gridCol w="1330515"/>
                <a:gridCol w="994724"/>
                <a:gridCol w="790532"/>
                <a:gridCol w="983409"/>
                <a:gridCol w="983573"/>
                <a:gridCol w="914306"/>
                <a:gridCol w="1777589"/>
              </a:tblGrid>
              <a:tr h="326321"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הפעילות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מהות</a:t>
                      </a:r>
                      <a:r>
                        <a:rPr lang="he-IL" sz="1400" baseline="0" dirty="0" smtClean="0"/>
                        <a:t> הפעילות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אבן יסוד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תקציב </a:t>
                      </a:r>
                    </a:p>
                    <a:p>
                      <a:pPr rtl="1"/>
                      <a:r>
                        <a:rPr lang="he-IL" sz="1400" dirty="0" smtClean="0"/>
                        <a:t>שנתי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היקף ביצוע מתוכנן </a:t>
                      </a:r>
                      <a:endParaRPr lang="he-IL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סטטוס דצמבר 2016</a:t>
                      </a:r>
                      <a:endParaRPr lang="he-I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ארגוני מגזר שלישי שותפים</a:t>
                      </a:r>
                      <a:endParaRPr lang="he-IL" sz="1400" dirty="0"/>
                    </a:p>
                  </a:txBody>
                  <a:tcPr/>
                </a:tc>
              </a:tr>
              <a:tr h="32632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היערכות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ביצוע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</a:tr>
              <a:tr h="931534"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מעגן </a:t>
                      </a:r>
                      <a:r>
                        <a:rPr lang="he-IL" sz="1400" dirty="0" smtClean="0"/>
                        <a:t>קשת</a:t>
                      </a:r>
                    </a:p>
                    <a:p>
                      <a:pPr rtl="1"/>
                      <a:r>
                        <a:rPr lang="he-IL" sz="1400" dirty="0" smtClean="0"/>
                        <a:t>(החליף את </a:t>
                      </a:r>
                      <a:r>
                        <a:rPr lang="he-IL" sz="1400" dirty="0" err="1" smtClean="0"/>
                        <a:t>פאקט</a:t>
                      </a:r>
                      <a:r>
                        <a:rPr lang="he-IL" sz="1400" dirty="0" smtClean="0"/>
                        <a:t>)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איתור טיפול והדרכה של תלמידי גן עם פערים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2,739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45 גנים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חלקי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41 גנים 471</a:t>
                      </a:r>
                    </a:p>
                    <a:p>
                      <a:pPr rtl="1"/>
                      <a:endParaRPr lang="he-IL" sz="1400" dirty="0"/>
                    </a:p>
                    <a:p>
                      <a:pPr rtl="1"/>
                      <a:endParaRPr lang="he-IL" sz="1400" dirty="0"/>
                    </a:p>
                    <a:p>
                      <a:pPr rtl="1"/>
                      <a:endParaRPr lang="he-IL" sz="1400" dirty="0"/>
                    </a:p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ג'וינט</a:t>
                      </a:r>
                      <a:endParaRPr lang="he-IL" sz="1400" dirty="0"/>
                    </a:p>
                  </a:txBody>
                  <a:tcPr/>
                </a:tc>
              </a:tr>
              <a:tr h="1504150"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מעורבות הורים בחיי הגן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הורים ובמקביל קבוצות ילדים לצורך העשרה 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חיזוק התא המשפחתי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200 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24 קבוצות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חלקי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20 קבוצות 305 תלמידים</a:t>
                      </a:r>
                    </a:p>
                    <a:p>
                      <a:pPr rtl="1"/>
                      <a:r>
                        <a:rPr lang="he-IL" sz="1400" dirty="0" smtClean="0"/>
                        <a:t>308 הורים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אין</a:t>
                      </a:r>
                      <a:r>
                        <a:rPr lang="he-IL" sz="1400" baseline="0" dirty="0" smtClean="0"/>
                        <a:t> ארגוני מגזר שלישי, מופעל באמצעות הרשויות המקומיות</a:t>
                      </a:r>
                      <a:endParaRPr lang="he-IL" sz="1400" dirty="0"/>
                    </a:p>
                  </a:txBody>
                  <a:tcPr/>
                </a:tc>
              </a:tr>
              <a:tr h="1032297"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מעורבות הורים בבית הספר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הורים בבית הספר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חיזוק</a:t>
                      </a:r>
                      <a:r>
                        <a:rPr lang="he-IL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התא המשפחתי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600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25 בתי ספר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חלקי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טרם החל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באמצעות </a:t>
                      </a:r>
                      <a:r>
                        <a:rPr lang="he-IL" sz="1400" dirty="0" err="1" smtClean="0"/>
                        <a:t>הפרוייקט</a:t>
                      </a:r>
                      <a:r>
                        <a:rPr lang="he-IL" sz="1400" dirty="0" smtClean="0"/>
                        <a:t> הלאומי – עמותת פידל</a:t>
                      </a:r>
                      <a:endParaRPr lang="he-IL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63" y="259268"/>
            <a:ext cx="1760286" cy="115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88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08145" y="156193"/>
            <a:ext cx="7501880" cy="721169"/>
          </a:xfrm>
        </p:spPr>
        <p:txBody>
          <a:bodyPr/>
          <a:lstStyle/>
          <a:p>
            <a:r>
              <a:rPr lang="he-IL" sz="3200" dirty="0" smtClean="0"/>
              <a:t>תגבור לימודי</a:t>
            </a:r>
            <a:endParaRPr lang="he-IL" sz="3200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5091527"/>
              </p:ext>
            </p:extLst>
          </p:nvPr>
        </p:nvGraphicFramePr>
        <p:xfrm>
          <a:off x="205663" y="1268760"/>
          <a:ext cx="8830834" cy="504176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56186"/>
                <a:gridCol w="1330515"/>
                <a:gridCol w="727004"/>
                <a:gridCol w="878232"/>
                <a:gridCol w="1163429"/>
                <a:gridCol w="983573"/>
                <a:gridCol w="885278"/>
                <a:gridCol w="1806617"/>
              </a:tblGrid>
              <a:tr h="326321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צפי יוני 2017</a:t>
                      </a:r>
                      <a:endParaRPr lang="he-IL" sz="1200" dirty="0"/>
                    </a:p>
                  </a:txBody>
                  <a:tcPr/>
                </a:tc>
              </a:tr>
              <a:tr h="32632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תגבור לימודי בחינוך העל יסודי 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מתגברות 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18,840*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8,764 תלמידים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(80%</a:t>
                      </a:r>
                      <a:r>
                        <a:rPr lang="he-IL" sz="1200" baseline="0" dirty="0" smtClean="0"/>
                        <a:t> מהם יוצאי אתיופיה)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2,632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err="1" smtClean="0"/>
                        <a:t>הפרוייקט</a:t>
                      </a:r>
                      <a:r>
                        <a:rPr lang="he-IL" sz="1200" dirty="0" smtClean="0"/>
                        <a:t> הלאומי ליוצאי אתיופיה </a:t>
                      </a:r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מבוצע באמצעות </a:t>
                      </a:r>
                      <a:r>
                        <a:rPr lang="he-IL" sz="1200" dirty="0" err="1" smtClean="0"/>
                        <a:t>ברנקו</a:t>
                      </a:r>
                      <a:r>
                        <a:rPr lang="he-IL" sz="1200" dirty="0" smtClean="0"/>
                        <a:t> וייס והחברה למתנסים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שיפור הישגים בבגרות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מתגברות לבגרות , וחונכות וירטואלית  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וסגירת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פערים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794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94 קבוצות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194</a:t>
                      </a:r>
                      <a:r>
                        <a:rPr lang="he-IL" sz="1200" baseline="0" dirty="0" smtClean="0"/>
                        <a:t> תלמידים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200" dirty="0" err="1" smtClean="0"/>
                        <a:t>מת"ל</a:t>
                      </a:r>
                      <a:r>
                        <a:rPr lang="he-IL" sz="1200" dirty="0" smtClean="0"/>
                        <a:t> בחטיבות </a:t>
                      </a:r>
                      <a:r>
                        <a:rPr lang="he-IL" sz="1200" dirty="0" err="1" smtClean="0"/>
                        <a:t>הבניים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מומחה לקידום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תפקודי 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למידה בבית הספר המאתר תלמידים , מדריך ומטפל בקושי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וסגירת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פערים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2,890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71 בתי ספר  תלמידים ב30  יישובים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500 תלמידים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שילוב</a:t>
                      </a:r>
                      <a:r>
                        <a:rPr lang="he-IL" sz="1200" baseline="0" smtClean="0"/>
                        <a:t> מאמנות שפה ותוכנית מרום בב"יס יסודי</a:t>
                      </a:r>
                      <a:endParaRPr lang="he-IL" sz="120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עבודה עם בתי ספר בעלי הישגים נמוכים ואחוז גבוהה של תלמידים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יוצאי אתיופיה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וצימצום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פערים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3,500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23 בתי ספר עם מאמנות </a:t>
                      </a:r>
                    </a:p>
                    <a:p>
                      <a:pPr rtl="1"/>
                      <a:endParaRPr lang="he-IL" sz="1200" dirty="0" smtClean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19 בתי ספר במרום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1986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המרכז הישראלי לחדשנות בחינוך</a:t>
                      </a:r>
                      <a:r>
                        <a:rPr lang="he-IL" sz="1200" baseline="0" dirty="0" smtClean="0"/>
                        <a:t> (קרן מוריה)</a:t>
                      </a:r>
                      <a:endParaRPr lang="he-IL" sz="12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63" y="259268"/>
            <a:ext cx="1269993" cy="83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6435067"/>
            <a:ext cx="8271905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/>
              <a:t>* יש להוסיף סכום דומה שמקורו בפדרציות</a:t>
            </a:r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366408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08145" y="475583"/>
            <a:ext cx="7501880" cy="721169"/>
          </a:xfrm>
        </p:spPr>
        <p:txBody>
          <a:bodyPr/>
          <a:lstStyle/>
          <a:p>
            <a:r>
              <a:rPr lang="he-IL" sz="3200" dirty="0" err="1" smtClean="0"/>
              <a:t>מצויינות</a:t>
            </a:r>
            <a:r>
              <a:rPr lang="he-IL" sz="3200" dirty="0" smtClean="0"/>
              <a:t>, נוער בסיכון, והחברה הישראלית</a:t>
            </a:r>
            <a:endParaRPr lang="he-IL" sz="3200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0109547"/>
              </p:ext>
            </p:extLst>
          </p:nvPr>
        </p:nvGraphicFramePr>
        <p:xfrm>
          <a:off x="205663" y="1700808"/>
          <a:ext cx="8830834" cy="324344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56186"/>
                <a:gridCol w="1330515"/>
                <a:gridCol w="819426"/>
                <a:gridCol w="785810"/>
                <a:gridCol w="1163429"/>
                <a:gridCol w="983573"/>
                <a:gridCol w="795749"/>
                <a:gridCol w="1896146"/>
              </a:tblGrid>
              <a:tr h="326321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ארגוני מגזר שלישי</a:t>
                      </a:r>
                      <a:endParaRPr lang="he-IL" sz="1200" dirty="0"/>
                    </a:p>
                  </a:txBody>
                  <a:tcPr/>
                </a:tc>
              </a:tr>
              <a:tr h="32632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שבוע עליות במערכת החינוך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noProof="0" dirty="0" smtClean="0"/>
                        <a:t>לימוד נושא העליות לישראל ותרומתן</a:t>
                      </a:r>
                      <a:endParaRPr lang="he-IL" sz="10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החברה הישראלית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-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r>
                        <a:rPr lang="he-IL" sz="1400" dirty="0" smtClean="0"/>
                        <a:t>כל מוסדות החינוך במגזר היהודי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 smtClean="0"/>
                        <a:t>V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noProof="0" dirty="0" smtClean="0"/>
                        <a:t>תשע"ז</a:t>
                      </a:r>
                      <a:r>
                        <a:rPr lang="he-IL" sz="1400" baseline="0" noProof="0" dirty="0" smtClean="0"/>
                        <a:t> הוקרה ותודה לעולים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איתור וטיפוח תלמידים מצטיינים ומחוננים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בבתי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הספר ובקהילה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עידוד </a:t>
                      </a:r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מצויינות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1,573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600 תלמידים משתתפים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באופן</a:t>
                      </a:r>
                      <a:r>
                        <a:rPr lang="he-IL" sz="1200" baseline="0" smtClean="0"/>
                        <a:t> 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449 תלמידים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חינוך לפסגות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עבודת</a:t>
                      </a:r>
                      <a:r>
                        <a:rPr lang="he-IL" sz="1200" baseline="0" dirty="0" smtClean="0"/>
                        <a:t> מניעה</a:t>
                      </a:r>
                      <a:r>
                        <a:rPr lang="he-IL" sz="1200" dirty="0" smtClean="0"/>
                        <a:t> עם נוער בסיכון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הקצאת תקני עובדי קידום נוער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he-IL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תלמידים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בטיפול</a:t>
                      </a: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2,480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r>
                        <a:rPr lang="he-IL" sz="1200" smtClean="0"/>
                        <a:t>33 תקנים</a:t>
                      </a:r>
                    </a:p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r>
                        <a:rPr lang="he-IL" sz="1200" smtClean="0"/>
                        <a:t>900 תלמידים בתוכניות מניעה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898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63" y="259268"/>
            <a:ext cx="1760286" cy="115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42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הכשרת עובדי הוראה וקליטתם במערכת</a:t>
            </a:r>
            <a:endParaRPr lang="he-IL" dirty="0"/>
          </a:p>
        </p:txBody>
      </p:sp>
      <p:graphicFrame>
        <p:nvGraphicFramePr>
          <p:cNvPr id="7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644798"/>
              </p:ext>
            </p:extLst>
          </p:nvPr>
        </p:nvGraphicFramePr>
        <p:xfrm>
          <a:off x="206226" y="2060847"/>
          <a:ext cx="8603376" cy="428509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28982"/>
                <a:gridCol w="1296245"/>
                <a:gridCol w="708279"/>
                <a:gridCol w="855611"/>
                <a:gridCol w="1133462"/>
                <a:gridCol w="851479"/>
                <a:gridCol w="992075"/>
                <a:gridCol w="963525"/>
                <a:gridCol w="773718"/>
              </a:tblGrid>
              <a:tr h="362912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הפעילות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מהות</a:t>
                      </a:r>
                      <a:r>
                        <a:rPr lang="he-IL" sz="1200" b="0" baseline="0" dirty="0" smtClean="0">
                          <a:cs typeface="+mn-cs"/>
                        </a:rPr>
                        <a:t> הפעילות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אבן יסוד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תקציב </a:t>
                      </a:r>
                    </a:p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שנתי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היקף ביצוע מתוכנן 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סטטוס דצמבר 2016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צפי יוני 2017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62912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היערכות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ביצוע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היערכות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ביצוע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</a:tr>
              <a:tr h="1932173"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הכשרת</a:t>
                      </a:r>
                      <a:r>
                        <a:rPr lang="he-IL" sz="1200" b="0" baseline="0" dirty="0" smtClean="0">
                          <a:cs typeface="+mn-cs"/>
                        </a:rPr>
                        <a:t> מורים</a:t>
                      </a:r>
                    </a:p>
                    <a:p>
                      <a:pPr rtl="1"/>
                      <a:r>
                        <a:rPr lang="he-IL" sz="1200" b="0" baseline="0" dirty="0" smtClean="0">
                          <a:cs typeface="+mn-cs"/>
                        </a:rPr>
                        <a:t>ומנהלים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indent="0" rtl="1">
                        <a:buNone/>
                      </a:pPr>
                      <a:r>
                        <a:rPr lang="he-IL" sz="1200" b="0" dirty="0" smtClean="0">
                          <a:cs typeface="+mn-cs"/>
                        </a:rPr>
                        <a:t>תכנית הכשרה ייחודית הכוללת  מרכיבים של טיפוח אסטרטגיות למידה, חונכות אישית</a:t>
                      </a:r>
                      <a:r>
                        <a:rPr lang="he-IL" sz="1200" b="0" baseline="0" dirty="0" smtClean="0">
                          <a:cs typeface="+mn-cs"/>
                        </a:rPr>
                        <a:t> והעשרה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1,607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cs typeface="+mn-cs"/>
                        </a:rPr>
                        <a:t>V </a:t>
                      </a:r>
                      <a:endParaRPr lang="he-IL" sz="1200" b="0" dirty="0" smtClean="0">
                        <a:cs typeface="+mn-cs"/>
                      </a:endParaRPr>
                    </a:p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250 סטודנטים ב- 6 מכללות</a:t>
                      </a:r>
                    </a:p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 (85 בוגרים השתבצו במערכת)</a:t>
                      </a:r>
                    </a:p>
                    <a:p>
                      <a:pPr rtl="1"/>
                      <a:endParaRPr lang="he-IL" sz="1200" b="0" dirty="0" smtClean="0">
                        <a:cs typeface="+mn-cs"/>
                      </a:endParaRPr>
                    </a:p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250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</a:tr>
              <a:tr h="50846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הכשרת</a:t>
                      </a:r>
                      <a:r>
                        <a:rPr lang="he-IL" sz="1200" b="0" baseline="0" dirty="0" smtClean="0">
                          <a:cs typeface="+mn-cs"/>
                        </a:rPr>
                        <a:t> מורים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מלגות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500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b="0" dirty="0" smtClean="0">
                          <a:cs typeface="+mn-cs"/>
                        </a:rPr>
                        <a:t>V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b="0" dirty="0" smtClean="0">
                          <a:cs typeface="+mn-cs"/>
                        </a:rPr>
                        <a:t>250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b="0" dirty="0" smtClean="0">
                          <a:cs typeface="+mn-cs"/>
                        </a:rPr>
                        <a:t>250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</a:tr>
              <a:tr h="111862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השמה של בוגרי התוכנית במערכת החינוך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2,678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שילוב </a:t>
                      </a:r>
                      <a:r>
                        <a:rPr lang="he-IL" sz="1200" b="0" baseline="0" dirty="0" smtClean="0">
                          <a:cs typeface="+mn-cs"/>
                        </a:rPr>
                        <a:t> 300 מורים נוספים ב- 4 שנים (סה"כ 600)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121 (מעבר ל- 300 הקיימים)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cs typeface="+mn-cs"/>
                        </a:rPr>
                        <a:t>121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</a:tr>
            </a:tbl>
          </a:graphicData>
        </a:graphic>
      </p:graphicFrame>
      <p:pic>
        <p:nvPicPr>
          <p:cNvPr id="8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63" y="259268"/>
            <a:ext cx="1760286" cy="115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640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07704" y="188640"/>
            <a:ext cx="6781800" cy="1008112"/>
          </a:xfrm>
        </p:spPr>
        <p:txBody>
          <a:bodyPr/>
          <a:lstStyle/>
          <a:p>
            <a:r>
              <a:rPr lang="he-IL" dirty="0" smtClean="0"/>
              <a:t>חינוך בלתי פורמלי</a:t>
            </a:r>
            <a:endParaRPr lang="he-IL" sz="2400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9256405"/>
              </p:ext>
            </p:extLst>
          </p:nvPr>
        </p:nvGraphicFramePr>
        <p:xfrm>
          <a:off x="200225" y="1340768"/>
          <a:ext cx="8736582" cy="522464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541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0155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335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7545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796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33714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21426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24092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652641"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הפעילות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מהות</a:t>
                      </a:r>
                      <a:r>
                        <a:rPr lang="he-IL" sz="1200" baseline="0" dirty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אבן יסוד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תקציב </a:t>
                      </a:r>
                    </a:p>
                    <a:p>
                      <a:pPr rtl="1"/>
                      <a:r>
                        <a:rPr lang="he-IL" sz="1200" dirty="0"/>
                        <a:t>(2016)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היקף ביצוע מתוכנן </a:t>
                      </a:r>
                      <a:r>
                        <a:rPr lang="en-US" sz="1200" dirty="0" smtClean="0"/>
                        <a:t>- </a:t>
                      </a:r>
                      <a:r>
                        <a:rPr lang="he-IL" sz="1200" dirty="0" smtClean="0"/>
                        <a:t> שנתי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האם הושלמה היערכות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היקף ביצוע בפועל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ארגוני</a:t>
                      </a:r>
                      <a:r>
                        <a:rPr lang="he-IL" sz="1200" baseline="0" dirty="0" smtClean="0"/>
                        <a:t> מגזר שלישי</a:t>
                      </a:r>
                      <a:endParaRPr lang="he-I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מפתחות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תכנית חוגים </a:t>
                      </a:r>
                      <a:r>
                        <a:rPr lang="he-IL" sz="1200" dirty="0" err="1" smtClean="0"/>
                        <a:t>רשותית</a:t>
                      </a:r>
                      <a:endParaRPr lang="he-IL" sz="1200" dirty="0" smtClean="0"/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שילוב מיטבי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5,000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3,800</a:t>
                      </a:r>
                      <a:r>
                        <a:rPr lang="he-IL" sz="1200" baseline="0" dirty="0" smtClean="0"/>
                        <a:t> ילדי כיתות א-ד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הערכות המטה הושלמה.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נדחה </a:t>
                      </a:r>
                      <a:r>
                        <a:rPr lang="he-IL" sz="1200" dirty="0" err="1" smtClean="0"/>
                        <a:t>לתשע"ח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החברה </a:t>
                      </a:r>
                      <a:r>
                        <a:rPr lang="he-IL" sz="1200" dirty="0" err="1" smtClean="0"/>
                        <a:t>למתנס"ים</a:t>
                      </a:r>
                      <a:endParaRPr lang="he-IL" sz="1200" dirty="0"/>
                    </a:p>
                  </a:txBody>
                  <a:tcPr/>
                </a:tc>
              </a:tr>
              <a:tr h="1443583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מנהיגות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תנועות וארגוני</a:t>
                      </a:r>
                      <a:r>
                        <a:rPr lang="he-IL" sz="1200" baseline="0" dirty="0" smtClean="0"/>
                        <a:t> נוער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aseline="0" dirty="0" smtClean="0"/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סמינרי מנהיגות צעירה וקבוצות נוער משלבות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שילוב מיטבי</a:t>
                      </a:r>
                      <a:r>
                        <a:rPr lang="he-IL" sz="1200" baseline="0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1,640</a:t>
                      </a:r>
                    </a:p>
                    <a:p>
                      <a:pPr rtl="1"/>
                      <a:endParaRPr lang="he-IL" sz="1200" dirty="0" smtClean="0"/>
                    </a:p>
                    <a:p>
                      <a:pPr rtl="1"/>
                      <a:endParaRPr lang="he-IL" sz="1200" dirty="0" smtClean="0"/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1,285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2,850 חניכים</a:t>
                      </a:r>
                    </a:p>
                    <a:p>
                      <a:pPr rtl="1"/>
                      <a:endParaRPr lang="he-IL" sz="1200" dirty="0" smtClean="0"/>
                    </a:p>
                    <a:p>
                      <a:pPr rtl="1"/>
                      <a:endParaRPr lang="he-IL" sz="1200" dirty="0" smtClean="0"/>
                    </a:p>
                    <a:p>
                      <a:pPr rtl="1"/>
                      <a:r>
                        <a:rPr lang="he-IL" sz="1200" dirty="0" smtClean="0"/>
                        <a:t>650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התקנות נמצאות בשלבי תיקון מתקדמים לקראת ביצוע ב 2017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שלב איסוף הנתונים בתנועות. הערכה</a:t>
                      </a:r>
                      <a:r>
                        <a:rPr lang="he-IL" sz="1200" baseline="0" dirty="0" smtClean="0"/>
                        <a:t> 1850 משתתפים</a:t>
                      </a:r>
                      <a:endParaRPr lang="he-IL" sz="1200" dirty="0" smtClean="0"/>
                    </a:p>
                    <a:p>
                      <a:pPr rtl="1"/>
                      <a:r>
                        <a:rPr lang="he-IL" sz="1200" dirty="0" smtClean="0"/>
                        <a:t>210 מש</a:t>
                      </a:r>
                      <a:r>
                        <a:rPr lang="en-US" sz="1200" dirty="0" smtClean="0"/>
                        <a:t>"</a:t>
                      </a:r>
                      <a:r>
                        <a:rPr lang="he-IL" sz="1200" dirty="0" smtClean="0"/>
                        <a:t>צים.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תנועות הנוער</a:t>
                      </a:r>
                    </a:p>
                    <a:p>
                      <a:pPr rtl="1"/>
                      <a:endParaRPr lang="he-IL" sz="1200" dirty="0" smtClean="0"/>
                    </a:p>
                    <a:p>
                      <a:pPr rtl="1"/>
                      <a:r>
                        <a:rPr lang="he-IL" sz="1200" dirty="0" smtClean="0"/>
                        <a:t>ארגוני נוער שיכללו בתקנה</a:t>
                      </a:r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הכנה לשירות משמעותי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תכניות בית ספריות, קבוצות בשכונות וליווי פרטני.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שילוב מיטבי</a:t>
                      </a:r>
                      <a:r>
                        <a:rPr lang="he-IL" sz="1200" baseline="0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6,600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7,700 תלמידים.</a:t>
                      </a:r>
                    </a:p>
                    <a:p>
                      <a:pPr rtl="1"/>
                      <a:r>
                        <a:rPr lang="he-IL" sz="1200" dirty="0" smtClean="0"/>
                        <a:t>22 רכזים </a:t>
                      </a:r>
                      <a:r>
                        <a:rPr lang="he-IL" sz="1200" dirty="0" err="1" smtClean="0"/>
                        <a:t>רשותיים</a:t>
                      </a:r>
                      <a:r>
                        <a:rPr lang="he-IL" sz="1200" dirty="0" smtClean="0"/>
                        <a:t>.</a:t>
                      </a:r>
                    </a:p>
                    <a:p>
                      <a:pPr rtl="1"/>
                      <a:r>
                        <a:rPr lang="he-IL" sz="1200" dirty="0" smtClean="0"/>
                        <a:t>50 קבוצות אחה"צ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התכניות שובצו בבתיה"ס ובשכונות 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נפתחו </a:t>
                      </a:r>
                      <a:r>
                        <a:rPr lang="he-IL" sz="1200" dirty="0" err="1" smtClean="0"/>
                        <a:t>תוכניות</a:t>
                      </a:r>
                      <a:r>
                        <a:rPr lang="he-IL" sz="1200" dirty="0" smtClean="0"/>
                        <a:t> ב-100 בתי</a:t>
                      </a:r>
                      <a:r>
                        <a:rPr lang="he-IL" sz="1200" baseline="0" dirty="0" smtClean="0"/>
                        <a:t> ספר.</a:t>
                      </a:r>
                      <a:endParaRPr lang="he-IL" sz="1200" dirty="0" smtClean="0"/>
                    </a:p>
                    <a:p>
                      <a:pPr rtl="1"/>
                      <a:r>
                        <a:rPr lang="he-IL" sz="1200" dirty="0" smtClean="0"/>
                        <a:t>נפתחו קב' אחה"צ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1" dirty="0" err="1" smtClean="0"/>
                        <a:t>תוכניות</a:t>
                      </a:r>
                      <a:r>
                        <a:rPr lang="he-IL" sz="1200" b="1" baseline="0" dirty="0" smtClean="0"/>
                        <a:t> בית ספריות: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he-IL" sz="1200" baseline="0" dirty="0" smtClean="0"/>
                        <a:t> ידידם, לקראתך </a:t>
                      </a:r>
                      <a:r>
                        <a:rPr lang="he-IL" sz="1200" baseline="0" dirty="0" err="1" smtClean="0"/>
                        <a:t>וצהל"ה</a:t>
                      </a:r>
                      <a:endParaRPr lang="he-IL" sz="1200" baseline="0" dirty="0" smtClean="0"/>
                    </a:p>
                    <a:p>
                      <a:pPr rtl="1"/>
                      <a:r>
                        <a:rPr lang="he-IL" sz="1200" b="1" baseline="0" dirty="0" err="1" smtClean="0"/>
                        <a:t>תוכניות</a:t>
                      </a:r>
                      <a:r>
                        <a:rPr lang="he-IL" sz="1200" b="1" baseline="0" dirty="0" smtClean="0"/>
                        <a:t> בקהילה:</a:t>
                      </a:r>
                      <a:r>
                        <a:rPr lang="en-US" sz="1200" b="1" baseline="0" dirty="0" smtClean="0"/>
                        <a:t> </a:t>
                      </a:r>
                      <a:r>
                        <a:rPr lang="he-IL" sz="1200" baseline="0" dirty="0" smtClean="0"/>
                        <a:t>"אחרי," זינוק בעלייה</a:t>
                      </a:r>
                      <a:endParaRPr lang="he-IL" sz="1200" dirty="0"/>
                    </a:p>
                  </a:txBody>
                  <a:tcPr/>
                </a:tc>
              </a:tr>
              <a:tr h="769956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מלגות לשנת י"ג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 smtClean="0"/>
                        <a:t>לשנת שרות, תכניות אופק ומכינות קד"צ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 smtClean="0"/>
                        <a:t>שילוב מיטבי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4,480</a:t>
                      </a:r>
                    </a:p>
                    <a:p>
                      <a:pPr rtl="1"/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320 </a:t>
                      </a:r>
                    </a:p>
                    <a:p>
                      <a:pPr rtl="1"/>
                      <a:r>
                        <a:rPr lang="he-IL" sz="1200" dirty="0" err="1" smtClean="0"/>
                        <a:t>מילגאים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 smtClean="0"/>
                        <a:t>המלגות מועברות למסגרות י"ג ולמלגאים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אושרו 320 מלגות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 ארגונים</a:t>
                      </a:r>
                      <a:r>
                        <a:rPr lang="he-IL" sz="1200" baseline="0" dirty="0" smtClean="0"/>
                        <a:t> </a:t>
                      </a:r>
                      <a:r>
                        <a:rPr lang="he-IL" sz="1200" baseline="0" dirty="0" err="1" smtClean="0"/>
                        <a:t>המפיעילים</a:t>
                      </a:r>
                      <a:r>
                        <a:rPr lang="he-IL" sz="1200" baseline="0" dirty="0" smtClean="0"/>
                        <a:t> שנות שירות ומכינות</a:t>
                      </a:r>
                      <a:endParaRPr lang="he-IL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5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3955"/>
            <a:ext cx="1800200" cy="1180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3468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מקור">
  <a:themeElements>
    <a:clrScheme name="יסודי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מקור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מקור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ewsprint">
  <a:themeElements>
    <a:clrScheme name="טכני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היבט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מקור">
  <a:themeElements>
    <a:clrScheme name="יסודי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מקור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מקור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B1B0840-61AC-430B-B467-EC1B3B1D908A}"/>
</file>

<file path=customXml/itemProps2.xml><?xml version="1.0" encoding="utf-8"?>
<ds:datastoreItem xmlns:ds="http://schemas.openxmlformats.org/officeDocument/2006/customXml" ds:itemID="{B623509F-705F-4A97-A3B8-D2FAB3D935B0}"/>
</file>

<file path=customXml/itemProps3.xml><?xml version="1.0" encoding="utf-8"?>
<ds:datastoreItem xmlns:ds="http://schemas.openxmlformats.org/officeDocument/2006/customXml" ds:itemID="{355C187D-1273-473D-8546-EF2BF2CCA6BB}"/>
</file>

<file path=docProps/app.xml><?xml version="1.0" encoding="utf-8"?>
<Properties xmlns="http://schemas.openxmlformats.org/officeDocument/2006/extended-properties" xmlns:vt="http://schemas.openxmlformats.org/officeDocument/2006/docPropsVTypes">
  <TotalTime>7619</TotalTime>
  <Words>628</Words>
  <Application>Microsoft Office PowerPoint</Application>
  <PresentationFormat>‫הצגה על המסך (4:3)</PresentationFormat>
  <Paragraphs>220</Paragraphs>
  <Slides>6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10</vt:i4>
      </vt:variant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6</vt:i4>
      </vt:variant>
    </vt:vector>
  </HeadingPairs>
  <TitlesOfParts>
    <vt:vector size="19" baseType="lpstr">
      <vt:lpstr>Arial</vt:lpstr>
      <vt:lpstr>Bookman Old Style</vt:lpstr>
      <vt:lpstr>Calibri</vt:lpstr>
      <vt:lpstr>Fb Spoiler</vt:lpstr>
      <vt:lpstr>Gill Sans MT</vt:lpstr>
      <vt:lpstr>Tahoma</vt:lpstr>
      <vt:lpstr>Times New Roman</vt:lpstr>
      <vt:lpstr>Verdana</vt:lpstr>
      <vt:lpstr>Wingdings</vt:lpstr>
      <vt:lpstr>Wingdings 3</vt:lpstr>
      <vt:lpstr>2_מקור</vt:lpstr>
      <vt:lpstr>Newsprint</vt:lpstr>
      <vt:lpstr>3_מקור</vt:lpstr>
      <vt:lpstr>התוכנית הממשלתית לשילוב יוצאי אתיופיה   יישום התוכנית במשרד החינוך בדגש על ארגוני מגזר שלישי  ועדת העלייה והקליטה  30.1.2017 </vt:lpstr>
      <vt:lpstr>הגיל הרך וחיזוק התא המשפחתי</vt:lpstr>
      <vt:lpstr>תגבור לימודי</vt:lpstr>
      <vt:lpstr>מצויינות, נוער בסיכון, והחברה הישראלית</vt:lpstr>
      <vt:lpstr>הכשרת עובדי הוראה וקליטתם במערכת</vt:lpstr>
      <vt:lpstr>חינוך בלתי פורמלי</vt:lpstr>
    </vt:vector>
  </TitlesOfParts>
  <Company>PMO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דרור יוסף</dc:creator>
  <cp:lastModifiedBy>דולי הודיה שמעוני</cp:lastModifiedBy>
  <cp:revision>222</cp:revision>
  <dcterms:created xsi:type="dcterms:W3CDTF">2016-07-26T09:32:06Z</dcterms:created>
  <dcterms:modified xsi:type="dcterms:W3CDTF">2017-01-30T06:35:31Z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2013155</vt:r8>
  </property>
</Properties>
</file>