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2.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7.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1.xml" ContentType="application/vnd.openxmlformats-officedocument.presentationml.slide+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Lst>
  <p:sldIdLst>
    <p:sldId id="256" r:id="rId2"/>
    <p:sldId id="321" r:id="rId3"/>
    <p:sldId id="322" r:id="rId4"/>
    <p:sldId id="328" r:id="rId5"/>
    <p:sldId id="344" r:id="rId6"/>
    <p:sldId id="343" r:id="rId7"/>
    <p:sldId id="325" r:id="rId8"/>
    <p:sldId id="335" r:id="rId9"/>
    <p:sldId id="334" r:id="rId10"/>
    <p:sldId id="336" r:id="rId11"/>
    <p:sldId id="332" r:id="rId12"/>
    <p:sldId id="331" r:id="rId13"/>
    <p:sldId id="337" r:id="rId14"/>
    <p:sldId id="339" r:id="rId15"/>
    <p:sldId id="342" r:id="rId16"/>
    <p:sldId id="338" r:id="rId17"/>
    <p:sldId id="340" r:id="rId18"/>
  </p:sldIdLst>
  <p:sldSz cx="9144000" cy="6858000" type="screen4x3"/>
  <p:notesSz cx="6797675" cy="9928225"/>
  <p:defaultTextStyle>
    <a:defPPr>
      <a:defRPr lang="he-IL"/>
    </a:defPPr>
    <a:lvl1pPr algn="r" rtl="1" fontAlgn="base">
      <a:spcBef>
        <a:spcPct val="0"/>
      </a:spcBef>
      <a:spcAft>
        <a:spcPct val="0"/>
      </a:spcAft>
      <a:defRPr kern="1200">
        <a:solidFill>
          <a:schemeClr val="tx1"/>
        </a:solidFill>
        <a:latin typeface="Arial" pitchFamily="34" charset="0"/>
        <a:ea typeface="+mn-ea"/>
        <a:cs typeface="Arial" pitchFamily="34" charset="0"/>
      </a:defRPr>
    </a:lvl1pPr>
    <a:lvl2pPr marL="457200" algn="r" rtl="1" fontAlgn="base">
      <a:spcBef>
        <a:spcPct val="0"/>
      </a:spcBef>
      <a:spcAft>
        <a:spcPct val="0"/>
      </a:spcAft>
      <a:defRPr kern="1200">
        <a:solidFill>
          <a:schemeClr val="tx1"/>
        </a:solidFill>
        <a:latin typeface="Arial" pitchFamily="34" charset="0"/>
        <a:ea typeface="+mn-ea"/>
        <a:cs typeface="Arial" pitchFamily="34" charset="0"/>
      </a:defRPr>
    </a:lvl2pPr>
    <a:lvl3pPr marL="914400" algn="r" rtl="1" fontAlgn="base">
      <a:spcBef>
        <a:spcPct val="0"/>
      </a:spcBef>
      <a:spcAft>
        <a:spcPct val="0"/>
      </a:spcAft>
      <a:defRPr kern="1200">
        <a:solidFill>
          <a:schemeClr val="tx1"/>
        </a:solidFill>
        <a:latin typeface="Arial" pitchFamily="34" charset="0"/>
        <a:ea typeface="+mn-ea"/>
        <a:cs typeface="Arial" pitchFamily="34" charset="0"/>
      </a:defRPr>
    </a:lvl3pPr>
    <a:lvl4pPr marL="1371600" algn="r" rtl="1" fontAlgn="base">
      <a:spcBef>
        <a:spcPct val="0"/>
      </a:spcBef>
      <a:spcAft>
        <a:spcPct val="0"/>
      </a:spcAft>
      <a:defRPr kern="1200">
        <a:solidFill>
          <a:schemeClr val="tx1"/>
        </a:solidFill>
        <a:latin typeface="Arial" pitchFamily="34" charset="0"/>
        <a:ea typeface="+mn-ea"/>
        <a:cs typeface="Arial" pitchFamily="34" charset="0"/>
      </a:defRPr>
    </a:lvl4pPr>
    <a:lvl5pPr marL="1828800" algn="r" rtl="1"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FF"/>
    <a:srgbClr val="0000CC"/>
    <a:srgbClr val="FF0066"/>
    <a:srgbClr val="33CC33"/>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1" autoAdjust="0"/>
    <p:restoredTop sz="94671" autoAdjust="0"/>
  </p:normalViewPr>
  <p:slideViewPr>
    <p:cSldViewPr>
      <p:cViewPr varScale="1">
        <p:scale>
          <a:sx n="103" d="100"/>
          <a:sy n="103" d="100"/>
        </p:scale>
        <p:origin x="234"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37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he-IL"/>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he-IL"/>
          </a:p>
        </p:txBody>
      </p:sp>
      <p:sp>
        <p:nvSpPr>
          <p:cNvPr id="4" name="Date Placeholder 3"/>
          <p:cNvSpPr>
            <a:spLocks noGrp="1"/>
          </p:cNvSpPr>
          <p:nvPr>
            <p:ph type="dt" sz="half" idx="10"/>
          </p:nvPr>
        </p:nvSpPr>
        <p:spPr/>
        <p:txBody>
          <a:bodyPr/>
          <a:lstStyle/>
          <a:p>
            <a:pPr>
              <a:defRPr/>
            </a:pPr>
            <a:endParaRPr lang="fr-FR"/>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AE57815A-B680-40D5-A4E4-F3C1FA0C9318}" type="slidenum">
              <a:rPr lang="he-IL" smtClean="0"/>
              <a:pPr>
                <a:defRPr/>
              </a:pPr>
              <a:t>‹#›</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e-IL"/>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Date Placeholder 3"/>
          <p:cNvSpPr>
            <a:spLocks noGrp="1"/>
          </p:cNvSpPr>
          <p:nvPr>
            <p:ph type="dt" sz="half" idx="10"/>
          </p:nvPr>
        </p:nvSpPr>
        <p:spPr/>
        <p:txBody>
          <a:bodyPr/>
          <a:lstStyle/>
          <a:p>
            <a:pPr>
              <a:defRPr/>
            </a:pPr>
            <a:endParaRPr lang="fr-FR"/>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492FCC43-2737-4645-AF1B-E66CC625C2BA}" type="slidenum">
              <a:rPr lang="he-IL" smtClean="0"/>
              <a:pPr>
                <a:defRPr/>
              </a:pPr>
              <a:t>‹#›</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he-IL"/>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fr-FR"/>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C1030D26-27E1-4CB5-8299-010D2A691B9D}" type="slidenum">
              <a:rPr lang="he-IL" smtClean="0"/>
              <a:pPr>
                <a:defRPr/>
              </a:pPr>
              <a:t>‹#›</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e-IL"/>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5" name="Date Placeholder 4"/>
          <p:cNvSpPr>
            <a:spLocks noGrp="1"/>
          </p:cNvSpPr>
          <p:nvPr>
            <p:ph type="dt" sz="half" idx="10"/>
          </p:nvPr>
        </p:nvSpPr>
        <p:spPr/>
        <p:txBody>
          <a:bodyPr/>
          <a:lstStyle/>
          <a:p>
            <a:pPr>
              <a:defRPr/>
            </a:pPr>
            <a:endParaRPr lang="fr-FR"/>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8B1A3A6A-220B-42A1-B77E-C7EA9FE7033D}" type="slidenum">
              <a:rPr lang="he-IL" smtClean="0"/>
              <a:pPr>
                <a:defRPr/>
              </a:pPr>
              <a:t>‹#›</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he-IL"/>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7" name="Date Placeholder 6"/>
          <p:cNvSpPr>
            <a:spLocks noGrp="1"/>
          </p:cNvSpPr>
          <p:nvPr>
            <p:ph type="dt" sz="half" idx="10"/>
          </p:nvPr>
        </p:nvSpPr>
        <p:spPr/>
        <p:txBody>
          <a:bodyPr/>
          <a:lstStyle/>
          <a:p>
            <a:pPr>
              <a:defRPr/>
            </a:pPr>
            <a:endParaRPr lang="fr-FR"/>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FCA0CD20-3ECF-4D72-B1A2-D97CE079A400}" type="slidenum">
              <a:rPr lang="he-IL" smtClean="0"/>
              <a:pPr>
                <a:defRPr/>
              </a:pPr>
              <a:t>‹#›</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e-IL"/>
          </a:p>
        </p:txBody>
      </p:sp>
      <p:sp>
        <p:nvSpPr>
          <p:cNvPr id="3" name="Date Placeholder 2"/>
          <p:cNvSpPr>
            <a:spLocks noGrp="1"/>
          </p:cNvSpPr>
          <p:nvPr>
            <p:ph type="dt" sz="half" idx="10"/>
          </p:nvPr>
        </p:nvSpPr>
        <p:spPr/>
        <p:txBody>
          <a:bodyPr/>
          <a:lstStyle/>
          <a:p>
            <a:pPr>
              <a:defRPr/>
            </a:pPr>
            <a:endParaRPr lang="fr-FR"/>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40A634A2-5084-4832-95A2-1777B82C8FA6}" type="slidenum">
              <a:rPr lang="he-IL" smtClean="0"/>
              <a:pPr>
                <a:defRPr/>
              </a:pPr>
              <a:t>‹#›</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fr-FR"/>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0CC72E02-EDAC-4707-89E4-5CF1EF59D35B}" type="slidenum">
              <a:rPr lang="he-IL" smtClean="0"/>
              <a:pPr>
                <a:defRPr/>
              </a:pPr>
              <a:t>‹#›</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he-IL"/>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fr-FR"/>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EDB6E58F-73D5-444B-8387-54F28ED4877D}" type="slidenum">
              <a:rPr lang="he-IL" smtClean="0"/>
              <a:pPr>
                <a:defRPr/>
              </a:pPr>
              <a:t>‹#›</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he-IL"/>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fr-FR"/>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702CA7CF-97BC-4735-AD8A-268DF568A99F}" type="slidenum">
              <a:rPr lang="he-IL" smtClean="0"/>
              <a:pPr>
                <a:defRPr/>
              </a:pPr>
              <a:t>‹#›</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e-IL"/>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Date Placeholder 3"/>
          <p:cNvSpPr>
            <a:spLocks noGrp="1"/>
          </p:cNvSpPr>
          <p:nvPr>
            <p:ph type="dt" sz="half" idx="10"/>
          </p:nvPr>
        </p:nvSpPr>
        <p:spPr/>
        <p:txBody>
          <a:bodyPr/>
          <a:lstStyle/>
          <a:p>
            <a:pPr>
              <a:defRPr/>
            </a:pPr>
            <a:endParaRPr lang="fr-FR"/>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8A30E9FB-5360-4CD0-B7B9-6F5EE5EDE471}" type="slidenum">
              <a:rPr lang="he-IL" smtClean="0"/>
              <a:pPr>
                <a:defRPr/>
              </a:pPr>
              <a:t>‹#›</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he-IL"/>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Date Placeholder 3"/>
          <p:cNvSpPr>
            <a:spLocks noGrp="1"/>
          </p:cNvSpPr>
          <p:nvPr>
            <p:ph type="dt" sz="half" idx="10"/>
          </p:nvPr>
        </p:nvSpPr>
        <p:spPr/>
        <p:txBody>
          <a:bodyPr/>
          <a:lstStyle/>
          <a:p>
            <a:pPr>
              <a:defRPr/>
            </a:pPr>
            <a:endParaRPr lang="fr-FR"/>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27A28843-6C72-494C-9570-517015554561}" type="slidenum">
              <a:rPr lang="he-IL" smtClean="0"/>
              <a:pPr>
                <a:defRPr/>
              </a:pPr>
              <a:t>‹#›</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he-IL"/>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pPr>
              <a:defRPr/>
            </a:pPr>
            <a:endParaRPr lang="fr-F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pPr>
              <a:defRPr/>
            </a:pPr>
            <a:fld id="{736A0B67-5541-4F42-A1C3-C5A4E4CB6906}" type="slidenum">
              <a:rPr lang="he-IL" smtClean="0"/>
              <a:pPr>
                <a:defRPr/>
              </a:pPr>
              <a:t>‹#›</a:t>
            </a:fld>
            <a:endParaRPr lang="fr-F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4500563" y="1989138"/>
            <a:ext cx="3671887" cy="1470025"/>
          </a:xfrm>
        </p:spPr>
        <p:txBody>
          <a:bodyPr/>
          <a:lstStyle/>
          <a:p>
            <a:pPr eaLnBrk="1" hangingPunct="1"/>
            <a:endParaRPr lang="en-US" dirty="0" smtClean="0"/>
          </a:p>
        </p:txBody>
      </p:sp>
      <p:sp>
        <p:nvSpPr>
          <p:cNvPr id="5123" name="Rectangle 3"/>
          <p:cNvSpPr>
            <a:spLocks noGrp="1" noChangeArrowheads="1"/>
          </p:cNvSpPr>
          <p:nvPr>
            <p:ph type="subTitle" idx="1"/>
          </p:nvPr>
        </p:nvSpPr>
        <p:spPr/>
        <p:txBody>
          <a:bodyPr/>
          <a:lstStyle/>
          <a:p>
            <a:pPr eaLnBrk="1" hangingPunct="1"/>
            <a:endParaRPr lang="en-US" smtClean="0"/>
          </a:p>
        </p:txBody>
      </p:sp>
      <p:pic>
        <p:nvPicPr>
          <p:cNvPr id="5124" name="Picture 4" descr="למצגת"/>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125" name="Text Box 5"/>
          <p:cNvSpPr txBox="1">
            <a:spLocks noChangeArrowheads="1"/>
          </p:cNvSpPr>
          <p:nvPr/>
        </p:nvSpPr>
        <p:spPr bwMode="auto">
          <a:xfrm>
            <a:off x="4859338" y="214290"/>
            <a:ext cx="4033837" cy="7386638"/>
          </a:xfrm>
          <a:prstGeom prst="rect">
            <a:avLst/>
          </a:prstGeom>
          <a:noFill/>
          <a:ln w="9525">
            <a:noFill/>
            <a:miter lim="800000"/>
            <a:headEnd/>
            <a:tailEnd/>
          </a:ln>
        </p:spPr>
        <p:txBody>
          <a:bodyPr wrap="square">
            <a:spAutoFit/>
          </a:bodyPr>
          <a:lstStyle/>
          <a:p>
            <a:pPr algn="ctr"/>
            <a:r>
              <a:rPr lang="en-US" sz="5400" b="1" i="1" dirty="0">
                <a:solidFill>
                  <a:srgbClr val="0066FF"/>
                </a:solidFill>
                <a:cs typeface="David" pitchFamily="2" charset="-79"/>
              </a:rPr>
              <a:t>NACOEJ</a:t>
            </a:r>
          </a:p>
          <a:p>
            <a:pPr algn="ctr"/>
            <a:r>
              <a:rPr lang="en-US" sz="6000" b="1" i="1" dirty="0" smtClean="0">
                <a:solidFill>
                  <a:srgbClr val="0066FF"/>
                </a:solidFill>
                <a:cs typeface="David" pitchFamily="2" charset="-79"/>
              </a:rPr>
              <a:t>Israel</a:t>
            </a:r>
            <a:endParaRPr lang="he-IL" sz="6000" b="1" i="1" dirty="0" smtClean="0">
              <a:solidFill>
                <a:srgbClr val="0066FF"/>
              </a:solidFill>
              <a:cs typeface="David" pitchFamily="2" charset="-79"/>
            </a:endParaRPr>
          </a:p>
          <a:p>
            <a:pPr algn="ctr"/>
            <a:endParaRPr lang="he-IL" sz="2000" b="1" i="1" dirty="0" smtClean="0">
              <a:solidFill>
                <a:srgbClr val="0066FF"/>
              </a:solidFill>
              <a:cs typeface="David" pitchFamily="2" charset="-79"/>
            </a:endParaRPr>
          </a:p>
          <a:p>
            <a:pPr algn="ctr"/>
            <a:endParaRPr lang="he-IL" sz="2000" b="1" i="1" dirty="0" smtClean="0">
              <a:solidFill>
                <a:srgbClr val="0066FF"/>
              </a:solidFill>
              <a:cs typeface="David" pitchFamily="2" charset="-79"/>
            </a:endParaRPr>
          </a:p>
          <a:p>
            <a:pPr algn="ctr"/>
            <a:r>
              <a:rPr lang="he-IL" sz="2800" b="1" i="1" dirty="0" smtClean="0">
                <a:solidFill>
                  <a:srgbClr val="0066FF"/>
                </a:solidFill>
                <a:cs typeface="David" pitchFamily="2" charset="-79"/>
              </a:rPr>
              <a:t>יישום תוכנית לשילובם המיטבי של יוצאי אתיופיה במערכת החינוך -  בדגש על שיתוף פעולה עם ארגוני המגזר השלישי.</a:t>
            </a:r>
          </a:p>
          <a:p>
            <a:pPr algn="ctr"/>
            <a:endParaRPr lang="he-IL" sz="2800" b="1" i="1" dirty="0" smtClean="0">
              <a:solidFill>
                <a:srgbClr val="0066FF"/>
              </a:solidFill>
              <a:cs typeface="David" pitchFamily="2" charset="-79"/>
            </a:endParaRPr>
          </a:p>
          <a:p>
            <a:pPr algn="ctr"/>
            <a:r>
              <a:rPr lang="he-IL" sz="2800" b="1" i="1" dirty="0" smtClean="0">
                <a:solidFill>
                  <a:srgbClr val="0066FF"/>
                </a:solidFill>
                <a:cs typeface="David" pitchFamily="2" charset="-79"/>
              </a:rPr>
              <a:t>וועדת  עלייה הקליטה והתפוצות 29/1/2017</a:t>
            </a:r>
            <a:r>
              <a:rPr lang="he-IL" sz="1900" b="1" i="1" dirty="0" smtClean="0">
                <a:solidFill>
                  <a:srgbClr val="0066FF"/>
                </a:solidFill>
                <a:cs typeface="David" pitchFamily="2" charset="-79"/>
              </a:rPr>
              <a:t> </a:t>
            </a:r>
          </a:p>
          <a:p>
            <a:pPr algn="ctr"/>
            <a:endParaRPr lang="he-IL" sz="1200" b="1" dirty="0" smtClean="0">
              <a:cs typeface="David" pitchFamily="2" charset="-79"/>
            </a:endParaRPr>
          </a:p>
          <a:p>
            <a:pPr algn="ctr"/>
            <a:endParaRPr lang="he-IL" sz="1200" b="1" dirty="0" smtClean="0">
              <a:cs typeface="David" pitchFamily="2" charset="-79"/>
            </a:endParaRPr>
          </a:p>
          <a:p>
            <a:pPr algn="ctr"/>
            <a:endParaRPr lang="he-IL" sz="1200" b="1" dirty="0" smtClean="0">
              <a:cs typeface="David" pitchFamily="2" charset="-79"/>
            </a:endParaRPr>
          </a:p>
          <a:p>
            <a:pPr algn="ctr"/>
            <a:endParaRPr lang="he-IL" sz="1200" b="1" dirty="0" smtClean="0">
              <a:cs typeface="David" pitchFamily="2" charset="-79"/>
            </a:endParaRPr>
          </a:p>
          <a:p>
            <a:pPr algn="ctr"/>
            <a:endParaRPr lang="he-IL" sz="1200" b="1" dirty="0" smtClean="0">
              <a:solidFill>
                <a:srgbClr val="0066FF"/>
              </a:solidFill>
              <a:cs typeface="David" pitchFamily="2" charset="-79"/>
            </a:endParaRPr>
          </a:p>
          <a:p>
            <a:pPr algn="ctr"/>
            <a:endParaRPr lang="he-IL" sz="1200" b="1" dirty="0" smtClean="0">
              <a:solidFill>
                <a:srgbClr val="0066FF"/>
              </a:solidFill>
              <a:cs typeface="David" pitchFamily="2" charset="-79"/>
            </a:endParaRPr>
          </a:p>
          <a:p>
            <a:pPr algn="ctr"/>
            <a:endParaRPr lang="he-IL" sz="1200" b="1" dirty="0" smtClean="0">
              <a:solidFill>
                <a:srgbClr val="0066FF"/>
              </a:solidFill>
              <a:cs typeface="David" pitchFamily="2" charset="-79"/>
            </a:endParaRPr>
          </a:p>
          <a:p>
            <a:pPr algn="ctr"/>
            <a:endParaRPr lang="en-US" sz="1200" b="1" dirty="0">
              <a:solidFill>
                <a:srgbClr val="0066FF"/>
              </a:solidFill>
              <a:cs typeface="David" pitchFamily="2" charset="-79"/>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4500563" y="1989138"/>
            <a:ext cx="3671887" cy="1470025"/>
          </a:xfrm>
        </p:spPr>
        <p:txBody>
          <a:bodyPr/>
          <a:lstStyle/>
          <a:p>
            <a:pPr eaLnBrk="1" hangingPunct="1"/>
            <a:endParaRPr lang="en-US" dirty="0" smtClean="0"/>
          </a:p>
        </p:txBody>
      </p:sp>
      <p:sp>
        <p:nvSpPr>
          <p:cNvPr id="5123" name="Rectangle 3"/>
          <p:cNvSpPr>
            <a:spLocks noGrp="1" noChangeArrowheads="1"/>
          </p:cNvSpPr>
          <p:nvPr>
            <p:ph type="subTitle" idx="1"/>
          </p:nvPr>
        </p:nvSpPr>
        <p:spPr/>
        <p:txBody>
          <a:bodyPr/>
          <a:lstStyle/>
          <a:p>
            <a:pPr eaLnBrk="1" hangingPunct="1"/>
            <a:endParaRPr lang="en-US" smtClean="0"/>
          </a:p>
        </p:txBody>
      </p:sp>
      <p:pic>
        <p:nvPicPr>
          <p:cNvPr id="5124" name="Picture 4" descr="למצגת"/>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125" name="Text Box 5"/>
          <p:cNvSpPr txBox="1">
            <a:spLocks noChangeArrowheads="1"/>
          </p:cNvSpPr>
          <p:nvPr/>
        </p:nvSpPr>
        <p:spPr bwMode="auto">
          <a:xfrm>
            <a:off x="4859338" y="214291"/>
            <a:ext cx="4033837" cy="7232749"/>
          </a:xfrm>
          <a:prstGeom prst="rect">
            <a:avLst/>
          </a:prstGeom>
          <a:noFill/>
          <a:ln w="9525">
            <a:noFill/>
            <a:miter lim="800000"/>
            <a:headEnd/>
            <a:tailEnd/>
          </a:ln>
        </p:spPr>
        <p:txBody>
          <a:bodyPr wrap="square">
            <a:spAutoFit/>
          </a:bodyPr>
          <a:lstStyle/>
          <a:p>
            <a:pPr lvl="0" algn="ctr"/>
            <a:r>
              <a:rPr lang="he-IL" sz="2800" b="1" i="1" u="sng" dirty="0" smtClean="0">
                <a:solidFill>
                  <a:srgbClr val="0066FF"/>
                </a:solidFill>
                <a:latin typeface="David" pitchFamily="34" charset="-79"/>
                <a:cs typeface="David" pitchFamily="34" charset="-79"/>
              </a:rPr>
              <a:t>ארגון צפון אמריקה למען יהדות אתיופיה- ישראל </a:t>
            </a:r>
          </a:p>
          <a:p>
            <a:pPr lvl="0"/>
            <a:endParaRPr lang="en-US" sz="2800" i="1" dirty="0" smtClean="0">
              <a:solidFill>
                <a:srgbClr val="0066FF"/>
              </a:solidFill>
              <a:latin typeface="David" pitchFamily="34" charset="-79"/>
              <a:cs typeface="David" pitchFamily="34" charset="-79"/>
            </a:endParaRPr>
          </a:p>
          <a:p>
            <a:pPr lvl="0" algn="just">
              <a:lnSpc>
                <a:spcPct val="150000"/>
              </a:lnSpc>
            </a:pPr>
            <a:r>
              <a:rPr lang="he-IL" sz="2800" i="1" dirty="0" smtClean="0">
                <a:solidFill>
                  <a:srgbClr val="0066FF"/>
                </a:solidFill>
                <a:latin typeface="David" pitchFamily="34" charset="-79"/>
                <a:cs typeface="David" pitchFamily="34" charset="-79"/>
              </a:rPr>
              <a:t>הארגון נוסד בשנת 1982 וזאת על מנת לסייע בתמיכה בקהילת יהודי אתיופיה באתיופיה, בקידום העלאתם ארצה וכן לסייע בקליטת ובשילוב ישראלים וישראליות ממוצא אתיופי  </a:t>
            </a:r>
            <a:r>
              <a:rPr lang="he-IL" sz="2800" b="1" i="1" u="sng" dirty="0" smtClean="0">
                <a:solidFill>
                  <a:srgbClr val="0066FF"/>
                </a:solidFill>
                <a:latin typeface="David" pitchFamily="34" charset="-79"/>
                <a:cs typeface="David" pitchFamily="34" charset="-79"/>
              </a:rPr>
              <a:t>כשווים בין שווים</a:t>
            </a:r>
            <a:r>
              <a:rPr lang="he-IL" sz="2800" i="1" dirty="0" smtClean="0">
                <a:solidFill>
                  <a:srgbClr val="0066FF"/>
                </a:solidFill>
                <a:latin typeface="David" pitchFamily="34" charset="-79"/>
                <a:cs typeface="David" pitchFamily="34" charset="-79"/>
              </a:rPr>
              <a:t> בחברה הישראלית</a:t>
            </a:r>
            <a:r>
              <a:rPr lang="he-IL" sz="2800" dirty="0" smtClean="0">
                <a:solidFill>
                  <a:srgbClr val="0066FF"/>
                </a:solidFill>
                <a:latin typeface="David" pitchFamily="34" charset="-79"/>
                <a:cs typeface="David" pitchFamily="34" charset="-79"/>
              </a:rPr>
              <a:t>. </a:t>
            </a:r>
          </a:p>
          <a:p>
            <a:pPr lvl="0" algn="just"/>
            <a:endParaRPr lang="en-US" sz="2400" dirty="0" smtClean="0">
              <a:solidFill>
                <a:srgbClr val="0066FF"/>
              </a:solidFill>
              <a:latin typeface="David" pitchFamily="34" charset="-79"/>
              <a:cs typeface="David" pitchFamily="34" charset="-79"/>
            </a:endParaRPr>
          </a:p>
          <a:p>
            <a:pPr algn="ctr" rtl="0"/>
            <a:endParaRPr lang="he-IL" sz="2000" b="1" dirty="0" smtClean="0">
              <a:solidFill>
                <a:srgbClr val="0066FF"/>
              </a:solidFill>
              <a:latin typeface="David" pitchFamily="34" charset="-79"/>
              <a:cs typeface="David" pitchFamily="34" charset="-79"/>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4500563" y="1989138"/>
            <a:ext cx="3671887" cy="1470025"/>
          </a:xfrm>
        </p:spPr>
        <p:txBody>
          <a:bodyPr/>
          <a:lstStyle/>
          <a:p>
            <a:pPr eaLnBrk="1" hangingPunct="1"/>
            <a:endParaRPr lang="en-US" dirty="0" smtClean="0"/>
          </a:p>
        </p:txBody>
      </p:sp>
      <p:sp>
        <p:nvSpPr>
          <p:cNvPr id="5123" name="Rectangle 3"/>
          <p:cNvSpPr>
            <a:spLocks noGrp="1" noChangeArrowheads="1"/>
          </p:cNvSpPr>
          <p:nvPr>
            <p:ph type="subTitle" idx="1"/>
          </p:nvPr>
        </p:nvSpPr>
        <p:spPr/>
        <p:txBody>
          <a:bodyPr/>
          <a:lstStyle/>
          <a:p>
            <a:pPr eaLnBrk="1" hangingPunct="1"/>
            <a:endParaRPr lang="en-US" smtClean="0"/>
          </a:p>
        </p:txBody>
      </p:sp>
      <p:pic>
        <p:nvPicPr>
          <p:cNvPr id="5124" name="Picture 4" descr="למצגת"/>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125" name="Text Box 5"/>
          <p:cNvSpPr txBox="1">
            <a:spLocks noChangeArrowheads="1"/>
          </p:cNvSpPr>
          <p:nvPr/>
        </p:nvSpPr>
        <p:spPr bwMode="auto">
          <a:xfrm>
            <a:off x="4929190" y="285728"/>
            <a:ext cx="4033837" cy="3200876"/>
          </a:xfrm>
          <a:prstGeom prst="rect">
            <a:avLst/>
          </a:prstGeom>
          <a:noFill/>
          <a:ln w="9525">
            <a:noFill/>
            <a:miter lim="800000"/>
            <a:headEnd/>
            <a:tailEnd/>
          </a:ln>
        </p:spPr>
        <p:txBody>
          <a:bodyPr wrap="square">
            <a:spAutoFit/>
          </a:bodyPr>
          <a:lstStyle/>
          <a:p>
            <a:pPr algn="ctr"/>
            <a:endParaRPr lang="he-IL" sz="1600" b="1" u="sng" dirty="0" smtClean="0">
              <a:solidFill>
                <a:srgbClr val="0066FF"/>
              </a:solidFill>
              <a:latin typeface="David" pitchFamily="34" charset="-79"/>
              <a:cs typeface="David" pitchFamily="34" charset="-79"/>
            </a:endParaRPr>
          </a:p>
          <a:p>
            <a:pPr algn="ctr"/>
            <a:endParaRPr lang="he-IL" sz="1600" b="1" u="sng" dirty="0" smtClean="0">
              <a:solidFill>
                <a:srgbClr val="0066FF"/>
              </a:solidFill>
              <a:latin typeface="David" pitchFamily="34" charset="-79"/>
              <a:cs typeface="David" pitchFamily="34" charset="-79"/>
            </a:endParaRPr>
          </a:p>
          <a:p>
            <a:pPr algn="ctr"/>
            <a:endParaRPr lang="he-IL" sz="1600" b="1" u="sng" dirty="0" smtClean="0">
              <a:solidFill>
                <a:srgbClr val="0066FF"/>
              </a:solidFill>
              <a:latin typeface="David" pitchFamily="34" charset="-79"/>
              <a:cs typeface="David" pitchFamily="34" charset="-79"/>
            </a:endParaRPr>
          </a:p>
          <a:p>
            <a:pPr algn="ctr"/>
            <a:endParaRPr lang="he-IL" sz="1600" b="1" u="sng" dirty="0" smtClean="0">
              <a:solidFill>
                <a:srgbClr val="0066FF"/>
              </a:solidFill>
              <a:latin typeface="David" pitchFamily="34" charset="-79"/>
              <a:cs typeface="David" pitchFamily="34" charset="-79"/>
            </a:endParaRPr>
          </a:p>
          <a:p>
            <a:pPr algn="ctr"/>
            <a:endParaRPr lang="he-IL" sz="1600" b="1" u="sng" dirty="0" smtClean="0">
              <a:solidFill>
                <a:srgbClr val="0066FF"/>
              </a:solidFill>
              <a:latin typeface="David" pitchFamily="34" charset="-79"/>
              <a:cs typeface="David" pitchFamily="34" charset="-79"/>
            </a:endParaRPr>
          </a:p>
          <a:p>
            <a:pPr algn="ctr"/>
            <a:endParaRPr lang="he-IL" sz="1600" b="1" u="sng" dirty="0" smtClean="0">
              <a:solidFill>
                <a:srgbClr val="0066FF"/>
              </a:solidFill>
              <a:latin typeface="David" pitchFamily="34" charset="-79"/>
              <a:cs typeface="David" pitchFamily="34" charset="-79"/>
            </a:endParaRPr>
          </a:p>
          <a:p>
            <a:pPr algn="ctr"/>
            <a:endParaRPr lang="he-IL" sz="1600" b="1" u="sng" dirty="0" smtClean="0">
              <a:solidFill>
                <a:srgbClr val="0066FF"/>
              </a:solidFill>
              <a:latin typeface="David" pitchFamily="34" charset="-79"/>
              <a:cs typeface="David" pitchFamily="34" charset="-79"/>
            </a:endParaRPr>
          </a:p>
          <a:p>
            <a:pPr algn="ctr"/>
            <a:r>
              <a:rPr lang="he-IL" sz="6000" b="1" dirty="0" smtClean="0">
                <a:solidFill>
                  <a:srgbClr val="0066FF"/>
                </a:solidFill>
                <a:latin typeface="David" pitchFamily="34" charset="-79"/>
                <a:cs typeface="David" pitchFamily="2" charset="-79"/>
              </a:rPr>
              <a:t>"לימודיות " </a:t>
            </a:r>
          </a:p>
          <a:p>
            <a:pPr algn="ctr">
              <a:buFont typeface="Arial" pitchFamily="34" charset="0"/>
              <a:buChar char="•"/>
            </a:pPr>
            <a:endParaRPr lang="he-IL" sz="1500" u="sng" dirty="0" smtClean="0">
              <a:solidFill>
                <a:srgbClr val="0066FF"/>
              </a:solidFill>
              <a:latin typeface="David" pitchFamily="34" charset="-79"/>
              <a:cs typeface="David" pitchFamily="34" charset="-79"/>
            </a:endParaRPr>
          </a:p>
          <a:p>
            <a:pPr algn="ctr"/>
            <a:endParaRPr lang="en-US" sz="1500" b="1" dirty="0">
              <a:solidFill>
                <a:srgbClr val="0066FF"/>
              </a:solidFill>
              <a:latin typeface="David" pitchFamily="34" charset="-79"/>
              <a:cs typeface="David" pitchFamily="34" charset="-79"/>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Text Box 5"/>
          <p:cNvSpPr txBox="1">
            <a:spLocks noChangeArrowheads="1"/>
          </p:cNvSpPr>
          <p:nvPr/>
        </p:nvSpPr>
        <p:spPr bwMode="auto">
          <a:xfrm>
            <a:off x="357158" y="1357298"/>
            <a:ext cx="8536017" cy="6124754"/>
          </a:xfrm>
          <a:prstGeom prst="rect">
            <a:avLst/>
          </a:prstGeom>
          <a:noFill/>
          <a:ln w="9525">
            <a:noFill/>
            <a:miter lim="800000"/>
            <a:headEnd/>
            <a:tailEnd/>
          </a:ln>
        </p:spPr>
        <p:txBody>
          <a:bodyPr wrap="square">
            <a:spAutoFit/>
          </a:bodyPr>
          <a:lstStyle/>
          <a:p>
            <a:pPr algn="ctr"/>
            <a:r>
              <a:rPr lang="he-IL" sz="2800" b="1" i="1" u="sng" dirty="0" smtClean="0">
                <a:solidFill>
                  <a:srgbClr val="0066FF"/>
                </a:solidFill>
                <a:cs typeface="David" pitchFamily="2" charset="-79"/>
              </a:rPr>
              <a:t>"לימודיות"</a:t>
            </a:r>
          </a:p>
          <a:p>
            <a:pPr algn="just">
              <a:lnSpc>
                <a:spcPct val="150000"/>
              </a:lnSpc>
            </a:pPr>
            <a:r>
              <a:rPr lang="he-IL" sz="2800" b="1" dirty="0" smtClean="0">
                <a:solidFill>
                  <a:schemeClr val="tx2">
                    <a:lumMod val="60000"/>
                    <a:lumOff val="40000"/>
                  </a:schemeClr>
                </a:solidFill>
                <a:latin typeface="David" pitchFamily="34" charset="-79"/>
                <a:cs typeface="David" pitchFamily="34" charset="-79"/>
              </a:rPr>
              <a:t>לא ניתן להפריז בחשיבות ההשקעה בחינוך איכותי ובטיפול בגיל הצעיר. פערים בגיל הצעיר, שאינם מטופלים, מתרחבים בהמשך ועלולים להיות מכשול בדרכי הילדים להתקדמות לימודית, בריאותית ונפשית, ולהשפיע על הצלחתם בהמשך חייהם. מנתוני הרשות הארצית למדידה והערכה בחינוך, נרשם פער גדול, משמעותי ומתמשך בהישגי </a:t>
            </a:r>
            <a:r>
              <a:rPr lang="he-IL" sz="2800" b="1" dirty="0" err="1" smtClean="0">
                <a:solidFill>
                  <a:schemeClr val="tx2">
                    <a:lumMod val="60000"/>
                    <a:lumOff val="40000"/>
                  </a:schemeClr>
                </a:solidFill>
                <a:latin typeface="David" pitchFamily="34" charset="-79"/>
                <a:cs typeface="David" pitchFamily="34" charset="-79"/>
              </a:rPr>
              <a:t>המיצ"ב</a:t>
            </a:r>
            <a:r>
              <a:rPr lang="he-IL" sz="2800" b="1" dirty="0" smtClean="0">
                <a:solidFill>
                  <a:schemeClr val="tx2">
                    <a:lumMod val="60000"/>
                    <a:lumOff val="40000"/>
                  </a:schemeClr>
                </a:solidFill>
                <a:latin typeface="David" pitchFamily="34" charset="-79"/>
                <a:cs typeface="David" pitchFamily="34" charset="-79"/>
              </a:rPr>
              <a:t> בעברית בכיתה ב' בין יוצאי אתיופיה לבין כלל התלמידים דוברי העברית. (מקור: דו"ח </a:t>
            </a:r>
            <a:r>
              <a:rPr lang="he-IL" sz="2800" b="1" dirty="0" err="1" smtClean="0">
                <a:solidFill>
                  <a:schemeClr val="tx2">
                    <a:lumMod val="60000"/>
                    <a:lumOff val="40000"/>
                  </a:schemeClr>
                </a:solidFill>
                <a:latin typeface="David" pitchFamily="34" charset="-79"/>
                <a:cs typeface="David" pitchFamily="34" charset="-79"/>
              </a:rPr>
              <a:t>ראמ"ה</a:t>
            </a:r>
            <a:r>
              <a:rPr lang="he-IL" sz="2800" b="1" dirty="0" smtClean="0">
                <a:solidFill>
                  <a:schemeClr val="tx2">
                    <a:lumMod val="60000"/>
                    <a:lumOff val="40000"/>
                  </a:schemeClr>
                </a:solidFill>
                <a:latin typeface="David" pitchFamily="34" charset="-79"/>
                <a:cs typeface="David" pitchFamily="34" charset="-79"/>
              </a:rPr>
              <a:t> 2014)</a:t>
            </a:r>
            <a:endParaRPr lang="he-IL" sz="2800" b="1" i="1" u="sng" dirty="0" smtClean="0">
              <a:solidFill>
                <a:schemeClr val="tx2">
                  <a:lumMod val="60000"/>
                  <a:lumOff val="40000"/>
                </a:schemeClr>
              </a:solidFill>
              <a:latin typeface="David" pitchFamily="34" charset="-79"/>
              <a:cs typeface="David" pitchFamily="34" charset="-79"/>
            </a:endParaRPr>
          </a:p>
          <a:p>
            <a:pPr algn="just"/>
            <a:endParaRPr lang="he-IL" sz="2800" b="1" dirty="0" smtClean="0">
              <a:solidFill>
                <a:srgbClr val="0066FF"/>
              </a:solidFill>
              <a:cs typeface="David" pitchFamily="2" charset="-79"/>
            </a:endParaRPr>
          </a:p>
        </p:txBody>
      </p:sp>
      <p:pic>
        <p:nvPicPr>
          <p:cNvPr id="21506" name="Picture 2" descr="Image result for ‫ארגון צפון אמריקה למען יהודי אתיופיה‬‎"/>
          <p:cNvPicPr>
            <a:picLocks noChangeAspect="1" noChangeArrowheads="1"/>
          </p:cNvPicPr>
          <p:nvPr/>
        </p:nvPicPr>
        <p:blipFill>
          <a:blip r:embed="rId2"/>
          <a:srcRect/>
          <a:stretch>
            <a:fillRect/>
          </a:stretch>
        </p:blipFill>
        <p:spPr bwMode="auto">
          <a:xfrm>
            <a:off x="0" y="0"/>
            <a:ext cx="3786182" cy="1514463"/>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Text Box 5"/>
          <p:cNvSpPr txBox="1">
            <a:spLocks noChangeArrowheads="1"/>
          </p:cNvSpPr>
          <p:nvPr/>
        </p:nvSpPr>
        <p:spPr bwMode="auto">
          <a:xfrm>
            <a:off x="357158" y="1357298"/>
            <a:ext cx="8536017" cy="5647700"/>
          </a:xfrm>
          <a:prstGeom prst="rect">
            <a:avLst/>
          </a:prstGeom>
          <a:noFill/>
          <a:ln w="9525">
            <a:noFill/>
            <a:miter lim="800000"/>
            <a:headEnd/>
            <a:tailEnd/>
          </a:ln>
        </p:spPr>
        <p:txBody>
          <a:bodyPr wrap="square">
            <a:spAutoFit/>
          </a:bodyPr>
          <a:lstStyle/>
          <a:p>
            <a:pPr algn="ctr"/>
            <a:r>
              <a:rPr lang="he-IL" sz="2800" b="1" i="1" u="sng" dirty="0" smtClean="0">
                <a:solidFill>
                  <a:srgbClr val="0066FF"/>
                </a:solidFill>
                <a:cs typeface="David" pitchFamily="2" charset="-79"/>
              </a:rPr>
              <a:t>"לימודיות"</a:t>
            </a:r>
          </a:p>
          <a:p>
            <a:pPr>
              <a:lnSpc>
                <a:spcPct val="150000"/>
              </a:lnSpc>
            </a:pPr>
            <a:r>
              <a:rPr lang="he-IL" sz="2800" dirty="0" smtClean="0">
                <a:solidFill>
                  <a:srgbClr val="0066FF"/>
                </a:solidFill>
                <a:cs typeface="David" pitchFamily="2" charset="-79"/>
              </a:rPr>
              <a:t>תוכנית לתגבור לימודי המופעלת בתוך בתי ספר יסודיים משנת 1993</a:t>
            </a:r>
            <a:r>
              <a:rPr lang="he-IL" sz="2800" b="1" dirty="0" smtClean="0">
                <a:solidFill>
                  <a:srgbClr val="0066FF"/>
                </a:solidFill>
                <a:cs typeface="David" pitchFamily="2" charset="-79"/>
              </a:rPr>
              <a:t>.</a:t>
            </a:r>
          </a:p>
          <a:p>
            <a:pPr>
              <a:lnSpc>
                <a:spcPct val="150000"/>
              </a:lnSpc>
            </a:pPr>
            <a:r>
              <a:rPr lang="he-IL" sz="2800" b="1" dirty="0" smtClean="0">
                <a:solidFill>
                  <a:srgbClr val="0066FF"/>
                </a:solidFill>
                <a:cs typeface="David" pitchFamily="2" charset="-79"/>
              </a:rPr>
              <a:t>המטרה: הקניית כלים כדי לאפשר לתלמידים להיות לומדים עצמאיים, שיפור הישגים והגעה לתפקוד כשווים בין שווים בתוך כיתת האם.</a:t>
            </a:r>
          </a:p>
          <a:p>
            <a:pPr>
              <a:lnSpc>
                <a:spcPct val="150000"/>
              </a:lnSpc>
            </a:pPr>
            <a:r>
              <a:rPr lang="he-IL" sz="2800" b="1" dirty="0" smtClean="0">
                <a:solidFill>
                  <a:srgbClr val="0066FF"/>
                </a:solidFill>
                <a:cs typeface="David" pitchFamily="2" charset="-79"/>
              </a:rPr>
              <a:t>מקום הפעילות: בתוך בתי הספר, על מנת להבטיח תיאום </a:t>
            </a:r>
            <a:r>
              <a:rPr lang="he-IL" sz="2800" b="1" dirty="0" err="1" smtClean="0">
                <a:solidFill>
                  <a:srgbClr val="0066FF"/>
                </a:solidFill>
                <a:cs typeface="David" pitchFamily="2" charset="-79"/>
              </a:rPr>
              <a:t>מירבי</a:t>
            </a:r>
            <a:r>
              <a:rPr lang="he-IL" sz="2800" b="1" dirty="0" smtClean="0">
                <a:solidFill>
                  <a:srgbClr val="0066FF"/>
                </a:solidFill>
                <a:cs typeface="David" pitchFamily="2" charset="-79"/>
              </a:rPr>
              <a:t> עם המחנכות ומתן מענה ממוקד לצרכים אישיים.</a:t>
            </a:r>
          </a:p>
          <a:p>
            <a:endParaRPr lang="he-IL" sz="1100" b="1" i="1" u="sng" dirty="0" smtClean="0">
              <a:solidFill>
                <a:srgbClr val="0066FF"/>
              </a:solidFill>
              <a:cs typeface="David" pitchFamily="2" charset="-79"/>
            </a:endParaRPr>
          </a:p>
          <a:p>
            <a:pPr algn="just"/>
            <a:endParaRPr lang="he-IL" sz="2800" b="1" dirty="0" smtClean="0">
              <a:solidFill>
                <a:srgbClr val="0066FF"/>
              </a:solidFill>
              <a:cs typeface="David" pitchFamily="2" charset="-79"/>
            </a:endParaRPr>
          </a:p>
        </p:txBody>
      </p:sp>
      <p:pic>
        <p:nvPicPr>
          <p:cNvPr id="21506" name="Picture 2" descr="Image result for ‫ארגון צפון אמריקה למען יהודי אתיופיה‬‎"/>
          <p:cNvPicPr>
            <a:picLocks noChangeAspect="1" noChangeArrowheads="1"/>
          </p:cNvPicPr>
          <p:nvPr/>
        </p:nvPicPr>
        <p:blipFill>
          <a:blip r:embed="rId2"/>
          <a:srcRect/>
          <a:stretch>
            <a:fillRect/>
          </a:stretch>
        </p:blipFill>
        <p:spPr bwMode="auto">
          <a:xfrm>
            <a:off x="0" y="0"/>
            <a:ext cx="3786182" cy="1514463"/>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Text Box 5"/>
          <p:cNvSpPr txBox="1">
            <a:spLocks noChangeArrowheads="1"/>
          </p:cNvSpPr>
          <p:nvPr/>
        </p:nvSpPr>
        <p:spPr bwMode="auto">
          <a:xfrm>
            <a:off x="357158" y="1357298"/>
            <a:ext cx="8536017" cy="5647700"/>
          </a:xfrm>
          <a:prstGeom prst="rect">
            <a:avLst/>
          </a:prstGeom>
          <a:noFill/>
          <a:ln w="9525">
            <a:noFill/>
            <a:miter lim="800000"/>
            <a:headEnd/>
            <a:tailEnd/>
          </a:ln>
        </p:spPr>
        <p:txBody>
          <a:bodyPr wrap="square">
            <a:spAutoFit/>
          </a:bodyPr>
          <a:lstStyle/>
          <a:p>
            <a:pPr algn="ctr"/>
            <a:r>
              <a:rPr lang="he-IL" sz="2800" b="1" i="1" u="sng" dirty="0" smtClean="0">
                <a:solidFill>
                  <a:srgbClr val="0066FF"/>
                </a:solidFill>
                <a:cs typeface="David" pitchFamily="2" charset="-79"/>
              </a:rPr>
              <a:t>"לימודיות"</a:t>
            </a:r>
          </a:p>
          <a:p>
            <a:pPr>
              <a:lnSpc>
                <a:spcPct val="150000"/>
              </a:lnSpc>
            </a:pPr>
            <a:r>
              <a:rPr lang="he-IL" sz="2800" b="1" dirty="0" smtClean="0">
                <a:solidFill>
                  <a:srgbClr val="0066FF"/>
                </a:solidFill>
                <a:cs typeface="David" pitchFamily="2" charset="-79"/>
              </a:rPr>
              <a:t>קבוצות חד-שכבתיות קטנות, עד 10 תלמידים למורה, צוות מקצועי. 10 </a:t>
            </a:r>
            <a:r>
              <a:rPr lang="he-IL" sz="2800" b="1" dirty="0" err="1" smtClean="0">
                <a:solidFill>
                  <a:srgbClr val="0066FF"/>
                </a:solidFill>
                <a:cs typeface="David" pitchFamily="2" charset="-79"/>
              </a:rPr>
              <a:t>ש"ש</a:t>
            </a:r>
            <a:r>
              <a:rPr lang="he-IL" sz="2800" b="1" dirty="0" smtClean="0">
                <a:solidFill>
                  <a:srgbClr val="0066FF"/>
                </a:solidFill>
                <a:cs typeface="David" pitchFamily="2" charset="-79"/>
              </a:rPr>
              <a:t>.</a:t>
            </a:r>
          </a:p>
          <a:p>
            <a:pPr>
              <a:lnSpc>
                <a:spcPct val="150000"/>
              </a:lnSpc>
            </a:pPr>
            <a:r>
              <a:rPr lang="he-IL" sz="2800" b="1" dirty="0" smtClean="0">
                <a:solidFill>
                  <a:srgbClr val="0066FF"/>
                </a:solidFill>
                <a:cs typeface="David" pitchFamily="2" charset="-79"/>
              </a:rPr>
              <a:t>גיוון בפעילויות: העשרה שפתית ומתמטית כנדרש, הכנת שיעורי בית מודרכת, פעילות בחגים ועוד. פרויקטים שנתיים.</a:t>
            </a:r>
          </a:p>
          <a:p>
            <a:pPr>
              <a:lnSpc>
                <a:spcPct val="150000"/>
              </a:lnSpc>
            </a:pPr>
            <a:r>
              <a:rPr lang="he-IL" sz="2800" b="1" dirty="0" smtClean="0">
                <a:solidFill>
                  <a:srgbClr val="0066FF"/>
                </a:solidFill>
                <a:cs typeface="David" pitchFamily="2" charset="-79"/>
              </a:rPr>
              <a:t>הערכה מתמדת של הישגים ותפקוד בתוך כיתת האם.</a:t>
            </a:r>
          </a:p>
          <a:p>
            <a:pPr>
              <a:lnSpc>
                <a:spcPct val="150000"/>
              </a:lnSpc>
            </a:pPr>
            <a:r>
              <a:rPr lang="he-IL" sz="2800" b="1" dirty="0" smtClean="0">
                <a:solidFill>
                  <a:srgbClr val="0066FF"/>
                </a:solidFill>
                <a:cs typeface="David" pitchFamily="2" charset="-79"/>
              </a:rPr>
              <a:t>75%- 80% ברמת כיתת האם.</a:t>
            </a:r>
          </a:p>
          <a:p>
            <a:pPr>
              <a:lnSpc>
                <a:spcPct val="150000"/>
              </a:lnSpc>
            </a:pPr>
            <a:r>
              <a:rPr lang="he-IL" sz="2800" b="1" dirty="0" smtClean="0">
                <a:solidFill>
                  <a:srgbClr val="0066FF"/>
                </a:solidFill>
                <a:cs typeface="David" pitchFamily="2" charset="-79"/>
              </a:rPr>
              <a:t>תשע"ז: 800 תלמידים ב-13 בי"ס ב-6 ישובים.  </a:t>
            </a:r>
          </a:p>
          <a:p>
            <a:endParaRPr lang="he-IL" sz="1100" b="1" i="1" u="sng" dirty="0" smtClean="0">
              <a:solidFill>
                <a:srgbClr val="0066FF"/>
              </a:solidFill>
              <a:cs typeface="David" pitchFamily="2" charset="-79"/>
            </a:endParaRPr>
          </a:p>
          <a:p>
            <a:pPr algn="just"/>
            <a:endParaRPr lang="he-IL" sz="2800" b="1" dirty="0" smtClean="0">
              <a:solidFill>
                <a:srgbClr val="0066FF"/>
              </a:solidFill>
              <a:cs typeface="David" pitchFamily="2" charset="-79"/>
            </a:endParaRPr>
          </a:p>
        </p:txBody>
      </p:sp>
      <p:pic>
        <p:nvPicPr>
          <p:cNvPr id="21506" name="Picture 2" descr="Image result for ‫ארגון צפון אמריקה למען יהודי אתיופיה‬‎"/>
          <p:cNvPicPr>
            <a:picLocks noChangeAspect="1" noChangeArrowheads="1"/>
          </p:cNvPicPr>
          <p:nvPr/>
        </p:nvPicPr>
        <p:blipFill>
          <a:blip r:embed="rId2"/>
          <a:srcRect/>
          <a:stretch>
            <a:fillRect/>
          </a:stretch>
        </p:blipFill>
        <p:spPr bwMode="auto">
          <a:xfrm>
            <a:off x="0" y="0"/>
            <a:ext cx="3786182" cy="1514463"/>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4500563" y="1989138"/>
            <a:ext cx="3671887" cy="1470025"/>
          </a:xfrm>
        </p:spPr>
        <p:txBody>
          <a:bodyPr/>
          <a:lstStyle/>
          <a:p>
            <a:pPr eaLnBrk="1" hangingPunct="1"/>
            <a:endParaRPr lang="en-US" dirty="0" smtClean="0"/>
          </a:p>
        </p:txBody>
      </p:sp>
      <p:sp>
        <p:nvSpPr>
          <p:cNvPr id="5123" name="Rectangle 3"/>
          <p:cNvSpPr>
            <a:spLocks noGrp="1" noChangeArrowheads="1"/>
          </p:cNvSpPr>
          <p:nvPr>
            <p:ph type="subTitle" idx="1"/>
          </p:nvPr>
        </p:nvSpPr>
        <p:spPr/>
        <p:txBody>
          <a:bodyPr/>
          <a:lstStyle/>
          <a:p>
            <a:pPr eaLnBrk="1" hangingPunct="1"/>
            <a:endParaRPr lang="en-US" smtClean="0"/>
          </a:p>
        </p:txBody>
      </p:sp>
      <p:pic>
        <p:nvPicPr>
          <p:cNvPr id="5124" name="Picture 4" descr="למצגת"/>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125" name="Text Box 5"/>
          <p:cNvSpPr txBox="1">
            <a:spLocks noChangeArrowheads="1"/>
          </p:cNvSpPr>
          <p:nvPr/>
        </p:nvSpPr>
        <p:spPr bwMode="auto">
          <a:xfrm>
            <a:off x="4929190" y="285728"/>
            <a:ext cx="4033837" cy="4632037"/>
          </a:xfrm>
          <a:prstGeom prst="rect">
            <a:avLst/>
          </a:prstGeom>
          <a:noFill/>
          <a:ln w="9525">
            <a:noFill/>
            <a:miter lim="800000"/>
            <a:headEnd/>
            <a:tailEnd/>
          </a:ln>
        </p:spPr>
        <p:txBody>
          <a:bodyPr wrap="square">
            <a:spAutoFit/>
          </a:bodyPr>
          <a:lstStyle/>
          <a:p>
            <a:pPr algn="ctr"/>
            <a:endParaRPr lang="he-IL" sz="1600" b="1" u="sng" dirty="0" smtClean="0">
              <a:solidFill>
                <a:srgbClr val="0066FF"/>
              </a:solidFill>
              <a:latin typeface="David" pitchFamily="34" charset="-79"/>
              <a:cs typeface="David" pitchFamily="34" charset="-79"/>
            </a:endParaRPr>
          </a:p>
          <a:p>
            <a:pPr algn="ctr"/>
            <a:endParaRPr lang="he-IL" sz="1600" b="1" u="sng" dirty="0" smtClean="0">
              <a:solidFill>
                <a:srgbClr val="0066FF"/>
              </a:solidFill>
              <a:latin typeface="David" pitchFamily="34" charset="-79"/>
              <a:cs typeface="David" pitchFamily="34" charset="-79"/>
            </a:endParaRPr>
          </a:p>
          <a:p>
            <a:pPr algn="ctr"/>
            <a:endParaRPr lang="he-IL" sz="1600" b="1" u="sng" dirty="0" smtClean="0">
              <a:solidFill>
                <a:srgbClr val="0066FF"/>
              </a:solidFill>
              <a:latin typeface="David" pitchFamily="34" charset="-79"/>
              <a:cs typeface="David" pitchFamily="34" charset="-79"/>
            </a:endParaRPr>
          </a:p>
          <a:p>
            <a:pPr algn="ctr"/>
            <a:endParaRPr lang="he-IL" sz="1600" b="1" u="sng" dirty="0" smtClean="0">
              <a:solidFill>
                <a:srgbClr val="0066FF"/>
              </a:solidFill>
              <a:latin typeface="David" pitchFamily="34" charset="-79"/>
              <a:cs typeface="David" pitchFamily="34" charset="-79"/>
            </a:endParaRPr>
          </a:p>
          <a:p>
            <a:pPr algn="ctr"/>
            <a:endParaRPr lang="he-IL" sz="1600" b="1" i="1" u="sng" dirty="0" smtClean="0">
              <a:solidFill>
                <a:srgbClr val="0066FF"/>
              </a:solidFill>
              <a:latin typeface="David" pitchFamily="34" charset="-79"/>
              <a:cs typeface="David" pitchFamily="34" charset="-79"/>
            </a:endParaRPr>
          </a:p>
          <a:p>
            <a:pPr algn="ctr"/>
            <a:r>
              <a:rPr lang="he-IL" sz="4000" b="1" i="1" cap="all" dirty="0" smtClean="0">
                <a:solidFill>
                  <a:srgbClr val="0066FF"/>
                </a:solidFill>
                <a:cs typeface="David" pitchFamily="2" charset="-79"/>
              </a:rPr>
              <a:t>מלגות לתלמידי חט"ב ותיכון</a:t>
            </a:r>
          </a:p>
          <a:p>
            <a:pPr algn="ctr"/>
            <a:endParaRPr lang="he-IL" sz="4000" b="1" i="1" cap="all" dirty="0" smtClean="0">
              <a:solidFill>
                <a:srgbClr val="0066FF"/>
              </a:solidFill>
              <a:cs typeface="David" pitchFamily="2" charset="-79"/>
            </a:endParaRPr>
          </a:p>
          <a:p>
            <a:pPr algn="ctr"/>
            <a:r>
              <a:rPr lang="he-IL" sz="4000" b="1" i="1" dirty="0" err="1" smtClean="0">
                <a:solidFill>
                  <a:srgbClr val="0066FF"/>
                </a:solidFill>
                <a:cs typeface="David" pitchFamily="2" charset="-79"/>
              </a:rPr>
              <a:t>ע''ש</a:t>
            </a:r>
            <a:r>
              <a:rPr lang="he-IL" sz="4000" b="1" i="1" dirty="0" smtClean="0">
                <a:solidFill>
                  <a:srgbClr val="0066FF"/>
                </a:solidFill>
                <a:cs typeface="David" pitchFamily="2" charset="-79"/>
              </a:rPr>
              <a:t> </a:t>
            </a:r>
            <a:r>
              <a:rPr lang="he-IL" sz="4000" b="1" i="1" dirty="0" err="1" smtClean="0">
                <a:solidFill>
                  <a:srgbClr val="0066FF"/>
                </a:solidFill>
                <a:cs typeface="David" pitchFamily="2" charset="-79"/>
              </a:rPr>
              <a:t>אדוורד</a:t>
            </a:r>
            <a:r>
              <a:rPr lang="he-IL" sz="4000" b="1" i="1" dirty="0" smtClean="0">
                <a:solidFill>
                  <a:srgbClr val="0066FF"/>
                </a:solidFill>
                <a:cs typeface="David" pitchFamily="2" charset="-79"/>
              </a:rPr>
              <a:t> ג' ויקטור" </a:t>
            </a:r>
            <a:endParaRPr lang="he-IL" sz="4000" b="1" i="1" u="sng" dirty="0" smtClean="0">
              <a:solidFill>
                <a:srgbClr val="0066FF"/>
              </a:solidFill>
              <a:latin typeface="David" pitchFamily="34" charset="-79"/>
              <a:cs typeface="David" pitchFamily="34" charset="-79"/>
            </a:endParaRPr>
          </a:p>
          <a:p>
            <a:pPr algn="ctr"/>
            <a:endParaRPr lang="en-US" sz="1500" b="1" dirty="0">
              <a:solidFill>
                <a:srgbClr val="0066FF"/>
              </a:solidFill>
              <a:latin typeface="David" pitchFamily="34" charset="-79"/>
              <a:cs typeface="David" pitchFamily="34" charset="-79"/>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Text Box 5"/>
          <p:cNvSpPr txBox="1">
            <a:spLocks noChangeArrowheads="1"/>
          </p:cNvSpPr>
          <p:nvPr/>
        </p:nvSpPr>
        <p:spPr bwMode="auto">
          <a:xfrm>
            <a:off x="357158" y="1357298"/>
            <a:ext cx="8536017" cy="7201972"/>
          </a:xfrm>
          <a:prstGeom prst="rect">
            <a:avLst/>
          </a:prstGeom>
          <a:noFill/>
          <a:ln w="9525">
            <a:noFill/>
            <a:miter lim="800000"/>
            <a:headEnd/>
            <a:tailEnd/>
          </a:ln>
        </p:spPr>
        <p:txBody>
          <a:bodyPr wrap="square">
            <a:spAutoFit/>
          </a:bodyPr>
          <a:lstStyle/>
          <a:p>
            <a:pPr algn="ctr"/>
            <a:r>
              <a:rPr lang="he-IL" sz="2800" b="1" i="1" u="sng" dirty="0" smtClean="0">
                <a:solidFill>
                  <a:srgbClr val="0066FF"/>
                </a:solidFill>
                <a:cs typeface="David" pitchFamily="2" charset="-79"/>
              </a:rPr>
              <a:t>"תכנית תיכון "</a:t>
            </a:r>
          </a:p>
          <a:p>
            <a:pPr>
              <a:lnSpc>
                <a:spcPct val="150000"/>
              </a:lnSpc>
            </a:pPr>
            <a:r>
              <a:rPr lang="he-IL" sz="2800" i="1" dirty="0" smtClean="0">
                <a:solidFill>
                  <a:srgbClr val="0066FF"/>
                </a:solidFill>
                <a:cs typeface="David" pitchFamily="2" charset="-79"/>
              </a:rPr>
              <a:t>זכות הבחירה היכן ללמוד נתונה להורים ולתלמידים. </a:t>
            </a:r>
            <a:r>
              <a:rPr lang="he-IL" sz="2800" b="1" i="1" dirty="0" smtClean="0">
                <a:solidFill>
                  <a:srgbClr val="0066FF"/>
                </a:solidFill>
                <a:cs typeface="David" pitchFamily="2" charset="-79"/>
              </a:rPr>
              <a:t>עקב הנטל הכלכלי</a:t>
            </a:r>
            <a:r>
              <a:rPr lang="he-IL" sz="2800" i="1" dirty="0" smtClean="0">
                <a:solidFill>
                  <a:srgbClr val="0066FF"/>
                </a:solidFill>
                <a:cs typeface="David" pitchFamily="2" charset="-79"/>
              </a:rPr>
              <a:t> המוטל על המשפחה במימון תשלומי החובה הנדרשים עבור תלמידי </a:t>
            </a:r>
            <a:r>
              <a:rPr lang="he-IL" sz="2800" i="1" smtClean="0">
                <a:solidFill>
                  <a:srgbClr val="0066FF"/>
                </a:solidFill>
                <a:cs typeface="David" pitchFamily="2" charset="-79"/>
              </a:rPr>
              <a:t>חט"ב ותיכון. </a:t>
            </a:r>
            <a:r>
              <a:rPr lang="he-IL" sz="2800" i="1" dirty="0" smtClean="0">
                <a:solidFill>
                  <a:srgbClr val="0066FF"/>
                </a:solidFill>
                <a:cs typeface="David" pitchFamily="2" charset="-79"/>
              </a:rPr>
              <a:t>לעיתים, תלמידי תיכון מצטיינים חוששים להירשם לתיכונים יוקרתיים עקב שכר הלימוד הגבוה. </a:t>
            </a:r>
          </a:p>
          <a:p>
            <a:pPr>
              <a:lnSpc>
                <a:spcPct val="150000"/>
              </a:lnSpc>
            </a:pPr>
            <a:r>
              <a:rPr lang="he-IL" sz="2800" b="1" i="1" dirty="0" smtClean="0">
                <a:solidFill>
                  <a:srgbClr val="0066FF"/>
                </a:solidFill>
                <a:cs typeface="David" pitchFamily="2" charset="-79"/>
              </a:rPr>
              <a:t>מטרות תכנית המלגות: מתן חופש בחירה לתלמידים והוריהם</a:t>
            </a:r>
            <a:r>
              <a:rPr lang="he-IL" sz="2800" i="1" dirty="0" smtClean="0">
                <a:solidFill>
                  <a:srgbClr val="0066FF"/>
                </a:solidFill>
                <a:cs typeface="David" pitchFamily="2" charset="-79"/>
              </a:rPr>
              <a:t>  ללימודים בחט"ב ותיכון בקהילה על פי הבחירה </a:t>
            </a:r>
            <a:r>
              <a:rPr lang="he-IL" sz="2800" b="1" i="1" dirty="0" smtClean="0">
                <a:solidFill>
                  <a:srgbClr val="0066FF"/>
                </a:solidFill>
                <a:cs typeface="David" pitchFamily="2" charset="-79"/>
              </a:rPr>
              <a:t>ו-שמירה על התא המשפחתי</a:t>
            </a:r>
            <a:r>
              <a:rPr lang="he-IL" sz="2800" i="1" dirty="0" smtClean="0">
                <a:solidFill>
                  <a:srgbClr val="0066FF"/>
                </a:solidFill>
                <a:cs typeface="David" pitchFamily="2" charset="-79"/>
              </a:rPr>
              <a:t>.</a:t>
            </a:r>
          </a:p>
          <a:p>
            <a:pPr>
              <a:lnSpc>
                <a:spcPct val="150000"/>
              </a:lnSpc>
            </a:pPr>
            <a:r>
              <a:rPr lang="he-IL" sz="2800" i="1" dirty="0" smtClean="0">
                <a:solidFill>
                  <a:srgbClr val="0066FF"/>
                </a:solidFill>
                <a:cs typeface="David" pitchFamily="2" charset="-79"/>
              </a:rPr>
              <a:t> .</a:t>
            </a:r>
          </a:p>
          <a:p>
            <a:pPr>
              <a:lnSpc>
                <a:spcPct val="150000"/>
              </a:lnSpc>
            </a:pPr>
            <a:endParaRPr lang="he-IL" sz="2800" i="1" dirty="0" smtClean="0">
              <a:solidFill>
                <a:srgbClr val="0066FF"/>
              </a:solidFill>
              <a:cs typeface="David" pitchFamily="2" charset="-79"/>
            </a:endParaRPr>
          </a:p>
          <a:p>
            <a:pPr algn="just"/>
            <a:endParaRPr lang="he-IL" sz="2800" b="1" u="sng" dirty="0" smtClean="0">
              <a:solidFill>
                <a:srgbClr val="0066FF"/>
              </a:solidFill>
              <a:cs typeface="David" pitchFamily="2" charset="-79"/>
            </a:endParaRPr>
          </a:p>
          <a:p>
            <a:pPr algn="just"/>
            <a:endParaRPr lang="he-IL" sz="2800" b="1" u="sng" dirty="0" smtClean="0">
              <a:solidFill>
                <a:srgbClr val="0066FF"/>
              </a:solidFill>
              <a:cs typeface="David" pitchFamily="2" charset="-79"/>
            </a:endParaRPr>
          </a:p>
        </p:txBody>
      </p:sp>
      <p:pic>
        <p:nvPicPr>
          <p:cNvPr id="21506" name="Picture 2" descr="Image result for ‫ארגון צפון אמריקה למען יהודי אתיופיה‬‎"/>
          <p:cNvPicPr>
            <a:picLocks noChangeAspect="1" noChangeArrowheads="1"/>
          </p:cNvPicPr>
          <p:nvPr/>
        </p:nvPicPr>
        <p:blipFill>
          <a:blip r:embed="rId2"/>
          <a:srcRect/>
          <a:stretch>
            <a:fillRect/>
          </a:stretch>
        </p:blipFill>
        <p:spPr bwMode="auto">
          <a:xfrm>
            <a:off x="0" y="0"/>
            <a:ext cx="3786182" cy="1514463"/>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Text Box 5"/>
          <p:cNvSpPr txBox="1">
            <a:spLocks noChangeArrowheads="1"/>
          </p:cNvSpPr>
          <p:nvPr/>
        </p:nvSpPr>
        <p:spPr bwMode="auto">
          <a:xfrm>
            <a:off x="0" y="1357298"/>
            <a:ext cx="9144000" cy="8925520"/>
          </a:xfrm>
          <a:prstGeom prst="rect">
            <a:avLst/>
          </a:prstGeom>
          <a:noFill/>
          <a:ln w="9525">
            <a:noFill/>
            <a:miter lim="800000"/>
            <a:headEnd/>
            <a:tailEnd/>
          </a:ln>
        </p:spPr>
        <p:txBody>
          <a:bodyPr wrap="square">
            <a:spAutoFit/>
          </a:bodyPr>
          <a:lstStyle/>
          <a:p>
            <a:pPr algn="ctr"/>
            <a:r>
              <a:rPr lang="he-IL" sz="2800" b="1" i="1" u="sng" dirty="0" smtClean="0">
                <a:solidFill>
                  <a:srgbClr val="0066FF"/>
                </a:solidFill>
                <a:cs typeface="David" pitchFamily="2" charset="-79"/>
              </a:rPr>
              <a:t>"תכנית תיכון "</a:t>
            </a:r>
          </a:p>
          <a:p>
            <a:r>
              <a:rPr lang="he-IL" sz="2800" b="1" i="1" dirty="0" smtClean="0">
                <a:solidFill>
                  <a:srgbClr val="0066FF"/>
                </a:solidFill>
                <a:cs typeface="David" pitchFamily="2" charset="-79"/>
              </a:rPr>
              <a:t>מתן הזדמנות ללימודים על-יסודיים,</a:t>
            </a:r>
            <a:r>
              <a:rPr lang="he-IL" sz="2800" i="1" dirty="0" smtClean="0">
                <a:solidFill>
                  <a:srgbClr val="0066FF"/>
                </a:solidFill>
                <a:cs typeface="David" pitchFamily="2" charset="-79"/>
              </a:rPr>
              <a:t> עם אפשרות לבגרות ברמה גבוהה, גם בבי"ס יוקרתיים.</a:t>
            </a:r>
          </a:p>
          <a:p>
            <a:pPr>
              <a:lnSpc>
                <a:spcPct val="150000"/>
              </a:lnSpc>
            </a:pPr>
            <a:r>
              <a:rPr lang="he-IL" sz="2800" b="1" i="1" dirty="0" smtClean="0">
                <a:solidFill>
                  <a:srgbClr val="0066FF"/>
                </a:solidFill>
                <a:cs typeface="David" pitchFamily="2" charset="-79"/>
              </a:rPr>
              <a:t>בשנת 1996 התחלנו עם מתן מלגות ל- 18 תלמידים בלבד והיום אנו עומדים על מעל 1,000 מלגות בשנה הניתנים לתלמידי תיכון ברחבי הארץ.</a:t>
            </a:r>
          </a:p>
          <a:p>
            <a:pPr>
              <a:lnSpc>
                <a:spcPct val="150000"/>
              </a:lnSpc>
            </a:pPr>
            <a:r>
              <a:rPr lang="he-IL" sz="2800" b="1" i="1" dirty="0" smtClean="0">
                <a:solidFill>
                  <a:srgbClr val="0066FF"/>
                </a:solidFill>
                <a:cs typeface="David" pitchFamily="2" charset="-79"/>
              </a:rPr>
              <a:t>בשנה"ל 2015-2016 ניתנו מלגות 1,086 תלמידים ותלמידות ב- 64 בתי ספר ב- 18 ערים.</a:t>
            </a:r>
          </a:p>
          <a:p>
            <a:endParaRPr lang="he-IL" sz="2800" i="1" dirty="0" smtClean="0">
              <a:solidFill>
                <a:srgbClr val="0066FF"/>
              </a:solidFill>
              <a:cs typeface="David" pitchFamily="2" charset="-79"/>
            </a:endParaRPr>
          </a:p>
          <a:p>
            <a:endParaRPr lang="he-IL" sz="2800" b="1" i="1" u="sng" dirty="0" smtClean="0">
              <a:solidFill>
                <a:srgbClr val="0066FF"/>
              </a:solidFill>
              <a:cs typeface="David" pitchFamily="2" charset="-79"/>
            </a:endParaRPr>
          </a:p>
          <a:p>
            <a:endParaRPr lang="he-IL" sz="2800" b="1" i="1" u="sng" dirty="0" smtClean="0">
              <a:solidFill>
                <a:srgbClr val="0066FF"/>
              </a:solidFill>
              <a:cs typeface="David" pitchFamily="2" charset="-79"/>
            </a:endParaRPr>
          </a:p>
          <a:p>
            <a:endParaRPr lang="he-IL" sz="2800" b="1" i="1" u="sng" dirty="0" smtClean="0">
              <a:solidFill>
                <a:srgbClr val="0066FF"/>
              </a:solidFill>
              <a:cs typeface="David" pitchFamily="2" charset="-79"/>
            </a:endParaRPr>
          </a:p>
          <a:p>
            <a:endParaRPr lang="he-IL" sz="2800" b="1" i="1" u="sng" dirty="0" smtClean="0">
              <a:solidFill>
                <a:srgbClr val="0066FF"/>
              </a:solidFill>
              <a:cs typeface="David" pitchFamily="2" charset="-79"/>
            </a:endParaRPr>
          </a:p>
          <a:p>
            <a:endParaRPr lang="he-IL" sz="2800" b="1" i="1" u="sng" dirty="0" smtClean="0">
              <a:solidFill>
                <a:srgbClr val="0066FF"/>
              </a:solidFill>
              <a:cs typeface="David" pitchFamily="2" charset="-79"/>
            </a:endParaRPr>
          </a:p>
          <a:p>
            <a:endParaRPr lang="he-IL" sz="2800" b="1" i="1" u="sng" dirty="0" smtClean="0">
              <a:solidFill>
                <a:srgbClr val="0066FF"/>
              </a:solidFill>
              <a:cs typeface="David" pitchFamily="2" charset="-79"/>
            </a:endParaRPr>
          </a:p>
          <a:p>
            <a:endParaRPr lang="he-IL" sz="2800" b="1" i="1" u="sng" dirty="0" smtClean="0">
              <a:solidFill>
                <a:srgbClr val="0066FF"/>
              </a:solidFill>
              <a:cs typeface="David" pitchFamily="2" charset="-79"/>
            </a:endParaRPr>
          </a:p>
          <a:p>
            <a:endParaRPr lang="he-IL" sz="2800" b="1" i="1" u="sng" dirty="0" smtClean="0">
              <a:solidFill>
                <a:srgbClr val="0066FF"/>
              </a:solidFill>
              <a:cs typeface="David" pitchFamily="2" charset="-79"/>
            </a:endParaRPr>
          </a:p>
          <a:p>
            <a:endParaRPr lang="he-IL" sz="2800" b="1" u="sng" dirty="0" smtClean="0">
              <a:solidFill>
                <a:srgbClr val="0066FF"/>
              </a:solidFill>
              <a:cs typeface="David" pitchFamily="2" charset="-79"/>
            </a:endParaRPr>
          </a:p>
        </p:txBody>
      </p:sp>
      <p:pic>
        <p:nvPicPr>
          <p:cNvPr id="21506" name="Picture 2" descr="Image result for ‫ארגון צפון אמריקה למען יהודי אתיופיה‬‎"/>
          <p:cNvPicPr>
            <a:picLocks noChangeAspect="1" noChangeArrowheads="1"/>
          </p:cNvPicPr>
          <p:nvPr/>
        </p:nvPicPr>
        <p:blipFill>
          <a:blip r:embed="rId2"/>
          <a:srcRect/>
          <a:stretch>
            <a:fillRect/>
          </a:stretch>
        </p:blipFill>
        <p:spPr bwMode="auto">
          <a:xfrm>
            <a:off x="0" y="0"/>
            <a:ext cx="3786182" cy="1514463"/>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4500563" y="1989138"/>
            <a:ext cx="3671887" cy="1470025"/>
          </a:xfrm>
        </p:spPr>
        <p:txBody>
          <a:bodyPr/>
          <a:lstStyle/>
          <a:p>
            <a:pPr eaLnBrk="1" hangingPunct="1"/>
            <a:endParaRPr lang="en-US" dirty="0" smtClean="0"/>
          </a:p>
        </p:txBody>
      </p:sp>
      <p:sp>
        <p:nvSpPr>
          <p:cNvPr id="5123" name="Rectangle 3"/>
          <p:cNvSpPr>
            <a:spLocks noGrp="1" noChangeArrowheads="1"/>
          </p:cNvSpPr>
          <p:nvPr>
            <p:ph type="subTitle" idx="1"/>
          </p:nvPr>
        </p:nvSpPr>
        <p:spPr/>
        <p:txBody>
          <a:bodyPr/>
          <a:lstStyle/>
          <a:p>
            <a:pPr eaLnBrk="1" hangingPunct="1"/>
            <a:endParaRPr lang="en-US" smtClean="0"/>
          </a:p>
        </p:txBody>
      </p:sp>
      <p:pic>
        <p:nvPicPr>
          <p:cNvPr id="5124" name="Picture 4" descr="למצגת"/>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125" name="Text Box 5"/>
          <p:cNvSpPr txBox="1">
            <a:spLocks noChangeArrowheads="1"/>
          </p:cNvSpPr>
          <p:nvPr/>
        </p:nvSpPr>
        <p:spPr bwMode="auto">
          <a:xfrm>
            <a:off x="4929190" y="285728"/>
            <a:ext cx="4033837" cy="4862870"/>
          </a:xfrm>
          <a:prstGeom prst="rect">
            <a:avLst/>
          </a:prstGeom>
          <a:noFill/>
          <a:ln w="9525">
            <a:noFill/>
            <a:miter lim="800000"/>
            <a:headEnd/>
            <a:tailEnd/>
          </a:ln>
        </p:spPr>
        <p:txBody>
          <a:bodyPr wrap="square">
            <a:spAutoFit/>
          </a:bodyPr>
          <a:lstStyle/>
          <a:p>
            <a:pPr algn="ctr"/>
            <a:endParaRPr lang="he-IL" sz="4000" b="1" u="sng" dirty="0" smtClean="0">
              <a:solidFill>
                <a:srgbClr val="0066FF"/>
              </a:solidFill>
              <a:latin typeface="David" pitchFamily="34" charset="-79"/>
              <a:cs typeface="David" pitchFamily="34" charset="-79"/>
            </a:endParaRPr>
          </a:p>
          <a:p>
            <a:pPr algn="ctr"/>
            <a:endParaRPr lang="he-IL" sz="4000" b="1" i="1" u="sng" dirty="0" smtClean="0">
              <a:solidFill>
                <a:srgbClr val="0066FF"/>
              </a:solidFill>
              <a:latin typeface="David" pitchFamily="34" charset="-79"/>
              <a:cs typeface="David" pitchFamily="34" charset="-79"/>
            </a:endParaRPr>
          </a:p>
          <a:p>
            <a:pPr algn="ctr"/>
            <a:r>
              <a:rPr lang="he-IL" sz="4000" b="1" i="1" dirty="0" smtClean="0">
                <a:solidFill>
                  <a:srgbClr val="0066FF"/>
                </a:solidFill>
                <a:latin typeface="David" pitchFamily="34" charset="-79"/>
                <a:cs typeface="David" pitchFamily="2" charset="-79"/>
              </a:rPr>
              <a:t>"אמץ סטודנט" </a:t>
            </a:r>
          </a:p>
          <a:p>
            <a:pPr algn="ctr"/>
            <a:endParaRPr lang="he-IL" sz="4000" b="1" i="1" dirty="0" smtClean="0">
              <a:solidFill>
                <a:srgbClr val="0066FF"/>
              </a:solidFill>
              <a:latin typeface="David" pitchFamily="34" charset="-79"/>
              <a:cs typeface="David" pitchFamily="2" charset="-79"/>
            </a:endParaRPr>
          </a:p>
          <a:p>
            <a:pPr algn="ctr"/>
            <a:endParaRPr lang="he-IL" sz="4000" b="1" i="1" dirty="0" smtClean="0">
              <a:solidFill>
                <a:srgbClr val="0066FF"/>
              </a:solidFill>
              <a:latin typeface="David" pitchFamily="34" charset="-79"/>
              <a:cs typeface="David" pitchFamily="2" charset="-79"/>
            </a:endParaRPr>
          </a:p>
          <a:p>
            <a:pPr algn="ctr"/>
            <a:r>
              <a:rPr lang="he-IL" sz="4000" b="1" i="1" dirty="0" smtClean="0">
                <a:solidFill>
                  <a:srgbClr val="0066FF"/>
                </a:solidFill>
                <a:latin typeface="David" pitchFamily="34" charset="-79"/>
                <a:cs typeface="David" pitchFamily="2" charset="-79"/>
              </a:rPr>
              <a:t>ע"ש </a:t>
            </a:r>
            <a:r>
              <a:rPr lang="he-IL" sz="4000" b="1" i="1" dirty="0" err="1" smtClean="0">
                <a:solidFill>
                  <a:srgbClr val="0066FF"/>
                </a:solidFill>
                <a:latin typeface="David" pitchFamily="34" charset="-79"/>
                <a:cs typeface="David" pitchFamily="2" charset="-79"/>
              </a:rPr>
              <a:t>ברני</a:t>
            </a:r>
            <a:r>
              <a:rPr lang="he-IL" sz="4000" b="1" i="1" dirty="0" smtClean="0">
                <a:solidFill>
                  <a:srgbClr val="0066FF"/>
                </a:solidFill>
                <a:latin typeface="David" pitchFamily="34" charset="-79"/>
                <a:cs typeface="David" pitchFamily="2" charset="-79"/>
              </a:rPr>
              <a:t> ורחל </a:t>
            </a:r>
            <a:r>
              <a:rPr lang="he-IL" sz="4000" b="1" i="1" dirty="0" err="1" smtClean="0">
                <a:solidFill>
                  <a:srgbClr val="0066FF"/>
                </a:solidFill>
                <a:cs typeface="David" pitchFamily="2" charset="-79"/>
              </a:rPr>
              <a:t>גוטשטיין</a:t>
            </a:r>
            <a:r>
              <a:rPr lang="he-IL" sz="4000" b="1" i="1" dirty="0" smtClean="0"/>
              <a:t> </a:t>
            </a:r>
            <a:endParaRPr lang="he-IL" sz="4000" b="1" i="1" dirty="0" smtClean="0">
              <a:solidFill>
                <a:srgbClr val="0066FF"/>
              </a:solidFill>
              <a:latin typeface="David" pitchFamily="34" charset="-79"/>
              <a:cs typeface="David" pitchFamily="2" charset="-79"/>
            </a:endParaRPr>
          </a:p>
          <a:p>
            <a:pPr algn="ctr">
              <a:buFont typeface="Arial" pitchFamily="34" charset="0"/>
              <a:buChar char="•"/>
            </a:pPr>
            <a:endParaRPr lang="he-IL" sz="1500" u="sng" dirty="0" smtClean="0">
              <a:solidFill>
                <a:srgbClr val="0066FF"/>
              </a:solidFill>
              <a:latin typeface="David" pitchFamily="34" charset="-79"/>
              <a:cs typeface="David" pitchFamily="34" charset="-79"/>
            </a:endParaRPr>
          </a:p>
          <a:p>
            <a:pPr algn="ctr"/>
            <a:endParaRPr lang="en-US" sz="1500" b="1" dirty="0">
              <a:solidFill>
                <a:srgbClr val="0066FF"/>
              </a:solidFill>
              <a:latin typeface="David" pitchFamily="34" charset="-79"/>
              <a:cs typeface="David" pitchFamily="34" charset="-79"/>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Text Box 5"/>
          <p:cNvSpPr txBox="1">
            <a:spLocks noChangeArrowheads="1"/>
          </p:cNvSpPr>
          <p:nvPr/>
        </p:nvSpPr>
        <p:spPr bwMode="auto">
          <a:xfrm>
            <a:off x="357158" y="1357298"/>
            <a:ext cx="8536017" cy="5663089"/>
          </a:xfrm>
          <a:prstGeom prst="rect">
            <a:avLst/>
          </a:prstGeom>
          <a:noFill/>
          <a:ln w="9525">
            <a:noFill/>
            <a:miter lim="800000"/>
            <a:headEnd/>
            <a:tailEnd/>
          </a:ln>
        </p:spPr>
        <p:txBody>
          <a:bodyPr wrap="square">
            <a:spAutoFit/>
          </a:bodyPr>
          <a:lstStyle/>
          <a:p>
            <a:pPr algn="ctr"/>
            <a:r>
              <a:rPr lang="he-IL" sz="3200" b="1" i="1" u="sng" dirty="0" smtClean="0">
                <a:solidFill>
                  <a:srgbClr val="0066FF"/>
                </a:solidFill>
                <a:cs typeface="David" pitchFamily="2" charset="-79"/>
              </a:rPr>
              <a:t>"תכנית אמץ סטודנט "</a:t>
            </a:r>
          </a:p>
          <a:p>
            <a:pPr algn="ctr"/>
            <a:endParaRPr lang="he-IL" sz="3000" b="1" i="1" dirty="0" smtClean="0">
              <a:solidFill>
                <a:srgbClr val="0066FF"/>
              </a:solidFill>
              <a:cs typeface="David" pitchFamily="2" charset="-79"/>
            </a:endParaRPr>
          </a:p>
          <a:p>
            <a:pPr algn="just"/>
            <a:r>
              <a:rPr lang="he-IL" sz="3000" b="1" i="1" dirty="0" smtClean="0">
                <a:solidFill>
                  <a:srgbClr val="0066FF"/>
                </a:solidFill>
                <a:cs typeface="David" pitchFamily="2" charset="-79"/>
              </a:rPr>
              <a:t>התכנית "אמץ סטודנט" למתן מלגות לסטודנטים יוצאי אתיופיה במוסדות להשכלה גבוהה, הינה התכנית הוותיקה ביותר של הארגון, החל משנת 1987.</a:t>
            </a:r>
            <a:endParaRPr lang="he-IL" sz="3000" i="1" dirty="0" smtClean="0">
              <a:solidFill>
                <a:srgbClr val="0066FF"/>
              </a:solidFill>
              <a:cs typeface="David" pitchFamily="2" charset="-79"/>
            </a:endParaRPr>
          </a:p>
          <a:p>
            <a:pPr algn="just"/>
            <a:r>
              <a:rPr lang="he-IL" sz="3000" b="1" i="1" dirty="0" smtClean="0">
                <a:solidFill>
                  <a:srgbClr val="0066FF"/>
                </a:solidFill>
                <a:cs typeface="David" pitchFamily="2" charset="-79"/>
              </a:rPr>
              <a:t>בכל שנה זוכים כ- 400 סטודנטים מהמלגות. המלגות הינן מלגות מחייה, הניתנות לשימוש עצמי של הסטודנטים.</a:t>
            </a:r>
          </a:p>
          <a:p>
            <a:pPr algn="just"/>
            <a:endParaRPr lang="he-IL" sz="3000" b="1" i="1" dirty="0" smtClean="0">
              <a:solidFill>
                <a:srgbClr val="0066FF"/>
              </a:solidFill>
              <a:cs typeface="David" pitchFamily="2" charset="-79"/>
            </a:endParaRPr>
          </a:p>
          <a:p>
            <a:pPr algn="just"/>
            <a:r>
              <a:rPr lang="he-IL" sz="3000" b="1" i="1" dirty="0" smtClean="0">
                <a:solidFill>
                  <a:srgbClr val="0066FF"/>
                </a:solidFill>
                <a:cs typeface="David" pitchFamily="2" charset="-79"/>
              </a:rPr>
              <a:t>מתן המלגות, על פי גיוס משפחות "מאמצות", בעיקר בארה"ב, עם קשר אישי.</a:t>
            </a:r>
          </a:p>
          <a:p>
            <a:pPr algn="just"/>
            <a:r>
              <a:rPr lang="he-IL" sz="3000" b="1" i="1" dirty="0" smtClean="0">
                <a:solidFill>
                  <a:srgbClr val="0066FF"/>
                </a:solidFill>
                <a:cs typeface="David" pitchFamily="2" charset="-79"/>
              </a:rPr>
              <a:t>מאז היווסדה של התכנית ישנם מעל 2,700 בוגרים ובוגרות.</a:t>
            </a:r>
            <a:endParaRPr lang="he-IL" sz="3000" i="1" dirty="0" smtClean="0">
              <a:solidFill>
                <a:srgbClr val="0066FF"/>
              </a:solidFill>
              <a:cs typeface="David" pitchFamily="2" charset="-79"/>
            </a:endParaRPr>
          </a:p>
          <a:p>
            <a:pPr algn="ctr" rtl="0"/>
            <a:endParaRPr lang="he-IL" sz="3000" b="1" u="sng" dirty="0" smtClean="0">
              <a:solidFill>
                <a:srgbClr val="0066FF"/>
              </a:solidFill>
              <a:cs typeface="David" pitchFamily="2" charset="-79"/>
            </a:endParaRPr>
          </a:p>
        </p:txBody>
      </p:sp>
      <p:pic>
        <p:nvPicPr>
          <p:cNvPr id="21506" name="Picture 2" descr="Image result for ‫ארגון צפון אמריקה למען יהודי אתיופיה‬‎"/>
          <p:cNvPicPr>
            <a:picLocks noChangeAspect="1" noChangeArrowheads="1"/>
          </p:cNvPicPr>
          <p:nvPr/>
        </p:nvPicPr>
        <p:blipFill>
          <a:blip r:embed="rId2"/>
          <a:srcRect/>
          <a:stretch>
            <a:fillRect/>
          </a:stretch>
        </p:blipFill>
        <p:spPr bwMode="auto">
          <a:xfrm>
            <a:off x="0" y="0"/>
            <a:ext cx="3786182" cy="1514463"/>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Text Box 5"/>
          <p:cNvSpPr txBox="1">
            <a:spLocks noChangeArrowheads="1"/>
          </p:cNvSpPr>
          <p:nvPr/>
        </p:nvSpPr>
        <p:spPr bwMode="auto">
          <a:xfrm>
            <a:off x="357158" y="1071546"/>
            <a:ext cx="8536017" cy="5693866"/>
          </a:xfrm>
          <a:prstGeom prst="rect">
            <a:avLst/>
          </a:prstGeom>
          <a:noFill/>
          <a:ln w="9525">
            <a:noFill/>
            <a:miter lim="800000"/>
            <a:headEnd/>
            <a:tailEnd/>
          </a:ln>
        </p:spPr>
        <p:txBody>
          <a:bodyPr wrap="square">
            <a:spAutoFit/>
          </a:bodyPr>
          <a:lstStyle/>
          <a:p>
            <a:pPr algn="ctr" rtl="0"/>
            <a:endParaRPr lang="he-IL" sz="2800" b="1" u="sng" dirty="0" smtClean="0">
              <a:solidFill>
                <a:srgbClr val="0066FF"/>
              </a:solidFill>
              <a:cs typeface="David" pitchFamily="2" charset="-79"/>
            </a:endParaRPr>
          </a:p>
          <a:p>
            <a:r>
              <a:rPr lang="he-IL" sz="2800" b="1" i="1" dirty="0" smtClean="0">
                <a:solidFill>
                  <a:srgbClr val="0066FF"/>
                </a:solidFill>
                <a:cs typeface="David" pitchFamily="2" charset="-79"/>
              </a:rPr>
              <a:t>בשנת 2014 חולקו 371 מלגות  מתוך 510 מועמדים אשר הגישו בקשה לקבל מלגה</a:t>
            </a:r>
          </a:p>
          <a:p>
            <a:pPr>
              <a:buFont typeface="Arial" pitchFamily="34" charset="0"/>
              <a:buChar char="•"/>
            </a:pPr>
            <a:endParaRPr lang="he-IL" sz="2800" b="1" i="1" dirty="0" smtClean="0">
              <a:solidFill>
                <a:srgbClr val="0066FF"/>
              </a:solidFill>
              <a:cs typeface="David" pitchFamily="2" charset="-79"/>
            </a:endParaRPr>
          </a:p>
          <a:p>
            <a:r>
              <a:rPr lang="he-IL" sz="2800" b="1" i="1" dirty="0" smtClean="0">
                <a:solidFill>
                  <a:srgbClr val="0066FF"/>
                </a:solidFill>
                <a:cs typeface="David" pitchFamily="2" charset="-79"/>
              </a:rPr>
              <a:t>בשנת 2015 חולקו 476 מלגות מתוך 560 מועמדים אשר הגישו בקשה לקבלת מלגה</a:t>
            </a:r>
          </a:p>
          <a:p>
            <a:endParaRPr lang="he-IL" sz="2800" b="1" i="1" dirty="0" smtClean="0">
              <a:solidFill>
                <a:srgbClr val="0066FF"/>
              </a:solidFill>
              <a:cs typeface="David" pitchFamily="2" charset="-79"/>
            </a:endParaRPr>
          </a:p>
          <a:p>
            <a:r>
              <a:rPr lang="he-IL" sz="2800" b="1" i="1" dirty="0" smtClean="0">
                <a:solidFill>
                  <a:srgbClr val="0066FF"/>
                </a:solidFill>
                <a:cs typeface="David" pitchFamily="2" charset="-79"/>
              </a:rPr>
              <a:t>בשנת 2016 חולקו 360 מלגות מתוך 526 מועמדים אשר הגישו בקשה לקבלת מלגה. </a:t>
            </a:r>
          </a:p>
          <a:p>
            <a:pPr algn="ctr"/>
            <a:endParaRPr lang="he-IL" sz="2800" b="1" i="1" dirty="0" smtClean="0">
              <a:solidFill>
                <a:srgbClr val="0066FF"/>
              </a:solidFill>
              <a:cs typeface="David" pitchFamily="2" charset="-79"/>
            </a:endParaRPr>
          </a:p>
          <a:p>
            <a:pPr algn="just"/>
            <a:r>
              <a:rPr lang="he-IL" sz="2800" b="1" i="1" dirty="0" smtClean="0">
                <a:solidFill>
                  <a:srgbClr val="0066FF"/>
                </a:solidFill>
                <a:cs typeface="David" pitchFamily="2" charset="-79"/>
              </a:rPr>
              <a:t>שאיפתנו היא להגיע לשיתוף פעולה עם גופיים רלוונטיים וזאת על מנת לתת מענה לכל מי שפונה אלינו, להעניק לו מלגה ולאפשר לו </a:t>
            </a:r>
            <a:r>
              <a:rPr lang="he-IL" sz="2800" b="1" i="1" u="sng" dirty="0" smtClean="0">
                <a:solidFill>
                  <a:srgbClr val="0066FF"/>
                </a:solidFill>
                <a:cs typeface="David" pitchFamily="2" charset="-79"/>
              </a:rPr>
              <a:t>שוויון הזדמנויות ברכישת השכלה גבוהה.</a:t>
            </a:r>
            <a:endParaRPr lang="en-US" sz="2800" b="1" i="1" u="sng" dirty="0">
              <a:solidFill>
                <a:srgbClr val="0066FF"/>
              </a:solidFill>
              <a:cs typeface="David" pitchFamily="2" charset="-79"/>
            </a:endParaRPr>
          </a:p>
        </p:txBody>
      </p:sp>
      <p:pic>
        <p:nvPicPr>
          <p:cNvPr id="21506" name="Picture 2" descr="Image result for ‫ארגון צפון אמריקה למען יהודי אתיופיה‬‎"/>
          <p:cNvPicPr>
            <a:picLocks noChangeAspect="1" noChangeArrowheads="1"/>
          </p:cNvPicPr>
          <p:nvPr/>
        </p:nvPicPr>
        <p:blipFill>
          <a:blip r:embed="rId2"/>
          <a:srcRect/>
          <a:stretch>
            <a:fillRect/>
          </a:stretch>
        </p:blipFill>
        <p:spPr bwMode="auto">
          <a:xfrm>
            <a:off x="0" y="0"/>
            <a:ext cx="3786182" cy="1514463"/>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4500563" y="1989138"/>
            <a:ext cx="3671887" cy="1470025"/>
          </a:xfrm>
        </p:spPr>
        <p:txBody>
          <a:bodyPr/>
          <a:lstStyle/>
          <a:p>
            <a:pPr eaLnBrk="1" hangingPunct="1"/>
            <a:endParaRPr lang="en-US" dirty="0" smtClean="0"/>
          </a:p>
        </p:txBody>
      </p:sp>
      <p:sp>
        <p:nvSpPr>
          <p:cNvPr id="5123" name="Rectangle 3"/>
          <p:cNvSpPr>
            <a:spLocks noGrp="1" noChangeArrowheads="1"/>
          </p:cNvSpPr>
          <p:nvPr>
            <p:ph type="subTitle" idx="1"/>
          </p:nvPr>
        </p:nvSpPr>
        <p:spPr/>
        <p:txBody>
          <a:bodyPr/>
          <a:lstStyle/>
          <a:p>
            <a:pPr eaLnBrk="1" hangingPunct="1"/>
            <a:endParaRPr lang="en-US" smtClean="0"/>
          </a:p>
        </p:txBody>
      </p:sp>
      <p:pic>
        <p:nvPicPr>
          <p:cNvPr id="5124" name="Picture 4" descr="למצגת"/>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125" name="Text Box 5"/>
          <p:cNvSpPr txBox="1">
            <a:spLocks noChangeArrowheads="1"/>
          </p:cNvSpPr>
          <p:nvPr/>
        </p:nvSpPr>
        <p:spPr bwMode="auto">
          <a:xfrm>
            <a:off x="4929190" y="285728"/>
            <a:ext cx="4033837" cy="4862870"/>
          </a:xfrm>
          <a:prstGeom prst="rect">
            <a:avLst/>
          </a:prstGeom>
          <a:noFill/>
          <a:ln w="9525">
            <a:noFill/>
            <a:miter lim="800000"/>
            <a:headEnd/>
            <a:tailEnd/>
          </a:ln>
        </p:spPr>
        <p:txBody>
          <a:bodyPr wrap="square">
            <a:spAutoFit/>
          </a:bodyPr>
          <a:lstStyle/>
          <a:p>
            <a:pPr algn="ctr"/>
            <a:endParaRPr lang="he-IL" sz="4000" b="1" u="sng" dirty="0" smtClean="0">
              <a:solidFill>
                <a:srgbClr val="0066FF"/>
              </a:solidFill>
              <a:latin typeface="David" pitchFamily="34" charset="-79"/>
              <a:cs typeface="David" pitchFamily="34" charset="-79"/>
            </a:endParaRPr>
          </a:p>
          <a:p>
            <a:pPr algn="ctr"/>
            <a:endParaRPr lang="he-IL" sz="4000" b="1" u="sng" dirty="0" smtClean="0">
              <a:solidFill>
                <a:srgbClr val="0066FF"/>
              </a:solidFill>
              <a:latin typeface="David" pitchFamily="34" charset="-79"/>
              <a:cs typeface="David" pitchFamily="34" charset="-79"/>
            </a:endParaRPr>
          </a:p>
          <a:p>
            <a:pPr algn="ctr"/>
            <a:r>
              <a:rPr lang="he-IL" sz="4000" b="1" i="1" dirty="0" smtClean="0">
                <a:solidFill>
                  <a:srgbClr val="0066FF"/>
                </a:solidFill>
                <a:latin typeface="David" pitchFamily="34" charset="-79"/>
                <a:cs typeface="David" pitchFamily="2" charset="-79"/>
              </a:rPr>
              <a:t>"ספרי </a:t>
            </a:r>
            <a:r>
              <a:rPr lang="he-IL" sz="4000" b="1" i="1" dirty="0" err="1" smtClean="0">
                <a:solidFill>
                  <a:srgbClr val="0066FF"/>
                </a:solidFill>
                <a:latin typeface="David" pitchFamily="34" charset="-79"/>
                <a:cs typeface="David" pitchFamily="2" charset="-79"/>
              </a:rPr>
              <a:t>ברני</a:t>
            </a:r>
            <a:r>
              <a:rPr lang="he-IL" sz="4000" b="1" i="1" dirty="0" smtClean="0">
                <a:solidFill>
                  <a:srgbClr val="0066FF"/>
                </a:solidFill>
                <a:latin typeface="David" pitchFamily="34" charset="-79"/>
                <a:cs typeface="David" pitchFamily="2" charset="-79"/>
              </a:rPr>
              <a:t>"</a:t>
            </a:r>
          </a:p>
          <a:p>
            <a:pPr algn="ctr"/>
            <a:endParaRPr lang="he-IL" sz="4000" b="1" i="1" dirty="0" smtClean="0">
              <a:solidFill>
                <a:srgbClr val="0066FF"/>
              </a:solidFill>
              <a:latin typeface="David" pitchFamily="34" charset="-79"/>
              <a:cs typeface="David" pitchFamily="2" charset="-79"/>
            </a:endParaRPr>
          </a:p>
          <a:p>
            <a:pPr algn="ctr"/>
            <a:endParaRPr lang="he-IL" sz="4000" b="1" i="1" dirty="0" smtClean="0">
              <a:solidFill>
                <a:srgbClr val="0066FF"/>
              </a:solidFill>
              <a:latin typeface="David" pitchFamily="34" charset="-79"/>
              <a:cs typeface="David" pitchFamily="2" charset="-79"/>
            </a:endParaRPr>
          </a:p>
          <a:p>
            <a:pPr algn="ctr"/>
            <a:r>
              <a:rPr lang="he-IL" sz="4000" b="1" i="1" dirty="0" smtClean="0">
                <a:solidFill>
                  <a:srgbClr val="0066FF"/>
                </a:solidFill>
                <a:latin typeface="David" pitchFamily="34" charset="-79"/>
                <a:cs typeface="David" pitchFamily="2" charset="-79"/>
              </a:rPr>
              <a:t>ע"ש </a:t>
            </a:r>
            <a:r>
              <a:rPr lang="he-IL" sz="4000" b="1" i="1" dirty="0" err="1" smtClean="0">
                <a:solidFill>
                  <a:srgbClr val="0066FF"/>
                </a:solidFill>
                <a:latin typeface="David" pitchFamily="34" charset="-79"/>
                <a:cs typeface="David" pitchFamily="2" charset="-79"/>
              </a:rPr>
              <a:t>ברני</a:t>
            </a:r>
            <a:r>
              <a:rPr lang="he-IL" sz="4000" b="1" i="1" dirty="0" smtClean="0">
                <a:solidFill>
                  <a:srgbClr val="0066FF"/>
                </a:solidFill>
                <a:latin typeface="David" pitchFamily="34" charset="-79"/>
                <a:cs typeface="David" pitchFamily="2" charset="-79"/>
              </a:rPr>
              <a:t> ורחל </a:t>
            </a:r>
            <a:r>
              <a:rPr lang="he-IL" sz="4000" b="1" i="1" dirty="0" err="1" smtClean="0">
                <a:solidFill>
                  <a:srgbClr val="0066FF"/>
                </a:solidFill>
                <a:cs typeface="David" pitchFamily="2" charset="-79"/>
              </a:rPr>
              <a:t>גוטשטיין</a:t>
            </a:r>
            <a:r>
              <a:rPr lang="he-IL" sz="4000" b="1" i="1" dirty="0" smtClean="0"/>
              <a:t> </a:t>
            </a:r>
            <a:endParaRPr lang="he-IL" sz="4000" b="1" i="1" dirty="0" smtClean="0">
              <a:solidFill>
                <a:srgbClr val="0066FF"/>
              </a:solidFill>
              <a:latin typeface="David" pitchFamily="34" charset="-79"/>
              <a:cs typeface="David" pitchFamily="2" charset="-79"/>
            </a:endParaRPr>
          </a:p>
          <a:p>
            <a:pPr algn="ctr">
              <a:buFont typeface="Arial" pitchFamily="34" charset="0"/>
              <a:buChar char="•"/>
            </a:pPr>
            <a:endParaRPr lang="he-IL" sz="1500" u="sng" dirty="0" smtClean="0">
              <a:solidFill>
                <a:srgbClr val="0066FF"/>
              </a:solidFill>
              <a:latin typeface="David" pitchFamily="34" charset="-79"/>
              <a:cs typeface="David" pitchFamily="34" charset="-79"/>
            </a:endParaRPr>
          </a:p>
          <a:p>
            <a:pPr algn="ctr"/>
            <a:endParaRPr lang="en-US" sz="1500" b="1" dirty="0">
              <a:solidFill>
                <a:srgbClr val="0066FF"/>
              </a:solidFill>
              <a:latin typeface="David" pitchFamily="34" charset="-79"/>
              <a:cs typeface="David" pitchFamily="34" charset="-79"/>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Text Box 5"/>
          <p:cNvSpPr txBox="1">
            <a:spLocks noChangeArrowheads="1"/>
          </p:cNvSpPr>
          <p:nvPr/>
        </p:nvSpPr>
        <p:spPr bwMode="auto">
          <a:xfrm>
            <a:off x="357158" y="1357298"/>
            <a:ext cx="8536017" cy="7417415"/>
          </a:xfrm>
          <a:prstGeom prst="rect">
            <a:avLst/>
          </a:prstGeom>
          <a:noFill/>
          <a:ln w="9525">
            <a:noFill/>
            <a:miter lim="800000"/>
            <a:headEnd/>
            <a:tailEnd/>
          </a:ln>
        </p:spPr>
        <p:txBody>
          <a:bodyPr wrap="square">
            <a:spAutoFit/>
          </a:bodyPr>
          <a:lstStyle/>
          <a:p>
            <a:pPr algn="ctr" rtl="0"/>
            <a:r>
              <a:rPr lang="he-IL" sz="2800" b="1" i="1" u="sng" dirty="0" smtClean="0">
                <a:solidFill>
                  <a:srgbClr val="0066FF"/>
                </a:solidFill>
                <a:cs typeface="David" pitchFamily="2" charset="-79"/>
              </a:rPr>
              <a:t>"ספני </a:t>
            </a:r>
            <a:r>
              <a:rPr lang="he-IL" sz="2800" b="1" i="1" u="sng" dirty="0" err="1" smtClean="0">
                <a:solidFill>
                  <a:srgbClr val="0066FF"/>
                </a:solidFill>
                <a:cs typeface="David" pitchFamily="2" charset="-79"/>
              </a:rPr>
              <a:t>ברני</a:t>
            </a:r>
            <a:r>
              <a:rPr lang="he-IL" sz="2800" b="1" i="1" u="sng" dirty="0" smtClean="0">
                <a:solidFill>
                  <a:srgbClr val="0066FF"/>
                </a:solidFill>
                <a:cs typeface="David" pitchFamily="2" charset="-79"/>
              </a:rPr>
              <a:t>"</a:t>
            </a:r>
          </a:p>
          <a:p>
            <a:pPr algn="just">
              <a:lnSpc>
                <a:spcPct val="150000"/>
              </a:lnSpc>
            </a:pPr>
            <a:r>
              <a:rPr lang="he-IL" sz="2800" b="1" i="1" dirty="0" smtClean="0">
                <a:solidFill>
                  <a:srgbClr val="0066FF"/>
                </a:solidFill>
                <a:cs typeface="David" pitchFamily="2" charset="-79"/>
              </a:rPr>
              <a:t>הענקת ספרי ילדים באמצעות הסטודנטים מקבלי המלגה. הסטודנטים נקראים לקבל ספרים עבור הילדים הצעירים במשפחותיהם ו או בסביבתם, לקרא ספר לילדים ולהעניק להם את הספרים כמתנה. </a:t>
            </a:r>
            <a:endParaRPr lang="he-IL" sz="2800" b="1" i="1" u="sng" dirty="0" smtClean="0">
              <a:solidFill>
                <a:srgbClr val="0066FF"/>
              </a:solidFill>
              <a:cs typeface="David" pitchFamily="2" charset="-79"/>
            </a:endParaRPr>
          </a:p>
          <a:p>
            <a:pPr algn="just">
              <a:lnSpc>
                <a:spcPct val="150000"/>
              </a:lnSpc>
            </a:pPr>
            <a:r>
              <a:rPr lang="he-IL" sz="2800" b="1" i="1" dirty="0" smtClean="0">
                <a:solidFill>
                  <a:srgbClr val="0066FF"/>
                </a:solidFill>
                <a:cs typeface="David" pitchFamily="2" charset="-79"/>
              </a:rPr>
              <a:t>מטרת התכנית היא לקרב תינוקות וילדים לאות העברית הכתובה, כבר מגיל הרך. קריאת ספרים לפעוטות תהיה מעין הכנה בלתי רשמית לפני הגעת הילד לכיתה א'.</a:t>
            </a:r>
          </a:p>
          <a:p>
            <a:pPr algn="just">
              <a:lnSpc>
                <a:spcPct val="150000"/>
              </a:lnSpc>
            </a:pPr>
            <a:endParaRPr lang="he-IL" sz="2800" dirty="0" smtClean="0">
              <a:solidFill>
                <a:srgbClr val="0066FF"/>
              </a:solidFill>
              <a:cs typeface="David" pitchFamily="2" charset="-79"/>
            </a:endParaRPr>
          </a:p>
          <a:p>
            <a:pPr algn="ctr" rtl="0"/>
            <a:endParaRPr lang="he-IL" sz="2800" b="1" u="sng" dirty="0" smtClean="0">
              <a:solidFill>
                <a:srgbClr val="0066FF"/>
              </a:solidFill>
              <a:cs typeface="David" pitchFamily="2" charset="-79"/>
            </a:endParaRPr>
          </a:p>
          <a:p>
            <a:pPr algn="ctr" rtl="0"/>
            <a:endParaRPr lang="he-IL" sz="2800" b="1" u="sng" dirty="0" smtClean="0">
              <a:solidFill>
                <a:srgbClr val="0066FF"/>
              </a:solidFill>
              <a:cs typeface="David" pitchFamily="2" charset="-79"/>
            </a:endParaRPr>
          </a:p>
          <a:p>
            <a:pPr algn="ctr" rtl="0"/>
            <a:endParaRPr lang="he-IL" sz="2800" b="1" u="sng" dirty="0" smtClean="0">
              <a:solidFill>
                <a:srgbClr val="0066FF"/>
              </a:solidFill>
              <a:cs typeface="David" pitchFamily="2" charset="-79"/>
            </a:endParaRPr>
          </a:p>
          <a:p>
            <a:pPr algn="ctr" rtl="0"/>
            <a:endParaRPr lang="he-IL" sz="2800" b="1" u="sng" dirty="0" smtClean="0">
              <a:solidFill>
                <a:srgbClr val="0066FF"/>
              </a:solidFill>
              <a:cs typeface="David" pitchFamily="2" charset="-79"/>
            </a:endParaRPr>
          </a:p>
        </p:txBody>
      </p:sp>
      <p:pic>
        <p:nvPicPr>
          <p:cNvPr id="21506" name="Picture 2" descr="Image result for ‫ארגון צפון אמריקה למען יהודי אתיופיה‬‎"/>
          <p:cNvPicPr>
            <a:picLocks noChangeAspect="1" noChangeArrowheads="1"/>
          </p:cNvPicPr>
          <p:nvPr/>
        </p:nvPicPr>
        <p:blipFill>
          <a:blip r:embed="rId2"/>
          <a:srcRect/>
          <a:stretch>
            <a:fillRect/>
          </a:stretch>
        </p:blipFill>
        <p:spPr bwMode="auto">
          <a:xfrm>
            <a:off x="0" y="0"/>
            <a:ext cx="3786182" cy="1514463"/>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Text Box 5"/>
          <p:cNvSpPr txBox="1">
            <a:spLocks noChangeArrowheads="1"/>
          </p:cNvSpPr>
          <p:nvPr/>
        </p:nvSpPr>
        <p:spPr bwMode="auto">
          <a:xfrm>
            <a:off x="357158" y="1357298"/>
            <a:ext cx="8536017" cy="6986528"/>
          </a:xfrm>
          <a:prstGeom prst="rect">
            <a:avLst/>
          </a:prstGeom>
          <a:noFill/>
          <a:ln w="9525">
            <a:noFill/>
            <a:miter lim="800000"/>
            <a:headEnd/>
            <a:tailEnd/>
          </a:ln>
        </p:spPr>
        <p:txBody>
          <a:bodyPr wrap="square">
            <a:spAutoFit/>
          </a:bodyPr>
          <a:lstStyle/>
          <a:p>
            <a:pPr algn="ctr" rtl="0"/>
            <a:r>
              <a:rPr lang="he-IL" sz="2800" b="1" i="1" u="sng" dirty="0" smtClean="0">
                <a:solidFill>
                  <a:srgbClr val="0066FF"/>
                </a:solidFill>
                <a:cs typeface="David" pitchFamily="2" charset="-79"/>
              </a:rPr>
              <a:t>"ספני </a:t>
            </a:r>
            <a:r>
              <a:rPr lang="he-IL" sz="2800" b="1" i="1" u="sng" dirty="0" err="1" smtClean="0">
                <a:solidFill>
                  <a:srgbClr val="0066FF"/>
                </a:solidFill>
                <a:cs typeface="David" pitchFamily="2" charset="-79"/>
              </a:rPr>
              <a:t>ברני</a:t>
            </a:r>
            <a:r>
              <a:rPr lang="he-IL" sz="2800" b="1" i="1" u="sng" dirty="0" smtClean="0">
                <a:solidFill>
                  <a:srgbClr val="0066FF"/>
                </a:solidFill>
                <a:cs typeface="David" pitchFamily="2" charset="-79"/>
              </a:rPr>
              <a:t>"</a:t>
            </a:r>
            <a:endParaRPr lang="he-IL" sz="2800" i="1" dirty="0" smtClean="0">
              <a:solidFill>
                <a:srgbClr val="0066FF"/>
              </a:solidFill>
              <a:cs typeface="David" pitchFamily="2" charset="-79"/>
            </a:endParaRPr>
          </a:p>
          <a:p>
            <a:pPr algn="just"/>
            <a:endParaRPr lang="he-IL" sz="2800" i="1" dirty="0" smtClean="0">
              <a:solidFill>
                <a:srgbClr val="0066FF"/>
              </a:solidFill>
              <a:cs typeface="David" pitchFamily="2" charset="-79"/>
            </a:endParaRPr>
          </a:p>
          <a:p>
            <a:pPr algn="just"/>
            <a:r>
              <a:rPr lang="he-IL" sz="2800" b="1" i="1" dirty="0" smtClean="0">
                <a:solidFill>
                  <a:srgbClr val="0066FF"/>
                </a:solidFill>
                <a:cs typeface="David" pitchFamily="2" charset="-79"/>
              </a:rPr>
              <a:t>באמצעות התוכנית בשנת 2016 חולקו 1,342 ספרים לילדים. </a:t>
            </a:r>
          </a:p>
          <a:p>
            <a:pPr algn="just"/>
            <a:endParaRPr lang="he-IL" sz="2800" b="1" i="1" dirty="0" smtClean="0">
              <a:solidFill>
                <a:srgbClr val="0066FF"/>
              </a:solidFill>
              <a:cs typeface="David" pitchFamily="2" charset="-79"/>
            </a:endParaRPr>
          </a:p>
          <a:p>
            <a:pPr algn="just"/>
            <a:r>
              <a:rPr lang="he-IL" sz="2800" b="1" i="1" dirty="0" smtClean="0">
                <a:solidFill>
                  <a:srgbClr val="0066FF"/>
                </a:solidFill>
                <a:cs typeface="David" pitchFamily="2" charset="-79"/>
              </a:rPr>
              <a:t>התוכנית קיימת 7 שנים.</a:t>
            </a:r>
          </a:p>
          <a:p>
            <a:pPr algn="just"/>
            <a:endParaRPr lang="he-IL" sz="2800" b="1" i="1" dirty="0" smtClean="0">
              <a:solidFill>
                <a:srgbClr val="0066FF"/>
              </a:solidFill>
              <a:cs typeface="David" pitchFamily="2" charset="-79"/>
            </a:endParaRPr>
          </a:p>
          <a:p>
            <a:pPr algn="just"/>
            <a:r>
              <a:rPr lang="he-IL" sz="2800" b="1" i="1" dirty="0" smtClean="0">
                <a:solidFill>
                  <a:srgbClr val="0066FF"/>
                </a:solidFill>
                <a:cs typeface="David" pitchFamily="2" charset="-79"/>
              </a:rPr>
              <a:t>הספרים: סיפורים ישראליים של מחברים ידועים, ספרי ילדים מההווי של יהודי אתיופיה ואתיופיה. </a:t>
            </a:r>
          </a:p>
          <a:p>
            <a:pPr algn="just"/>
            <a:endParaRPr lang="he-IL" sz="2800" b="1" i="1" dirty="0" smtClean="0">
              <a:solidFill>
                <a:srgbClr val="0066FF"/>
              </a:solidFill>
              <a:cs typeface="David" pitchFamily="2" charset="-79"/>
            </a:endParaRPr>
          </a:p>
          <a:p>
            <a:pPr algn="just"/>
            <a:r>
              <a:rPr lang="he-IL" sz="2800" b="1" i="1" dirty="0" smtClean="0">
                <a:solidFill>
                  <a:srgbClr val="0066FF"/>
                </a:solidFill>
                <a:cs typeface="David" pitchFamily="2" charset="-79"/>
              </a:rPr>
              <a:t>ילד המקבל ספר לבית יוכל לחזור ולעיין ו/או לקרוא ללא מגבלה הקיימת בספריות ולהעבירו הלאה.</a:t>
            </a:r>
          </a:p>
          <a:p>
            <a:pPr algn="just"/>
            <a:endParaRPr lang="he-IL" sz="2800" dirty="0" smtClean="0">
              <a:solidFill>
                <a:srgbClr val="0066FF"/>
              </a:solidFill>
              <a:cs typeface="David" pitchFamily="2" charset="-79"/>
            </a:endParaRPr>
          </a:p>
          <a:p>
            <a:pPr algn="ctr" rtl="0"/>
            <a:endParaRPr lang="he-IL" sz="2800" b="1" u="sng" dirty="0" smtClean="0">
              <a:solidFill>
                <a:srgbClr val="0066FF"/>
              </a:solidFill>
              <a:cs typeface="David" pitchFamily="2" charset="-79"/>
            </a:endParaRPr>
          </a:p>
          <a:p>
            <a:pPr algn="ctr" rtl="0"/>
            <a:endParaRPr lang="he-IL" sz="2800" b="1" u="sng" dirty="0" smtClean="0">
              <a:solidFill>
                <a:srgbClr val="0066FF"/>
              </a:solidFill>
              <a:cs typeface="David" pitchFamily="2" charset="-79"/>
            </a:endParaRPr>
          </a:p>
          <a:p>
            <a:pPr algn="ctr" rtl="0"/>
            <a:endParaRPr lang="he-IL" sz="2800" b="1" u="sng" dirty="0" smtClean="0">
              <a:solidFill>
                <a:srgbClr val="0066FF"/>
              </a:solidFill>
              <a:cs typeface="David" pitchFamily="2" charset="-79"/>
            </a:endParaRPr>
          </a:p>
          <a:p>
            <a:pPr algn="ctr" rtl="0"/>
            <a:endParaRPr lang="he-IL" sz="2800" b="1" u="sng" dirty="0" smtClean="0">
              <a:solidFill>
                <a:srgbClr val="0066FF"/>
              </a:solidFill>
              <a:cs typeface="David" pitchFamily="2" charset="-79"/>
            </a:endParaRPr>
          </a:p>
        </p:txBody>
      </p:sp>
      <p:pic>
        <p:nvPicPr>
          <p:cNvPr id="21506" name="Picture 2" descr="Image result for ‫ארגון צפון אמריקה למען יהודי אתיופיה‬‎"/>
          <p:cNvPicPr>
            <a:picLocks noChangeAspect="1" noChangeArrowheads="1"/>
          </p:cNvPicPr>
          <p:nvPr/>
        </p:nvPicPr>
        <p:blipFill>
          <a:blip r:embed="rId2"/>
          <a:srcRect/>
          <a:stretch>
            <a:fillRect/>
          </a:stretch>
        </p:blipFill>
        <p:spPr bwMode="auto">
          <a:xfrm>
            <a:off x="0" y="0"/>
            <a:ext cx="3786182" cy="1514463"/>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4500563" y="1989138"/>
            <a:ext cx="3671887" cy="1470025"/>
          </a:xfrm>
        </p:spPr>
        <p:txBody>
          <a:bodyPr/>
          <a:lstStyle/>
          <a:p>
            <a:pPr eaLnBrk="1" hangingPunct="1"/>
            <a:endParaRPr lang="en-US" dirty="0" smtClean="0"/>
          </a:p>
        </p:txBody>
      </p:sp>
      <p:sp>
        <p:nvSpPr>
          <p:cNvPr id="5123" name="Rectangle 3"/>
          <p:cNvSpPr>
            <a:spLocks noGrp="1" noChangeArrowheads="1"/>
          </p:cNvSpPr>
          <p:nvPr>
            <p:ph type="subTitle" idx="1"/>
          </p:nvPr>
        </p:nvSpPr>
        <p:spPr/>
        <p:txBody>
          <a:bodyPr/>
          <a:lstStyle/>
          <a:p>
            <a:pPr eaLnBrk="1" hangingPunct="1"/>
            <a:endParaRPr lang="en-US" smtClean="0"/>
          </a:p>
        </p:txBody>
      </p:sp>
      <p:pic>
        <p:nvPicPr>
          <p:cNvPr id="5124" name="Picture 4" descr="למצגת"/>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125" name="Text Box 5"/>
          <p:cNvSpPr txBox="1">
            <a:spLocks noChangeArrowheads="1"/>
          </p:cNvSpPr>
          <p:nvPr/>
        </p:nvSpPr>
        <p:spPr bwMode="auto">
          <a:xfrm>
            <a:off x="4929190" y="285728"/>
            <a:ext cx="4033837" cy="3016210"/>
          </a:xfrm>
          <a:prstGeom prst="rect">
            <a:avLst/>
          </a:prstGeom>
          <a:noFill/>
          <a:ln w="9525">
            <a:noFill/>
            <a:miter lim="800000"/>
            <a:headEnd/>
            <a:tailEnd/>
          </a:ln>
        </p:spPr>
        <p:txBody>
          <a:bodyPr wrap="square">
            <a:spAutoFit/>
          </a:bodyPr>
          <a:lstStyle/>
          <a:p>
            <a:pPr algn="ctr"/>
            <a:endParaRPr lang="he-IL" sz="4000" b="1" u="sng" dirty="0" smtClean="0">
              <a:solidFill>
                <a:srgbClr val="0066FF"/>
              </a:solidFill>
              <a:latin typeface="David" pitchFamily="34" charset="-79"/>
              <a:cs typeface="David" pitchFamily="34" charset="-79"/>
            </a:endParaRPr>
          </a:p>
          <a:p>
            <a:pPr algn="ctr"/>
            <a:endParaRPr lang="he-IL" sz="4000" b="1" u="sng" dirty="0" smtClean="0">
              <a:solidFill>
                <a:srgbClr val="0066FF"/>
              </a:solidFill>
              <a:latin typeface="David" pitchFamily="34" charset="-79"/>
              <a:cs typeface="David" pitchFamily="34" charset="-79"/>
            </a:endParaRPr>
          </a:p>
          <a:p>
            <a:pPr algn="ctr"/>
            <a:r>
              <a:rPr lang="he-IL" sz="4000" b="1" dirty="0" smtClean="0">
                <a:solidFill>
                  <a:srgbClr val="0066FF"/>
                </a:solidFill>
                <a:latin typeface="David" pitchFamily="34" charset="-79"/>
                <a:cs typeface="David" pitchFamily="2" charset="-79"/>
              </a:rPr>
              <a:t>שימור מסורת ומורשת  </a:t>
            </a:r>
          </a:p>
          <a:p>
            <a:pPr algn="ctr">
              <a:buFont typeface="Arial" pitchFamily="34" charset="0"/>
              <a:buChar char="•"/>
            </a:pPr>
            <a:endParaRPr lang="he-IL" sz="1500" u="sng" dirty="0" smtClean="0">
              <a:solidFill>
                <a:srgbClr val="0066FF"/>
              </a:solidFill>
              <a:latin typeface="David" pitchFamily="34" charset="-79"/>
              <a:cs typeface="David" pitchFamily="34" charset="-79"/>
            </a:endParaRPr>
          </a:p>
          <a:p>
            <a:pPr algn="ctr"/>
            <a:endParaRPr lang="en-US" sz="1500" b="1" dirty="0">
              <a:solidFill>
                <a:srgbClr val="0066FF"/>
              </a:solidFill>
              <a:latin typeface="David" pitchFamily="34" charset="-79"/>
              <a:cs typeface="David" pitchFamily="34" charset="-79"/>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Text Box 5"/>
          <p:cNvSpPr txBox="1">
            <a:spLocks noChangeArrowheads="1"/>
          </p:cNvSpPr>
          <p:nvPr/>
        </p:nvSpPr>
        <p:spPr bwMode="auto">
          <a:xfrm>
            <a:off x="357158" y="1071546"/>
            <a:ext cx="8536017" cy="5324535"/>
          </a:xfrm>
          <a:prstGeom prst="rect">
            <a:avLst/>
          </a:prstGeom>
          <a:noFill/>
          <a:ln w="9525">
            <a:noFill/>
            <a:miter lim="800000"/>
            <a:headEnd/>
            <a:tailEnd/>
          </a:ln>
        </p:spPr>
        <p:txBody>
          <a:bodyPr wrap="square">
            <a:spAutoFit/>
          </a:bodyPr>
          <a:lstStyle/>
          <a:p>
            <a:pPr algn="ctr"/>
            <a:r>
              <a:rPr lang="he-IL" sz="3200" b="1" i="1" u="sng" dirty="0" smtClean="0">
                <a:solidFill>
                  <a:srgbClr val="0066FF"/>
                </a:solidFill>
                <a:cs typeface="David" pitchFamily="2" charset="-79"/>
              </a:rPr>
              <a:t>"מסורת ומורשת "</a:t>
            </a:r>
          </a:p>
          <a:p>
            <a:pPr algn="just"/>
            <a:endParaRPr lang="he-IL" sz="2800" b="1" i="1" u="sng" dirty="0" smtClean="0">
              <a:solidFill>
                <a:srgbClr val="0066FF"/>
              </a:solidFill>
              <a:cs typeface="David" pitchFamily="2" charset="-79"/>
            </a:endParaRPr>
          </a:p>
          <a:p>
            <a:pPr algn="just"/>
            <a:r>
              <a:rPr lang="he-IL" sz="2800" i="1" dirty="0" smtClean="0">
                <a:solidFill>
                  <a:srgbClr val="0066FF"/>
                </a:solidFill>
                <a:cs typeface="David" pitchFamily="2" charset="-79"/>
              </a:rPr>
              <a:t>לשיטתנו מלאכת שימור המורשת ההיסטורית של קהילת ביתא ישראל הנה כתיבה היסטורית בפני עצמה ואנו משתדלים ככל שניתן להנחיל ידע זה </a:t>
            </a:r>
            <a:r>
              <a:rPr lang="he-IL" sz="2800" b="1" i="1" dirty="0" smtClean="0">
                <a:solidFill>
                  <a:srgbClr val="0066FF"/>
                </a:solidFill>
                <a:cs typeface="David" pitchFamily="2" charset="-79"/>
              </a:rPr>
              <a:t>לבני הדור הצעיר של הקהילה </a:t>
            </a:r>
            <a:r>
              <a:rPr lang="he-IL" sz="2800" i="1" dirty="0" smtClean="0">
                <a:solidFill>
                  <a:srgbClr val="0066FF"/>
                </a:solidFill>
                <a:cs typeface="David" pitchFamily="2" charset="-79"/>
              </a:rPr>
              <a:t>מכיוון ולנו חשוב שאדם יכיר את שורשיו.</a:t>
            </a:r>
          </a:p>
          <a:p>
            <a:pPr algn="just"/>
            <a:r>
              <a:rPr lang="he-IL" sz="2800" i="1" dirty="0" smtClean="0">
                <a:solidFill>
                  <a:srgbClr val="0066FF"/>
                </a:solidFill>
                <a:cs typeface="David" pitchFamily="2" charset="-79"/>
              </a:rPr>
              <a:t/>
            </a:r>
            <a:br>
              <a:rPr lang="he-IL" sz="2800" i="1" dirty="0" smtClean="0">
                <a:solidFill>
                  <a:srgbClr val="0066FF"/>
                </a:solidFill>
                <a:cs typeface="David" pitchFamily="2" charset="-79"/>
              </a:rPr>
            </a:br>
            <a:r>
              <a:rPr lang="he-IL" sz="2800" i="1" dirty="0" smtClean="0">
                <a:solidFill>
                  <a:srgbClr val="0066FF"/>
                </a:solidFill>
                <a:cs typeface="David" pitchFamily="2" charset="-79"/>
              </a:rPr>
              <a:t>פעילות שימור המורשת מתבטאת בהכנת חומר הסברה, הפעלת אוהל לימוד ב"יום </a:t>
            </a:r>
            <a:r>
              <a:rPr lang="he-IL" sz="2800" i="1" dirty="0" err="1" smtClean="0">
                <a:solidFill>
                  <a:srgbClr val="0066FF"/>
                </a:solidFill>
                <a:cs typeface="David" pitchFamily="2" charset="-79"/>
              </a:rPr>
              <a:t>הסגד</a:t>
            </a:r>
            <a:r>
              <a:rPr lang="he-IL" sz="2800" i="1" dirty="0" smtClean="0">
                <a:solidFill>
                  <a:srgbClr val="0066FF"/>
                </a:solidFill>
                <a:cs typeface="David" pitchFamily="2" charset="-79"/>
              </a:rPr>
              <a:t>"</a:t>
            </a:r>
            <a:r>
              <a:rPr lang="he-IL" sz="2800" i="1" dirty="0" err="1" smtClean="0">
                <a:solidFill>
                  <a:srgbClr val="0066FF"/>
                </a:solidFill>
                <a:cs typeface="David" pitchFamily="2" charset="-79"/>
              </a:rPr>
              <a:t> לה</a:t>
            </a:r>
            <a:r>
              <a:rPr lang="he-IL" sz="2800" i="1" dirty="0" smtClean="0">
                <a:solidFill>
                  <a:srgbClr val="0066FF"/>
                </a:solidFill>
                <a:cs typeface="David" pitchFamily="2" charset="-79"/>
              </a:rPr>
              <a:t>וראת התפילות הנאמרות באותו יום, הזמנת </a:t>
            </a:r>
            <a:r>
              <a:rPr lang="he-IL" sz="2800" i="1" dirty="0" err="1" smtClean="0">
                <a:solidFill>
                  <a:srgbClr val="0066FF"/>
                </a:solidFill>
                <a:cs typeface="David" pitchFamily="2" charset="-79"/>
              </a:rPr>
              <a:t>קסים</a:t>
            </a:r>
            <a:r>
              <a:rPr lang="he-IL" sz="2800" i="1" dirty="0" smtClean="0">
                <a:solidFill>
                  <a:srgbClr val="0066FF"/>
                </a:solidFill>
                <a:cs typeface="David" pitchFamily="2" charset="-79"/>
              </a:rPr>
              <a:t> לסדרים לדוגמה והוראה על החגים באתיופיה ועוד.</a:t>
            </a:r>
            <a:endParaRPr lang="he-IL" sz="2800" b="1" i="1" u="sng" dirty="0" smtClean="0">
              <a:solidFill>
                <a:srgbClr val="0066FF"/>
              </a:solidFill>
              <a:cs typeface="David" pitchFamily="2" charset="-79"/>
            </a:endParaRPr>
          </a:p>
          <a:p>
            <a:pPr algn="just"/>
            <a:endParaRPr lang="he-IL" sz="2800" b="1" u="sng" dirty="0" smtClean="0">
              <a:solidFill>
                <a:srgbClr val="0066FF"/>
              </a:solidFill>
              <a:cs typeface="David" pitchFamily="2" charset="-79"/>
            </a:endParaRPr>
          </a:p>
          <a:p>
            <a:pPr algn="just"/>
            <a:endParaRPr lang="he-IL" sz="2800" b="1" u="sng" dirty="0" smtClean="0">
              <a:solidFill>
                <a:srgbClr val="0066FF"/>
              </a:solidFill>
              <a:cs typeface="David" pitchFamily="2" charset="-79"/>
            </a:endParaRPr>
          </a:p>
        </p:txBody>
      </p:sp>
      <p:pic>
        <p:nvPicPr>
          <p:cNvPr id="21506" name="Picture 2" descr="Image result for ‫ארגון צפון אמריקה למען יהודי אתיופיה‬‎"/>
          <p:cNvPicPr>
            <a:picLocks noChangeAspect="1" noChangeArrowheads="1"/>
          </p:cNvPicPr>
          <p:nvPr/>
        </p:nvPicPr>
        <p:blipFill>
          <a:blip r:embed="rId2"/>
          <a:srcRect/>
          <a:stretch>
            <a:fillRect/>
          </a:stretch>
        </p:blipFill>
        <p:spPr bwMode="auto">
          <a:xfrm>
            <a:off x="1" y="1"/>
            <a:ext cx="2786050" cy="1114413"/>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0BF6FBC-163D-4B2F-B67A-78198022E1E6}"/>
</file>

<file path=customXml/itemProps2.xml><?xml version="1.0" encoding="utf-8"?>
<ds:datastoreItem xmlns:ds="http://schemas.openxmlformats.org/officeDocument/2006/customXml" ds:itemID="{C1432C8E-7046-406C-A482-60FE6B0F7A49}"/>
</file>

<file path=customXml/itemProps3.xml><?xml version="1.0" encoding="utf-8"?>
<ds:datastoreItem xmlns:ds="http://schemas.openxmlformats.org/officeDocument/2006/customXml" ds:itemID="{40D61D52-1B1D-4632-B1EC-54E57090A9D0}"/>
</file>

<file path=docProps/app.xml><?xml version="1.0" encoding="utf-8"?>
<Properties xmlns="http://schemas.openxmlformats.org/officeDocument/2006/extended-properties" xmlns:vt="http://schemas.openxmlformats.org/officeDocument/2006/docPropsVTypes">
  <Template>Civic</Template>
  <TotalTime>25651</TotalTime>
  <Words>567</Words>
  <Application>Microsoft Office PowerPoint</Application>
  <PresentationFormat>‫הצגה על המסך (4:3)</PresentationFormat>
  <Paragraphs>113</Paragraphs>
  <Slides>17</Slides>
  <Notes>0</Notes>
  <HiddenSlides>0</HiddenSlides>
  <MMClips>0</MMClips>
  <ScaleCrop>false</ScaleCrop>
  <HeadingPairs>
    <vt:vector size="6" baseType="variant">
      <vt:variant>
        <vt:lpstr>גופנים בשימוש</vt:lpstr>
      </vt:variant>
      <vt:variant>
        <vt:i4>4</vt:i4>
      </vt:variant>
      <vt:variant>
        <vt:lpstr>ערכת נושא</vt:lpstr>
      </vt:variant>
      <vt:variant>
        <vt:i4>1</vt:i4>
      </vt:variant>
      <vt:variant>
        <vt:lpstr>כותרות שקופיות</vt:lpstr>
      </vt:variant>
      <vt:variant>
        <vt:i4>17</vt:i4>
      </vt:variant>
    </vt:vector>
  </HeadingPairs>
  <TitlesOfParts>
    <vt:vector size="22" baseType="lpstr">
      <vt:lpstr>Arial</vt:lpstr>
      <vt:lpstr>Calibri</vt:lpstr>
      <vt:lpstr>David</vt:lpstr>
      <vt:lpstr>Times New Roman</vt:lpstr>
      <vt:lpstr>Office Theme</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vector>
  </TitlesOfParts>
  <Company>NACOEJ</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דולי הודיה שמעוני</cp:lastModifiedBy>
  <cp:revision>2066</cp:revision>
  <dcterms:created xsi:type="dcterms:W3CDTF">2012-08-25T17:02:32Z</dcterms:created>
  <dcterms:modified xsi:type="dcterms:W3CDTF">2017-01-30T07:02:10Z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2013155</vt:r8>
  </property>
</Properties>
</file>