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s/slide15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14.xml" ContentType="application/vnd.openxmlformats-officedocument.presentationml.slide+xml"/>
  <Override PartName="/ppt/slides/slide7.xml" ContentType="application/vnd.openxmlformats-officedocument.presentationml.slide+xml"/>
  <Override PartName="/ppt/slides/slide11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3.xml" ContentType="application/vnd.openxmlformats-officedocument.presentationml.slide+xml"/>
  <Override PartName="/ppt/slides/slide9.xml" ContentType="application/vnd.openxmlformats-officedocument.presentationml.slide+xml"/>
  <Override PartName="/ppt/slides/slide12.xml" ContentType="application/vnd.openxmlformats-officedocument.presentationml.slide+xml"/>
  <Override PartName="/ppt/notesSlides/notesSlide5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embedTrueTypeFonts="1" saveSubsetFonts="1">
  <p:sldMasterIdLst>
    <p:sldMasterId id="2147483747" r:id="rId1"/>
  </p:sldMasterIdLst>
  <p:notesMasterIdLst>
    <p:notesMasterId r:id="rId17"/>
  </p:notesMasterIdLst>
  <p:handoutMasterIdLst>
    <p:handoutMasterId r:id="rId18"/>
  </p:handoutMasterIdLst>
  <p:sldIdLst>
    <p:sldId id="659" r:id="rId2"/>
    <p:sldId id="719" r:id="rId3"/>
    <p:sldId id="733" r:id="rId4"/>
    <p:sldId id="734" r:id="rId5"/>
    <p:sldId id="722" r:id="rId6"/>
    <p:sldId id="754" r:id="rId7"/>
    <p:sldId id="755" r:id="rId8"/>
    <p:sldId id="756" r:id="rId9"/>
    <p:sldId id="757" r:id="rId10"/>
    <p:sldId id="765" r:id="rId11"/>
    <p:sldId id="766" r:id="rId12"/>
    <p:sldId id="767" r:id="rId13"/>
    <p:sldId id="768" r:id="rId14"/>
    <p:sldId id="771" r:id="rId15"/>
    <p:sldId id="772" r:id="rId16"/>
  </p:sldIdLst>
  <p:sldSz cx="9144000" cy="6858000" type="screen4x3"/>
  <p:notesSz cx="6797675" cy="9926638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Guttman-Aharoni" panose="02010701010101010101" pitchFamily="2" charset="-79"/>
      <p:bold r:id="rId23"/>
    </p:embeddedFont>
  </p:embeddedFontLst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94">
          <p15:clr>
            <a:srgbClr val="A4A3A4"/>
          </p15:clr>
        </p15:guide>
        <p15:guide id="2" pos="538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99"/>
    <a:srgbClr val="2CC6F0"/>
    <a:srgbClr val="404040"/>
    <a:srgbClr val="FF6600"/>
    <a:srgbClr val="003366"/>
    <a:srgbClr val="00214D"/>
    <a:srgbClr val="FF9900"/>
    <a:srgbClr val="DCDCDC"/>
    <a:srgbClr val="779FB7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7DF18680-E054-41AD-8BC1-D1AEF772440D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8454" autoAdjust="0"/>
    <p:restoredTop sz="93875" autoAdjust="0"/>
  </p:normalViewPr>
  <p:slideViewPr>
    <p:cSldViewPr snapToGrid="0">
      <p:cViewPr varScale="1">
        <p:scale>
          <a:sx n="109" d="100"/>
          <a:sy n="109" d="100"/>
        </p:scale>
        <p:origin x="210" y="102"/>
      </p:cViewPr>
      <p:guideLst>
        <p:guide orient="horz" pos="794"/>
        <p:guide pos="538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tableStyles" Target="tableStyles.xml"/><Relationship Id="rId30" Type="http://schemas.openxmlformats.org/officeDocument/2006/relationships/customXml" Target="../customXml/item3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_____Microsoft_Excel1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</c:strRef>
          </c:tx>
          <c:spPr>
            <a:ln w="28575">
              <a:solidFill>
                <a:schemeClr val="bg1"/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multiLvlStrRef>
              <c:f>Sheet1!$A$2:$A$5</c:f>
            </c:multiLvlStrRef>
          </c:cat>
          <c:val>
            <c:numRef>
              <c:f>Sheet1!$B$2:$B$5</c:f>
            </c:numRef>
          </c:val>
        </c:ser>
        <c:ser>
          <c:idx val="1"/>
          <c:order val="1"/>
          <c:tx>
            <c:strRef>
              <c:f>Sheet1!$C$1</c:f>
            </c:strRef>
          </c:tx>
          <c:spPr>
            <a:ln w="28575">
              <a:solidFill>
                <a:schemeClr val="bg1"/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multiLvlStrRef>
              <c:f>Sheet1!$A$2:$A$5</c:f>
            </c:multiLvlStrRef>
          </c:cat>
          <c:val>
            <c:numRef>
              <c:f>Sheet1!$C$2:$C$5</c:f>
            </c:numRef>
          </c:val>
        </c:ser>
        <c:ser>
          <c:idx val="2"/>
          <c:order val="2"/>
          <c:tx>
            <c:strRef>
              <c:f>Sheet1!$D$1</c:f>
            </c:strRef>
          </c:tx>
          <c:spPr>
            <a:ln w="28575">
              <a:solidFill>
                <a:schemeClr val="bg1"/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multiLvlStrRef>
              <c:f>Sheet1!$A$2:$A$5</c:f>
            </c:multiLvlStrRef>
          </c:cat>
          <c:val>
            <c:numRef>
              <c:f>Sheet1!$D$2:$D$5</c:f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162061680"/>
        <c:axId val="161763448"/>
      </c:barChart>
      <c:catAx>
        <c:axId val="162061680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sz="1600" b="1"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he-IL"/>
          </a:p>
        </c:txPr>
        <c:crossAx val="161763448"/>
        <c:crosses val="autoZero"/>
        <c:auto val="1"/>
        <c:lblAlgn val="ctr"/>
        <c:lblOffset val="100"/>
        <c:noMultiLvlLbl val="0"/>
      </c:catAx>
      <c:valAx>
        <c:axId val="1617634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one"/>
        <c:crossAx val="162061680"/>
        <c:crosses val="autoZero"/>
        <c:crossBetween val="between"/>
      </c:valAx>
    </c:plotArea>
    <c:legend>
      <c:legendPos val="b"/>
      <c:overlay val="0"/>
      <c:txPr>
        <a:bodyPr/>
        <a:lstStyle/>
        <a:p>
          <a:pPr>
            <a:defRPr sz="1600">
              <a:solidFill>
                <a:schemeClr val="tx1">
                  <a:lumMod val="75000"/>
                  <a:lumOff val="25000"/>
                </a:schemeClr>
              </a:solidFill>
            </a:defRPr>
          </a:pPr>
          <a:endParaRPr lang="he-IL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he-IL"/>
    </a:p>
  </c:txPr>
  <c:externalData r:id="rId2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51276" y="1"/>
            <a:ext cx="2946400" cy="496412"/>
          </a:xfrm>
          <a:prstGeom prst="rect">
            <a:avLst/>
          </a:prstGeom>
        </p:spPr>
        <p:txBody>
          <a:bodyPr vert="horz" lIns="91504" tIns="45752" rIns="91504" bIns="45752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1588" y="1"/>
            <a:ext cx="2946400" cy="496412"/>
          </a:xfrm>
          <a:prstGeom prst="rect">
            <a:avLst/>
          </a:prstGeom>
        </p:spPr>
        <p:txBody>
          <a:bodyPr vert="horz" lIns="91504" tIns="45752" rIns="91504" bIns="45752" rtlCol="1"/>
          <a:lstStyle>
            <a:lvl1pPr algn="l">
              <a:defRPr sz="1200"/>
            </a:lvl1pPr>
          </a:lstStyle>
          <a:p>
            <a:fld id="{2A77D68C-B03D-4A63-AACB-797877EB041A}" type="datetime1">
              <a:rPr lang="en-US" smtClean="0"/>
              <a:pPr/>
              <a:t>2/7/2017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3851276" y="9428631"/>
            <a:ext cx="2946400" cy="496411"/>
          </a:xfrm>
          <a:prstGeom prst="rect">
            <a:avLst/>
          </a:prstGeom>
        </p:spPr>
        <p:txBody>
          <a:bodyPr vert="horz" lIns="91504" tIns="45752" rIns="91504" bIns="45752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1588" y="9428631"/>
            <a:ext cx="2946400" cy="496411"/>
          </a:xfrm>
          <a:prstGeom prst="rect">
            <a:avLst/>
          </a:prstGeom>
        </p:spPr>
        <p:txBody>
          <a:bodyPr vert="horz" lIns="91504" tIns="45752" rIns="91504" bIns="45752" rtlCol="1" anchor="b"/>
          <a:lstStyle>
            <a:lvl1pPr algn="l">
              <a:defRPr sz="1200"/>
            </a:lvl1pPr>
          </a:lstStyle>
          <a:p>
            <a:fld id="{B902D46E-1B37-4C73-B7C7-66EA6733FF93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45859131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52016" y="1"/>
            <a:ext cx="2945660" cy="496332"/>
          </a:xfrm>
          <a:prstGeom prst="rect">
            <a:avLst/>
          </a:prstGeom>
        </p:spPr>
        <p:txBody>
          <a:bodyPr vert="horz" lIns="91504" tIns="45752" rIns="91504" bIns="45752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74" y="1"/>
            <a:ext cx="2945660" cy="496332"/>
          </a:xfrm>
          <a:prstGeom prst="rect">
            <a:avLst/>
          </a:prstGeom>
        </p:spPr>
        <p:txBody>
          <a:bodyPr vert="horz" lIns="91504" tIns="45752" rIns="91504" bIns="45752" rtlCol="1"/>
          <a:lstStyle>
            <a:lvl1pPr algn="l">
              <a:defRPr sz="1200"/>
            </a:lvl1pPr>
          </a:lstStyle>
          <a:p>
            <a:fld id="{630BD7AA-05FD-4C63-9191-25E24A2DA235}" type="datetime1">
              <a:rPr lang="en-US" smtClean="0"/>
              <a:pPr/>
              <a:t>2/7/2017</a:t>
            </a:fld>
            <a:endParaRPr lang="he-IL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2950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04" tIns="45752" rIns="91504" bIns="45752" rtlCol="1" anchor="ctr"/>
          <a:lstStyle/>
          <a:p>
            <a:endParaRPr lang="he-IL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504" tIns="45752" rIns="91504" bIns="45752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52016" y="9428584"/>
            <a:ext cx="2945660" cy="496332"/>
          </a:xfrm>
          <a:prstGeom prst="rect">
            <a:avLst/>
          </a:prstGeom>
        </p:spPr>
        <p:txBody>
          <a:bodyPr vert="horz" lIns="91504" tIns="45752" rIns="91504" bIns="45752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74" y="9428584"/>
            <a:ext cx="2945660" cy="496332"/>
          </a:xfrm>
          <a:prstGeom prst="rect">
            <a:avLst/>
          </a:prstGeom>
        </p:spPr>
        <p:txBody>
          <a:bodyPr vert="horz" lIns="91504" tIns="45752" rIns="91504" bIns="45752" rtlCol="1" anchor="b"/>
          <a:lstStyle>
            <a:lvl1pPr algn="l">
              <a:defRPr sz="1200"/>
            </a:lvl1pPr>
          </a:lstStyle>
          <a:p>
            <a:fld id="{84C82C7A-9C5E-4487-B5B2-E2CC05429E81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86957281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892E56A-29FA-4783-87AF-9D35F00D2144}" type="slidenum">
              <a:rPr lang="he-IL">
                <a:solidFill>
                  <a:prstClr val="black"/>
                </a:solidFill>
              </a:rPr>
              <a:pPr/>
              <a:t>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5988" y="742950"/>
            <a:ext cx="4965700" cy="3724275"/>
          </a:xfrm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lIns="92113" tIns="46056" rIns="92113" bIns="46056"/>
          <a:lstStyle/>
          <a:p>
            <a:pPr eaLnBrk="1" hangingPunct="1"/>
            <a:endParaRPr lang="en-US" alt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07AE833D-DE93-4B87-9FB7-ED2076445EB5}" type="datetime1">
              <a:rPr lang="en-US" smtClean="0">
                <a:solidFill>
                  <a:prstClr val="black"/>
                </a:solidFill>
              </a:rPr>
              <a:pPr/>
              <a:t>2/7/2017</a:t>
            </a:fld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68463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dirty="0" smtClean="0"/>
              <a:t>להתמקד בחניות ובפיתוח</a:t>
            </a: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E2DBDE-8EDD-4482-83AF-26175926C95D}" type="slidenum">
              <a:rPr lang="he-IL" smtClean="0"/>
              <a:pPr/>
              <a:t>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962807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dirty="0" smtClean="0"/>
              <a:t>להתמקד בבנייה הלא </a:t>
            </a:r>
            <a:r>
              <a:rPr lang="he-IL" dirty="0" err="1" smtClean="0"/>
              <a:t>פורמלית</a:t>
            </a:r>
            <a:r>
              <a:rPr lang="he-IL" dirty="0" smtClean="0"/>
              <a:t> ובחניות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E2DBDE-8EDD-4482-83AF-26175926C95D}" type="slidenum">
              <a:rPr lang="he-IL" smtClean="0"/>
              <a:pPr/>
              <a:t>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984643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dirty="0" smtClean="0"/>
              <a:t>להתמקד</a:t>
            </a:r>
            <a:r>
              <a:rPr lang="he-IL" baseline="0" dirty="0" smtClean="0"/>
              <a:t> בנושא השימור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E2DBDE-8EDD-4482-83AF-26175926C95D}" type="slidenum">
              <a:rPr lang="he-IL" smtClean="0"/>
              <a:pPr/>
              <a:t>11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282773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dirty="0" smtClean="0"/>
              <a:t>להתמקד בטופוגרפיה</a:t>
            </a:r>
            <a:r>
              <a:rPr lang="he-IL" baseline="0" dirty="0" smtClean="0"/>
              <a:t> 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E2DBDE-8EDD-4482-83AF-26175926C95D}" type="slidenum">
              <a:rPr lang="he-IL" smtClean="0"/>
              <a:pPr/>
              <a:t>13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84021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שע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 userDrawn="1"/>
        </p:nvGrpSpPr>
        <p:grpSpPr>
          <a:xfrm flipH="1">
            <a:off x="650631" y="1557338"/>
            <a:ext cx="7910146" cy="2519362"/>
            <a:chOff x="650631" y="1557338"/>
            <a:chExt cx="7910146" cy="2519362"/>
          </a:xfrm>
        </p:grpSpPr>
        <p:sp>
          <p:nvSpPr>
            <p:cNvPr id="4" name="Rectangle 2"/>
            <p:cNvSpPr>
              <a:spLocks noChangeArrowheads="1"/>
            </p:cNvSpPr>
            <p:nvPr/>
          </p:nvSpPr>
          <p:spPr bwMode="auto">
            <a:xfrm>
              <a:off x="650633" y="1557340"/>
              <a:ext cx="7908681" cy="719137"/>
            </a:xfrm>
            <a:prstGeom prst="rect">
              <a:avLst/>
            </a:prstGeom>
            <a:solidFill>
              <a:srgbClr val="B2B2B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650631" y="2222500"/>
              <a:ext cx="7910146" cy="1854200"/>
            </a:xfrm>
            <a:prstGeom prst="rect">
              <a:avLst/>
            </a:prstGeom>
            <a:solidFill>
              <a:srgbClr val="003366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7" name="Rectangle 7"/>
            <p:cNvSpPr>
              <a:spLocks noChangeArrowheads="1"/>
            </p:cNvSpPr>
            <p:nvPr/>
          </p:nvSpPr>
          <p:spPr bwMode="auto">
            <a:xfrm>
              <a:off x="650631" y="1557338"/>
              <a:ext cx="930520" cy="665162"/>
            </a:xfrm>
            <a:prstGeom prst="rect">
              <a:avLst/>
            </a:prstGeom>
            <a:solidFill>
              <a:srgbClr val="FF99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96154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716574" y="2293945"/>
            <a:ext cx="7832480" cy="1639887"/>
          </a:xfrm>
        </p:spPr>
        <p:txBody>
          <a:bodyPr anchor="ctr" anchorCtr="1"/>
          <a:lstStyle>
            <a:lvl1pPr marL="0" indent="0">
              <a:buFont typeface="Wingdings" pitchFamily="2" charset="2"/>
              <a:buNone/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he-IL" smtClean="0"/>
              <a:t>לחץ כדי לערוך סגנון כותרת משנה של תבנית בסיס</a:t>
            </a:r>
            <a:endParaRPr lang="en-US"/>
          </a:p>
        </p:txBody>
      </p:sp>
      <p:sp>
        <p:nvSpPr>
          <p:cNvPr id="961542" name="Rectangle 6"/>
          <p:cNvSpPr>
            <a:spLocks noGrp="1" noChangeArrowheads="1"/>
          </p:cNvSpPr>
          <p:nvPr>
            <p:ph type="ctrTitle"/>
          </p:nvPr>
        </p:nvSpPr>
        <p:spPr>
          <a:xfrm>
            <a:off x="647701" y="1632292"/>
            <a:ext cx="7010400" cy="523220"/>
          </a:xfrm>
        </p:spPr>
        <p:txBody>
          <a:bodyPr/>
          <a:lstStyle>
            <a:lvl1pPr algn="ctr">
              <a:defRPr sz="2800"/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10" name="Date Placeholder 3"/>
          <p:cNvSpPr>
            <a:spLocks noGrp="1"/>
          </p:cNvSpPr>
          <p:nvPr userDrawn="1">
            <p:ph type="dt" sz="half" idx="2"/>
          </p:nvPr>
        </p:nvSpPr>
        <p:spPr>
          <a:xfrm>
            <a:off x="0" y="6457956"/>
            <a:ext cx="9144000" cy="365125"/>
          </a:xfrm>
          <a:prstGeom prst="rect">
            <a:avLst/>
          </a:prstGeom>
        </p:spPr>
        <p:txBody>
          <a:bodyPr/>
          <a:lstStyle>
            <a:lvl1pPr algn="ctr">
              <a:defRPr lang="he-IL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3A022E69-DD32-4AFE-A7DD-947EF57D9B43}" type="datetime13">
              <a:rPr lang="he-IL" smtClean="0"/>
              <a:pPr/>
              <a:t>07.02.2017</a:t>
            </a:fld>
            <a:endParaRPr lang="he-IL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0" y="6075694"/>
            <a:ext cx="9144000" cy="365125"/>
          </a:xfrm>
          <a:prstGeom prst="rect">
            <a:avLst/>
          </a:prstGeom>
        </p:spPr>
        <p:txBody>
          <a:bodyPr/>
          <a:lstStyle>
            <a:lvl1pPr algn="ctr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he-IL" kern="0" smtClean="0"/>
              <a:t>שם הקובץ</a:t>
            </a:r>
            <a:endParaRPr lang="he-IL" kern="0" dirty="0"/>
          </a:p>
        </p:txBody>
      </p:sp>
    </p:spTree>
  </p:cSld>
  <p:clrMapOvr>
    <a:masterClrMapping/>
  </p:clrMapOvr>
  <p:hf sldNum="0"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2860" y="197367"/>
            <a:ext cx="8680938" cy="461665"/>
          </a:xfrm>
        </p:spPr>
        <p:txBody>
          <a:bodyPr/>
          <a:lstStyle/>
          <a:p>
            <a:r>
              <a:rPr lang="he-IL" dirty="0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2860" y="197367"/>
            <a:ext cx="8680938" cy="461665"/>
          </a:xfrm>
          <a:noFill/>
        </p:spPr>
        <p:txBody>
          <a:bodyPr/>
          <a:lstStyle/>
          <a:p>
            <a:r>
              <a:rPr lang="he-IL" dirty="0" smtClean="0"/>
              <a:t>לחץ כדי לערוך סגנון כותרת של תבנית בסיס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כותרת + תוכן ממורכז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2860" y="197367"/>
            <a:ext cx="8680938" cy="461665"/>
          </a:xfrm>
          <a:noFill/>
        </p:spPr>
        <p:txBody>
          <a:bodyPr/>
          <a:lstStyle/>
          <a:p>
            <a:r>
              <a:rPr lang="he-IL" dirty="0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163517" y="1445154"/>
            <a:ext cx="6816968" cy="3967692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en-US" dirty="0"/>
          </a:p>
        </p:txBody>
      </p:sp>
      <p:graphicFrame>
        <p:nvGraphicFramePr>
          <p:cNvPr id="7" name="Chart 6"/>
          <p:cNvGraphicFramePr/>
          <p:nvPr userDrawn="1"/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כותרת + תוכן פרוס על השק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2860" y="197367"/>
            <a:ext cx="8680938" cy="461665"/>
          </a:xfrm>
          <a:noFill/>
        </p:spPr>
        <p:txBody>
          <a:bodyPr/>
          <a:lstStyle/>
          <a:p>
            <a:r>
              <a:rPr lang="he-IL" dirty="0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1" y="1126067"/>
            <a:ext cx="8720666" cy="4995333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שקף ריק ללא 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19051" y="704850"/>
            <a:ext cx="9086850" cy="3429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3" name="Line 5"/>
          <p:cNvSpPr>
            <a:spLocks noChangeShapeType="1"/>
          </p:cNvSpPr>
          <p:nvPr userDrawn="1"/>
        </p:nvSpPr>
        <p:spPr bwMode="auto">
          <a:xfrm>
            <a:off x="178777" y="850900"/>
            <a:ext cx="8786446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כותרת + טקסט ותוכן מחולק ל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5117" y="287488"/>
            <a:ext cx="8680450" cy="46166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69880" y="981075"/>
            <a:ext cx="4232275" cy="511175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4555" y="981075"/>
            <a:ext cx="4232275" cy="5111750"/>
          </a:xfrm>
        </p:spPr>
        <p:txBody>
          <a:bodyPr/>
          <a:lstStyle/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312860" y="12700"/>
            <a:ext cx="868093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he-IL" dirty="0" smtClean="0"/>
              <a:t/>
            </a:r>
            <a:br>
              <a:rPr lang="he-IL" dirty="0" smtClean="0"/>
            </a:br>
            <a:r>
              <a:rPr lang="he-IL" dirty="0" smtClean="0"/>
              <a:t>לחץ כדי לערוך סגנון כותרת של תבנית בסיס</a:t>
            </a:r>
            <a:endParaRPr lang="en-US" dirty="0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6334" y="1133481"/>
            <a:ext cx="8345683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en-US" dirty="0" smtClean="0"/>
          </a:p>
        </p:txBody>
      </p:sp>
      <p:sp>
        <p:nvSpPr>
          <p:cNvPr id="960517" name="Line 5"/>
          <p:cNvSpPr>
            <a:spLocks noChangeShapeType="1"/>
          </p:cNvSpPr>
          <p:nvPr/>
        </p:nvSpPr>
        <p:spPr bwMode="auto">
          <a:xfrm>
            <a:off x="178777" y="850900"/>
            <a:ext cx="8786446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60518" name="Rectangle 6"/>
          <p:cNvSpPr>
            <a:spLocks noChangeArrowheads="1"/>
          </p:cNvSpPr>
          <p:nvPr/>
        </p:nvSpPr>
        <p:spPr bwMode="auto">
          <a:xfrm>
            <a:off x="109906" y="6630989"/>
            <a:ext cx="336262" cy="229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655" tIns="48328" rIns="96655" bIns="48328">
            <a:spAutoFit/>
          </a:bodyPr>
          <a:lstStyle/>
          <a:p>
            <a:pPr defTabSz="966788" eaLnBrk="0" hangingPunct="0">
              <a:lnSpc>
                <a:spcPct val="95000"/>
              </a:lnSpc>
              <a:defRPr/>
            </a:pPr>
            <a:fld id="{D9301B50-13B0-4E56-8C0E-239353D21043}" type="slidenum">
              <a:rPr lang="he-IL" sz="900">
                <a:solidFill>
                  <a:schemeClr val="tx1">
                    <a:lumMod val="75000"/>
                    <a:lumOff val="25000"/>
                  </a:schemeClr>
                </a:solidFill>
              </a:rPr>
              <a:pPr defTabSz="966788" eaLnBrk="0" hangingPunct="0">
                <a:lnSpc>
                  <a:spcPct val="95000"/>
                </a:lnSpc>
                <a:defRPr/>
              </a:pPr>
              <a:t>‹#›</a:t>
            </a:fld>
            <a:endParaRPr lang="en-US" sz="9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60519" name="Line 7"/>
          <p:cNvSpPr>
            <a:spLocks noChangeShapeType="1"/>
          </p:cNvSpPr>
          <p:nvPr/>
        </p:nvSpPr>
        <p:spPr bwMode="auto">
          <a:xfrm>
            <a:off x="213946" y="6375400"/>
            <a:ext cx="8786446" cy="0"/>
          </a:xfrm>
          <a:prstGeom prst="line">
            <a:avLst/>
          </a:prstGeom>
          <a:noFill/>
          <a:ln w="9525">
            <a:solidFill>
              <a:srgbClr val="333333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2531" y="53155"/>
            <a:ext cx="808073" cy="4463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4" r:id="rId3"/>
    <p:sldLayoutId id="2147483763" r:id="rId4"/>
    <p:sldLayoutId id="2147483764" r:id="rId5"/>
    <p:sldLayoutId id="2147483762" r:id="rId6"/>
    <p:sldLayoutId id="2147483760" r:id="rId7"/>
  </p:sldLayoutIdLst>
  <p:hf hdr="0"/>
  <p:txStyles>
    <p:titleStyle>
      <a:lvl1pPr algn="r" rtl="1" eaLnBrk="1" fontAlgn="base" hangingPunct="1">
        <a:lnSpc>
          <a:spcPct val="100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+mj-lt"/>
          <a:ea typeface="+mj-ea"/>
          <a:cs typeface="+mj-cs"/>
        </a:defRPr>
      </a:lvl1pPr>
      <a:lvl2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2pPr>
      <a:lvl3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3pPr>
      <a:lvl4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4pPr>
      <a:lvl5pPr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5pPr>
      <a:lvl6pPr marL="4572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6pPr>
      <a:lvl7pPr marL="9144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7pPr>
      <a:lvl8pPr marL="13716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8pPr>
      <a:lvl9pPr marL="1828800" algn="r" rtl="1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cs typeface="Arial" charset="0"/>
        </a:defRPr>
      </a:lvl9pPr>
    </p:titleStyle>
    <p:bodyStyle>
      <a:lvl1pPr marL="180975" indent="-180975" algn="r" rtl="1" eaLnBrk="1" fontAlgn="base" hangingPunct="1">
        <a:spcBef>
          <a:spcPts val="1200"/>
        </a:spcBef>
        <a:spcAft>
          <a:spcPct val="0"/>
        </a:spcAft>
        <a:buClr>
          <a:srgbClr val="003366"/>
        </a:buClr>
        <a:buFont typeface="Wingdings" pitchFamily="2" charset="2"/>
        <a:buChar char="§"/>
        <a:defRPr sz="16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61950" indent="-180975" algn="r" rtl="1" eaLnBrk="1" fontAlgn="base" hangingPunct="1">
        <a:spcBef>
          <a:spcPts val="1200"/>
        </a:spcBef>
        <a:spcAft>
          <a:spcPct val="0"/>
        </a:spcAft>
        <a:buClr>
          <a:srgbClr val="003366"/>
        </a:buClr>
        <a:buFont typeface="Wingdings" pitchFamily="2" charset="2"/>
        <a:buChar char="§"/>
        <a:defRPr sz="1600">
          <a:solidFill>
            <a:schemeClr val="tx1">
              <a:lumMod val="75000"/>
              <a:lumOff val="25000"/>
            </a:schemeClr>
          </a:solidFill>
          <a:latin typeface="+mn-lt"/>
          <a:cs typeface="+mn-cs"/>
        </a:defRPr>
      </a:lvl2pPr>
      <a:lvl3pPr marL="361950" indent="-180975" algn="r" rtl="1" eaLnBrk="1" fontAlgn="base" hangingPunct="1">
        <a:spcBef>
          <a:spcPts val="1200"/>
        </a:spcBef>
        <a:spcAft>
          <a:spcPct val="0"/>
        </a:spcAft>
        <a:buClr>
          <a:srgbClr val="003366"/>
        </a:buClr>
        <a:buFont typeface="Wingdings" pitchFamily="2" charset="2"/>
        <a:buChar char="§"/>
        <a:defRPr sz="1600">
          <a:solidFill>
            <a:schemeClr val="tx1">
              <a:lumMod val="75000"/>
              <a:lumOff val="25000"/>
            </a:schemeClr>
          </a:solidFill>
          <a:latin typeface="+mn-lt"/>
          <a:cs typeface="+mn-cs"/>
        </a:defRPr>
      </a:lvl3pPr>
      <a:lvl4pPr marL="361950" indent="-180975" algn="r" rtl="1" eaLnBrk="1" fontAlgn="base" hangingPunct="1">
        <a:spcBef>
          <a:spcPts val="1200"/>
        </a:spcBef>
        <a:spcAft>
          <a:spcPct val="0"/>
        </a:spcAft>
        <a:buClr>
          <a:srgbClr val="003366"/>
        </a:buClr>
        <a:buFont typeface="Wingdings" pitchFamily="2" charset="2"/>
        <a:buChar char="§"/>
        <a:defRPr sz="1600">
          <a:solidFill>
            <a:schemeClr val="tx1">
              <a:lumMod val="75000"/>
              <a:lumOff val="25000"/>
            </a:schemeClr>
          </a:solidFill>
          <a:latin typeface="+mn-lt"/>
          <a:cs typeface="+mn-cs"/>
        </a:defRPr>
      </a:lvl4pPr>
      <a:lvl5pPr marL="361950" indent="-180975" algn="r" rtl="1" eaLnBrk="1" fontAlgn="base" hangingPunct="1">
        <a:spcBef>
          <a:spcPts val="1200"/>
        </a:spcBef>
        <a:spcAft>
          <a:spcPct val="0"/>
        </a:spcAft>
        <a:buClr>
          <a:srgbClr val="003366"/>
        </a:buClr>
        <a:buFont typeface="Wingdings" pitchFamily="2" charset="2"/>
        <a:buChar char="§"/>
        <a:defRPr sz="1600">
          <a:solidFill>
            <a:schemeClr val="tx1">
              <a:lumMod val="75000"/>
              <a:lumOff val="25000"/>
            </a:schemeClr>
          </a:solidFill>
          <a:latin typeface="+mn-lt"/>
          <a:cs typeface="+mn-cs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1600">
          <a:solidFill>
            <a:srgbClr val="1C1C1C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10"/>
          <p:cNvSpPr>
            <a:spLocks noChangeArrowheads="1"/>
          </p:cNvSpPr>
          <p:nvPr/>
        </p:nvSpPr>
        <p:spPr bwMode="auto">
          <a:xfrm>
            <a:off x="2" y="0"/>
            <a:ext cx="2045677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</a:pPr>
            <a:endParaRPr lang="he-IL" dirty="0">
              <a:solidFill>
                <a:prstClr val="black"/>
              </a:solidFill>
              <a:latin typeface="Arial"/>
              <a:cs typeface="Arial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8277" y="441082"/>
            <a:ext cx="1358566" cy="7504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Subtitle 7"/>
          <p:cNvSpPr txBox="1">
            <a:spLocks/>
          </p:cNvSpPr>
          <p:nvPr/>
        </p:nvSpPr>
        <p:spPr bwMode="auto">
          <a:xfrm>
            <a:off x="687999" y="2322530"/>
            <a:ext cx="7832480" cy="163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marL="0" indent="0" algn="ctr" eaLnBrk="1" hangingPunct="1">
              <a:lnSpc>
                <a:spcPct val="90000"/>
              </a:lnSpc>
              <a:buNone/>
            </a:pPr>
            <a:r>
              <a:rPr lang="he-IL" sz="3200" b="1" dirty="0" smtClean="0">
                <a:solidFill>
                  <a:schemeClr val="bg1"/>
                </a:solidFill>
              </a:rPr>
              <a:t>מצגת לוועדת עליה וקליטה</a:t>
            </a:r>
          </a:p>
          <a:p>
            <a:pPr marL="0" indent="0" algn="ctr" eaLnBrk="1" hangingPunct="1">
              <a:lnSpc>
                <a:spcPct val="90000"/>
              </a:lnSpc>
              <a:buNone/>
            </a:pPr>
            <a:r>
              <a:rPr lang="he-IL" sz="2400" b="1" dirty="0" smtClean="0">
                <a:solidFill>
                  <a:schemeClr val="bg1"/>
                </a:solidFill>
              </a:rPr>
              <a:t>בראשות ח"כ ד"ר אברהם נגוסה </a:t>
            </a:r>
          </a:p>
          <a:p>
            <a:pPr marL="0" indent="0" algn="ctr" eaLnBrk="1" hangingPunct="1">
              <a:lnSpc>
                <a:spcPct val="90000"/>
              </a:lnSpc>
              <a:buNone/>
            </a:pPr>
            <a:r>
              <a:rPr lang="he-IL" sz="2000" kern="0" dirty="0" smtClean="0">
                <a:solidFill>
                  <a:prstClr val="white"/>
                </a:solidFill>
                <a:latin typeface="Arial"/>
                <a:cs typeface="Arial"/>
              </a:rPr>
              <a:t>7 בפברואר 2017</a:t>
            </a:r>
            <a:endParaRPr lang="he-IL" sz="2000" kern="0" dirty="0">
              <a:solidFill>
                <a:prstClr val="white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12860" y="197367"/>
            <a:ext cx="8626188" cy="461665"/>
          </a:xfrm>
        </p:spPr>
        <p:txBody>
          <a:bodyPr/>
          <a:lstStyle/>
          <a:p>
            <a:r>
              <a:rPr lang="he-IL" dirty="0" smtClean="0"/>
              <a:t>זכאי דיור גיל הזהב:</a:t>
            </a:r>
            <a:endParaRPr lang="he-IL" dirty="0"/>
          </a:p>
        </p:txBody>
      </p:sp>
      <p:sp>
        <p:nvSpPr>
          <p:cNvPr id="11282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e-IL" dirty="0"/>
          </a:p>
        </p:txBody>
      </p:sp>
      <p:sp>
        <p:nvSpPr>
          <p:cNvPr id="2074" name="Rectangle 2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e-IL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76443" y="981081"/>
            <a:ext cx="8345683" cy="5111750"/>
          </a:xfrm>
        </p:spPr>
        <p:txBody>
          <a:bodyPr/>
          <a:lstStyle/>
          <a:p>
            <a:pPr marL="0" indent="0">
              <a:buNone/>
            </a:pPr>
            <a:r>
              <a:rPr lang="he-IL" sz="2000" b="1" dirty="0" smtClean="0">
                <a:solidFill>
                  <a:schemeClr val="tx1"/>
                </a:solidFill>
              </a:rPr>
              <a:t>הגדרת </a:t>
            </a:r>
            <a:r>
              <a:rPr lang="he-IL" sz="2000" b="1" dirty="0">
                <a:solidFill>
                  <a:schemeClr val="tx1"/>
                </a:solidFill>
              </a:rPr>
              <a:t>זכאי דיור גיל </a:t>
            </a:r>
            <a:r>
              <a:rPr lang="he-IL" sz="2000" b="1" dirty="0" smtClean="0">
                <a:solidFill>
                  <a:schemeClr val="tx1"/>
                </a:solidFill>
              </a:rPr>
              <a:t>הזהב:</a:t>
            </a:r>
          </a:p>
          <a:p>
            <a:pPr marL="0" indent="0">
              <a:buNone/>
            </a:pPr>
            <a:r>
              <a:rPr lang="he-IL" sz="2000" dirty="0" smtClean="0"/>
              <a:t>קשישים </a:t>
            </a:r>
            <a:r>
              <a:rPr lang="he-IL" sz="2000" dirty="0"/>
              <a:t>חסרי דירה, עצמאיים בתפקודם המתקיימים מקצבאות זקנה </a:t>
            </a:r>
            <a:r>
              <a:rPr lang="he-IL" sz="2000" dirty="0" smtClean="0"/>
              <a:t>בתוספת </a:t>
            </a:r>
            <a:r>
              <a:rPr lang="he-IL" sz="2000" dirty="0"/>
              <a:t>השלמת הכנסה </a:t>
            </a:r>
            <a:r>
              <a:rPr lang="he-IL" sz="2000" dirty="0" smtClean="0"/>
              <a:t>מהביטוח הלאומי</a:t>
            </a:r>
            <a:r>
              <a:rPr lang="he-IL" sz="2000" dirty="0"/>
              <a:t> </a:t>
            </a:r>
            <a:r>
              <a:rPr lang="he-IL" sz="2000" dirty="0" smtClean="0"/>
              <a:t>(הגדרה זו זהה לוותיקים ועולים כאחד).</a:t>
            </a:r>
            <a:endParaRPr lang="he-IL" sz="2000" dirty="0"/>
          </a:p>
          <a:p>
            <a:pPr marL="0" indent="0">
              <a:buNone/>
            </a:pPr>
            <a:r>
              <a:rPr lang="he-IL" sz="1800" dirty="0" smtClean="0"/>
              <a:t> </a:t>
            </a:r>
          </a:p>
          <a:p>
            <a:pPr marL="0" indent="0">
              <a:buNone/>
            </a:pPr>
            <a:endParaRPr lang="en-US" sz="1800" dirty="0"/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SzPct val="120000"/>
            </a:pPr>
            <a:endParaRPr lang="he-IL" sz="1800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SzPct val="120000"/>
              <a:buNone/>
            </a:pPr>
            <a:endParaRPr lang="he-IL" sz="1800" dirty="0" smtClean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spcBef>
                <a:spcPts val="0"/>
              </a:spcBef>
            </a:pPr>
            <a:endParaRPr lang="he-IL" dirty="0" smtClean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spcBef>
                <a:spcPts val="0"/>
              </a:spcBef>
            </a:pPr>
            <a:endParaRPr lang="he-IL" dirty="0" smtClean="0">
              <a:solidFill>
                <a:schemeClr val="tx1"/>
              </a:solidFill>
            </a:endParaRPr>
          </a:p>
        </p:txBody>
      </p:sp>
      <p:pic>
        <p:nvPicPr>
          <p:cNvPr id="6" name="מציין מיקום של תמונה 4" descr="קשישה בהוסטל אשדוד ים.jpg"/>
          <p:cNvPicPr>
            <a:picLocks noChangeAspect="1"/>
          </p:cNvPicPr>
          <p:nvPr/>
        </p:nvPicPr>
        <p:blipFill>
          <a:blip r:embed="rId2" cstate="print"/>
          <a:srcRect l="5534" r="5534"/>
          <a:stretch>
            <a:fillRect/>
          </a:stretch>
        </p:blipFill>
        <p:spPr bwMode="auto">
          <a:xfrm>
            <a:off x="1614686" y="2275254"/>
            <a:ext cx="2424393" cy="2278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תמונה 6" descr="תמונות הוסטלים 20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26883" y="4636368"/>
            <a:ext cx="3748578" cy="1958607"/>
          </a:xfrm>
          <a:prstGeom prst="rect">
            <a:avLst/>
          </a:prstGeom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1738" y="2255721"/>
            <a:ext cx="3064601" cy="22984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0819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12860" y="197367"/>
            <a:ext cx="8626188" cy="461665"/>
          </a:xfrm>
        </p:spPr>
        <p:txBody>
          <a:bodyPr/>
          <a:lstStyle/>
          <a:p>
            <a:r>
              <a:rPr lang="he-IL" dirty="0" smtClean="0"/>
              <a:t>רקע</a:t>
            </a:r>
            <a:endParaRPr lang="he-IL" dirty="0"/>
          </a:p>
        </p:txBody>
      </p:sp>
      <p:sp>
        <p:nvSpPr>
          <p:cNvPr id="11282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e-IL" dirty="0"/>
          </a:p>
        </p:txBody>
      </p:sp>
      <p:sp>
        <p:nvSpPr>
          <p:cNvPr id="2074" name="Rectangle 2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e-IL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76443" y="981081"/>
            <a:ext cx="8345683" cy="5111750"/>
          </a:xfrm>
        </p:spPr>
        <p:txBody>
          <a:bodyPr/>
          <a:lstStyle/>
          <a:p>
            <a:pPr marL="0" indent="0">
              <a:buNone/>
            </a:pPr>
            <a:r>
              <a:rPr lang="he-IL" sz="2400" b="1" u="sng" dirty="0">
                <a:solidFill>
                  <a:schemeClr val="tx1"/>
                </a:solidFill>
              </a:rPr>
              <a:t>פעילות משרד הבינוי והשיכון: </a:t>
            </a:r>
          </a:p>
          <a:p>
            <a:pPr marL="0" indent="0" algn="just">
              <a:buNone/>
            </a:pPr>
            <a:endParaRPr lang="he-IL" sz="2400" dirty="0" smtClean="0"/>
          </a:p>
          <a:p>
            <a:pPr marL="0" indent="0" algn="just">
              <a:buNone/>
            </a:pPr>
            <a:r>
              <a:rPr lang="he-IL" sz="2400" dirty="0" smtClean="0"/>
              <a:t>המשרד מפעיל </a:t>
            </a:r>
            <a:r>
              <a:rPr lang="he-IL" sz="2400" dirty="0"/>
              <a:t>116 מבנים בכל רחבי </a:t>
            </a:r>
            <a:r>
              <a:rPr lang="he-IL" sz="2400" dirty="0" smtClean="0"/>
              <a:t>הארץ באמצעות 9 חברות (ממשלתיות ופרטיות) ובאמצעות עמותה אחת. </a:t>
            </a:r>
          </a:p>
          <a:p>
            <a:pPr marL="0" indent="0" algn="just">
              <a:buNone/>
            </a:pPr>
            <a:endParaRPr lang="he-IL" sz="2400" dirty="0" smtClean="0"/>
          </a:p>
          <a:p>
            <a:pPr marL="0" indent="0" algn="just">
              <a:buNone/>
            </a:pPr>
            <a:r>
              <a:rPr lang="he-IL" sz="2400" b="1" dirty="0" smtClean="0"/>
              <a:t>סה"כ: </a:t>
            </a:r>
            <a:r>
              <a:rPr lang="he-IL" sz="2400" dirty="0" smtClean="0"/>
              <a:t>כ- 12,000 יח"ד בפריסה ארצית מצפת ועד ואילת, בהם מתגוררים כ- 14,000 קשישים (רבים מהם ניצולי שואה ו/או נפגעי נאצים). </a:t>
            </a:r>
          </a:p>
          <a:p>
            <a:pPr marL="0" indent="0" algn="just">
              <a:buNone/>
            </a:pPr>
            <a:endParaRPr lang="he-IL" sz="2400" dirty="0" smtClean="0"/>
          </a:p>
          <a:p>
            <a:pPr marL="0" indent="0" algn="just">
              <a:buNone/>
            </a:pPr>
            <a:r>
              <a:rPr lang="he-IL" sz="2400" b="1" dirty="0" smtClean="0"/>
              <a:t>מעל 80% מדיירי המבנים הם עולים קשישים.</a:t>
            </a:r>
          </a:p>
          <a:p>
            <a:pPr marL="0" indent="0">
              <a:buNone/>
            </a:pPr>
            <a:r>
              <a:rPr lang="he-IL" sz="1400" dirty="0" smtClean="0"/>
              <a:t> </a:t>
            </a:r>
          </a:p>
          <a:p>
            <a:pPr marL="0" indent="0">
              <a:buNone/>
            </a:pPr>
            <a:endParaRPr lang="en-US" sz="1800" dirty="0"/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SzPct val="120000"/>
            </a:pPr>
            <a:endParaRPr lang="he-IL" sz="1800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SzPct val="120000"/>
              <a:buNone/>
            </a:pPr>
            <a:endParaRPr lang="he-IL" sz="1800" dirty="0" smtClean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spcBef>
                <a:spcPts val="0"/>
              </a:spcBef>
            </a:pPr>
            <a:endParaRPr lang="he-IL" dirty="0" smtClean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spcBef>
                <a:spcPts val="0"/>
              </a:spcBef>
            </a:pPr>
            <a:endParaRPr lang="he-IL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2382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12860" y="197367"/>
            <a:ext cx="8626188" cy="461665"/>
          </a:xfrm>
        </p:spPr>
        <p:txBody>
          <a:bodyPr/>
          <a:lstStyle/>
          <a:p>
            <a:r>
              <a:rPr lang="he-IL" dirty="0" smtClean="0"/>
              <a:t>פעולות להגדלת המלאי </a:t>
            </a:r>
            <a:endParaRPr lang="he-IL" dirty="0"/>
          </a:p>
        </p:txBody>
      </p:sp>
      <p:sp>
        <p:nvSpPr>
          <p:cNvPr id="11282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e-IL" dirty="0"/>
          </a:p>
        </p:txBody>
      </p:sp>
      <p:sp>
        <p:nvSpPr>
          <p:cNvPr id="2074" name="Rectangle 2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e-IL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76443" y="981081"/>
            <a:ext cx="8345683" cy="5111750"/>
          </a:xfrm>
        </p:spPr>
        <p:txBody>
          <a:bodyPr/>
          <a:lstStyle/>
          <a:p>
            <a:pPr marL="0" indent="0" algn="just">
              <a:buNone/>
            </a:pPr>
            <a:r>
              <a:rPr lang="he-IL" sz="2400" dirty="0" smtClean="0"/>
              <a:t>לאחר </a:t>
            </a:r>
            <a:r>
              <a:rPr lang="he-IL" sz="2400" dirty="0"/>
              <a:t>קיפאון שנמשך מאז סוף שנות התשעים, לראשונה, המשרד מוביל מהלכים אסטרטגיים להגדלת מלאי הדירות </a:t>
            </a:r>
            <a:r>
              <a:rPr lang="he-IL" sz="2400" dirty="0" smtClean="0"/>
              <a:t>:</a:t>
            </a:r>
            <a:endParaRPr lang="he-IL" sz="2400" dirty="0"/>
          </a:p>
          <a:p>
            <a:pPr marL="0" indent="0" algn="just">
              <a:buNone/>
            </a:pPr>
            <a:r>
              <a:rPr lang="he-IL" sz="2400" dirty="0"/>
              <a:t>א. פרויקט ענק של בניית 2,650 יחידות דיור על מתחמים קיימים של דיור מוגן ביחד  עם הסוכנות היהודית וחברת </a:t>
            </a:r>
            <a:r>
              <a:rPr lang="he-IL" sz="2400" dirty="0" err="1"/>
              <a:t>עמיגור</a:t>
            </a:r>
            <a:r>
              <a:rPr lang="he-IL" sz="2400" dirty="0"/>
              <a:t> (לו"ז להשלמת ביצוע כחמש שנים</a:t>
            </a:r>
            <a:r>
              <a:rPr lang="he-IL" sz="2400" dirty="0" smtClean="0"/>
              <a:t>).</a:t>
            </a:r>
          </a:p>
          <a:p>
            <a:pPr marL="0" indent="0" algn="just">
              <a:buNone/>
            </a:pPr>
            <a:endParaRPr lang="he-IL" sz="2400" dirty="0"/>
          </a:p>
          <a:p>
            <a:pPr marL="0" indent="0" algn="just">
              <a:buNone/>
            </a:pPr>
            <a:r>
              <a:rPr lang="he-IL" sz="2400" dirty="0"/>
              <a:t>ב. </a:t>
            </a:r>
            <a:r>
              <a:rPr lang="he-IL" sz="2400" dirty="0" smtClean="0"/>
              <a:t>מתוך תוספת </a:t>
            </a:r>
            <a:r>
              <a:rPr lang="he-IL" sz="2400" dirty="0"/>
              <a:t>תקציבית של 150 מיליון ₪ </a:t>
            </a:r>
            <a:r>
              <a:rPr lang="he-IL" sz="2400" dirty="0" smtClean="0"/>
              <a:t>בשנת 2016 לרכש </a:t>
            </a:r>
            <a:r>
              <a:rPr lang="he-IL" sz="2400" dirty="0"/>
              <a:t>דירות</a:t>
            </a:r>
            <a:r>
              <a:rPr lang="he-IL" sz="2400" dirty="0" smtClean="0"/>
              <a:t>, 50 </a:t>
            </a:r>
            <a:r>
              <a:rPr lang="he-IL" sz="2400" dirty="0"/>
              <a:t>מיליון ₪ </a:t>
            </a:r>
            <a:r>
              <a:rPr lang="he-IL" sz="2400" dirty="0" smtClean="0"/>
              <a:t>הוקצו לרכישת </a:t>
            </a:r>
            <a:r>
              <a:rPr lang="he-IL" sz="2400" dirty="0"/>
              <a:t>דירות לעולים</a:t>
            </a:r>
            <a:r>
              <a:rPr lang="he-IL" sz="2400" dirty="0" smtClean="0"/>
              <a:t>.</a:t>
            </a:r>
          </a:p>
          <a:p>
            <a:pPr marL="0" indent="0" algn="just">
              <a:buNone/>
            </a:pPr>
            <a:endParaRPr lang="he-IL" sz="2400" dirty="0" smtClean="0"/>
          </a:p>
          <a:p>
            <a:pPr marL="0" indent="0" algn="just">
              <a:buNone/>
            </a:pPr>
            <a:r>
              <a:rPr lang="he-IL" sz="2400" dirty="0" smtClean="0"/>
              <a:t>ג. אכלוס דירות פנויות על ידי הגמשת קריטריונים, כ-640 דירות. ללא הבחנה בין עולים לוותיקים.</a:t>
            </a:r>
          </a:p>
          <a:p>
            <a:pPr marL="0" indent="0" algn="just">
              <a:buNone/>
            </a:pPr>
            <a:endParaRPr lang="en-US" sz="1800" dirty="0"/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SzPct val="120000"/>
            </a:pPr>
            <a:endParaRPr lang="he-IL" sz="1800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SzPct val="120000"/>
              <a:buNone/>
            </a:pPr>
            <a:endParaRPr lang="he-IL" sz="1800" dirty="0" smtClean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spcBef>
                <a:spcPts val="0"/>
              </a:spcBef>
            </a:pPr>
            <a:endParaRPr lang="he-IL" dirty="0" smtClean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spcBef>
                <a:spcPts val="0"/>
              </a:spcBef>
            </a:pPr>
            <a:endParaRPr lang="he-IL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3552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פעילות נוספת בתחום הדיור</a:t>
            </a:r>
            <a:endParaRPr lang="he-IL" dirty="0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563527" y="981075"/>
            <a:ext cx="8323304" cy="5111750"/>
          </a:xfrm>
        </p:spPr>
        <p:txBody>
          <a:bodyPr/>
          <a:lstStyle/>
          <a:p>
            <a:pPr marL="0" indent="0">
              <a:buNone/>
            </a:pPr>
            <a:r>
              <a:rPr lang="he-IL" sz="2000" b="1" dirty="0" smtClean="0">
                <a:solidFill>
                  <a:schemeClr val="tx1"/>
                </a:solidFill>
              </a:rPr>
              <a:t>שדרוג </a:t>
            </a:r>
            <a:r>
              <a:rPr lang="he-IL" sz="2000" b="1" dirty="0">
                <a:solidFill>
                  <a:schemeClr val="tx1"/>
                </a:solidFill>
              </a:rPr>
              <a:t>מבנים</a:t>
            </a:r>
            <a:r>
              <a:rPr lang="he-IL" sz="2000" b="1" dirty="0" smtClean="0">
                <a:solidFill>
                  <a:schemeClr val="tx1"/>
                </a:solidFill>
              </a:rPr>
              <a:t>:</a:t>
            </a:r>
          </a:p>
          <a:p>
            <a:pPr marL="0" indent="0">
              <a:buNone/>
            </a:pPr>
            <a:endParaRPr lang="he-IL" sz="2000" b="1" dirty="0">
              <a:solidFill>
                <a:schemeClr val="tx1"/>
              </a:solidFill>
            </a:endParaRPr>
          </a:p>
          <a:p>
            <a:pPr algn="just">
              <a:spcBef>
                <a:spcPts val="0"/>
              </a:spcBef>
            </a:pPr>
            <a:r>
              <a:rPr lang="he-IL" sz="2000" dirty="0" smtClean="0"/>
              <a:t>בין </a:t>
            </a:r>
            <a:r>
              <a:rPr lang="he-IL" sz="2000" dirty="0"/>
              <a:t>השנים </a:t>
            </a:r>
            <a:r>
              <a:rPr lang="he-IL" sz="2000" dirty="0" smtClean="0"/>
              <a:t>2008-2016 </a:t>
            </a:r>
            <a:r>
              <a:rPr lang="he-IL" sz="2000" dirty="0"/>
              <a:t>המשרד שדרג באמצעות </a:t>
            </a:r>
            <a:r>
              <a:rPr lang="he-IL" sz="2000" dirty="0" smtClean="0"/>
              <a:t>חברת עמידר </a:t>
            </a:r>
            <a:r>
              <a:rPr lang="he-IL" sz="2000" dirty="0"/>
              <a:t>13 מבני דיור ציבורי </a:t>
            </a:r>
            <a:r>
              <a:rPr lang="he-IL" sz="2000" dirty="0" smtClean="0"/>
              <a:t>לקשישים, בהם 1,044 יחידות דיור למתכונת </a:t>
            </a:r>
            <a:r>
              <a:rPr lang="he-IL" sz="2000" dirty="0"/>
              <a:t>גיל </a:t>
            </a:r>
            <a:r>
              <a:rPr lang="he-IL" sz="2000" dirty="0" smtClean="0"/>
              <a:t>זהב, </a:t>
            </a:r>
            <a:r>
              <a:rPr lang="he-IL" sz="2000" dirty="0"/>
              <a:t>וזאת על מנת לשפר את תנאי </a:t>
            </a:r>
            <a:r>
              <a:rPr lang="he-IL" sz="2000" dirty="0" smtClean="0"/>
              <a:t>מגוריהם ולהשוות ככל הניתן את רמת המגורים והרווחה שלהם לאלה שבסביבתם. </a:t>
            </a:r>
          </a:p>
          <a:p>
            <a:pPr marL="0" indent="0" algn="just">
              <a:spcBef>
                <a:spcPts val="0"/>
              </a:spcBef>
              <a:buNone/>
            </a:pPr>
            <a:endParaRPr lang="he-IL" sz="2000" dirty="0" smtClean="0"/>
          </a:p>
          <a:p>
            <a:pPr algn="just">
              <a:spcBef>
                <a:spcPts val="0"/>
              </a:spcBef>
            </a:pPr>
            <a:r>
              <a:rPr lang="he-IL" sz="2000" dirty="0" smtClean="0"/>
              <a:t>הפעילות נעשתה באיגום </a:t>
            </a:r>
            <a:r>
              <a:rPr lang="he-IL" sz="2000" dirty="0"/>
              <a:t>תקציבים של משרדי הבינוי והשיכון, משרד הגמלאים וועידת התביעות בעלות של </a:t>
            </a:r>
            <a:r>
              <a:rPr lang="he-IL" sz="2000" dirty="0" smtClean="0"/>
              <a:t>כ – 42  מיליון </a:t>
            </a:r>
            <a:r>
              <a:rPr lang="he-IL" sz="2000" dirty="0"/>
              <a:t>₪</a:t>
            </a:r>
            <a:r>
              <a:rPr lang="he-IL" sz="20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67524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 txBox="1">
            <a:spLocks noGrp="1"/>
          </p:cNvSpPr>
          <p:nvPr>
            <p:ph type="title"/>
          </p:nvPr>
        </p:nvSpPr>
        <p:spPr>
          <a:xfrm>
            <a:off x="457200" y="222891"/>
            <a:ext cx="8229600" cy="124649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  <a:t/>
            </a:r>
            <a:b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  <a:t>דרך השלום, תל אביב –  107 יחידות דיור</a:t>
            </a:r>
            <a:b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  <a:t> </a:t>
            </a:r>
            <a:endParaRPr lang="he-IL" sz="2500" b="1" dirty="0">
              <a:latin typeface="Guttman-Aharoni" pitchFamily="2" charset="-79"/>
              <a:cs typeface="Guttman-Aharoni" pitchFamily="2" charset="-79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1628800"/>
            <a:ext cx="7144966" cy="52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מלבן 4"/>
          <p:cNvSpPr/>
          <p:nvPr/>
        </p:nvSpPr>
        <p:spPr>
          <a:xfrm>
            <a:off x="6588224" y="1628800"/>
            <a:ext cx="255577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he-IL" dirty="0" smtClean="0">
                <a:latin typeface="Guttman-Aharoni" pitchFamily="2" charset="-79"/>
                <a:cs typeface="Guttman-Aharoni" pitchFamily="2" charset="-79"/>
              </a:rPr>
              <a:t>שלב א' של הפרויקט 107 </a:t>
            </a:r>
            <a:r>
              <a:rPr lang="he-IL" dirty="0" err="1" smtClean="0">
                <a:latin typeface="Guttman-Aharoni" pitchFamily="2" charset="-79"/>
                <a:cs typeface="Guttman-Aharoni" pitchFamily="2" charset="-79"/>
              </a:rPr>
              <a:t>יח"ד</a:t>
            </a:r>
            <a:r>
              <a:rPr lang="he-IL" dirty="0" smtClean="0">
                <a:latin typeface="Guttman-Aharoni" pitchFamily="2" charset="-79"/>
                <a:cs typeface="Guttman-Aharoni" pitchFamily="2" charset="-79"/>
              </a:rPr>
              <a:t>- התקבל </a:t>
            </a:r>
          </a:p>
          <a:p>
            <a:pPr>
              <a:buNone/>
            </a:pPr>
            <a:r>
              <a:rPr lang="he-IL" dirty="0" smtClean="0">
                <a:latin typeface="Guttman-Aharoni" pitchFamily="2" charset="-79"/>
                <a:cs typeface="Guttman-Aharoni" pitchFamily="2" charset="-79"/>
              </a:rPr>
              <a:t>היתר, נבחר קבלן.</a:t>
            </a:r>
          </a:p>
          <a:p>
            <a:pPr>
              <a:buNone/>
            </a:pPr>
            <a:r>
              <a:rPr lang="he-IL" dirty="0" smtClean="0">
                <a:latin typeface="Guttman-Aharoni" pitchFamily="2" charset="-79"/>
                <a:cs typeface="Guttman-Aharoni" pitchFamily="2" charset="-79"/>
              </a:rPr>
              <a:t>החלה העבודה בשטח.</a:t>
            </a:r>
          </a:p>
          <a:p>
            <a:pPr>
              <a:buNone/>
            </a:pPr>
            <a:endParaRPr lang="he-IL" dirty="0" smtClean="0">
              <a:latin typeface="Guttman-Aharoni" pitchFamily="2" charset="-79"/>
              <a:cs typeface="Guttman-Aharoni" pitchFamily="2" charset="-79"/>
            </a:endParaRPr>
          </a:p>
          <a:p>
            <a:pPr>
              <a:buNone/>
            </a:pPr>
            <a:endParaRPr lang="he-IL" dirty="0" smtClean="0">
              <a:latin typeface="Guttman-Aharoni" pitchFamily="2" charset="-79"/>
              <a:cs typeface="Guttman-Aharoni" pitchFamily="2" charset="-79"/>
            </a:endParaRPr>
          </a:p>
          <a:p>
            <a:pPr>
              <a:buNone/>
            </a:pPr>
            <a:endParaRPr lang="he-IL" dirty="0" smtClean="0">
              <a:latin typeface="Guttman-Aharoni" pitchFamily="2" charset="-79"/>
              <a:cs typeface="Guttman-Aharoni" pitchFamily="2" charset="-79"/>
            </a:endParaRPr>
          </a:p>
          <a:p>
            <a:pPr>
              <a:buNone/>
            </a:pPr>
            <a:endParaRPr lang="he-IL" dirty="0" smtClean="0">
              <a:latin typeface="Guttman-Aharoni" pitchFamily="2" charset="-79"/>
              <a:cs typeface="Guttman-Aharoni" pitchFamily="2" charset="-79"/>
            </a:endParaRPr>
          </a:p>
          <a:p>
            <a:pPr>
              <a:buNone/>
            </a:pPr>
            <a:endParaRPr lang="he-IL" dirty="0" smtClean="0">
              <a:latin typeface="Guttman-Aharoni" pitchFamily="2" charset="-79"/>
              <a:cs typeface="Guttman-Aharoni" pitchFamily="2" charset="-79"/>
            </a:endParaRPr>
          </a:p>
          <a:p>
            <a:pPr>
              <a:buNone/>
            </a:pPr>
            <a:endParaRPr lang="he-IL" dirty="0" smtClean="0">
              <a:latin typeface="Guttman-Aharoni" pitchFamily="2" charset="-79"/>
              <a:cs typeface="Guttman-Aharoni" pitchFamily="2" charset="-79"/>
            </a:endParaRPr>
          </a:p>
          <a:p>
            <a:pPr>
              <a:buNone/>
            </a:pPr>
            <a:endParaRPr lang="he-IL" dirty="0" smtClean="0">
              <a:latin typeface="Guttman-Aharoni" pitchFamily="2" charset="-79"/>
              <a:cs typeface="Guttman-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78524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כותרת 3"/>
          <p:cNvSpPr txBox="1">
            <a:spLocks/>
          </p:cNvSpPr>
          <p:nvPr/>
        </p:nvSpPr>
        <p:spPr>
          <a:xfrm>
            <a:off x="457200" y="222891"/>
            <a:ext cx="8229600" cy="124649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rtlCol="1" anchor="ctr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25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Guttman-Aharoni" pitchFamily="2" charset="-79"/>
                <a:ea typeface="+mn-ea"/>
                <a:cs typeface="Guttman-Aharoni" pitchFamily="2" charset="-79"/>
              </a:rPr>
              <a:t/>
            </a:r>
            <a:br>
              <a:rPr kumimoji="0" lang="he-IL" sz="25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Guttman-Aharoni" pitchFamily="2" charset="-79"/>
                <a:ea typeface="+mn-ea"/>
                <a:cs typeface="Guttman-Aharoni" pitchFamily="2" charset="-79"/>
              </a:rPr>
            </a:br>
            <a:r>
              <a:rPr kumimoji="0" lang="he-IL" sz="25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Guttman-Aharoni" pitchFamily="2" charset="-79"/>
                <a:ea typeface="+mn-ea"/>
                <a:cs typeface="Guttman-Aharoni" pitchFamily="2" charset="-79"/>
              </a:rPr>
              <a:t>דרך השלום, תל אביב –  79 יחידות דיור</a:t>
            </a:r>
            <a:br>
              <a:rPr kumimoji="0" lang="he-IL" sz="25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Guttman-Aharoni" pitchFamily="2" charset="-79"/>
                <a:ea typeface="+mn-ea"/>
                <a:cs typeface="Guttman-Aharoni" pitchFamily="2" charset="-79"/>
              </a:rPr>
            </a:br>
            <a:r>
              <a:rPr kumimoji="0" lang="he-IL" sz="25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Guttman-Aharoni" pitchFamily="2" charset="-79"/>
                <a:ea typeface="+mn-ea"/>
                <a:cs typeface="Guttman-Aharoni" pitchFamily="2" charset="-79"/>
              </a:rPr>
              <a:t> </a:t>
            </a:r>
            <a:endParaRPr kumimoji="0" lang="he-IL" sz="25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Guttman-Aharoni" pitchFamily="2" charset="-79"/>
              <a:ea typeface="+mn-ea"/>
              <a:cs typeface="Guttman-Aharoni" pitchFamily="2" charset="-79"/>
            </a:endParaRPr>
          </a:p>
        </p:txBody>
      </p:sp>
      <p:sp>
        <p:nvSpPr>
          <p:cNvPr id="6" name="מלבן 5"/>
          <p:cNvSpPr/>
          <p:nvPr/>
        </p:nvSpPr>
        <p:spPr>
          <a:xfrm>
            <a:off x="0" y="1988840"/>
            <a:ext cx="8676456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endParaRPr lang="he-IL" sz="1700" dirty="0" smtClean="0">
              <a:latin typeface="Guttman-Aharoni" pitchFamily="2" charset="-79"/>
              <a:cs typeface="Guttman-Aharoni" pitchFamily="2" charset="-79"/>
            </a:endParaRPr>
          </a:p>
          <a:p>
            <a:pPr>
              <a:buNone/>
            </a:pPr>
            <a:r>
              <a:rPr lang="he-IL" sz="2800" dirty="0" smtClean="0">
                <a:latin typeface="Guttman-Aharoni" pitchFamily="2" charset="-79"/>
                <a:cs typeface="Guttman-Aharoni" pitchFamily="2" charset="-79"/>
              </a:rPr>
              <a:t>79 </a:t>
            </a:r>
            <a:r>
              <a:rPr lang="he-IL" sz="2800" dirty="0" err="1" smtClean="0">
                <a:latin typeface="Guttman-Aharoni" pitchFamily="2" charset="-79"/>
                <a:cs typeface="Guttman-Aharoni" pitchFamily="2" charset="-79"/>
              </a:rPr>
              <a:t>יח"ד</a:t>
            </a:r>
            <a:r>
              <a:rPr lang="he-IL" sz="2800" dirty="0" smtClean="0">
                <a:latin typeface="Guttman-Aharoni" pitchFamily="2" charset="-79"/>
                <a:cs typeface="Guttman-Aharoni" pitchFamily="2" charset="-79"/>
              </a:rPr>
              <a:t>– </a:t>
            </a:r>
            <a:r>
              <a:rPr lang="he-IL" sz="2800" dirty="0" err="1" smtClean="0">
                <a:latin typeface="Guttman-Aharoni" pitchFamily="2" charset="-79"/>
                <a:cs typeface="Guttman-Aharoni" pitchFamily="2" charset="-79"/>
              </a:rPr>
              <a:t>תב"ע</a:t>
            </a:r>
            <a:r>
              <a:rPr lang="he-IL" sz="2800" dirty="0" smtClean="0">
                <a:latin typeface="Guttman-Aharoni" pitchFamily="2" charset="-79"/>
                <a:cs typeface="Guttman-Aharoni" pitchFamily="2" charset="-79"/>
              </a:rPr>
              <a:t> בסמכות מקומית.</a:t>
            </a:r>
          </a:p>
          <a:p>
            <a:pPr>
              <a:buNone/>
            </a:pPr>
            <a:endParaRPr lang="he-IL" sz="2800" dirty="0" smtClean="0">
              <a:latin typeface="Guttman-Aharoni" pitchFamily="2" charset="-79"/>
              <a:cs typeface="Guttman-Aharoni" pitchFamily="2" charset="-79"/>
            </a:endParaRPr>
          </a:p>
          <a:p>
            <a:pPr>
              <a:buNone/>
            </a:pPr>
            <a:r>
              <a:rPr lang="he-IL" sz="2800" dirty="0" smtClean="0">
                <a:latin typeface="Guttman-Aharoni" pitchFamily="2" charset="-79"/>
                <a:cs typeface="Guttman-Aharoni" pitchFamily="2" charset="-79"/>
              </a:rPr>
              <a:t>צפי להיכנס לדיון לוועדה מרץ. </a:t>
            </a:r>
          </a:p>
          <a:p>
            <a:pPr>
              <a:buNone/>
            </a:pPr>
            <a:endParaRPr lang="he-IL" sz="2800" dirty="0" smtClean="0">
              <a:latin typeface="Guttman-Aharoni" pitchFamily="2" charset="-79"/>
              <a:cs typeface="Guttman-Aharoni" pitchFamily="2" charset="-79"/>
            </a:endParaRPr>
          </a:p>
          <a:p>
            <a:pPr>
              <a:buNone/>
            </a:pPr>
            <a:r>
              <a:rPr lang="he-IL" sz="2800" dirty="0" smtClean="0">
                <a:latin typeface="Guttman-Aharoni" pitchFamily="2" charset="-79"/>
                <a:cs typeface="Guttman-Aharoni" pitchFamily="2" charset="-79"/>
              </a:rPr>
              <a:t>צפי להיתר -תוך שנה ( כפוף לשיתוף פעולה של הרשויות ).</a:t>
            </a:r>
          </a:p>
          <a:p>
            <a:pPr>
              <a:buNone/>
            </a:pPr>
            <a:endParaRPr lang="he-IL" sz="1700" dirty="0" smtClean="0">
              <a:latin typeface="Guttman-Aharoni" pitchFamily="2" charset="-79"/>
              <a:cs typeface="Guttman-Aharoni" pitchFamily="2" charset="-79"/>
            </a:endParaRPr>
          </a:p>
          <a:p>
            <a:pPr>
              <a:buNone/>
            </a:pPr>
            <a:endParaRPr lang="he-IL" sz="1700" dirty="0" smtClean="0">
              <a:latin typeface="Guttman-Aharoni" pitchFamily="2" charset="-79"/>
              <a:cs typeface="Guttman-Aharoni" pitchFamily="2" charset="-79"/>
            </a:endParaRPr>
          </a:p>
          <a:p>
            <a:pPr>
              <a:buNone/>
            </a:pPr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pPr>
              <a:buNone/>
            </a:pPr>
            <a:endParaRPr lang="he-IL" sz="1700" dirty="0" smtClean="0">
              <a:latin typeface="Guttman-Aharoni" pitchFamily="2" charset="-79"/>
              <a:cs typeface="Guttman-Aharoni" pitchFamily="2" charset="-79"/>
            </a:endParaRPr>
          </a:p>
          <a:p>
            <a:pPr>
              <a:buNone/>
            </a:pPr>
            <a:endParaRPr lang="he-IL" sz="1700" dirty="0" smtClean="0">
              <a:latin typeface="Guttman-Aharoni" pitchFamily="2" charset="-79"/>
              <a:cs typeface="Guttman-Aharoni" pitchFamily="2" charset="-79"/>
            </a:endParaRPr>
          </a:p>
          <a:p>
            <a:pPr>
              <a:buNone/>
            </a:pPr>
            <a:r>
              <a:rPr lang="he-IL" sz="1700" dirty="0" smtClean="0">
                <a:latin typeface="Guttman-Aharoni" pitchFamily="2" charset="-79"/>
                <a:cs typeface="Guttman-Aharoni" pitchFamily="2" charset="-79"/>
              </a:rPr>
              <a:t> </a:t>
            </a:r>
          </a:p>
          <a:p>
            <a:pPr>
              <a:buNone/>
            </a:pPr>
            <a:endParaRPr lang="he-IL" sz="1700" dirty="0">
              <a:latin typeface="Guttman-Aharoni" pitchFamily="2" charset="-79"/>
              <a:cs typeface="Guttman-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583144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 txBox="1">
            <a:spLocks noGrp="1"/>
          </p:cNvSpPr>
          <p:nvPr>
            <p:ph type="title"/>
          </p:nvPr>
        </p:nvSpPr>
        <p:spPr>
          <a:xfrm>
            <a:off x="251520" y="192360"/>
            <a:ext cx="8229600" cy="124649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/>
            </a:r>
            <a:br>
              <a:rPr lang="he-IL" sz="2500" b="1" u="sng" dirty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  <a:t>לימור</a:t>
            </a: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>,</a:t>
            </a:r>
            <a: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  <a:t> אשקלון –  327 יחידות דיור</a:t>
            </a: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/>
            </a:r>
            <a:br>
              <a:rPr lang="he-IL" sz="2500" b="1" u="sng" dirty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  <a:t> </a:t>
            </a:r>
            <a:endParaRPr lang="he-IL" sz="2500" b="1" dirty="0">
              <a:latin typeface="Guttman-Aharoni" pitchFamily="2" charset="-79"/>
              <a:cs typeface="Guttman-Aharoni" pitchFamily="2" charset="-79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56792"/>
            <a:ext cx="7272808" cy="5301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מלבן 4"/>
          <p:cNvSpPr/>
          <p:nvPr/>
        </p:nvSpPr>
        <p:spPr>
          <a:xfrm>
            <a:off x="6804248" y="1484784"/>
            <a:ext cx="2339752" cy="29700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pPr>
              <a:buNone/>
            </a:pPr>
            <a:r>
              <a:rPr lang="he-IL" sz="1700" dirty="0" smtClean="0">
                <a:latin typeface="Guttman-Aharoni" pitchFamily="2" charset="-79"/>
                <a:cs typeface="Guttman-Aharoni" pitchFamily="2" charset="-79"/>
              </a:rPr>
              <a:t>התקבל היתר לבניית 327 </a:t>
            </a:r>
            <a:r>
              <a:rPr lang="he-IL" sz="1700" dirty="0" err="1" smtClean="0">
                <a:latin typeface="Guttman-Aharoni" pitchFamily="2" charset="-79"/>
                <a:cs typeface="Guttman-Aharoni" pitchFamily="2" charset="-79"/>
              </a:rPr>
              <a:t>יח"ד</a:t>
            </a:r>
            <a:endParaRPr lang="he-IL" sz="1700" dirty="0" smtClean="0">
              <a:latin typeface="Guttman-Aharoni" pitchFamily="2" charset="-79"/>
              <a:cs typeface="Guttman-Aharoni" pitchFamily="2" charset="-79"/>
            </a:endParaRPr>
          </a:p>
          <a:p>
            <a:pPr>
              <a:buNone/>
            </a:pPr>
            <a:endParaRPr lang="he-IL" sz="1700" dirty="0" smtClean="0">
              <a:latin typeface="Guttman-Aharoni" pitchFamily="2" charset="-79"/>
              <a:cs typeface="Guttman-Aharoni" pitchFamily="2" charset="-79"/>
            </a:endParaRPr>
          </a:p>
          <a:p>
            <a:pPr>
              <a:buNone/>
            </a:pPr>
            <a:r>
              <a:rPr lang="he-IL" sz="1700" dirty="0" smtClean="0">
                <a:latin typeface="Guttman-Aharoni" pitchFamily="2" charset="-79"/>
                <a:cs typeface="Guttman-Aharoni" pitchFamily="2" charset="-79"/>
              </a:rPr>
              <a:t>החומר מוכן למכרז</a:t>
            </a:r>
          </a:p>
          <a:p>
            <a:pPr>
              <a:buNone/>
            </a:pPr>
            <a:endParaRPr lang="he-IL" sz="1700" dirty="0" smtClean="0">
              <a:latin typeface="Guttman-Aharoni" pitchFamily="2" charset="-79"/>
              <a:cs typeface="Guttman-Aharoni" pitchFamily="2" charset="-79"/>
            </a:endParaRPr>
          </a:p>
          <a:p>
            <a:pPr>
              <a:buNone/>
            </a:pPr>
            <a:r>
              <a:rPr lang="he-IL" sz="1700" dirty="0" smtClean="0">
                <a:latin typeface="Guttman-Aharoni" pitchFamily="2" charset="-79"/>
                <a:cs typeface="Guttman-Aharoni" pitchFamily="2" charset="-79"/>
              </a:rPr>
              <a:t>צפי לתחילת עבודה – </a:t>
            </a:r>
          </a:p>
          <a:p>
            <a:pPr>
              <a:buNone/>
            </a:pPr>
            <a:r>
              <a:rPr lang="he-IL" sz="1700" dirty="0" smtClean="0">
                <a:latin typeface="Guttman-Aharoni" pitchFamily="2" charset="-79"/>
                <a:cs typeface="Guttman-Aharoni" pitchFamily="2" charset="-79"/>
              </a:rPr>
              <a:t>מרץ – אפריל 2017</a:t>
            </a:r>
          </a:p>
          <a:p>
            <a:pPr>
              <a:buNone/>
            </a:pPr>
            <a:r>
              <a:rPr lang="he-IL" sz="1700" dirty="0" smtClean="0">
                <a:latin typeface="Guttman-Aharoni" pitchFamily="2" charset="-79"/>
                <a:cs typeface="Guttman-Aharoni" pitchFamily="2" charset="-79"/>
              </a:rPr>
              <a:t> </a:t>
            </a:r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pPr>
              <a:buNone/>
            </a:pPr>
            <a:r>
              <a:rPr lang="he-IL" sz="1700" dirty="0" smtClean="0">
                <a:latin typeface="Guttman-Aharoni" pitchFamily="2" charset="-79"/>
                <a:cs typeface="Guttman-Aharoni" pitchFamily="2" charset="-79"/>
              </a:rPr>
              <a:t> </a:t>
            </a:r>
          </a:p>
          <a:p>
            <a:pPr>
              <a:buNone/>
            </a:pPr>
            <a:endParaRPr lang="he-IL" sz="1700" dirty="0">
              <a:latin typeface="Guttman-Aharoni" pitchFamily="2" charset="-79"/>
              <a:cs typeface="Guttman-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317812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 txBox="1">
            <a:spLocks noGrp="1"/>
          </p:cNvSpPr>
          <p:nvPr>
            <p:ph type="title"/>
          </p:nvPr>
        </p:nvSpPr>
        <p:spPr>
          <a:xfrm>
            <a:off x="457200" y="222890"/>
            <a:ext cx="8229600" cy="124649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  <a:t/>
            </a:r>
            <a:b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  <a:t>לימור</a:t>
            </a: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>,</a:t>
            </a:r>
            <a: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  <a:t> אשקלון –  144 יחידות דיור</a:t>
            </a: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/>
            </a:r>
            <a:br>
              <a:rPr lang="he-IL" sz="2500" b="1" u="sng" dirty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  <a:t> </a:t>
            </a:r>
            <a:endParaRPr lang="he-IL" sz="2500" b="1" dirty="0">
              <a:latin typeface="Guttman-Aharoni" pitchFamily="2" charset="-79"/>
              <a:cs typeface="Guttman-Aharoni" pitchFamily="2" charset="-79"/>
            </a:endParaRPr>
          </a:p>
        </p:txBody>
      </p:sp>
      <p:sp>
        <p:nvSpPr>
          <p:cNvPr id="6" name="מלבן 5"/>
          <p:cNvSpPr/>
          <p:nvPr/>
        </p:nvSpPr>
        <p:spPr>
          <a:xfrm>
            <a:off x="-180528" y="1628800"/>
            <a:ext cx="3600400" cy="349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endParaRPr lang="he-IL" sz="1700" dirty="0" smtClean="0">
              <a:latin typeface="Guttman-Aharoni" pitchFamily="2" charset="-79"/>
              <a:cs typeface="Guttman-Aharoni" pitchFamily="2" charset="-79"/>
            </a:endParaRPr>
          </a:p>
          <a:p>
            <a:pPr>
              <a:buNone/>
            </a:pPr>
            <a:r>
              <a:rPr lang="he-IL" sz="1700" dirty="0" smtClean="0">
                <a:latin typeface="Guttman-Aharoni" pitchFamily="2" charset="-79"/>
                <a:cs typeface="Guttman-Aharoni" pitchFamily="2" charset="-79"/>
              </a:rPr>
              <a:t>תוספת 144 </a:t>
            </a:r>
            <a:r>
              <a:rPr lang="he-IL" sz="1700" dirty="0" err="1" smtClean="0">
                <a:latin typeface="Guttman-Aharoni" pitchFamily="2" charset="-79"/>
                <a:cs typeface="Guttman-Aharoni" pitchFamily="2" charset="-79"/>
              </a:rPr>
              <a:t>יח"ד</a:t>
            </a:r>
            <a:r>
              <a:rPr lang="he-IL" sz="1700" dirty="0" smtClean="0">
                <a:latin typeface="Guttman-Aharoni" pitchFamily="2" charset="-79"/>
                <a:cs typeface="Guttman-Aharoni" pitchFamily="2" charset="-79"/>
              </a:rPr>
              <a:t>-התוכנית אושרה </a:t>
            </a:r>
          </a:p>
          <a:p>
            <a:pPr>
              <a:buNone/>
            </a:pPr>
            <a:r>
              <a:rPr lang="he-IL" sz="1700" dirty="0" smtClean="0">
                <a:latin typeface="Guttman-Aharoni" pitchFamily="2" charset="-79"/>
                <a:cs typeface="Guttman-Aharoni" pitchFamily="2" charset="-79"/>
              </a:rPr>
              <a:t>בוועדה המקומית הועברה לוועדה המחוזית. </a:t>
            </a:r>
          </a:p>
          <a:p>
            <a:pPr>
              <a:buNone/>
            </a:pPr>
            <a:endParaRPr lang="he-IL" sz="1700" dirty="0" smtClean="0">
              <a:latin typeface="Guttman-Aharoni" pitchFamily="2" charset="-79"/>
              <a:cs typeface="Guttman-Aharoni" pitchFamily="2" charset="-79"/>
            </a:endParaRPr>
          </a:p>
          <a:p>
            <a:pPr>
              <a:buNone/>
            </a:pPr>
            <a:endParaRPr lang="he-IL" sz="1700" dirty="0" smtClean="0">
              <a:latin typeface="Guttman-Aharoni" pitchFamily="2" charset="-79"/>
              <a:cs typeface="Guttman-Aharoni" pitchFamily="2" charset="-79"/>
            </a:endParaRPr>
          </a:p>
          <a:p>
            <a:pPr>
              <a:buNone/>
            </a:pPr>
            <a:endParaRPr lang="he-IL" sz="1700" dirty="0" smtClean="0">
              <a:latin typeface="Guttman-Aharoni" pitchFamily="2" charset="-79"/>
              <a:cs typeface="Guttman-Aharoni" pitchFamily="2" charset="-79"/>
            </a:endParaRPr>
          </a:p>
          <a:p>
            <a:pPr>
              <a:buNone/>
            </a:pPr>
            <a:endParaRPr lang="he-IL" sz="1700" dirty="0" smtClean="0">
              <a:latin typeface="Guttman-Aharoni" pitchFamily="2" charset="-79"/>
              <a:cs typeface="Guttman-Aharoni" pitchFamily="2" charset="-79"/>
            </a:endParaRPr>
          </a:p>
          <a:p>
            <a:pPr>
              <a:buNone/>
            </a:pPr>
            <a:endParaRPr lang="he-IL" sz="1700" dirty="0" smtClean="0">
              <a:latin typeface="Guttman-Aharoni" pitchFamily="2" charset="-79"/>
              <a:cs typeface="Guttman-Aharoni" pitchFamily="2" charset="-79"/>
            </a:endParaRPr>
          </a:p>
          <a:p>
            <a:pPr>
              <a:buNone/>
            </a:pPr>
            <a:endParaRPr lang="he-IL" sz="1700" dirty="0" smtClean="0">
              <a:latin typeface="Guttman-Aharoni" pitchFamily="2" charset="-79"/>
              <a:cs typeface="Guttman-Aharoni" pitchFamily="2" charset="-79"/>
            </a:endParaRPr>
          </a:p>
          <a:p>
            <a:pPr>
              <a:buNone/>
            </a:pPr>
            <a:endParaRPr lang="he-IL" sz="1700" dirty="0" smtClean="0">
              <a:latin typeface="Guttman-Aharoni" pitchFamily="2" charset="-79"/>
              <a:cs typeface="Guttman-Aharoni" pitchFamily="2" charset="-79"/>
            </a:endParaRPr>
          </a:p>
          <a:p>
            <a:pPr>
              <a:buNone/>
            </a:pPr>
            <a:r>
              <a:rPr lang="he-IL" sz="1700" dirty="0" smtClean="0">
                <a:latin typeface="Guttman-Aharoni" pitchFamily="2" charset="-79"/>
                <a:cs typeface="Guttman-Aharoni" pitchFamily="2" charset="-79"/>
              </a:rPr>
              <a:t> </a:t>
            </a:r>
          </a:p>
          <a:p>
            <a:pPr>
              <a:buNone/>
            </a:pPr>
            <a:endParaRPr lang="he-IL" sz="1700" dirty="0">
              <a:latin typeface="Guttman-Aharoni" pitchFamily="2" charset="-79"/>
              <a:cs typeface="Guttman-Aharoni" pitchFamily="2" charset="-79"/>
            </a:endParaRPr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1" y="1493303"/>
            <a:ext cx="5652120" cy="5364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73007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כותרת 3"/>
          <p:cNvSpPr txBox="1">
            <a:spLocks/>
          </p:cNvSpPr>
          <p:nvPr/>
        </p:nvSpPr>
        <p:spPr>
          <a:xfrm>
            <a:off x="609600" y="375291"/>
            <a:ext cx="8229600" cy="124649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rtlCol="1" anchor="ctr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25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Guttman-Aharoni" pitchFamily="2" charset="-79"/>
                <a:ea typeface="+mn-ea"/>
                <a:cs typeface="Guttman-Aharoni" pitchFamily="2" charset="-79"/>
              </a:rPr>
              <a:t/>
            </a:r>
            <a:br>
              <a:rPr kumimoji="0" lang="he-IL" sz="25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Guttman-Aharoni" pitchFamily="2" charset="-79"/>
                <a:ea typeface="+mn-ea"/>
                <a:cs typeface="Guttman-Aharoni" pitchFamily="2" charset="-79"/>
              </a:rPr>
            </a:br>
            <a:r>
              <a:rPr kumimoji="0" lang="he-IL" sz="2500" b="1" i="0" u="sng" strike="noStrike" kern="1200" cap="none" spc="0" normalizeH="0" baseline="0" noProof="0" dirty="0" err="1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Guttman-Aharoni" pitchFamily="2" charset="-79"/>
                <a:ea typeface="+mn-ea"/>
                <a:cs typeface="Guttman-Aharoni" pitchFamily="2" charset="-79"/>
              </a:rPr>
              <a:t>פינקוס</a:t>
            </a:r>
            <a: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  <a:t>, בת ים </a:t>
            </a:r>
            <a:r>
              <a:rPr kumimoji="0" lang="he-IL" sz="25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Guttman-Aharoni" pitchFamily="2" charset="-79"/>
                <a:ea typeface="+mn-ea"/>
                <a:cs typeface="Guttman-Aharoni" pitchFamily="2" charset="-79"/>
              </a:rPr>
              <a:t>–  220 יחידות דיור</a:t>
            </a:r>
            <a:br>
              <a:rPr kumimoji="0" lang="he-IL" sz="25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Guttman-Aharoni" pitchFamily="2" charset="-79"/>
                <a:ea typeface="+mn-ea"/>
                <a:cs typeface="Guttman-Aharoni" pitchFamily="2" charset="-79"/>
              </a:rPr>
            </a:br>
            <a:r>
              <a:rPr kumimoji="0" lang="he-IL" sz="25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Guttman-Aharoni" pitchFamily="2" charset="-79"/>
                <a:ea typeface="+mn-ea"/>
                <a:cs typeface="Guttman-Aharoni" pitchFamily="2" charset="-79"/>
              </a:rPr>
              <a:t> </a:t>
            </a:r>
            <a:endParaRPr kumimoji="0" lang="he-IL" sz="25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Guttman-Aharoni" pitchFamily="2" charset="-79"/>
              <a:ea typeface="+mn-ea"/>
              <a:cs typeface="Guttman-Aharoni" pitchFamily="2" charset="-79"/>
            </a:endParaRPr>
          </a:p>
        </p:txBody>
      </p:sp>
      <p:pic>
        <p:nvPicPr>
          <p:cNvPr id="6" name="מציין מיקום תוכן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772816"/>
            <a:ext cx="7920880" cy="4741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200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כותרת 3"/>
          <p:cNvSpPr txBox="1">
            <a:spLocks/>
          </p:cNvSpPr>
          <p:nvPr/>
        </p:nvSpPr>
        <p:spPr>
          <a:xfrm>
            <a:off x="609600" y="375291"/>
            <a:ext cx="8229600" cy="124649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rtlCol="1" anchor="ctr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25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Guttman-Aharoni" pitchFamily="2" charset="-79"/>
                <a:ea typeface="+mn-ea"/>
                <a:cs typeface="Guttman-Aharoni" pitchFamily="2" charset="-79"/>
              </a:rPr>
              <a:t/>
            </a:r>
            <a:br>
              <a:rPr kumimoji="0" lang="he-IL" sz="25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Guttman-Aharoni" pitchFamily="2" charset="-79"/>
                <a:ea typeface="+mn-ea"/>
                <a:cs typeface="Guttman-Aharoni" pitchFamily="2" charset="-79"/>
              </a:rPr>
            </a:br>
            <a:r>
              <a:rPr kumimoji="0" lang="he-IL" sz="2500" b="1" i="0" u="sng" strike="noStrike" kern="1200" cap="none" spc="0" normalizeH="0" baseline="0" noProof="0" dirty="0" err="1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Guttman-Aharoni" pitchFamily="2" charset="-79"/>
                <a:ea typeface="+mn-ea"/>
                <a:cs typeface="Guttman-Aharoni" pitchFamily="2" charset="-79"/>
              </a:rPr>
              <a:t>פינקוס</a:t>
            </a:r>
            <a: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  <a:t>, בת ים </a:t>
            </a:r>
            <a:r>
              <a:rPr kumimoji="0" lang="he-IL" sz="25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Guttman-Aharoni" pitchFamily="2" charset="-79"/>
                <a:ea typeface="+mn-ea"/>
                <a:cs typeface="Guttman-Aharoni" pitchFamily="2" charset="-79"/>
              </a:rPr>
              <a:t>–  220 יחידות דיור</a:t>
            </a:r>
            <a:br>
              <a:rPr kumimoji="0" lang="he-IL" sz="25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Guttman-Aharoni" pitchFamily="2" charset="-79"/>
                <a:ea typeface="+mn-ea"/>
                <a:cs typeface="Guttman-Aharoni" pitchFamily="2" charset="-79"/>
              </a:rPr>
            </a:br>
            <a:r>
              <a:rPr kumimoji="0" lang="he-IL" sz="25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Guttman-Aharoni" pitchFamily="2" charset="-79"/>
                <a:ea typeface="+mn-ea"/>
                <a:cs typeface="Guttman-Aharoni" pitchFamily="2" charset="-79"/>
              </a:rPr>
              <a:t> </a:t>
            </a:r>
            <a:endParaRPr kumimoji="0" lang="he-IL" sz="25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Guttman-Aharoni" pitchFamily="2" charset="-79"/>
              <a:ea typeface="+mn-ea"/>
              <a:cs typeface="Guttman-Aharoni" pitchFamily="2" charset="-79"/>
            </a:endParaRPr>
          </a:p>
        </p:txBody>
      </p:sp>
      <p:sp>
        <p:nvSpPr>
          <p:cNvPr id="6" name="מלבן 5"/>
          <p:cNvSpPr/>
          <p:nvPr/>
        </p:nvSpPr>
        <p:spPr>
          <a:xfrm>
            <a:off x="467544" y="2132856"/>
            <a:ext cx="4032448" cy="40164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he-IL" sz="1700" dirty="0" smtClean="0">
                <a:latin typeface="Guttman-Aharoni" pitchFamily="2" charset="-79"/>
                <a:cs typeface="Guttman-Aharoni" pitchFamily="2" charset="-79"/>
              </a:rPr>
              <a:t>תב"ע בסמכות מחוזית</a:t>
            </a:r>
          </a:p>
          <a:p>
            <a:pPr>
              <a:buNone/>
            </a:pPr>
            <a:endParaRPr lang="he-IL" sz="1700" dirty="0" smtClean="0">
              <a:latin typeface="Guttman-Aharoni" pitchFamily="2" charset="-79"/>
              <a:cs typeface="Guttman-Aharoni" pitchFamily="2" charset="-79"/>
            </a:endParaRPr>
          </a:p>
          <a:p>
            <a:pPr>
              <a:buNone/>
            </a:pPr>
            <a:r>
              <a:rPr lang="he-IL" sz="1700" dirty="0" smtClean="0">
                <a:latin typeface="Guttman-Aharoni" pitchFamily="2" charset="-79"/>
                <a:cs typeface="Guttman-Aharoni" pitchFamily="2" charset="-79"/>
              </a:rPr>
              <a:t>התכנית נדונה בוועדה המקומית. </a:t>
            </a:r>
            <a:r>
              <a:rPr lang="he-IL" sz="1700" dirty="0" err="1" smtClean="0">
                <a:latin typeface="Guttman-Aharoni" pitchFamily="2" charset="-79"/>
                <a:cs typeface="Guttman-Aharoni" pitchFamily="2" charset="-79"/>
              </a:rPr>
              <a:t>עמיגור</a:t>
            </a:r>
            <a:r>
              <a:rPr lang="he-IL" sz="1700" dirty="0" smtClean="0">
                <a:latin typeface="Guttman-Aharoni" pitchFamily="2" charset="-79"/>
                <a:cs typeface="Guttman-Aharoni" pitchFamily="2" charset="-79"/>
              </a:rPr>
              <a:t> מילאה את דרישות הועדה והתיקונים.</a:t>
            </a:r>
          </a:p>
          <a:p>
            <a:pPr>
              <a:buNone/>
            </a:pPr>
            <a:endParaRPr lang="he-IL" sz="1700" dirty="0" smtClean="0">
              <a:latin typeface="Guttman-Aharoni" pitchFamily="2" charset="-79"/>
              <a:cs typeface="Guttman-Aharoni" pitchFamily="2" charset="-79"/>
            </a:endParaRPr>
          </a:p>
          <a:p>
            <a:pPr>
              <a:buNone/>
            </a:pPr>
            <a:r>
              <a:rPr lang="he-IL" sz="1700" dirty="0" smtClean="0">
                <a:latin typeface="Guttman-Aharoni" pitchFamily="2" charset="-79"/>
                <a:cs typeface="Guttman-Aharoni" pitchFamily="2" charset="-79"/>
              </a:rPr>
              <a:t>התוכנית צפויה לעבור לוועדה המחוזית במהלך פברואר 2017 .</a:t>
            </a:r>
          </a:p>
          <a:p>
            <a:pPr>
              <a:buNone/>
            </a:pPr>
            <a:endParaRPr lang="he-IL" sz="1700" dirty="0" smtClean="0">
              <a:latin typeface="Guttman-Aharoni" pitchFamily="2" charset="-79"/>
              <a:cs typeface="Guttman-Aharoni" pitchFamily="2" charset="-79"/>
            </a:endParaRPr>
          </a:p>
          <a:p>
            <a:pPr>
              <a:buNone/>
            </a:pPr>
            <a:r>
              <a:rPr lang="he-IL" sz="1700" dirty="0" smtClean="0">
                <a:latin typeface="Guttman-Aharoni" pitchFamily="2" charset="-79"/>
                <a:cs typeface="Guttman-Aharoni" pitchFamily="2" charset="-79"/>
              </a:rPr>
              <a:t>צפי לאישור והיתר- 2018( כפוף לשיתוף פעולה של הרשויות ).</a:t>
            </a:r>
          </a:p>
          <a:p>
            <a:pPr>
              <a:buNone/>
            </a:pPr>
            <a:endParaRPr lang="he-IL" sz="1700" dirty="0" smtClean="0">
              <a:latin typeface="Guttman-Aharoni" pitchFamily="2" charset="-79"/>
              <a:cs typeface="Guttman-Aharoni" pitchFamily="2" charset="-79"/>
            </a:endParaRPr>
          </a:p>
          <a:p>
            <a:pPr>
              <a:buNone/>
            </a:pPr>
            <a:endParaRPr lang="he-IL" sz="1700" dirty="0" smtClean="0">
              <a:latin typeface="Guttman-Aharoni" pitchFamily="2" charset="-79"/>
              <a:cs typeface="Guttman-Aharoni" pitchFamily="2" charset="-79"/>
            </a:endParaRPr>
          </a:p>
          <a:p>
            <a:pPr>
              <a:buNone/>
            </a:pPr>
            <a:endParaRPr lang="he-IL" sz="1700" dirty="0" smtClean="0">
              <a:latin typeface="Guttman-Aharoni" pitchFamily="2" charset="-79"/>
              <a:cs typeface="Guttman-Aharoni" pitchFamily="2" charset="-79"/>
            </a:endParaRPr>
          </a:p>
          <a:p>
            <a:pPr>
              <a:buNone/>
            </a:pPr>
            <a:endParaRPr lang="he-IL" sz="1700" dirty="0" smtClean="0">
              <a:latin typeface="Guttman-Aharoni" pitchFamily="2" charset="-79"/>
              <a:cs typeface="Guttman-Aharoni" pitchFamily="2" charset="-79"/>
            </a:endParaRPr>
          </a:p>
          <a:p>
            <a:pPr>
              <a:buNone/>
            </a:pPr>
            <a:endParaRPr lang="he-IL" sz="1700" dirty="0">
              <a:latin typeface="Guttman-Aharoni" pitchFamily="2" charset="-79"/>
              <a:cs typeface="Guttman-Aharoni" pitchFamily="2" charset="-79"/>
            </a:endParaRPr>
          </a:p>
        </p:txBody>
      </p:sp>
      <p:pic>
        <p:nvPicPr>
          <p:cNvPr id="9" name="מציין מיקום תוכן 8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844823"/>
            <a:ext cx="4104456" cy="3888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151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כותרת 3"/>
          <p:cNvSpPr txBox="1">
            <a:spLocks/>
          </p:cNvSpPr>
          <p:nvPr/>
        </p:nvSpPr>
        <p:spPr>
          <a:xfrm>
            <a:off x="611560" y="116632"/>
            <a:ext cx="8075240" cy="124649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rtlCol="1" anchor="ctr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25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Guttman-Aharoni" pitchFamily="2" charset="-79"/>
                <a:ea typeface="+mn-ea"/>
                <a:cs typeface="Guttman-Aharoni" pitchFamily="2" charset="-79"/>
              </a:rPr>
              <a:t/>
            </a:r>
            <a:br>
              <a:rPr kumimoji="0" lang="he-IL" sz="25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Guttman-Aharoni" pitchFamily="2" charset="-79"/>
                <a:ea typeface="+mn-ea"/>
                <a:cs typeface="Guttman-Aharoni" pitchFamily="2" charset="-79"/>
              </a:rPr>
            </a:br>
            <a:r>
              <a:rPr kumimoji="0" lang="he-IL" sz="25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Guttman-Aharoni" pitchFamily="2" charset="-79"/>
                <a:ea typeface="+mn-ea"/>
                <a:cs typeface="Guttman-Aharoni" pitchFamily="2" charset="-79"/>
              </a:rPr>
              <a:t>גרניט, באר</a:t>
            </a:r>
            <a:r>
              <a:rPr kumimoji="0" lang="he-IL" sz="2500" b="1" i="0" u="sng" strike="noStrike" kern="1200" cap="none" spc="0" normalizeH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Guttman-Aharoni" pitchFamily="2" charset="-79"/>
                <a:ea typeface="+mn-ea"/>
                <a:cs typeface="Guttman-Aharoni" pitchFamily="2" charset="-79"/>
              </a:rPr>
              <a:t> שבע</a:t>
            </a:r>
            <a:r>
              <a:rPr kumimoji="0" lang="he-IL" sz="25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Guttman-Aharoni" pitchFamily="2" charset="-79"/>
                <a:ea typeface="+mn-ea"/>
                <a:cs typeface="Guttman-Aharoni" pitchFamily="2" charset="-79"/>
              </a:rPr>
              <a:t> –  100 יחידות דיור</a:t>
            </a:r>
            <a:br>
              <a:rPr kumimoji="0" lang="he-IL" sz="25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Guttman-Aharoni" pitchFamily="2" charset="-79"/>
                <a:ea typeface="+mn-ea"/>
                <a:cs typeface="Guttman-Aharoni" pitchFamily="2" charset="-79"/>
              </a:rPr>
            </a:br>
            <a:r>
              <a:rPr kumimoji="0" lang="he-IL" sz="25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Guttman-Aharoni" pitchFamily="2" charset="-79"/>
                <a:ea typeface="+mn-ea"/>
                <a:cs typeface="Guttman-Aharoni" pitchFamily="2" charset="-79"/>
              </a:rPr>
              <a:t> </a:t>
            </a:r>
            <a:endParaRPr kumimoji="0" lang="he-IL" sz="25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Guttman-Aharoni" pitchFamily="2" charset="-79"/>
              <a:ea typeface="+mn-ea"/>
              <a:cs typeface="Guttman-Aharoni" pitchFamily="2" charset="-79"/>
            </a:endParaRPr>
          </a:p>
        </p:txBody>
      </p:sp>
      <p:pic>
        <p:nvPicPr>
          <p:cNvPr id="1026" name="Picture 2" descr="C:\Users\tal-a\AppData\Local\Microsoft\Windows\Temporary Internet Files\Content.Outlook\8T62O0CO\Amigur_3_C1_V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7096" y="1412776"/>
            <a:ext cx="5013176" cy="544522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10180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כותרת 3"/>
          <p:cNvSpPr txBox="1">
            <a:spLocks/>
          </p:cNvSpPr>
          <p:nvPr/>
        </p:nvSpPr>
        <p:spPr>
          <a:xfrm>
            <a:off x="457200" y="222891"/>
            <a:ext cx="8229600" cy="124649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rtlCol="1" anchor="ctr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  <a:t/>
            </a:r>
            <a:b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  <a:t> גרניט, באר שבע –  </a:t>
            </a:r>
            <a:r>
              <a:rPr kumimoji="0" lang="he-IL" sz="25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Guttman-Aharoni" pitchFamily="2" charset="-79"/>
                <a:ea typeface="+mn-ea"/>
                <a:cs typeface="Guttman-Aharoni" pitchFamily="2" charset="-79"/>
              </a:rPr>
              <a:t>100 יחידות דיור</a:t>
            </a:r>
            <a:br>
              <a:rPr kumimoji="0" lang="he-IL" sz="25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Guttman-Aharoni" pitchFamily="2" charset="-79"/>
                <a:ea typeface="+mn-ea"/>
                <a:cs typeface="Guttman-Aharoni" pitchFamily="2" charset="-79"/>
              </a:rPr>
            </a:br>
            <a:r>
              <a:rPr kumimoji="0" lang="he-IL" sz="25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Guttman-Aharoni" pitchFamily="2" charset="-79"/>
                <a:ea typeface="+mn-ea"/>
                <a:cs typeface="Guttman-Aharoni" pitchFamily="2" charset="-79"/>
              </a:rPr>
              <a:t> </a:t>
            </a:r>
            <a:endParaRPr kumimoji="0" lang="he-IL" sz="25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Guttman-Aharoni" pitchFamily="2" charset="-79"/>
              <a:ea typeface="+mn-ea"/>
              <a:cs typeface="Guttman-Aharoni" pitchFamily="2" charset="-79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1772816"/>
            <a:ext cx="5004048" cy="3030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מלבן 6"/>
          <p:cNvSpPr/>
          <p:nvPr/>
        </p:nvSpPr>
        <p:spPr>
          <a:xfrm>
            <a:off x="-108520" y="1844824"/>
            <a:ext cx="3384376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he-IL" sz="1700" dirty="0" smtClean="0">
                <a:latin typeface="Guttman-Aharoni" pitchFamily="2" charset="-79"/>
                <a:cs typeface="Guttman-Aharoni" pitchFamily="2" charset="-79"/>
              </a:rPr>
              <a:t>תב"ע בסמכות מקומית.</a:t>
            </a:r>
          </a:p>
          <a:p>
            <a:pPr>
              <a:buNone/>
            </a:pPr>
            <a:r>
              <a:rPr lang="he-IL" sz="1700" dirty="0" smtClean="0">
                <a:latin typeface="Guttman-Aharoni" pitchFamily="2" charset="-79"/>
                <a:cs typeface="Guttman-Aharoni" pitchFamily="2" charset="-79"/>
              </a:rPr>
              <a:t>בשלבי הכנה לפרסום.</a:t>
            </a:r>
          </a:p>
          <a:p>
            <a:pPr>
              <a:buNone/>
            </a:pPr>
            <a:endParaRPr lang="he-IL" sz="1700" dirty="0" smtClean="0">
              <a:latin typeface="Guttman-Aharoni" pitchFamily="2" charset="-79"/>
              <a:cs typeface="Guttman-Aharoni" pitchFamily="2" charset="-79"/>
            </a:endParaRPr>
          </a:p>
          <a:p>
            <a:pPr>
              <a:buNone/>
            </a:pPr>
            <a:endParaRPr lang="he-IL" sz="1700" dirty="0" smtClean="0">
              <a:latin typeface="Guttman-Aharoni" pitchFamily="2" charset="-79"/>
              <a:cs typeface="Guttman-Aharoni" pitchFamily="2" charset="-79"/>
            </a:endParaRPr>
          </a:p>
          <a:p>
            <a:pPr>
              <a:buNone/>
            </a:pPr>
            <a:r>
              <a:rPr lang="he-IL" sz="1700" dirty="0" smtClean="0">
                <a:latin typeface="Guttman-Aharoni" pitchFamily="2" charset="-79"/>
                <a:cs typeface="Guttman-Aharoni" pitchFamily="2" charset="-79"/>
              </a:rPr>
              <a:t>צפי להיתר – רבעון אחרון 2017 </a:t>
            </a:r>
          </a:p>
          <a:p>
            <a:pPr>
              <a:buNone/>
            </a:pPr>
            <a:r>
              <a:rPr lang="he-IL" sz="1700" dirty="0" smtClean="0">
                <a:latin typeface="Guttman-Aharoni" pitchFamily="2" charset="-79"/>
                <a:cs typeface="Guttman-Aharoni" pitchFamily="2" charset="-79"/>
              </a:rPr>
              <a:t>( כפוף לשיתוף פעולה של הרשויות) </a:t>
            </a:r>
          </a:p>
          <a:p>
            <a:pPr>
              <a:buNone/>
            </a:pPr>
            <a:endParaRPr lang="he-IL" sz="1700" dirty="0" smtClean="0">
              <a:latin typeface="Guttman-Aharoni" pitchFamily="2" charset="-79"/>
              <a:cs typeface="Guttman-Aharoni" pitchFamily="2" charset="-79"/>
            </a:endParaRPr>
          </a:p>
          <a:p>
            <a:pPr>
              <a:buNone/>
            </a:pPr>
            <a:endParaRPr lang="he-IL" sz="1700" dirty="0" smtClean="0">
              <a:latin typeface="Guttman-Aharoni" pitchFamily="2" charset="-79"/>
              <a:cs typeface="Guttman-Aharoni" pitchFamily="2" charset="-79"/>
            </a:endParaRPr>
          </a:p>
          <a:p>
            <a:pPr>
              <a:buNone/>
            </a:pPr>
            <a:endParaRPr lang="he-IL" sz="1700" dirty="0" smtClean="0">
              <a:latin typeface="Guttman-Aharoni" pitchFamily="2" charset="-79"/>
              <a:cs typeface="Guttman-Aharoni" pitchFamily="2" charset="-79"/>
            </a:endParaRPr>
          </a:p>
          <a:p>
            <a:pPr>
              <a:buNone/>
            </a:pPr>
            <a:endParaRPr lang="he-IL" sz="1700" dirty="0" smtClean="0">
              <a:latin typeface="Guttman-Aharoni" pitchFamily="2" charset="-79"/>
              <a:cs typeface="Guttman-Aharoni" pitchFamily="2" charset="-79"/>
            </a:endParaRPr>
          </a:p>
          <a:p>
            <a:pPr>
              <a:buNone/>
            </a:pPr>
            <a:endParaRPr lang="he-IL" sz="1700" dirty="0">
              <a:latin typeface="Guttman-Aharoni" pitchFamily="2" charset="-79"/>
              <a:cs typeface="Guttman-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01240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כותרת 3"/>
          <p:cNvSpPr txBox="1">
            <a:spLocks/>
          </p:cNvSpPr>
          <p:nvPr/>
        </p:nvSpPr>
        <p:spPr>
          <a:xfrm>
            <a:off x="457200" y="222891"/>
            <a:ext cx="8229600" cy="124649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rtlCol="1" anchor="ctr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  <a:t/>
            </a:r>
            <a:b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  <a:t> לוד –  </a:t>
            </a:r>
            <a:r>
              <a:rPr kumimoji="0" lang="he-IL" sz="25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Guttman-Aharoni" pitchFamily="2" charset="-79"/>
                <a:ea typeface="+mn-ea"/>
                <a:cs typeface="Guttman-Aharoni" pitchFamily="2" charset="-79"/>
              </a:rPr>
              <a:t>100 יחידות דיור</a:t>
            </a:r>
            <a:br>
              <a:rPr kumimoji="0" lang="he-IL" sz="25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Guttman-Aharoni" pitchFamily="2" charset="-79"/>
                <a:ea typeface="+mn-ea"/>
                <a:cs typeface="Guttman-Aharoni" pitchFamily="2" charset="-79"/>
              </a:rPr>
            </a:br>
            <a:r>
              <a:rPr kumimoji="0" lang="he-IL" sz="25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Guttman-Aharoni" pitchFamily="2" charset="-79"/>
                <a:ea typeface="+mn-ea"/>
                <a:cs typeface="Guttman-Aharoni" pitchFamily="2" charset="-79"/>
              </a:rPr>
              <a:t> </a:t>
            </a:r>
            <a:endParaRPr kumimoji="0" lang="he-IL" sz="25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Guttman-Aharoni" pitchFamily="2" charset="-79"/>
              <a:ea typeface="+mn-ea"/>
              <a:cs typeface="Guttman-Aharoni" pitchFamily="2" charset="-79"/>
            </a:endParaRPr>
          </a:p>
        </p:txBody>
      </p:sp>
      <p:pic>
        <p:nvPicPr>
          <p:cNvPr id="5" name="Picture 2" descr="C:\Users\RON\Documents\עמיגור-לוד-366\back2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606522"/>
            <a:ext cx="6408712" cy="525147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31157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כותרת 3"/>
          <p:cNvSpPr txBox="1">
            <a:spLocks/>
          </p:cNvSpPr>
          <p:nvPr/>
        </p:nvSpPr>
        <p:spPr>
          <a:xfrm>
            <a:off x="457200" y="222891"/>
            <a:ext cx="8229600" cy="124649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rtlCol="1" anchor="ctr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  <a:t/>
            </a:r>
            <a:b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  <a:t> לוד –  </a:t>
            </a:r>
            <a:r>
              <a:rPr kumimoji="0" lang="he-IL" sz="25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Guttman-Aharoni" pitchFamily="2" charset="-79"/>
                <a:ea typeface="+mn-ea"/>
                <a:cs typeface="Guttman-Aharoni" pitchFamily="2" charset="-79"/>
              </a:rPr>
              <a:t>100 יחידות דיור</a:t>
            </a:r>
            <a:br>
              <a:rPr kumimoji="0" lang="he-IL" sz="25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Guttman-Aharoni" pitchFamily="2" charset="-79"/>
                <a:ea typeface="+mn-ea"/>
                <a:cs typeface="Guttman-Aharoni" pitchFamily="2" charset="-79"/>
              </a:rPr>
            </a:br>
            <a:r>
              <a:rPr kumimoji="0" lang="he-IL" sz="25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Guttman-Aharoni" pitchFamily="2" charset="-79"/>
                <a:ea typeface="+mn-ea"/>
                <a:cs typeface="Guttman-Aharoni" pitchFamily="2" charset="-79"/>
              </a:rPr>
              <a:t> </a:t>
            </a:r>
            <a:endParaRPr kumimoji="0" lang="he-IL" sz="25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Guttman-Aharoni" pitchFamily="2" charset="-79"/>
              <a:ea typeface="+mn-ea"/>
              <a:cs typeface="Guttman-Aharoni" pitchFamily="2" charset="-79"/>
            </a:endParaRPr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2060848"/>
            <a:ext cx="5245835" cy="2740118"/>
          </a:xfrm>
          <a:prstGeom prst="rect">
            <a:avLst/>
          </a:prstGeom>
        </p:spPr>
      </p:pic>
      <p:sp>
        <p:nvSpPr>
          <p:cNvPr id="6" name="מלבן 5"/>
          <p:cNvSpPr/>
          <p:nvPr/>
        </p:nvSpPr>
        <p:spPr>
          <a:xfrm>
            <a:off x="107504" y="1844824"/>
            <a:ext cx="3059832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endParaRPr lang="he-IL" sz="1700" dirty="0" smtClean="0">
              <a:latin typeface="Guttman-Aharoni" pitchFamily="2" charset="-79"/>
              <a:cs typeface="Guttman-Aharoni" pitchFamily="2" charset="-79"/>
            </a:endParaRPr>
          </a:p>
          <a:p>
            <a:pPr>
              <a:buNone/>
            </a:pPr>
            <a:r>
              <a:rPr lang="he-IL" sz="1700" dirty="0" smtClean="0">
                <a:latin typeface="Guttman-Aharoni" pitchFamily="2" charset="-79"/>
                <a:cs typeface="Guttman-Aharoni" pitchFamily="2" charset="-79"/>
              </a:rPr>
              <a:t>תב"ע בסמכות מחוזית – תוספת שטחים לבניין קיים.</a:t>
            </a:r>
          </a:p>
          <a:p>
            <a:pPr>
              <a:buNone/>
            </a:pPr>
            <a:endParaRPr lang="he-IL" sz="1700" dirty="0" smtClean="0">
              <a:latin typeface="Guttman-Aharoni" pitchFamily="2" charset="-79"/>
              <a:cs typeface="Guttman-Aharoni" pitchFamily="2" charset="-79"/>
            </a:endParaRPr>
          </a:p>
          <a:p>
            <a:pPr>
              <a:buNone/>
            </a:pPr>
            <a:r>
              <a:rPr lang="he-IL" sz="1700" dirty="0" smtClean="0">
                <a:latin typeface="Guttman-Aharoni" pitchFamily="2" charset="-79"/>
                <a:cs typeface="Guttman-Aharoni" pitchFamily="2" charset="-79"/>
              </a:rPr>
              <a:t>במיקום מרכזי בעיר. </a:t>
            </a:r>
          </a:p>
          <a:p>
            <a:pPr>
              <a:buNone/>
            </a:pPr>
            <a:endParaRPr lang="he-IL" sz="1700" dirty="0" smtClean="0">
              <a:latin typeface="Guttman-Aharoni" pitchFamily="2" charset="-79"/>
              <a:cs typeface="Guttman-Aharoni" pitchFamily="2" charset="-79"/>
            </a:endParaRPr>
          </a:p>
          <a:p>
            <a:pPr>
              <a:buNone/>
            </a:pPr>
            <a:endParaRPr lang="he-IL" sz="1700" dirty="0" smtClean="0">
              <a:latin typeface="Guttman-Aharoni" pitchFamily="2" charset="-79"/>
              <a:cs typeface="Guttman-Aharoni" pitchFamily="2" charset="-79"/>
            </a:endParaRPr>
          </a:p>
          <a:p>
            <a:pPr>
              <a:buNone/>
            </a:pPr>
            <a:endParaRPr lang="he-IL" sz="1700" dirty="0" smtClean="0">
              <a:latin typeface="Guttman-Aharoni" pitchFamily="2" charset="-79"/>
              <a:cs typeface="Guttman-Aharoni" pitchFamily="2" charset="-79"/>
            </a:endParaRPr>
          </a:p>
          <a:p>
            <a:pPr>
              <a:buNone/>
            </a:pPr>
            <a:r>
              <a:rPr lang="he-IL" sz="1700" dirty="0" smtClean="0">
                <a:latin typeface="Guttman-Aharoni" pitchFamily="2" charset="-79"/>
                <a:cs typeface="Guttman-Aharoni" pitchFamily="2" charset="-79"/>
              </a:rPr>
              <a:t>בהכנה לדיון בוועדה המקומית.</a:t>
            </a:r>
          </a:p>
          <a:p>
            <a:pPr>
              <a:buNone/>
            </a:pPr>
            <a:endParaRPr lang="he-IL" sz="1700" dirty="0" smtClean="0">
              <a:latin typeface="Guttman-Aharoni" pitchFamily="2" charset="-79"/>
              <a:cs typeface="Guttman-Aharoni" pitchFamily="2" charset="-79"/>
            </a:endParaRPr>
          </a:p>
          <a:p>
            <a:pPr>
              <a:buNone/>
            </a:pPr>
            <a:endParaRPr lang="he-IL" sz="1700" dirty="0" smtClean="0">
              <a:latin typeface="Guttman-Aharoni" pitchFamily="2" charset="-79"/>
              <a:cs typeface="Guttman-Aharoni" pitchFamily="2" charset="-79"/>
            </a:endParaRPr>
          </a:p>
          <a:p>
            <a:pPr>
              <a:buNone/>
            </a:pPr>
            <a:endParaRPr lang="he-IL" sz="1700" dirty="0" smtClean="0">
              <a:latin typeface="Guttman-Aharoni" pitchFamily="2" charset="-79"/>
              <a:cs typeface="Guttman-Aharoni" pitchFamily="2" charset="-79"/>
            </a:endParaRPr>
          </a:p>
          <a:p>
            <a:pPr>
              <a:buNone/>
            </a:pPr>
            <a:endParaRPr lang="he-IL" sz="1700" dirty="0" smtClean="0">
              <a:latin typeface="Guttman-Aharoni" pitchFamily="2" charset="-79"/>
              <a:cs typeface="Guttman-Aharoni" pitchFamily="2" charset="-79"/>
            </a:endParaRPr>
          </a:p>
          <a:p>
            <a:pPr>
              <a:buNone/>
            </a:pPr>
            <a:endParaRPr lang="he-IL" sz="1700" dirty="0" smtClean="0">
              <a:latin typeface="Guttman-Aharoni" pitchFamily="2" charset="-79"/>
              <a:cs typeface="Guttman-Aharoni" pitchFamily="2" charset="-79"/>
            </a:endParaRPr>
          </a:p>
          <a:p>
            <a:pPr>
              <a:buNone/>
            </a:pPr>
            <a:r>
              <a:rPr lang="he-IL" sz="1700" dirty="0" smtClean="0">
                <a:latin typeface="Guttman-Aharoni" pitchFamily="2" charset="-79"/>
                <a:cs typeface="Guttman-Aharoni" pitchFamily="2" charset="-79"/>
              </a:rPr>
              <a:t> </a:t>
            </a:r>
          </a:p>
          <a:p>
            <a:pPr>
              <a:buNone/>
            </a:pPr>
            <a:endParaRPr lang="he-IL" sz="1700" dirty="0">
              <a:latin typeface="Guttman-Aharoni" pitchFamily="2" charset="-79"/>
              <a:cs typeface="Guttman-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059704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ebrew Template">
  <a:themeElements>
    <a:clrScheme name="rotem new 2015">
      <a:dk1>
        <a:srgbClr val="404040"/>
      </a:dk1>
      <a:lt1>
        <a:srgbClr val="FFFFFF"/>
      </a:lt1>
      <a:dk2>
        <a:srgbClr val="003366"/>
      </a:dk2>
      <a:lt2>
        <a:srgbClr val="003366"/>
      </a:lt2>
      <a:accent1>
        <a:srgbClr val="003366"/>
      </a:accent1>
      <a:accent2>
        <a:srgbClr val="0D95BC"/>
      </a:accent2>
      <a:accent3>
        <a:srgbClr val="A2B969"/>
      </a:accent3>
      <a:accent4>
        <a:srgbClr val="EBCB38"/>
      </a:accent4>
      <a:accent5>
        <a:srgbClr val="F36F13"/>
      </a:accent5>
      <a:accent6>
        <a:srgbClr val="C13018"/>
      </a:accent6>
      <a:hlink>
        <a:srgbClr val="0D95BC"/>
      </a:hlink>
      <a:folHlink>
        <a:srgbClr val="777777"/>
      </a:folHlink>
    </a:clrScheme>
    <a:fontScheme name="Rotem New Template-hebrew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otem New Template-hebrew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tem New Template-hebrew 13">
        <a:dk1>
          <a:srgbClr val="292929"/>
        </a:dk1>
        <a:lt1>
          <a:srgbClr val="FFFFFF"/>
        </a:lt1>
        <a:dk2>
          <a:srgbClr val="000066"/>
        </a:dk2>
        <a:lt2>
          <a:srgbClr val="F8F8F8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12121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4">
        <a:dk1>
          <a:srgbClr val="000066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56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tem New Template-hebrew 15">
        <a:dk1>
          <a:srgbClr val="333333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A2A2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ROTEM">
    <a:dk1>
      <a:sysClr val="windowText" lastClr="000000"/>
    </a:dk1>
    <a:lt1>
      <a:sysClr val="window" lastClr="FFFFFF"/>
    </a:lt1>
    <a:dk2>
      <a:srgbClr val="003366"/>
    </a:dk2>
    <a:lt2>
      <a:srgbClr val="FFFFFF"/>
    </a:lt2>
    <a:accent1>
      <a:srgbClr val="003366"/>
    </a:accent1>
    <a:accent2>
      <a:srgbClr val="336699"/>
    </a:accent2>
    <a:accent3>
      <a:srgbClr val="6699FF"/>
    </a:accent3>
    <a:accent4>
      <a:srgbClr val="99CCFF"/>
    </a:accent4>
    <a:accent5>
      <a:srgbClr val="7F7F7F"/>
    </a:accent5>
    <a:accent6>
      <a:srgbClr val="BFBFBF"/>
    </a:accent6>
    <a:hlink>
      <a:srgbClr val="0066FF"/>
    </a:hlink>
    <a:folHlink>
      <a:srgbClr val="777777"/>
    </a:folHlink>
  </a:clrScheme>
  <a:fontScheme name="Rotem New Template-hebrew">
    <a:majorFont>
      <a:latin typeface="Arial"/>
      <a:ea typeface=""/>
      <a:cs typeface="Arial"/>
    </a:majorFont>
    <a:minorFont>
      <a:latin typeface="Arial"/>
      <a:ea typeface=""/>
      <a:cs typeface="Arial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DCBF866-939F-4D5E-A8D8-A853C3287B36}"/>
</file>

<file path=customXml/itemProps2.xml><?xml version="1.0" encoding="utf-8"?>
<ds:datastoreItem xmlns:ds="http://schemas.openxmlformats.org/officeDocument/2006/customXml" ds:itemID="{EDC919D6-82AC-453B-B8C3-E5C5901FD71F}"/>
</file>

<file path=customXml/itemProps3.xml><?xml version="1.0" encoding="utf-8"?>
<ds:datastoreItem xmlns:ds="http://schemas.openxmlformats.org/officeDocument/2006/customXml" ds:itemID="{9B079AEF-4626-4F83-A98A-3C20F045DC02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15090</TotalTime>
  <Words>429</Words>
  <Application>Microsoft Office PowerPoint</Application>
  <PresentationFormat>‫הצגה על המסך (4:3)</PresentationFormat>
  <Paragraphs>131</Paragraphs>
  <Slides>15</Slides>
  <Notes>5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15</vt:i4>
      </vt:variant>
    </vt:vector>
  </HeadingPairs>
  <TitlesOfParts>
    <vt:vector size="20" baseType="lpstr">
      <vt:lpstr>Wingdings</vt:lpstr>
      <vt:lpstr>Calibri</vt:lpstr>
      <vt:lpstr>Guttman-Aharoni</vt:lpstr>
      <vt:lpstr>Arial</vt:lpstr>
      <vt:lpstr>Hebrew Template</vt:lpstr>
      <vt:lpstr>מצגת של PowerPoint</vt:lpstr>
      <vt:lpstr>זכאי דיור גיל הזהב:</vt:lpstr>
      <vt:lpstr>רקע</vt:lpstr>
      <vt:lpstr>פעולות להגדלת המלאי </vt:lpstr>
      <vt:lpstr>פעילות נוספת בתחום הדיור</vt:lpstr>
      <vt:lpstr> דרך השלום, תל אביב –  107 יחידות דיור  </vt:lpstr>
      <vt:lpstr>מצגת של PowerPoint</vt:lpstr>
      <vt:lpstr> לימור, אשקלון –  327 יחידות דיור  </vt:lpstr>
      <vt:lpstr> לימור, אשקלון –  144 יחידות דיור  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meirav</dc:creator>
  <cp:lastModifiedBy>דולי הודיה שמעוני</cp:lastModifiedBy>
  <cp:revision>1589</cp:revision>
  <cp:lastPrinted>2017-01-31T11:43:09Z</cp:lastPrinted>
  <dcterms:created xsi:type="dcterms:W3CDTF">2009-01-25T11:44:43Z</dcterms:created>
  <dcterms:modified xsi:type="dcterms:W3CDTF">2017-02-07T08:30:11Z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2013598</vt:r8>
  </property>
</Properties>
</file>