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charts/colors7.xml" ContentType="application/vnd.ms-office.chartcolorstyle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charts/colors3.xml" ContentType="application/vnd.ms-office.chartcolorstyle+xml"/>
  <Override PartName="/ppt/charts/style6.xml" ContentType="application/vnd.ms-office.chartstyle+xml"/>
  <Override PartName="/ppt/charts/style3.xml" ContentType="application/vnd.ms-office.chartstyle+xml"/>
  <Override PartName="/ppt/charts/chart7.xml" ContentType="application/vnd.openxmlformats-officedocument.drawingml.chart+xml"/>
  <Override PartName="/ppt/charts/style7.xml" ContentType="application/vnd.ms-office.chartstyle+xml"/>
  <Override PartName="/ppt/charts/chart6.xml" ContentType="application/vnd.openxmlformats-officedocument.drawingml.chart+xml"/>
  <Override PartName="/ppt/charts/colors6.xml" ContentType="application/vnd.ms-office.chartcolorstyle+xml"/>
  <Override PartName="/ppt/charts/style5.xml" ContentType="application/vnd.ms-office.chart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5.xml" ContentType="application/vnd.ms-office.chartcolorstyle+xml"/>
  <Override PartName="/ppt/charts/chart5.xml" ContentType="application/vnd.openxmlformats-officedocument.drawingml.chart+xml"/>
  <Override PartName="/ppt/charts/colors4.xml" ContentType="application/vnd.ms-office.chartcolor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7" r:id="rId2"/>
    <p:sldId id="280" r:id="rId3"/>
    <p:sldId id="292" r:id="rId4"/>
    <p:sldId id="299" r:id="rId5"/>
    <p:sldId id="281" r:id="rId6"/>
    <p:sldId id="283" r:id="rId7"/>
    <p:sldId id="294" r:id="rId8"/>
    <p:sldId id="286" r:id="rId9"/>
    <p:sldId id="295" r:id="rId10"/>
    <p:sldId id="296" r:id="rId11"/>
    <p:sldId id="297" r:id="rId12"/>
    <p:sldId id="285" r:id="rId13"/>
    <p:sldId id="298" r:id="rId14"/>
    <p:sldId id="300" r:id="rId15"/>
    <p:sldId id="265" r:id="rId16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110" d="100"/>
          <a:sy n="110" d="100"/>
        </p:scale>
        <p:origin x="9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2;&#1505;&#1508;&#1512;%20&#1492;&#1506;&#1493;&#1489;&#1491;&#1497;&#1501;%20&#1489;&#1497;&#1495;&#1497;&#1491;&#1493;&#1514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2;&#1505;&#1508;&#1512;%20&#1492;&#1506;&#1493;&#1489;&#1491;&#1497;&#1501;%20&#1489;&#1497;&#1495;&#1497;&#1491;&#1493;&#1514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2;&#1505;&#1508;&#1512;%20&#1492;&#1506;&#1493;&#1489;&#1491;&#1497;&#1501;%20&#1489;&#1497;&#1495;&#1497;&#1491;&#1493;&#1514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2;&#1505;&#1508;&#1512;%20&#1506;&#1493;&#1489;&#1491;&#1497;&#1501;%20&#1500;&#1508;&#1497;%20&#1491;&#1497;&#1512;&#1493;&#1490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6;&#1493;&#1489;&#1491;&#1497;&#1501;%20&#1502;&#1513;&#1512;&#1491;%20&#1500;&#1508;&#1497;%203%20&#1491;&#1512;&#1490;&#1493;&#1514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2;&#1505;&#1508;&#1512;%20&#1506;&#1493;&#1489;&#1491;&#1497;&#1501;%20&#1500;&#1508;&#1497;%20&#1491;&#1497;&#1512;&#1493;&#1490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r\users$\tzachib\&#1506;&#1493;&#1500;&#1497;&#1501;%20&#1489;&#1513;&#1497;&#1512;&#1493;&#1514;%20&#1492;&#1502;&#1491;&#1497;&#1504;&#1492;\&#1504;&#1514;&#1493;&#1504;&#1497;%20&#1504;&#1510;&#1497;&#1489;&#1493;&#1514;\&#1505;&#1497;&#1491;&#1493;&#1512;%20&#1506;&#1493;&#1489;&#1491;&#1497;&#1501;%20&#1502;&#1513;&#1512;&#1491;%20&#1500;&#1508;&#1497;%203%20&#1491;&#1512;&#1490;&#1493;&#1514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'מס עובדים בכל היחידות'!$A$108</c:f>
              <c:strCache>
                <c:ptCount val="1"/>
                <c:pt idx="0">
                  <c:v>יחידות מערכת בריאות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'מס עובדים בכל היחידות'!$C$107</c:f>
              <c:strCache>
                <c:ptCount val="1"/>
                <c:pt idx="0">
                  <c:v>שיעור העולים והעולים החדשים</c:v>
                </c:pt>
              </c:strCache>
            </c:strRef>
          </c:cat>
          <c:val>
            <c:numRef>
              <c:f>'מס עובדים בכל היחידות'!$C$108</c:f>
              <c:numCache>
                <c:formatCode>0.0%</c:formatCode>
                <c:ptCount val="1"/>
                <c:pt idx="0">
                  <c:v>0.2959852389132786</c:v>
                </c:pt>
              </c:numCache>
            </c:numRef>
          </c:val>
        </c:ser>
        <c:ser>
          <c:idx val="2"/>
          <c:order val="1"/>
          <c:tx>
            <c:strRef>
              <c:f>'מס עובדים בכל היחידות'!$A$109</c:f>
              <c:strCache>
                <c:ptCount val="1"/>
                <c:pt idx="0">
                  <c:v>משרדי ממשלה ויחידות סמך (שאינן מערכת הבריאות)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'מס עובדים בכל היחידות'!$C$107</c:f>
              <c:strCache>
                <c:ptCount val="1"/>
                <c:pt idx="0">
                  <c:v>שיעור העולים והעולים החדשים</c:v>
                </c:pt>
              </c:strCache>
            </c:strRef>
          </c:cat>
          <c:val>
            <c:numRef>
              <c:f>'מס עובדים בכל היחידות'!$C$109</c:f>
              <c:numCache>
                <c:formatCode>0.0%</c:formatCode>
                <c:ptCount val="1"/>
                <c:pt idx="0">
                  <c:v>7.3606359428456433E-2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83428424"/>
        <c:axId val="366543904"/>
      </c:barChart>
      <c:catAx>
        <c:axId val="28342842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6543904"/>
        <c:crosses val="autoZero"/>
        <c:auto val="1"/>
        <c:lblAlgn val="ctr"/>
        <c:lblOffset val="100"/>
        <c:noMultiLvlLbl val="0"/>
      </c:catAx>
      <c:valAx>
        <c:axId val="366543904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83428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59881238932373"/>
          <c:y val="3.7700481146655952E-2"/>
          <c:w val="0.86753775660560251"/>
          <c:h val="0.8059979657392492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'שאר היחידות'!$E$76</c:f>
              <c:strCache>
                <c:ptCount val="1"/>
                <c:pt idx="0">
                  <c:v>מספר היחידות בשירות המדינה (ללא מערכת הבריאות)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'מערכת הבריאות'!$D$43:$D$48</c:f>
              <c:strCache>
                <c:ptCount val="6"/>
                <c:pt idx="0">
                  <c:v>40%-50%</c:v>
                </c:pt>
                <c:pt idx="1">
                  <c:v>30%-39%</c:v>
                </c:pt>
                <c:pt idx="2">
                  <c:v>20%-29%</c:v>
                </c:pt>
                <c:pt idx="3">
                  <c:v>10%-19%</c:v>
                </c:pt>
                <c:pt idx="4">
                  <c:v>1%-9%</c:v>
                </c:pt>
                <c:pt idx="5">
                  <c:v>0%</c:v>
                </c:pt>
              </c:strCache>
            </c:strRef>
          </c:cat>
          <c:val>
            <c:numRef>
              <c:f>'שאר היחידות'!$E$77:$E$82</c:f>
              <c:numCache>
                <c:formatCode>General</c:formatCode>
                <c:ptCount val="6"/>
                <c:pt idx="1">
                  <c:v>2</c:v>
                </c:pt>
                <c:pt idx="2">
                  <c:v>3</c:v>
                </c:pt>
                <c:pt idx="3">
                  <c:v>17</c:v>
                </c:pt>
                <c:pt idx="4">
                  <c:v>33</c:v>
                </c:pt>
                <c:pt idx="5">
                  <c:v>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506489088"/>
        <c:axId val="506491048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'שאר היחידות'!$D$76</c15:sqref>
                        </c15:formulaRef>
                      </c:ext>
                    </c:extLst>
                    <c:strCache>
                      <c:ptCount val="1"/>
                      <c:pt idx="0">
                        <c:v>שיעור העולים מתוך כלל העובדים ביחידות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he-IL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'מערכת הבריאות'!$D$43:$D$48</c15:sqref>
                        </c15:formulaRef>
                      </c:ext>
                    </c:extLst>
                    <c:strCache>
                      <c:ptCount val="6"/>
                      <c:pt idx="0">
                        <c:v>40%-50%</c:v>
                      </c:pt>
                      <c:pt idx="1">
                        <c:v>30%-39%</c:v>
                      </c:pt>
                      <c:pt idx="2">
                        <c:v>20%-29%</c:v>
                      </c:pt>
                      <c:pt idx="3">
                        <c:v>10%-19%</c:v>
                      </c:pt>
                      <c:pt idx="4">
                        <c:v>1%-9%</c:v>
                      </c:pt>
                      <c:pt idx="5">
                        <c:v>0%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'שאר היחידות'!$D$77:$D$82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 formatCode="0%">
                        <c:v>0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506489088"/>
        <c:scaling>
          <c:orientation val="maxMin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e-IL"/>
                  <a:t>שיעור כלל העולים מתוך העובדים ביחידות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he-I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06491048"/>
        <c:crosses val="autoZero"/>
        <c:auto val="1"/>
        <c:lblAlgn val="ctr"/>
        <c:lblOffset val="100"/>
        <c:noMultiLvlLbl val="0"/>
      </c:catAx>
      <c:valAx>
        <c:axId val="506491048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06489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1"/>
          <c:tx>
            <c:strRef>
              <c:f>'מערכת הבריאות'!$E$42</c:f>
              <c:strCache>
                <c:ptCount val="1"/>
                <c:pt idx="0">
                  <c:v>מספר היחידות במערכת הבריאות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'מערכת הבריאות'!$D$43:$D$48</c:f>
              <c:strCache>
                <c:ptCount val="6"/>
                <c:pt idx="0">
                  <c:v>40%-50%</c:v>
                </c:pt>
                <c:pt idx="1">
                  <c:v>30%-39%</c:v>
                </c:pt>
                <c:pt idx="2">
                  <c:v>20%-29%</c:v>
                </c:pt>
                <c:pt idx="3">
                  <c:v>10%-19%</c:v>
                </c:pt>
                <c:pt idx="4">
                  <c:v>1%-9%</c:v>
                </c:pt>
                <c:pt idx="5">
                  <c:v>0%</c:v>
                </c:pt>
              </c:strCache>
            </c:strRef>
          </c:cat>
          <c:val>
            <c:numRef>
              <c:f>'מערכת הבריאות'!$E$43:$E$48</c:f>
              <c:numCache>
                <c:formatCode>General</c:formatCode>
                <c:ptCount val="6"/>
                <c:pt idx="0">
                  <c:v>5</c:v>
                </c:pt>
                <c:pt idx="1">
                  <c:v>8</c:v>
                </c:pt>
                <c:pt idx="2">
                  <c:v>14</c:v>
                </c:pt>
                <c:pt idx="3">
                  <c:v>5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87138792"/>
        <c:axId val="28713840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'מערכת הבריאות'!$D$42</c15:sqref>
                        </c15:formulaRef>
                      </c:ext>
                    </c:extLst>
                    <c:strCache>
                      <c:ptCount val="1"/>
                      <c:pt idx="0">
                        <c:v>שיעור העולים מתוך כלל העובדים ביחידות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he-IL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'מערכת הבריאות'!$D$43:$D$48</c15:sqref>
                        </c15:formulaRef>
                      </c:ext>
                    </c:extLst>
                    <c:strCache>
                      <c:ptCount val="6"/>
                      <c:pt idx="0">
                        <c:v>40%-50%</c:v>
                      </c:pt>
                      <c:pt idx="1">
                        <c:v>30%-39%</c:v>
                      </c:pt>
                      <c:pt idx="2">
                        <c:v>20%-29%</c:v>
                      </c:pt>
                      <c:pt idx="3">
                        <c:v>10%-19%</c:v>
                      </c:pt>
                      <c:pt idx="4">
                        <c:v>1%-9%</c:v>
                      </c:pt>
                      <c:pt idx="5">
                        <c:v>0%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'מערכת הבריאות'!$D$43:$D$48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 formatCode="0%">
                        <c:v>0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287138792"/>
        <c:scaling>
          <c:orientation val="maxMin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e-IL"/>
                  <a:t>שיעור כלל</a:t>
                </a:r>
                <a:r>
                  <a:rPr lang="he-IL" baseline="0"/>
                  <a:t> </a:t>
                </a:r>
                <a:r>
                  <a:rPr lang="he-IL"/>
                  <a:t>העולים מתוך העובדים ביחידות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he-I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87138400"/>
        <c:crosses val="autoZero"/>
        <c:auto val="1"/>
        <c:lblAlgn val="ctr"/>
        <c:lblOffset val="100"/>
        <c:noMultiLvlLbl val="0"/>
      </c:catAx>
      <c:valAx>
        <c:axId val="287138400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287138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549044514896327"/>
          <c:y val="3.6035980262497741E-2"/>
          <c:w val="0.62101863490485887"/>
          <c:h val="0.8249523239080026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'כל שאר הדירוגים מאוחד'!$O$2</c:f>
              <c:strCache>
                <c:ptCount val="1"/>
                <c:pt idx="0">
                  <c:v>שיעור העולים בדירוג מתוך כלל העולים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'כל שאר הדירוגים מאוחד'!$I$3:$I$14</c:f>
              <c:strCache>
                <c:ptCount val="12"/>
                <c:pt idx="0">
                  <c:v>מינהלי</c:v>
                </c:pt>
                <c:pt idx="1">
                  <c:v>מח"ר</c:v>
                </c:pt>
                <c:pt idx="2">
                  <c:v>מהנדסים</c:v>
                </c:pt>
                <c:pt idx="3">
                  <c:v>הנדסאים/טכנאים</c:v>
                </c:pt>
                <c:pt idx="4">
                  <c:v>משפטנים, פרקליטים וסנגורים ציבוריים</c:v>
                </c:pt>
                <c:pt idx="5">
                  <c:v>עובדים סוציאליים</c:v>
                </c:pt>
                <c:pt idx="6">
                  <c:v>אחיות</c:v>
                </c:pt>
                <c:pt idx="7">
                  <c:v>הוראה</c:v>
                </c:pt>
                <c:pt idx="8">
                  <c:v>עובדי מחקר</c:v>
                </c:pt>
                <c:pt idx="9">
                  <c:v>מפקחים </c:v>
                </c:pt>
                <c:pt idx="10">
                  <c:v>רשות הכבאות</c:v>
                </c:pt>
                <c:pt idx="11">
                  <c:v>כל השאר</c:v>
                </c:pt>
              </c:strCache>
            </c:strRef>
          </c:cat>
          <c:val>
            <c:numRef>
              <c:f>'כל שאר הדירוגים מאוחד'!$O$3:$O$14</c:f>
              <c:numCache>
                <c:formatCode>0%</c:formatCode>
                <c:ptCount val="12"/>
                <c:pt idx="0">
                  <c:v>0.43745727956254271</c:v>
                </c:pt>
                <c:pt idx="1">
                  <c:v>0.16848940533151061</c:v>
                </c:pt>
                <c:pt idx="2">
                  <c:v>0.1637047163362953</c:v>
                </c:pt>
                <c:pt idx="3">
                  <c:v>2.1872863978127138E-2</c:v>
                </c:pt>
                <c:pt idx="4">
                  <c:v>4.3745727956254275E-2</c:v>
                </c:pt>
                <c:pt idx="5">
                  <c:v>2.1531100478468901E-2</c:v>
                </c:pt>
                <c:pt idx="6">
                  <c:v>1.845522898154477E-2</c:v>
                </c:pt>
                <c:pt idx="7">
                  <c:v>3.4176349965823649E-3</c:v>
                </c:pt>
                <c:pt idx="8">
                  <c:v>7.8605604921394394E-3</c:v>
                </c:pt>
                <c:pt idx="9">
                  <c:v>4.4429254955570749E-3</c:v>
                </c:pt>
                <c:pt idx="10">
                  <c:v>3.9986329460013674E-2</c:v>
                </c:pt>
                <c:pt idx="11">
                  <c:v>6.903622693096377E-2</c:v>
                </c:pt>
              </c:numCache>
            </c:numRef>
          </c:val>
        </c:ser>
        <c:ser>
          <c:idx val="1"/>
          <c:order val="1"/>
          <c:tx>
            <c:strRef>
              <c:f>'כל שאר הדירוגים מאוחד'!$P$2</c:f>
              <c:strCache>
                <c:ptCount val="1"/>
                <c:pt idx="0">
                  <c:v>שיעור המועסקים בדירוג מתוך כלל העובדים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'כל שאר הדירוגים מאוחד'!$I$3:$I$14</c:f>
              <c:strCache>
                <c:ptCount val="12"/>
                <c:pt idx="0">
                  <c:v>מינהלי</c:v>
                </c:pt>
                <c:pt idx="1">
                  <c:v>מח"ר</c:v>
                </c:pt>
                <c:pt idx="2">
                  <c:v>מהנדסים</c:v>
                </c:pt>
                <c:pt idx="3">
                  <c:v>הנדסאים/טכנאים</c:v>
                </c:pt>
                <c:pt idx="4">
                  <c:v>משפטנים, פרקליטים וסנגורים ציבוריים</c:v>
                </c:pt>
                <c:pt idx="5">
                  <c:v>עובדים סוציאליים</c:v>
                </c:pt>
                <c:pt idx="6">
                  <c:v>אחיות</c:v>
                </c:pt>
                <c:pt idx="7">
                  <c:v>הוראה</c:v>
                </c:pt>
                <c:pt idx="8">
                  <c:v>עובדי מחקר</c:v>
                </c:pt>
                <c:pt idx="9">
                  <c:v>מפקחים </c:v>
                </c:pt>
                <c:pt idx="10">
                  <c:v>רשות הכבאות</c:v>
                </c:pt>
                <c:pt idx="11">
                  <c:v>כל השאר</c:v>
                </c:pt>
              </c:strCache>
            </c:strRef>
          </c:cat>
          <c:val>
            <c:numRef>
              <c:f>'כל שאר הדירוגים מאוחד'!$P$3:$P$14</c:f>
              <c:numCache>
                <c:formatCode>0%</c:formatCode>
                <c:ptCount val="12"/>
                <c:pt idx="0">
                  <c:v>0.52552273138455974</c:v>
                </c:pt>
                <c:pt idx="1">
                  <c:v>0.17730221498539711</c:v>
                </c:pt>
                <c:pt idx="2">
                  <c:v>5.6343852575534363E-2</c:v>
                </c:pt>
                <c:pt idx="3">
                  <c:v>1.1733994985914037E-2</c:v>
                </c:pt>
                <c:pt idx="4">
                  <c:v>8.1827815254193484E-2</c:v>
                </c:pt>
                <c:pt idx="5">
                  <c:v>3.1764493034555842E-2</c:v>
                </c:pt>
                <c:pt idx="6">
                  <c:v>6.0737639244268695E-3</c:v>
                </c:pt>
                <c:pt idx="7">
                  <c:v>7.3402083171797061E-3</c:v>
                </c:pt>
                <c:pt idx="8">
                  <c:v>6.1771471401617945E-3</c:v>
                </c:pt>
                <c:pt idx="9">
                  <c:v>1.8919128479491353E-2</c:v>
                </c:pt>
                <c:pt idx="10">
                  <c:v>5.4146959241167199E-2</c:v>
                </c:pt>
                <c:pt idx="11">
                  <c:v>2.2847690677418521E-2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54530072"/>
        <c:axId val="354529288"/>
      </c:barChart>
      <c:catAx>
        <c:axId val="354530072"/>
        <c:scaling>
          <c:orientation val="maxMin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4529288"/>
        <c:crosses val="autoZero"/>
        <c:auto val="1"/>
        <c:lblAlgn val="ctr"/>
        <c:lblOffset val="100"/>
        <c:noMultiLvlLbl val="0"/>
      </c:catAx>
      <c:valAx>
        <c:axId val="354529288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4530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גיליון4!$A$9</c:f>
              <c:strCache>
                <c:ptCount val="1"/>
                <c:pt idx="0">
                  <c:v>כלל העולים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גיליון4!$B$8:$E$8</c:f>
              <c:strCache>
                <c:ptCount val="4"/>
                <c:pt idx="0">
                  <c:v>דרגות נמוכות</c:v>
                </c:pt>
                <c:pt idx="1">
                  <c:v>דרגות בינוניות</c:v>
                </c:pt>
                <c:pt idx="2">
                  <c:v>דרגות גבוהות</c:v>
                </c:pt>
                <c:pt idx="3">
                  <c:v>לא ידוע</c:v>
                </c:pt>
              </c:strCache>
            </c:strRef>
          </c:cat>
          <c:val>
            <c:numRef>
              <c:f>גיליון4!$B$9:$E$9</c:f>
              <c:numCache>
                <c:formatCode>0%</c:formatCode>
                <c:ptCount val="4"/>
                <c:pt idx="0">
                  <c:v>0.48222829801777173</c:v>
                </c:pt>
                <c:pt idx="1">
                  <c:v>0.42583732057416268</c:v>
                </c:pt>
                <c:pt idx="2">
                  <c:v>7.0061517429938477E-2</c:v>
                </c:pt>
                <c:pt idx="3">
                  <c:v>2.1872863978127138E-2</c:v>
                </c:pt>
              </c:numCache>
            </c:numRef>
          </c:val>
        </c:ser>
        <c:ser>
          <c:idx val="1"/>
          <c:order val="1"/>
          <c:tx>
            <c:strRef>
              <c:f>גיליון4!$A$10</c:f>
              <c:strCache>
                <c:ptCount val="1"/>
                <c:pt idx="0">
                  <c:v>כלל המועסקים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גיליון4!$B$8:$E$8</c:f>
              <c:strCache>
                <c:ptCount val="4"/>
                <c:pt idx="0">
                  <c:v>דרגות נמוכות</c:v>
                </c:pt>
                <c:pt idx="1">
                  <c:v>דרגות בינוניות</c:v>
                </c:pt>
                <c:pt idx="2">
                  <c:v>דרגות גבוהות</c:v>
                </c:pt>
                <c:pt idx="3">
                  <c:v>לא ידוע</c:v>
                </c:pt>
              </c:strCache>
            </c:strRef>
          </c:cat>
          <c:val>
            <c:numRef>
              <c:f>גיליון4!$B$10:$E$10</c:f>
              <c:numCache>
                <c:formatCode>0%</c:formatCode>
                <c:ptCount val="4"/>
                <c:pt idx="0">
                  <c:v>0.30005690393131945</c:v>
                </c:pt>
                <c:pt idx="1">
                  <c:v>0.63292016131027484</c:v>
                </c:pt>
                <c:pt idx="2">
                  <c:v>6.7022934758405706E-2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4080752"/>
        <c:axId val="354081536"/>
      </c:barChart>
      <c:catAx>
        <c:axId val="354080752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4081536"/>
        <c:crosses val="autoZero"/>
        <c:auto val="1"/>
        <c:lblAlgn val="ctr"/>
        <c:lblOffset val="100"/>
        <c:noMultiLvlLbl val="0"/>
      </c:catAx>
      <c:valAx>
        <c:axId val="354081536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54080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249125736073821"/>
          <c:y val="3.6035980262497741E-2"/>
          <c:w val="0.66826809256292818"/>
          <c:h val="0.8249523239080026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'מערכת בריאות דירוגים מאוחד'!$U$2</c:f>
              <c:strCache>
                <c:ptCount val="1"/>
                <c:pt idx="0">
                  <c:v>שיעור העולים בדירוג מתוך כלל העולים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'מערכת בריאות דירוגים מאוחד'!$O$3:$O$14</c:f>
              <c:strCache>
                <c:ptCount val="12"/>
                <c:pt idx="0">
                  <c:v>אחיות</c:v>
                </c:pt>
                <c:pt idx="1">
                  <c:v>מינהלי</c:v>
                </c:pt>
                <c:pt idx="2">
                  <c:v>רופאים</c:v>
                </c:pt>
                <c:pt idx="3">
                  <c:v>מח"ר</c:v>
                </c:pt>
                <c:pt idx="4">
                  <c:v>אחיות לבריאות הציבור</c:v>
                </c:pt>
                <c:pt idx="5">
                  <c:v>ביוכימאי-מיקרובי</c:v>
                </c:pt>
                <c:pt idx="6">
                  <c:v>עובדים סוציאליים</c:v>
                </c:pt>
                <c:pt idx="7">
                  <c:v>פארארפואיים</c:v>
                </c:pt>
                <c:pt idx="8">
                  <c:v>מרפאים בעיסוק</c:v>
                </c:pt>
                <c:pt idx="9">
                  <c:v>טכנאי רנטגן מוסמך</c:v>
                </c:pt>
                <c:pt idx="10">
                  <c:v>פיסיוטרפיסטים</c:v>
                </c:pt>
                <c:pt idx="11">
                  <c:v>כל השאר</c:v>
                </c:pt>
              </c:strCache>
            </c:strRef>
          </c:cat>
          <c:val>
            <c:numRef>
              <c:f>'מערכת בריאות דירוגים מאוחד'!$U$3:$U$14</c:f>
              <c:numCache>
                <c:formatCode>0%</c:formatCode>
                <c:ptCount val="12"/>
                <c:pt idx="0">
                  <c:v>0.52128116938950986</c:v>
                </c:pt>
                <c:pt idx="1">
                  <c:v>0.15649183147033535</c:v>
                </c:pt>
                <c:pt idx="2">
                  <c:v>0.16981943250214962</c:v>
                </c:pt>
                <c:pt idx="3">
                  <c:v>1.117798796216681E-2</c:v>
                </c:pt>
                <c:pt idx="4">
                  <c:v>2.4398108340498711E-2</c:v>
                </c:pt>
                <c:pt idx="5">
                  <c:v>3.8800515907136714E-2</c:v>
                </c:pt>
                <c:pt idx="6">
                  <c:v>5.2665520206362851E-3</c:v>
                </c:pt>
                <c:pt idx="7">
                  <c:v>1.0210662080825451E-2</c:v>
                </c:pt>
                <c:pt idx="8">
                  <c:v>6.6638005159071366E-3</c:v>
                </c:pt>
                <c:pt idx="9">
                  <c:v>9.3508168529664662E-3</c:v>
                </c:pt>
                <c:pt idx="10">
                  <c:v>3.869303525365434E-3</c:v>
                </c:pt>
                <c:pt idx="11">
                  <c:v>4.266981943250215E-2</c:v>
                </c:pt>
              </c:numCache>
            </c:numRef>
          </c:val>
        </c:ser>
        <c:ser>
          <c:idx val="1"/>
          <c:order val="1"/>
          <c:tx>
            <c:strRef>
              <c:f>'מערכת בריאות דירוגים מאוחד'!$V$2</c:f>
              <c:strCache>
                <c:ptCount val="1"/>
                <c:pt idx="0">
                  <c:v>שיעור כל המועסקים בדירוג מתוך כלל העובדים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'מערכת בריאות דירוגים מאוחד'!$O$3:$O$14</c:f>
              <c:strCache>
                <c:ptCount val="12"/>
                <c:pt idx="0">
                  <c:v>אחיות</c:v>
                </c:pt>
                <c:pt idx="1">
                  <c:v>מינהלי</c:v>
                </c:pt>
                <c:pt idx="2">
                  <c:v>רופאים</c:v>
                </c:pt>
                <c:pt idx="3">
                  <c:v>מח"ר</c:v>
                </c:pt>
                <c:pt idx="4">
                  <c:v>אחיות לבריאות הציבור</c:v>
                </c:pt>
                <c:pt idx="5">
                  <c:v>ביוכימאי-מיקרובי</c:v>
                </c:pt>
                <c:pt idx="6">
                  <c:v>עובדים סוציאליים</c:v>
                </c:pt>
                <c:pt idx="7">
                  <c:v>פארארפואיים</c:v>
                </c:pt>
                <c:pt idx="8">
                  <c:v>מרפאים בעיסוק</c:v>
                </c:pt>
                <c:pt idx="9">
                  <c:v>טכנאי רנטגן מוסמך</c:v>
                </c:pt>
                <c:pt idx="10">
                  <c:v>פיסיוטרפיסטים</c:v>
                </c:pt>
                <c:pt idx="11">
                  <c:v>כל השאר</c:v>
                </c:pt>
              </c:strCache>
            </c:strRef>
          </c:cat>
          <c:val>
            <c:numRef>
              <c:f>'מערכת בריאות דירוגים מאוחד'!$V$3:$V$14</c:f>
              <c:numCache>
                <c:formatCode>0%</c:formatCode>
                <c:ptCount val="12"/>
                <c:pt idx="0">
                  <c:v>0.40923840427562513</c:v>
                </c:pt>
                <c:pt idx="1">
                  <c:v>0.2147674492587644</c:v>
                </c:pt>
                <c:pt idx="2">
                  <c:v>0.16068588152955399</c:v>
                </c:pt>
                <c:pt idx="3">
                  <c:v>4.4696825093847425E-2</c:v>
                </c:pt>
                <c:pt idx="4">
                  <c:v>4.0783864605204556E-2</c:v>
                </c:pt>
                <c:pt idx="5">
                  <c:v>2.8535980148883373E-2</c:v>
                </c:pt>
                <c:pt idx="6">
                  <c:v>2.3096010689062797E-2</c:v>
                </c:pt>
                <c:pt idx="7">
                  <c:v>1.6192657631863588E-2</c:v>
                </c:pt>
                <c:pt idx="8">
                  <c:v>1.4474772539288668E-2</c:v>
                </c:pt>
                <c:pt idx="9">
                  <c:v>1.2915950881211427E-2</c:v>
                </c:pt>
                <c:pt idx="10">
                  <c:v>1.0148247120951836E-2</c:v>
                </c:pt>
                <c:pt idx="11">
                  <c:v>2.4463956225742826E-2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06896872"/>
        <c:axId val="506897656"/>
      </c:barChart>
      <c:catAx>
        <c:axId val="506896872"/>
        <c:scaling>
          <c:orientation val="maxMin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06897656"/>
        <c:crosses val="autoZero"/>
        <c:auto val="1"/>
        <c:lblAlgn val="ctr"/>
        <c:lblOffset val="100"/>
        <c:noMultiLvlLbl val="0"/>
      </c:catAx>
      <c:valAx>
        <c:axId val="506897656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068968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גיליון4!$A$30</c:f>
              <c:strCache>
                <c:ptCount val="1"/>
                <c:pt idx="0">
                  <c:v>כלל העולים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גיליון4!$B$29:$E$29</c:f>
              <c:strCache>
                <c:ptCount val="4"/>
                <c:pt idx="0">
                  <c:v>דרגות נמוכות</c:v>
                </c:pt>
                <c:pt idx="1">
                  <c:v>דרגות בינוניות</c:v>
                </c:pt>
                <c:pt idx="2">
                  <c:v>דרגות גבוהות</c:v>
                </c:pt>
                <c:pt idx="3">
                  <c:v>לא ידוע</c:v>
                </c:pt>
              </c:strCache>
            </c:strRef>
          </c:cat>
          <c:val>
            <c:numRef>
              <c:f>גיליון4!$B$30:$E$30</c:f>
              <c:numCache>
                <c:formatCode>0%</c:formatCode>
                <c:ptCount val="4"/>
                <c:pt idx="0">
                  <c:v>0.8687661220980224</c:v>
                </c:pt>
                <c:pt idx="1">
                  <c:v>9.5657781599312125E-2</c:v>
                </c:pt>
                <c:pt idx="2">
                  <c:v>1.2145313843508169E-2</c:v>
                </c:pt>
                <c:pt idx="3">
                  <c:v>2.3430782459157352E-2</c:v>
                </c:pt>
              </c:numCache>
            </c:numRef>
          </c:val>
        </c:ser>
        <c:ser>
          <c:idx val="1"/>
          <c:order val="1"/>
          <c:tx>
            <c:strRef>
              <c:f>גיליון4!$A$31</c:f>
              <c:strCache>
                <c:ptCount val="1"/>
                <c:pt idx="0">
                  <c:v>כלל המועסקים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גיליון4!$B$29:$E$29</c:f>
              <c:strCache>
                <c:ptCount val="4"/>
                <c:pt idx="0">
                  <c:v>דרגות נמוכות</c:v>
                </c:pt>
                <c:pt idx="1">
                  <c:v>דרגות בינוניות</c:v>
                </c:pt>
                <c:pt idx="2">
                  <c:v>דרגות גבוהות</c:v>
                </c:pt>
                <c:pt idx="3">
                  <c:v>לא ידוע</c:v>
                </c:pt>
              </c:strCache>
            </c:strRef>
          </c:cat>
          <c:val>
            <c:numRef>
              <c:f>גיליון4!$B$31:$E$31</c:f>
              <c:numCache>
                <c:formatCode>0%</c:formatCode>
                <c:ptCount val="4"/>
                <c:pt idx="0">
                  <c:v>0.77944608953144057</c:v>
                </c:pt>
                <c:pt idx="1">
                  <c:v>0.21010276955234281</c:v>
                </c:pt>
                <c:pt idx="2">
                  <c:v>1.0451140916216687E-2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6631408"/>
        <c:axId val="516636112"/>
      </c:barChart>
      <c:catAx>
        <c:axId val="516631408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16636112"/>
        <c:crosses val="autoZero"/>
        <c:auto val="1"/>
        <c:lblAlgn val="ctr"/>
        <c:lblOffset val="100"/>
        <c:noMultiLvlLbl val="0"/>
      </c:catAx>
      <c:valAx>
        <c:axId val="516636112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516631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5" y="0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E19ABD3-178E-403B-B7AE-79503F34B02C}" type="datetimeFigureOut">
              <a:rPr lang="he-IL" smtClean="0"/>
              <a:t>י"א/שבט/תשע"ז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7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5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0A71F95-F25A-4ADB-A4FD-5089D30B3F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6847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E23CAE0-2F3B-49EF-BC1A-7ECA56F2A9BC}" type="datetimeFigureOut">
              <a:rPr lang="he-IL" smtClean="0"/>
              <a:t>י"א/שבט/תשע"ז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FA0B04-B157-4B7B-8AD4-8CF4FDE087A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4551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he-IL" dirty="0" smtClean="0"/>
          </a:p>
        </p:txBody>
      </p:sp>
    </p:spTree>
    <p:extLst>
      <p:ext uri="{BB962C8B-B14F-4D97-AF65-F5344CB8AC3E}">
        <p14:creationId xmlns:p14="http://schemas.microsoft.com/office/powerpoint/2010/main" val="2225801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82800"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 smtClean="0">
              <a:solidFill>
                <a:srgbClr val="000000"/>
              </a:solidFill>
            </a:endParaRPr>
          </a:p>
        </p:txBody>
      </p:sp>
      <p:sp>
        <p:nvSpPr>
          <p:cNvPr id="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pic>
        <p:nvPicPr>
          <p:cNvPr id="8" name="תמונה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9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 algn="ctr" rtl="1" fontAlgn="base">
              <a:spcBef>
                <a:spcPct val="0"/>
              </a:spcBef>
              <a:spcAft>
                <a:spcPct val="0"/>
              </a:spcAft>
              <a:defRPr lang="he-IL" sz="40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של תבנית בסיס</a:t>
            </a:r>
          </a:p>
        </p:txBody>
      </p:sp>
      <p:sp>
        <p:nvSpPr>
          <p:cNvPr id="179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</p:spPr>
        <p:txBody>
          <a:bodyPr/>
          <a:lstStyle>
            <a:lvl1pPr marL="0" indent="0" algn="ctr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 lang="he-IL" sz="2200" b="1" kern="1200" noProof="0" dirty="0" smtClean="0">
                <a:solidFill>
                  <a:srgbClr val="77933C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 lvl="0"/>
            <a:r>
              <a:rPr lang="he-IL" noProof="0" dirty="0" smtClean="0"/>
              <a:t>לחץ כדי לערוך סגנון כותרת משנה של תבנית בסיס</a:t>
            </a:r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5013325"/>
            <a:ext cx="2895600" cy="457200"/>
          </a:xfrm>
        </p:spPr>
        <p:txBody>
          <a:bodyPr/>
          <a:lstStyle>
            <a:lvl1pPr algn="ctr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2200" b="1" kern="1200">
                <a:solidFill>
                  <a:prstClr val="black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5261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F8C60F-3D46-40A0-A0DD-16CBD9A28A6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465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E2334CC-B548-4BC0-8FBF-4F407EC305D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38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FF97DEE-F6BB-4EF8-AE25-E3DBB5EC770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4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E19C819-665C-41C9-BFE1-E315595CF18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4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C70E994-8E77-44B8-9315-49C092157F6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6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C4E3B27-90E8-4AF4-8245-E1FC88F87B3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82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7B7179-4FCF-4C36-A308-92F8261CC49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1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7E886BC-A6A1-4DD5-8C32-BE8E794DD39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243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99F3574-DB95-4B0B-BC52-68FFB6C2482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8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5FD4739-5416-40CF-A9E4-F5A06B79CFB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08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כותרת ודיאגרמה או תרשים ארגונ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SmartArt 2"/>
          <p:cNvSpPr>
            <a:spLocks noGrp="1"/>
          </p:cNvSpPr>
          <p:nvPr>
            <p:ph type="dgm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he-IL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296A858-4C56-45C0-B9E2-2FEDD1E3323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030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ChangeArrowheads="1"/>
          </p:cNvSpPr>
          <p:nvPr userDrawn="1"/>
        </p:nvSpPr>
        <p:spPr bwMode="auto">
          <a:xfrm>
            <a:off x="57150" y="1125538"/>
            <a:ext cx="8956675" cy="56165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82800"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600">
              <a:solidFill>
                <a:prstClr val="black"/>
              </a:solidFill>
            </a:endParaRPr>
          </a:p>
        </p:txBody>
      </p:sp>
      <p:sp>
        <p:nvSpPr>
          <p:cNvPr id="17" name="Rectangle 52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53292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algn="ctr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en-US" altLang="he-IL" sz="1400">
              <a:solidFill>
                <a:srgbClr val="009999"/>
              </a:solidFill>
            </a:endParaRPr>
          </a:p>
        </p:txBody>
      </p:sp>
      <p:sp>
        <p:nvSpPr>
          <p:cNvPr id="18" name="Rectangle 51"/>
          <p:cNvSpPr>
            <a:spLocks noChangeArrowheads="1"/>
          </p:cNvSpPr>
          <p:nvPr userDrawn="1"/>
        </p:nvSpPr>
        <p:spPr bwMode="auto">
          <a:xfrm>
            <a:off x="179388" y="1268413"/>
            <a:ext cx="8691562" cy="438150"/>
          </a:xfrm>
          <a:prstGeom prst="rect">
            <a:avLst/>
          </a:prstGeom>
          <a:gradFill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rgbClr val="B2B2B2"/>
              </a:gs>
            </a:gsLst>
            <a:lin ang="5400000" scaled="1"/>
          </a:gradFill>
          <a:ln w="9525" algn="ctr">
            <a:solidFill>
              <a:srgbClr val="C0C0C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7598D9"/>
              </a:buClr>
              <a:buFont typeface="Wingdings" pitchFamily="2" charset="2"/>
              <a:buNone/>
              <a:defRPr/>
            </a:pPr>
            <a:endParaRPr lang="he-IL" altLang="he-IL" sz="2800" b="1" dirty="0">
              <a:solidFill>
                <a:srgbClr val="575F6D">
                  <a:lumMod val="75000"/>
                </a:srgbClr>
              </a:solidFill>
              <a:latin typeface="Calibri" pitchFamily="34" charset="0"/>
            </a:endParaRPr>
          </a:p>
        </p:txBody>
      </p:sp>
      <p:sp>
        <p:nvSpPr>
          <p:cNvPr id="10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57150" y="1268413"/>
            <a:ext cx="8618538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844675"/>
            <a:ext cx="8709025" cy="428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178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793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658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78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48488" y="61658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400">
                <a:solidFill>
                  <a:prstClr val="black"/>
                </a:solidFill>
                <a:latin typeface="Tahoma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30B193-8DBC-4B5B-A968-D4A1FCE56E4C}" type="slidenum">
              <a:rPr lang="he-I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  <p:pic>
        <p:nvPicPr>
          <p:cNvPr id="1034" name="תמונה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6688"/>
            <a:ext cx="83883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תמונה 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4572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תמונה 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476250"/>
            <a:ext cx="50038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304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lang="he-IL" altLang="he-IL" sz="2800" b="1" kern="1200" dirty="0">
          <a:solidFill>
            <a:schemeClr val="tx1"/>
          </a:solidFill>
          <a:latin typeface="Calibri" pitchFamily="34" charset="0"/>
          <a:ea typeface="+mn-ea"/>
          <a:cs typeface="Arial" charset="0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Calibri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407988" y="1556792"/>
            <a:ext cx="836453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4800" b="1" dirty="0">
                <a:solidFill>
                  <a:srgbClr val="003300"/>
                </a:solidFill>
                <a:latin typeface="Calibri" pitchFamily="34" charset="0"/>
              </a:rPr>
              <a:t>נתונים על ייצוג הולם של עולים בשירות המדינה</a:t>
            </a:r>
          </a:p>
        </p:txBody>
      </p:sp>
      <p:sp>
        <p:nvSpPr>
          <p:cNvPr id="14339" name="TextBox 14"/>
          <p:cNvSpPr txBox="1">
            <a:spLocks noChangeArrowheads="1"/>
          </p:cNvSpPr>
          <p:nvPr/>
        </p:nvSpPr>
        <p:spPr bwMode="auto">
          <a:xfrm>
            <a:off x="539552" y="3717032"/>
            <a:ext cx="834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2800" b="1" dirty="0" smtClean="0">
                <a:solidFill>
                  <a:srgbClr val="003300"/>
                </a:solidFill>
                <a:latin typeface="Calibri" pitchFamily="34" charset="0"/>
              </a:rPr>
              <a:t>דיון בוועדת העלייה, הקליטה והתפוצות</a:t>
            </a:r>
            <a:endParaRPr lang="he-IL" altLang="he-IL" sz="2800" b="1" dirty="0">
              <a:solidFill>
                <a:srgbClr val="003300"/>
              </a:solidFill>
              <a:latin typeface="Calibri" pitchFamily="34" charset="0"/>
            </a:endParaRPr>
          </a:p>
        </p:txBody>
      </p:sp>
      <p:sp>
        <p:nvSpPr>
          <p:cNvPr id="14340" name="TextBox 15"/>
          <p:cNvSpPr txBox="1">
            <a:spLocks noChangeArrowheads="1"/>
          </p:cNvSpPr>
          <p:nvPr/>
        </p:nvSpPr>
        <p:spPr bwMode="auto">
          <a:xfrm>
            <a:off x="415006" y="4653136"/>
            <a:ext cx="817245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2400" b="1" dirty="0" smtClean="0">
                <a:solidFill>
                  <a:prstClr val="black"/>
                </a:solidFill>
                <a:latin typeface="Calibri" pitchFamily="34" charset="0"/>
              </a:rPr>
              <a:t>צח בן-יהודה</a:t>
            </a:r>
          </a:p>
          <a:p>
            <a:pPr algn="ctr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he-IL" altLang="he-IL" sz="2400" b="1" dirty="0" smtClean="0">
                <a:solidFill>
                  <a:prstClr val="black"/>
                </a:solidFill>
                <a:latin typeface="Calibri" pitchFamily="34" charset="0"/>
              </a:rPr>
              <a:t>מרכז </a:t>
            </a:r>
            <a:r>
              <a:rPr lang="he-IL" altLang="he-IL" sz="2400" b="1" dirty="0">
                <a:solidFill>
                  <a:prstClr val="black"/>
                </a:solidFill>
                <a:latin typeface="Calibri" pitchFamily="34" charset="0"/>
              </a:rPr>
              <a:t>המחקר והמידע, </a:t>
            </a:r>
            <a:r>
              <a:rPr lang="he-IL" altLang="he-IL" sz="2400" b="1" dirty="0" smtClean="0">
                <a:solidFill>
                  <a:prstClr val="black"/>
                </a:solidFill>
                <a:latin typeface="Calibri" pitchFamily="34" charset="0"/>
              </a:rPr>
              <a:t>הכנסת</a:t>
            </a:r>
          </a:p>
          <a:p>
            <a:pPr algn="ctr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he-IL" altLang="he-IL" sz="2400" b="1" dirty="0">
                <a:solidFill>
                  <a:prstClr val="black"/>
                </a:solidFill>
                <a:latin typeface="Calibri" pitchFamily="34" charset="0"/>
              </a:rPr>
              <a:t>פברואר 2017</a:t>
            </a:r>
          </a:p>
          <a:p>
            <a:pPr algn="ctr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he-IL" altLang="he-IL" sz="2400" b="1" dirty="0">
              <a:solidFill>
                <a:prstClr val="black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88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4199" y="980728"/>
            <a:ext cx="8618538" cy="725835"/>
          </a:xfrm>
        </p:spPr>
        <p:txBody>
          <a:bodyPr/>
          <a:lstStyle/>
          <a:p>
            <a:r>
              <a:rPr lang="he-IL" sz="2400" dirty="0" smtClean="0"/>
              <a:t> </a:t>
            </a:r>
            <a:r>
              <a:rPr lang="he-IL" altLang="he-IL" sz="2400" dirty="0"/>
              <a:t>חוק שירות המדינה (מינויים), תשי"ט-1959</a:t>
            </a:r>
            <a:endParaRPr lang="he-IL" sz="24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51" name="מלבן 50"/>
          <p:cNvSpPr/>
          <p:nvPr/>
        </p:nvSpPr>
        <p:spPr>
          <a:xfrm>
            <a:off x="467544" y="4858551"/>
            <a:ext cx="7344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sz="2400" dirty="0"/>
              <a:t>(ט</a:t>
            </a:r>
            <a:r>
              <a:rPr lang="he-IL" sz="2400" dirty="0" smtClean="0"/>
              <a:t>) בסעיף </a:t>
            </a:r>
            <a:r>
              <a:rPr lang="he-IL" sz="2400" dirty="0"/>
              <a:t>זה –</a:t>
            </a:r>
          </a:p>
          <a:p>
            <a:pPr algn="just"/>
            <a:r>
              <a:rPr lang="he-IL" sz="2400" dirty="0"/>
              <a:t>"</a:t>
            </a:r>
            <a:r>
              <a:rPr lang="he-IL" sz="2400" b="1" dirty="0"/>
              <a:t>עולה חדש</a:t>
            </a:r>
            <a:r>
              <a:rPr lang="he-IL" sz="2400" dirty="0"/>
              <a:t>" – מי שעלה לישראל בהיותו בגיר וטרם עברו 12 שנים מיום עלייתו.</a:t>
            </a:r>
          </a:p>
        </p:txBody>
      </p:sp>
      <p:sp>
        <p:nvSpPr>
          <p:cNvPr id="52" name="מלבן 51"/>
          <p:cNvSpPr/>
          <p:nvPr/>
        </p:nvSpPr>
        <p:spPr>
          <a:xfrm>
            <a:off x="323528" y="2274838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sz="2400" dirty="0"/>
              <a:t>15א.	(א</a:t>
            </a:r>
            <a:r>
              <a:rPr lang="he-IL" sz="2400" dirty="0" smtClean="0"/>
              <a:t>) בקרב </a:t>
            </a:r>
            <a:r>
              <a:rPr lang="he-IL" sz="2400" dirty="0"/>
              <a:t>העובדים בשירות המדינה, בכלל הדרגות והמקצועות, בכל משרד ובכל יחידת סמך, יינתן ביטוי הולם, בנסיבות </a:t>
            </a:r>
            <a:r>
              <a:rPr lang="he-IL" sz="2400" dirty="0" smtClean="0"/>
              <a:t>העניין, </a:t>
            </a:r>
            <a:r>
              <a:rPr lang="he-IL" sz="2400" dirty="0"/>
              <a:t>לייצוגם של בני שני המינים, של אנשים עם מוגבלות, של בני </a:t>
            </a:r>
            <a:r>
              <a:rPr lang="he-IL" sz="2400" dirty="0" smtClean="0"/>
              <a:t>האוכלוסייה </a:t>
            </a:r>
            <a:r>
              <a:rPr lang="he-IL" sz="2400" dirty="0"/>
              <a:t>הערבית, לרבות הדרוזית והצ'רקסית, של מי שהוא או שאחד מהוריו נולדו באתיופיה, של בני האוכלוסייה החרדית ושל </a:t>
            </a:r>
            <a:r>
              <a:rPr lang="he-IL" sz="2400" u="sng" dirty="0"/>
              <a:t>עולים חדשים</a:t>
            </a:r>
            <a:r>
              <a:rPr lang="he-IL" sz="2400" dirty="0"/>
              <a:t> (בחוק זה – ייצוג הולם).</a:t>
            </a:r>
          </a:p>
        </p:txBody>
      </p:sp>
    </p:spTree>
    <p:extLst>
      <p:ext uri="{BB962C8B-B14F-4D97-AF65-F5344CB8AC3E}">
        <p14:creationId xmlns:p14="http://schemas.microsoft.com/office/powerpoint/2010/main" val="165289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4199" y="980728"/>
            <a:ext cx="8618538" cy="725835"/>
          </a:xfrm>
        </p:spPr>
        <p:txBody>
          <a:bodyPr/>
          <a:lstStyle/>
          <a:p>
            <a:r>
              <a:rPr lang="he-IL" sz="2400" dirty="0" smtClean="0"/>
              <a:t>הגדרות</a:t>
            </a:r>
            <a:endParaRPr lang="he-IL" sz="24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52" name="מלבן 51"/>
          <p:cNvSpPr/>
          <p:nvPr/>
        </p:nvSpPr>
        <p:spPr>
          <a:xfrm>
            <a:off x="224199" y="2274838"/>
            <a:ext cx="85242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he-IL" sz="2400" b="1" dirty="0" smtClean="0"/>
              <a:t>עולה</a:t>
            </a:r>
            <a:r>
              <a:rPr lang="he-IL" sz="2400" dirty="0" smtClean="0"/>
              <a:t> </a:t>
            </a:r>
            <a:r>
              <a:rPr lang="he-IL" sz="2400" dirty="0"/>
              <a:t>(או עולה ותיק) - כל אדם שעלה לישראל בין השנים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he-IL" sz="2400" dirty="0" smtClean="0"/>
              <a:t>2004-1989</a:t>
            </a:r>
            <a:r>
              <a:rPr lang="he-IL" sz="2400" dirty="0"/>
              <a:t>; </a:t>
            </a:r>
            <a:endParaRPr lang="en-US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he-IL" sz="2400" b="1" dirty="0"/>
              <a:t>עולה חדש</a:t>
            </a:r>
            <a:r>
              <a:rPr lang="he-IL" sz="2400" dirty="0"/>
              <a:t> - כל אדם שעלה לישראל מאז 1 בינואר 2005 (12 שנים בארץ</a:t>
            </a:r>
            <a:r>
              <a:rPr lang="he-IL" sz="2400" dirty="0" smtClean="0"/>
              <a:t>); </a:t>
            </a:r>
            <a:endParaRPr lang="en-US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e-IL" sz="2400" dirty="0" smtClean="0"/>
              <a:t>הנתונים מתייחסים רק </a:t>
            </a:r>
            <a:r>
              <a:rPr lang="he-IL" sz="2400" dirty="0"/>
              <a:t>לעובדים בתקן ו</a:t>
            </a:r>
            <a:r>
              <a:rPr lang="he-IL" sz="2400" u="sng" dirty="0"/>
              <a:t>לא</a:t>
            </a:r>
            <a:r>
              <a:rPr lang="he-IL" sz="2400" dirty="0"/>
              <a:t> למתמחים או סטודנטים. 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71906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4199" y="980728"/>
            <a:ext cx="8618538" cy="725835"/>
          </a:xfrm>
        </p:spPr>
        <p:txBody>
          <a:bodyPr/>
          <a:lstStyle/>
          <a:p>
            <a:r>
              <a:rPr lang="he-IL" sz="2400" dirty="0" smtClean="0"/>
              <a:t>נתונים על עולים בשירות המדינה</a:t>
            </a:r>
            <a:endParaRPr lang="he-IL" sz="24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מלבן מעוגל 10"/>
          <p:cNvSpPr/>
          <p:nvPr/>
        </p:nvSpPr>
        <p:spPr>
          <a:xfrm>
            <a:off x="899592" y="1989089"/>
            <a:ext cx="7200800" cy="79208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solidFill>
                  <a:schemeClr val="tx1"/>
                </a:solidFill>
              </a:rPr>
              <a:t>96 </a:t>
            </a:r>
            <a:r>
              <a:rPr lang="he-IL" sz="2000" dirty="0">
                <a:solidFill>
                  <a:schemeClr val="tx1"/>
                </a:solidFill>
              </a:rPr>
              <a:t>משרדי ממשלה, יחידות מערכת הבריאות ויחידות סמך ממשלתיות </a:t>
            </a:r>
            <a:endParaRPr lang="he-IL" sz="2000" dirty="0" smtClean="0">
              <a:solidFill>
                <a:schemeClr val="tx1"/>
              </a:solidFill>
            </a:endParaRPr>
          </a:p>
          <a:p>
            <a:pPr algn="ctr"/>
            <a:r>
              <a:rPr lang="he-IL" sz="2000" dirty="0" smtClean="0">
                <a:solidFill>
                  <a:schemeClr val="tx1"/>
                </a:solidFill>
              </a:rPr>
              <a:t>71,186 </a:t>
            </a:r>
            <a:r>
              <a:rPr lang="he-IL" sz="2000" dirty="0">
                <a:solidFill>
                  <a:schemeClr val="tx1"/>
                </a:solidFill>
              </a:rPr>
              <a:t>עובדים </a:t>
            </a:r>
          </a:p>
        </p:txBody>
      </p:sp>
      <p:sp>
        <p:nvSpPr>
          <p:cNvPr id="12" name="מלבן מעוגל 11"/>
          <p:cNvSpPr/>
          <p:nvPr/>
        </p:nvSpPr>
        <p:spPr>
          <a:xfrm>
            <a:off x="5076056" y="3720830"/>
            <a:ext cx="3024336" cy="86409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solidFill>
                  <a:schemeClr val="tx1"/>
                </a:solidFill>
              </a:rPr>
              <a:t>11,592 עולים </a:t>
            </a:r>
            <a:endParaRPr lang="he-IL" sz="2000" dirty="0" smtClean="0">
              <a:solidFill>
                <a:schemeClr val="tx1"/>
              </a:solidFill>
            </a:endParaRPr>
          </a:p>
          <a:p>
            <a:pPr algn="ctr"/>
            <a:r>
              <a:rPr lang="he-IL" sz="2000" dirty="0" smtClean="0">
                <a:solidFill>
                  <a:schemeClr val="tx1"/>
                </a:solidFill>
              </a:rPr>
              <a:t>(</a:t>
            </a:r>
            <a:r>
              <a:rPr lang="he-IL" sz="2000" dirty="0">
                <a:solidFill>
                  <a:schemeClr val="tx1"/>
                </a:solidFill>
              </a:rPr>
              <a:t>16.3%)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899592" y="3723981"/>
            <a:ext cx="3024336" cy="86409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>
                <a:solidFill>
                  <a:schemeClr val="tx1"/>
                </a:solidFill>
              </a:rPr>
              <a:t>638 עולים חדשים </a:t>
            </a:r>
            <a:endParaRPr lang="he-IL" sz="2000" dirty="0" smtClean="0">
              <a:solidFill>
                <a:schemeClr val="tx1"/>
              </a:solidFill>
            </a:endParaRPr>
          </a:p>
          <a:p>
            <a:pPr algn="ctr"/>
            <a:r>
              <a:rPr lang="he-IL" sz="2000" dirty="0" smtClean="0">
                <a:solidFill>
                  <a:schemeClr val="tx1"/>
                </a:solidFill>
              </a:rPr>
              <a:t>(</a:t>
            </a:r>
            <a:r>
              <a:rPr lang="he-IL" sz="2000" dirty="0">
                <a:solidFill>
                  <a:schemeClr val="tx1"/>
                </a:solidFill>
              </a:rPr>
              <a:t>0.9%)</a:t>
            </a:r>
          </a:p>
        </p:txBody>
      </p:sp>
      <p:sp>
        <p:nvSpPr>
          <p:cNvPr id="15" name="מלבן מעוגל 14"/>
          <p:cNvSpPr/>
          <p:nvPr/>
        </p:nvSpPr>
        <p:spPr>
          <a:xfrm>
            <a:off x="2555776" y="5285086"/>
            <a:ext cx="3888432" cy="86409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>
                <a:solidFill>
                  <a:schemeClr val="tx1"/>
                </a:solidFill>
              </a:rPr>
              <a:t>העולים והעולים החדשים </a:t>
            </a:r>
            <a:r>
              <a:rPr lang="he-IL" sz="2000" b="1" dirty="0" smtClean="0">
                <a:solidFill>
                  <a:schemeClr val="tx1"/>
                </a:solidFill>
              </a:rPr>
              <a:t>הם 17.2</a:t>
            </a:r>
            <a:r>
              <a:rPr lang="he-IL" sz="2000" b="1" dirty="0">
                <a:solidFill>
                  <a:schemeClr val="tx1"/>
                </a:solidFill>
              </a:rPr>
              <a:t>% </a:t>
            </a:r>
            <a:r>
              <a:rPr lang="en-US" sz="2000" b="1" dirty="0" smtClean="0">
                <a:solidFill>
                  <a:schemeClr val="tx1"/>
                </a:solidFill>
              </a:rPr>
              <a:t/>
            </a:r>
            <a:br>
              <a:rPr lang="en-US" sz="2000" b="1" dirty="0" smtClean="0">
                <a:solidFill>
                  <a:schemeClr val="tx1"/>
                </a:solidFill>
              </a:rPr>
            </a:br>
            <a:r>
              <a:rPr lang="he-IL" sz="2000" b="1" dirty="0" smtClean="0">
                <a:solidFill>
                  <a:schemeClr val="tx1"/>
                </a:solidFill>
              </a:rPr>
              <a:t>מכלל </a:t>
            </a:r>
            <a:r>
              <a:rPr lang="he-IL" sz="2000" b="1" dirty="0">
                <a:solidFill>
                  <a:schemeClr val="tx1"/>
                </a:solidFill>
              </a:rPr>
              <a:t>העובדים בשירות המדינה</a:t>
            </a:r>
            <a:endParaRPr lang="he-IL" sz="2000" dirty="0">
              <a:solidFill>
                <a:schemeClr val="tx1"/>
              </a:solidFill>
            </a:endParaRPr>
          </a:p>
        </p:txBody>
      </p:sp>
      <p:sp>
        <p:nvSpPr>
          <p:cNvPr id="13" name="חץ למטה 12"/>
          <p:cNvSpPr/>
          <p:nvPr/>
        </p:nvSpPr>
        <p:spPr>
          <a:xfrm rot="2058468">
            <a:off x="3835876" y="2843841"/>
            <a:ext cx="504056" cy="909767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חץ למטה 16"/>
          <p:cNvSpPr/>
          <p:nvPr/>
        </p:nvSpPr>
        <p:spPr>
          <a:xfrm rot="19508458">
            <a:off x="4663434" y="2845867"/>
            <a:ext cx="504056" cy="909767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חץ שמאלה-ימינה-למעלה 15"/>
          <p:cNvSpPr/>
          <p:nvPr/>
        </p:nvSpPr>
        <p:spPr>
          <a:xfrm rot="10800000">
            <a:off x="3995936" y="4277222"/>
            <a:ext cx="1025007" cy="975321"/>
          </a:xfrm>
          <a:prstGeom prst="leftRightUpArrow">
            <a:avLst>
              <a:gd name="adj1" fmla="val 10714"/>
              <a:gd name="adj2" fmla="val 16964"/>
              <a:gd name="adj3" fmla="val 25000"/>
            </a:avLst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813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067944" y="2060847"/>
            <a:ext cx="2418818" cy="792087"/>
          </a:xfrm>
        </p:spPr>
        <p:txBody>
          <a:bodyPr/>
          <a:lstStyle/>
          <a:p>
            <a:r>
              <a:rPr lang="he-IL" altLang="he-IL" sz="2000" dirty="0"/>
              <a:t>שיעור </a:t>
            </a:r>
            <a:r>
              <a:rPr lang="he-IL" altLang="he-IL" sz="2000" dirty="0" smtClean="0"/>
              <a:t>כלל העולים במערכת </a:t>
            </a:r>
            <a:r>
              <a:rPr lang="he-IL" altLang="he-IL" sz="2000" dirty="0"/>
              <a:t>הבריאות</a:t>
            </a:r>
            <a:endParaRPr lang="he-IL" sz="2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11" name="מציין מיקום תוכן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339567"/>
              </p:ext>
            </p:extLst>
          </p:nvPr>
        </p:nvGraphicFramePr>
        <p:xfrm>
          <a:off x="755575" y="2636912"/>
          <a:ext cx="7463333" cy="3744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כותרת 1"/>
          <p:cNvSpPr txBox="1">
            <a:spLocks/>
          </p:cNvSpPr>
          <p:nvPr/>
        </p:nvSpPr>
        <p:spPr bwMode="auto">
          <a:xfrm>
            <a:off x="1835696" y="3429000"/>
            <a:ext cx="275553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lang="he-IL" altLang="he-IL" sz="2800" b="1" kern="1200" dirty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r>
              <a:rPr lang="he-IL" sz="2000" dirty="0" smtClean="0"/>
              <a:t>שיעור כלל העולים במשרדי הממשלה ויחידות הסמך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he-IL" sz="2000" dirty="0" smtClean="0"/>
              <a:t>(ללא מערכת הבריאות)</a:t>
            </a:r>
            <a:endParaRPr lang="he-IL" sz="2000" dirty="0"/>
          </a:p>
        </p:txBody>
      </p:sp>
      <p:sp>
        <p:nvSpPr>
          <p:cNvPr id="13" name="כותרת 1"/>
          <p:cNvSpPr txBox="1">
            <a:spLocks/>
          </p:cNvSpPr>
          <p:nvPr/>
        </p:nvSpPr>
        <p:spPr bwMode="auto">
          <a:xfrm>
            <a:off x="224199" y="980728"/>
            <a:ext cx="8618538" cy="725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lang="he-IL" altLang="he-IL" sz="2800" b="1" kern="1200" dirty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r>
              <a:rPr lang="he-IL" sz="2400" smtClean="0"/>
              <a:t>נתונים על עולים בשירות המדינה</a:t>
            </a:r>
            <a:endParaRPr lang="he-IL" sz="2400"/>
          </a:p>
        </p:txBody>
      </p:sp>
    </p:spTree>
    <p:extLst>
      <p:ext uri="{BB962C8B-B14F-4D97-AF65-F5344CB8AC3E}">
        <p14:creationId xmlns:p14="http://schemas.microsoft.com/office/powerpoint/2010/main" val="276324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4631" y="1124744"/>
            <a:ext cx="8618538" cy="576064"/>
          </a:xfrm>
        </p:spPr>
        <p:txBody>
          <a:bodyPr/>
          <a:lstStyle/>
          <a:p>
            <a:r>
              <a:rPr lang="he-IL" altLang="he-IL" dirty="0" smtClean="0"/>
              <a:t>משרדי </a:t>
            </a:r>
            <a:r>
              <a:rPr lang="he-IL" altLang="he-IL" dirty="0"/>
              <a:t>הממשלה ויחידות הסמך </a:t>
            </a:r>
            <a:r>
              <a:rPr lang="he-IL" altLang="he-IL" dirty="0" smtClean="0"/>
              <a:t>לפי </a:t>
            </a:r>
            <a:r>
              <a:rPr lang="he-IL" altLang="he-IL" dirty="0"/>
              <a:t>שיעור </a:t>
            </a:r>
            <a:r>
              <a:rPr lang="he-IL" altLang="he-IL" dirty="0" smtClean="0"/>
              <a:t>כלל העולים בהם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8219237"/>
              </p:ext>
            </p:extLst>
          </p:nvPr>
        </p:nvGraphicFramePr>
        <p:xfrm>
          <a:off x="224631" y="2426989"/>
          <a:ext cx="8663782" cy="3705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62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תרשים 9"/>
          <p:cNvGraphicFramePr/>
          <p:nvPr>
            <p:extLst>
              <p:ext uri="{D42A27DB-BD31-4B8C-83A1-F6EECF244321}">
                <p14:modId xmlns:p14="http://schemas.microsoft.com/office/powerpoint/2010/main" val="3617957708"/>
              </p:ext>
            </p:extLst>
          </p:nvPr>
        </p:nvGraphicFramePr>
        <p:xfrm>
          <a:off x="224631" y="2235863"/>
          <a:ext cx="8618538" cy="4087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4631" y="1124744"/>
            <a:ext cx="8618538" cy="504056"/>
          </a:xfrm>
        </p:spPr>
        <p:txBody>
          <a:bodyPr/>
          <a:lstStyle/>
          <a:p>
            <a:r>
              <a:rPr lang="he-IL" altLang="he-IL" dirty="0" smtClean="0"/>
              <a:t>יחידות </a:t>
            </a:r>
            <a:r>
              <a:rPr lang="he-IL" altLang="he-IL" dirty="0"/>
              <a:t>מערכת הבריאות </a:t>
            </a:r>
            <a:r>
              <a:rPr lang="he-IL" altLang="he-IL" dirty="0" smtClean="0"/>
              <a:t>לפי </a:t>
            </a:r>
            <a:r>
              <a:rPr lang="he-IL" altLang="he-IL" dirty="0"/>
              <a:t>שיעור </a:t>
            </a:r>
            <a:r>
              <a:rPr lang="he-IL" altLang="he-IL" dirty="0" smtClean="0"/>
              <a:t>כלל העולים בהן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54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9706" y="994049"/>
            <a:ext cx="8618538" cy="648419"/>
          </a:xfrm>
        </p:spPr>
        <p:txBody>
          <a:bodyPr/>
          <a:lstStyle/>
          <a:p>
            <a:r>
              <a:rPr lang="he-IL" altLang="he-IL" sz="2400" dirty="0" smtClean="0"/>
              <a:t>העסקת </a:t>
            </a:r>
            <a:r>
              <a:rPr lang="he-IL" altLang="he-IL" sz="2400" dirty="0"/>
              <a:t>עולים במשרדי ממשלה ויחידות הסמך (ללא מערכת הבריאות)</a:t>
            </a:r>
            <a:endParaRPr lang="he-IL" sz="24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8</a:t>
            </a:fld>
            <a:endParaRPr lang="en-US"/>
          </a:p>
        </p:txBody>
      </p:sp>
      <p:graphicFrame>
        <p:nvGraphicFramePr>
          <p:cNvPr id="6" name="תרשים 5"/>
          <p:cNvGraphicFramePr/>
          <p:nvPr>
            <p:extLst>
              <p:ext uri="{D42A27DB-BD31-4B8C-83A1-F6EECF244321}">
                <p14:modId xmlns:p14="http://schemas.microsoft.com/office/powerpoint/2010/main" val="1658549317"/>
              </p:ext>
            </p:extLst>
          </p:nvPr>
        </p:nvGraphicFramePr>
        <p:xfrm>
          <a:off x="251520" y="1783397"/>
          <a:ext cx="8556724" cy="47419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278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284" y="895272"/>
            <a:ext cx="8640960" cy="742404"/>
          </a:xfrm>
        </p:spPr>
        <p:txBody>
          <a:bodyPr/>
          <a:lstStyle/>
          <a:p>
            <a:pPr algn="ctr"/>
            <a:r>
              <a:rPr lang="he-IL" altLang="he-IL" sz="2400" dirty="0" smtClean="0"/>
              <a:t>התפלגות עובדים לפי דרגות שכר ביחידות שירות המדינה</a:t>
            </a:r>
            <a:endParaRPr lang="he-IL" sz="2400" dirty="0"/>
          </a:p>
        </p:txBody>
      </p:sp>
      <p:sp>
        <p:nvSpPr>
          <p:cNvPr id="7" name="מציין מיקום טקסט 6"/>
          <p:cNvSpPr>
            <a:spLocks noGrp="1"/>
          </p:cNvSpPr>
          <p:nvPr>
            <p:ph type="body" sz="half" idx="2"/>
          </p:nvPr>
        </p:nvSpPr>
        <p:spPr>
          <a:xfrm>
            <a:off x="167284" y="1900937"/>
            <a:ext cx="3212830" cy="2503893"/>
          </a:xfrm>
        </p:spPr>
        <p:txBody>
          <a:bodyPr/>
          <a:lstStyle/>
          <a:p>
            <a:pPr lvl="0" algn="just"/>
            <a:r>
              <a:rPr lang="he-IL" sz="2000" b="1" dirty="0"/>
              <a:t>דרגות שכר נמוכות</a:t>
            </a:r>
            <a:r>
              <a:rPr lang="he-IL" sz="2000" dirty="0"/>
              <a:t> - 39-34 בדירוג </a:t>
            </a:r>
            <a:r>
              <a:rPr lang="he-IL" sz="2000" dirty="0" err="1"/>
              <a:t>המח"ר</a:t>
            </a:r>
            <a:r>
              <a:rPr lang="he-IL" sz="2000" dirty="0"/>
              <a:t> ומקבילותיו;</a:t>
            </a:r>
            <a:endParaRPr lang="en-US" sz="2000" dirty="0"/>
          </a:p>
          <a:p>
            <a:pPr lvl="0" algn="just"/>
            <a:r>
              <a:rPr lang="he-IL" sz="2000" b="1" dirty="0"/>
              <a:t>בדרגות שכר בינוניות</a:t>
            </a:r>
            <a:r>
              <a:rPr lang="he-IL" sz="2000" dirty="0"/>
              <a:t> - 42-40 בדירוג </a:t>
            </a:r>
            <a:r>
              <a:rPr lang="he-IL" sz="2000" dirty="0" err="1"/>
              <a:t>המח"ר</a:t>
            </a:r>
            <a:r>
              <a:rPr lang="he-IL" sz="2000" dirty="0"/>
              <a:t> ומקבילותיו;</a:t>
            </a:r>
            <a:endParaRPr lang="en-US" sz="2000" dirty="0"/>
          </a:p>
          <a:p>
            <a:pPr lvl="0" algn="just"/>
            <a:r>
              <a:rPr lang="he-IL" sz="2000" b="1" dirty="0"/>
              <a:t>בדרגות שכר גבוהות</a:t>
            </a:r>
            <a:r>
              <a:rPr lang="he-IL" sz="2000" dirty="0"/>
              <a:t> - 43 ומעלה בדירוג </a:t>
            </a:r>
            <a:r>
              <a:rPr lang="he-IL" sz="2000" dirty="0" err="1"/>
              <a:t>המח"ר</a:t>
            </a:r>
            <a:r>
              <a:rPr lang="he-IL" sz="2000" dirty="0"/>
              <a:t> ומקבילותיו.</a:t>
            </a:r>
            <a:endParaRPr lang="en-US" sz="2000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9</a:t>
            </a:fld>
            <a:endParaRPr lang="en-US"/>
          </a:p>
        </p:txBody>
      </p:sp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3095025405"/>
              </p:ext>
            </p:extLst>
          </p:nvPr>
        </p:nvGraphicFramePr>
        <p:xfrm>
          <a:off x="3177665" y="2132856"/>
          <a:ext cx="5630579" cy="3801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מציין מיקום טקסט 6"/>
          <p:cNvSpPr txBox="1">
            <a:spLocks/>
          </p:cNvSpPr>
          <p:nvPr/>
        </p:nvSpPr>
        <p:spPr bwMode="auto">
          <a:xfrm>
            <a:off x="251520" y="4674493"/>
            <a:ext cx="3212830" cy="13467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None/>
              <a:defRPr sz="12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None/>
              <a:defRPr sz="10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None/>
              <a:defRPr sz="9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r" rtl="1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r" rtl="1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r" rtl="1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r" rtl="1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just"/>
            <a:r>
              <a:rPr lang="he-IL" sz="2000" dirty="0"/>
              <a:t>מתוך 2,926 העולים והעולים החדשים, 702 (</a:t>
            </a:r>
            <a:r>
              <a:rPr lang="he-IL" sz="2000" b="1" dirty="0"/>
              <a:t>24%</a:t>
            </a:r>
            <a:r>
              <a:rPr lang="he-IL" sz="2000" dirty="0"/>
              <a:t>) נקלטו לעבודה בין השנים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he-IL" sz="2000" dirty="0" smtClean="0"/>
              <a:t>2016-2014.</a:t>
            </a:r>
            <a:endParaRPr lang="he-IL" kern="0" dirty="0"/>
          </a:p>
        </p:txBody>
      </p:sp>
    </p:spTree>
    <p:extLst>
      <p:ext uri="{BB962C8B-B14F-4D97-AF65-F5344CB8AC3E}">
        <p14:creationId xmlns:p14="http://schemas.microsoft.com/office/powerpoint/2010/main" val="206427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9706" y="994049"/>
            <a:ext cx="8618538" cy="648419"/>
          </a:xfrm>
        </p:spPr>
        <p:txBody>
          <a:bodyPr/>
          <a:lstStyle/>
          <a:p>
            <a:r>
              <a:rPr lang="he-IL" altLang="he-IL" sz="2400" dirty="0"/>
              <a:t>העסקת עולים במערכת </a:t>
            </a:r>
            <a:r>
              <a:rPr lang="he-IL" altLang="he-IL" sz="2400" dirty="0" smtClean="0"/>
              <a:t>הבריאות</a:t>
            </a:r>
            <a:endParaRPr lang="he-IL" sz="24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10</a:t>
            </a:fld>
            <a:endParaRPr lang="en-US"/>
          </a:p>
        </p:txBody>
      </p:sp>
      <p:graphicFrame>
        <p:nvGraphicFramePr>
          <p:cNvPr id="5" name="תרשים 4"/>
          <p:cNvGraphicFramePr/>
          <p:nvPr>
            <p:extLst>
              <p:ext uri="{D42A27DB-BD31-4B8C-83A1-F6EECF244321}">
                <p14:modId xmlns:p14="http://schemas.microsoft.com/office/powerpoint/2010/main" val="2063632635"/>
              </p:ext>
            </p:extLst>
          </p:nvPr>
        </p:nvGraphicFramePr>
        <p:xfrm>
          <a:off x="395536" y="1783397"/>
          <a:ext cx="8208912" cy="47419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0958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284" y="895272"/>
            <a:ext cx="8640960" cy="742404"/>
          </a:xfrm>
        </p:spPr>
        <p:txBody>
          <a:bodyPr/>
          <a:lstStyle/>
          <a:p>
            <a:pPr algn="ctr"/>
            <a:r>
              <a:rPr lang="he-IL" altLang="he-IL" sz="2400" dirty="0"/>
              <a:t>התפלגות עובדים לפי דרגות שכר </a:t>
            </a:r>
            <a:r>
              <a:rPr lang="he-IL" altLang="he-IL" sz="2400" dirty="0" smtClean="0"/>
              <a:t>במערכת הבריאות</a:t>
            </a:r>
            <a:endParaRPr lang="he-IL" sz="2400" dirty="0"/>
          </a:p>
        </p:txBody>
      </p:sp>
      <p:sp>
        <p:nvSpPr>
          <p:cNvPr id="7" name="מציין מיקום טקסט 6"/>
          <p:cNvSpPr>
            <a:spLocks noGrp="1"/>
          </p:cNvSpPr>
          <p:nvPr>
            <p:ph type="body" sz="half" idx="2"/>
          </p:nvPr>
        </p:nvSpPr>
        <p:spPr>
          <a:xfrm>
            <a:off x="162740" y="1942387"/>
            <a:ext cx="3212830" cy="2431885"/>
          </a:xfrm>
        </p:spPr>
        <p:txBody>
          <a:bodyPr/>
          <a:lstStyle/>
          <a:p>
            <a:pPr lvl="0" algn="just"/>
            <a:r>
              <a:rPr lang="he-IL" sz="2000" b="1" dirty="0"/>
              <a:t>דרגות שכר נמוכות</a:t>
            </a:r>
            <a:r>
              <a:rPr lang="he-IL" sz="2000" dirty="0"/>
              <a:t> - 39-34 בדירוג </a:t>
            </a:r>
            <a:r>
              <a:rPr lang="he-IL" sz="2000" dirty="0" err="1"/>
              <a:t>המח"ר</a:t>
            </a:r>
            <a:r>
              <a:rPr lang="he-IL" sz="2000" dirty="0"/>
              <a:t> ומקבילותיו;</a:t>
            </a:r>
            <a:endParaRPr lang="en-US" sz="2000" dirty="0"/>
          </a:p>
          <a:p>
            <a:pPr lvl="0" algn="just"/>
            <a:r>
              <a:rPr lang="he-IL" sz="2000" b="1" dirty="0"/>
              <a:t>בדרגות שכר בינוניות</a:t>
            </a:r>
            <a:r>
              <a:rPr lang="he-IL" sz="2000" dirty="0"/>
              <a:t> - 42-40 בדירוג </a:t>
            </a:r>
            <a:r>
              <a:rPr lang="he-IL" sz="2000" dirty="0" err="1"/>
              <a:t>המח"ר</a:t>
            </a:r>
            <a:r>
              <a:rPr lang="he-IL" sz="2000" dirty="0"/>
              <a:t> ומקבילותיו;</a:t>
            </a:r>
            <a:endParaRPr lang="en-US" sz="2000" dirty="0"/>
          </a:p>
          <a:p>
            <a:pPr lvl="0" algn="just"/>
            <a:r>
              <a:rPr lang="he-IL" sz="2000" b="1" dirty="0"/>
              <a:t>בדרגות שכר גבוהות</a:t>
            </a:r>
            <a:r>
              <a:rPr lang="he-IL" sz="2000" dirty="0"/>
              <a:t> - 43 ומעלה בדירוג </a:t>
            </a:r>
            <a:r>
              <a:rPr lang="he-IL" sz="2000" dirty="0" err="1"/>
              <a:t>המח"ר</a:t>
            </a:r>
            <a:r>
              <a:rPr lang="he-IL" sz="2000" dirty="0"/>
              <a:t> ומקבילותיו.</a:t>
            </a:r>
            <a:endParaRPr lang="en-US" sz="2000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6" name="תרשים 5"/>
          <p:cNvGraphicFramePr/>
          <p:nvPr>
            <p:extLst>
              <p:ext uri="{D42A27DB-BD31-4B8C-83A1-F6EECF244321}">
                <p14:modId xmlns:p14="http://schemas.microsoft.com/office/powerpoint/2010/main" val="1742676802"/>
              </p:ext>
            </p:extLst>
          </p:nvPr>
        </p:nvGraphicFramePr>
        <p:xfrm>
          <a:off x="3563888" y="1772816"/>
          <a:ext cx="524435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מציין מיקום טקסט 6"/>
          <p:cNvSpPr txBox="1">
            <a:spLocks/>
          </p:cNvSpPr>
          <p:nvPr/>
        </p:nvSpPr>
        <p:spPr bwMode="auto">
          <a:xfrm>
            <a:off x="251520" y="4674493"/>
            <a:ext cx="3212830" cy="13467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he-IL"/>
            </a:defPPr>
            <a:lvl1pPr indent="0" algn="just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sz="2000"/>
            </a:lvl1pPr>
            <a:lvl2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None/>
              <a:defRPr sz="1200"/>
            </a:lvl2pPr>
            <a:lvl3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None/>
              <a:defRPr sz="1000"/>
            </a:lvl3pPr>
            <a:lvl4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None/>
              <a:defRPr sz="900"/>
            </a:lvl4pPr>
            <a:lvl5pPr indent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/>
            </a:lvl5pPr>
            <a:lvl6pPr indent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/>
            </a:lvl6pPr>
            <a:lvl7pPr indent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/>
            </a:lvl7pPr>
            <a:lvl8pPr indent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/>
            </a:lvl8pPr>
            <a:lvl9pPr indent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None/>
              <a:defRPr sz="900"/>
            </a:lvl9pPr>
          </a:lstStyle>
          <a:p>
            <a:r>
              <a:rPr lang="he-IL" dirty="0" smtClean="0"/>
              <a:t>מתוך </a:t>
            </a:r>
            <a:r>
              <a:rPr lang="he-IL" dirty="0"/>
              <a:t>9,304 העולים והעולים החדשים במערכת הבריאות, 1,712 (</a:t>
            </a:r>
            <a:r>
              <a:rPr lang="he-IL" b="1" dirty="0"/>
              <a:t>18.4%</a:t>
            </a:r>
            <a:r>
              <a:rPr lang="he-IL" dirty="0"/>
              <a:t>) נקלטו לעבודה בין השנים 2016-2014.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58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מועמדויות עולים לשירות המדינה (2016)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388" y="2708921"/>
            <a:ext cx="8709025" cy="2016223"/>
          </a:xfrm>
        </p:spPr>
        <p:txBody>
          <a:bodyPr/>
          <a:lstStyle/>
          <a:p>
            <a:r>
              <a:rPr lang="he-IL" sz="2800" b="1" dirty="0"/>
              <a:t>10% </a:t>
            </a:r>
            <a:r>
              <a:rPr lang="he-IL" sz="2800" dirty="0"/>
              <a:t>מכלל המועמדויות </a:t>
            </a:r>
            <a:r>
              <a:rPr lang="he-IL" sz="2800" b="1" dirty="0" smtClean="0"/>
              <a:t>ב</a:t>
            </a:r>
            <a:r>
              <a:rPr lang="he-IL" sz="3000" b="1" dirty="0" smtClean="0"/>
              <a:t>יחידות שירות המדינה (ללא מערכת הבריאות).</a:t>
            </a:r>
          </a:p>
          <a:p>
            <a:r>
              <a:rPr lang="he-IL" sz="2800" b="1" dirty="0"/>
              <a:t>14%</a:t>
            </a:r>
            <a:r>
              <a:rPr lang="he-IL" sz="2800" dirty="0"/>
              <a:t> מכלל המועמדויות </a:t>
            </a:r>
            <a:r>
              <a:rPr lang="he-IL" sz="3000" b="1" dirty="0" smtClean="0"/>
              <a:t>ביחידות מערכת הבריאות.</a:t>
            </a:r>
          </a:p>
        </p:txBody>
      </p:sp>
    </p:spTree>
    <p:extLst>
      <p:ext uri="{BB962C8B-B14F-4D97-AF65-F5344CB8AC3E}">
        <p14:creationId xmlns:p14="http://schemas.microsoft.com/office/powerpoint/2010/main" val="364675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2600" dirty="0" smtClean="0"/>
              <a:t>עולים עובדי הוראה (שנת הלימודים תשע"ז)</a:t>
            </a:r>
            <a:endParaRPr lang="he-IL" sz="2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44463" y="1988840"/>
            <a:ext cx="8709025" cy="648072"/>
          </a:xfrm>
        </p:spPr>
        <p:txBody>
          <a:bodyPr/>
          <a:lstStyle/>
          <a:p>
            <a:pPr algn="just"/>
            <a:r>
              <a:rPr lang="he-IL" sz="2400" b="1" dirty="0" smtClean="0"/>
              <a:t>שיעור </a:t>
            </a:r>
            <a:r>
              <a:rPr lang="he-IL" sz="2400" b="1" dirty="0"/>
              <a:t>העולים והעולים החדשים </a:t>
            </a:r>
            <a:r>
              <a:rPr lang="he-IL" sz="2400" b="1" dirty="0" smtClean="0"/>
              <a:t>בין כלל עובדי ההוראה - 5.5</a:t>
            </a:r>
            <a:r>
              <a:rPr lang="he-IL" sz="2400" b="1" dirty="0"/>
              <a:t>%</a:t>
            </a:r>
            <a:r>
              <a:rPr lang="he-IL" sz="2400" dirty="0"/>
              <a:t>. </a:t>
            </a:r>
            <a:endParaRPr lang="he-IL" sz="2400" dirty="0" smtClean="0"/>
          </a:p>
          <a:p>
            <a:pPr marL="0" indent="0" algn="just">
              <a:buNone/>
            </a:pPr>
            <a:endParaRPr lang="he-IL" sz="240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800088" y="4602275"/>
            <a:ext cx="4731335" cy="16619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he-IL" sz="2800" u="sng" dirty="0"/>
              <a:t>בחינוך הממלכתי</a:t>
            </a:r>
            <a:r>
              <a:rPr lang="he-IL" sz="2800" dirty="0"/>
              <a:t> - 5.8%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he-IL" sz="2800" u="sng" dirty="0"/>
              <a:t>בחינוך הממלכתי דתי</a:t>
            </a:r>
            <a:r>
              <a:rPr lang="he-IL" sz="2800" dirty="0"/>
              <a:t> - 5.1%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he-IL" sz="2800" u="sng" dirty="0"/>
              <a:t>בחינוך החרדי</a:t>
            </a:r>
            <a:r>
              <a:rPr lang="he-IL" sz="2800" dirty="0"/>
              <a:t> - 4.4%</a:t>
            </a:r>
          </a:p>
          <a:p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4498975" y="2453923"/>
            <a:ext cx="4032448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800" u="sng" dirty="0"/>
              <a:t>בגני הילדים</a:t>
            </a:r>
            <a:r>
              <a:rPr lang="he-IL" sz="2800" dirty="0"/>
              <a:t> - 4.8%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800" u="sng" dirty="0" smtClean="0"/>
              <a:t>ביסודיים</a:t>
            </a:r>
            <a:r>
              <a:rPr lang="he-IL" sz="2800" dirty="0" smtClean="0"/>
              <a:t> </a:t>
            </a:r>
            <a:r>
              <a:rPr lang="he-IL" sz="2800" dirty="0"/>
              <a:t>– 6.6%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800" u="sng" dirty="0"/>
              <a:t>בחטיבות הביניים</a:t>
            </a:r>
            <a:r>
              <a:rPr lang="he-IL" sz="2800" dirty="0"/>
              <a:t> - 7.2%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e-IL" sz="2800" u="sng" dirty="0"/>
              <a:t>בחטיבות עליונות</a:t>
            </a:r>
            <a:r>
              <a:rPr lang="he-IL" sz="2800" dirty="0"/>
              <a:t> – 5.6%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398056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2600" dirty="0" smtClean="0"/>
              <a:t>שיעורי העולים במקומות נוספים בשירות המדינה</a:t>
            </a:r>
            <a:endParaRPr lang="he-IL" sz="26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16" name="אליפסה 15"/>
          <p:cNvSpPr/>
          <p:nvPr/>
        </p:nvSpPr>
        <p:spPr>
          <a:xfrm>
            <a:off x="2832545" y="1787573"/>
            <a:ext cx="3067747" cy="17312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600" b="1" dirty="0">
                <a:solidFill>
                  <a:schemeClr val="tx1"/>
                </a:solidFill>
              </a:rPr>
              <a:t>בכנסת ישראל</a:t>
            </a:r>
          </a:p>
          <a:p>
            <a:pPr algn="ctr"/>
            <a:r>
              <a:rPr lang="he-IL" sz="2600" dirty="0">
                <a:solidFill>
                  <a:schemeClr val="tx1"/>
                </a:solidFill>
              </a:rPr>
              <a:t>8.2%</a:t>
            </a:r>
          </a:p>
        </p:txBody>
      </p:sp>
      <p:sp>
        <p:nvSpPr>
          <p:cNvPr id="17" name="אליפסה 16"/>
          <p:cNvSpPr/>
          <p:nvPr/>
        </p:nvSpPr>
        <p:spPr>
          <a:xfrm>
            <a:off x="251520" y="2978457"/>
            <a:ext cx="2835483" cy="1645410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600" b="1" dirty="0">
                <a:solidFill>
                  <a:schemeClr val="tx1"/>
                </a:solidFill>
              </a:rPr>
              <a:t>במוסד לביטוח לאומי</a:t>
            </a:r>
            <a:r>
              <a:rPr lang="he-IL" sz="2600" dirty="0">
                <a:solidFill>
                  <a:schemeClr val="tx1"/>
                </a:solidFill>
              </a:rPr>
              <a:t> </a:t>
            </a:r>
            <a:endParaRPr lang="he-IL" sz="2600" dirty="0" smtClean="0">
              <a:solidFill>
                <a:schemeClr val="tx1"/>
              </a:solidFill>
            </a:endParaRPr>
          </a:p>
          <a:p>
            <a:pPr algn="ctr"/>
            <a:r>
              <a:rPr lang="he-IL" sz="2600" dirty="0" smtClean="0">
                <a:solidFill>
                  <a:schemeClr val="tx1"/>
                </a:solidFill>
              </a:rPr>
              <a:t>5.7%</a:t>
            </a:r>
            <a:endParaRPr lang="he-IL" sz="2600" dirty="0">
              <a:solidFill>
                <a:schemeClr val="tx1"/>
              </a:solidFill>
            </a:endParaRPr>
          </a:p>
        </p:txBody>
      </p:sp>
      <p:sp>
        <p:nvSpPr>
          <p:cNvPr id="18" name="אליפסה 17"/>
          <p:cNvSpPr/>
          <p:nvPr/>
        </p:nvSpPr>
        <p:spPr>
          <a:xfrm>
            <a:off x="4572000" y="4818101"/>
            <a:ext cx="3009906" cy="1590621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600" b="1" dirty="0" smtClean="0">
                <a:solidFill>
                  <a:schemeClr val="tx1"/>
                </a:solidFill>
              </a:rPr>
              <a:t>במשטרת ישראל</a:t>
            </a:r>
            <a:r>
              <a:rPr lang="he-IL" sz="26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he-IL" sz="2600" dirty="0" smtClean="0">
                <a:solidFill>
                  <a:schemeClr val="tx1"/>
                </a:solidFill>
              </a:rPr>
              <a:t>כ-9%*</a:t>
            </a:r>
            <a:endParaRPr lang="he-IL" sz="2600" dirty="0">
              <a:solidFill>
                <a:schemeClr val="tx1"/>
              </a:solidFill>
            </a:endParaRPr>
          </a:p>
        </p:txBody>
      </p:sp>
      <p:sp>
        <p:nvSpPr>
          <p:cNvPr id="19" name="אליפסה 18"/>
          <p:cNvSpPr/>
          <p:nvPr/>
        </p:nvSpPr>
        <p:spPr>
          <a:xfrm>
            <a:off x="1187624" y="4790707"/>
            <a:ext cx="3024336" cy="1645410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600" b="1" dirty="0" smtClean="0">
                <a:solidFill>
                  <a:schemeClr val="tx1"/>
                </a:solidFill>
              </a:rPr>
              <a:t>במשמר הגבול</a:t>
            </a:r>
            <a:endParaRPr lang="he-IL" sz="2600" dirty="0" smtClean="0">
              <a:solidFill>
                <a:schemeClr val="tx1"/>
              </a:solidFill>
            </a:endParaRPr>
          </a:p>
          <a:p>
            <a:pPr algn="ctr"/>
            <a:r>
              <a:rPr lang="he-IL" sz="2600" dirty="0" smtClean="0">
                <a:solidFill>
                  <a:schemeClr val="tx1"/>
                </a:solidFill>
              </a:rPr>
              <a:t>כ-7%*</a:t>
            </a:r>
            <a:endParaRPr lang="he-IL" sz="2600" dirty="0">
              <a:solidFill>
                <a:schemeClr val="tx1"/>
              </a:solidFill>
            </a:endParaRPr>
          </a:p>
        </p:txBody>
      </p:sp>
      <p:sp>
        <p:nvSpPr>
          <p:cNvPr id="20" name="אליפסה 19"/>
          <p:cNvSpPr/>
          <p:nvPr/>
        </p:nvSpPr>
        <p:spPr>
          <a:xfrm>
            <a:off x="5674777" y="2978457"/>
            <a:ext cx="3089577" cy="165407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600" b="1" dirty="0" smtClean="0">
                <a:solidFill>
                  <a:schemeClr val="tx1"/>
                </a:solidFill>
              </a:rPr>
              <a:t>בהנהלת בתי המשפט</a:t>
            </a:r>
            <a:endParaRPr lang="he-IL" sz="2600" dirty="0" smtClean="0">
              <a:solidFill>
                <a:schemeClr val="tx1"/>
              </a:solidFill>
            </a:endParaRPr>
          </a:p>
          <a:p>
            <a:pPr algn="ctr"/>
            <a:r>
              <a:rPr lang="he-IL" sz="2600" dirty="0" smtClean="0">
                <a:solidFill>
                  <a:schemeClr val="tx1"/>
                </a:solidFill>
              </a:rPr>
              <a:t>0.8% מהשופטים</a:t>
            </a:r>
            <a:endParaRPr lang="he-IL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69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e-IL" dirty="0" smtClean="0"/>
          </a:p>
          <a:p>
            <a:pPr marL="0" indent="0" algn="ctr">
              <a:buNone/>
            </a:pPr>
            <a:endParaRPr lang="he-IL" dirty="0"/>
          </a:p>
          <a:p>
            <a:pPr marL="0" indent="0" algn="ctr">
              <a:buNone/>
            </a:pPr>
            <a:r>
              <a:rPr lang="he-IL" sz="5400" b="1" dirty="0" smtClean="0"/>
              <a:t>תודה רבה!</a:t>
            </a:r>
            <a:endParaRPr lang="he-IL" sz="5400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8C60F-3D46-40A0-A0DD-16CBD9A28A6F}" type="slidenum">
              <a:rPr lang="he-IL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89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ends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125456-7407-46DC-A95B-DED8F820C4C0}"/>
</file>

<file path=customXml/itemProps2.xml><?xml version="1.0" encoding="utf-8"?>
<ds:datastoreItem xmlns:ds="http://schemas.openxmlformats.org/officeDocument/2006/customXml" ds:itemID="{B237930E-2D89-4382-B079-7C1BBA0486F0}"/>
</file>

<file path=customXml/itemProps3.xml><?xml version="1.0" encoding="utf-8"?>
<ds:datastoreItem xmlns:ds="http://schemas.openxmlformats.org/officeDocument/2006/customXml" ds:itemID="{F40FE529-D47E-4220-ADA6-B0451C3F6AA1}"/>
</file>

<file path=docProps/app.xml><?xml version="1.0" encoding="utf-8"?>
<Properties xmlns="http://schemas.openxmlformats.org/officeDocument/2006/extended-properties" xmlns:vt="http://schemas.openxmlformats.org/officeDocument/2006/docPropsVTypes">
  <TotalTime>2151</TotalTime>
  <Words>398</Words>
  <Application>Microsoft Office PowerPoint</Application>
  <PresentationFormat>‫הצגה על המסך (4:3)</PresentationFormat>
  <Paragraphs>83</Paragraphs>
  <Slides>15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0" baseType="lpstr">
      <vt:lpstr>Arial</vt:lpstr>
      <vt:lpstr>Calibri</vt:lpstr>
      <vt:lpstr>Tahoma</vt:lpstr>
      <vt:lpstr>Wingdings</vt:lpstr>
      <vt:lpstr>1_Blends</vt:lpstr>
      <vt:lpstr>מצגת של PowerPoint</vt:lpstr>
      <vt:lpstr> חוק שירות המדינה (מינויים), תשי"ט-1959</vt:lpstr>
      <vt:lpstr>הגדרות</vt:lpstr>
      <vt:lpstr>נתונים על עולים בשירות המדינה</vt:lpstr>
      <vt:lpstr>שיעור כלל העולים במערכת הבריאות</vt:lpstr>
      <vt:lpstr>משרדי הממשלה ויחידות הסמך לפי שיעור כלל העולים בהם</vt:lpstr>
      <vt:lpstr>יחידות מערכת הבריאות לפי שיעור כלל העולים בהן</vt:lpstr>
      <vt:lpstr>העסקת עולים במשרדי ממשלה ויחידות הסמך (ללא מערכת הבריאות)</vt:lpstr>
      <vt:lpstr>התפלגות עובדים לפי דרגות שכר ביחידות שירות המדינה</vt:lpstr>
      <vt:lpstr>העסקת עולים במערכת הבריאות</vt:lpstr>
      <vt:lpstr>התפלגות עובדים לפי דרגות שכר במערכת הבריאות</vt:lpstr>
      <vt:lpstr>מועמדויות עולים לשירות המדינה (2016)</vt:lpstr>
      <vt:lpstr>עולים עובדי הוראה (שנת הלימודים תשע"ז)</vt:lpstr>
      <vt:lpstr>שיעורי העולים במקומות נוספים בשירות המדינה</vt:lpstr>
      <vt:lpstr>מצגת של PowerPoint</vt:lpstr>
    </vt:vector>
  </TitlesOfParts>
  <Company>Knesset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צח בן יהודה</dc:creator>
  <cp:lastModifiedBy>צח בן יהודה</cp:lastModifiedBy>
  <cp:revision>148</cp:revision>
  <cp:lastPrinted>2016-11-14T10:09:23Z</cp:lastPrinted>
  <dcterms:created xsi:type="dcterms:W3CDTF">2015-06-16T05:34:44Z</dcterms:created>
  <dcterms:modified xsi:type="dcterms:W3CDTF">2017-02-07T15:48:18Z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2012807</vt:r8>
  </property>
</Properties>
</file>