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.xml" ContentType="application/vnd.openxmlformats-officedocument.presentationml.slide+xml"/>
  <Override PartName="/ppt/slides/slide3.xml" ContentType="application/vnd.openxmlformats-officedocument.presentationml.slide+xml"/>
  <Override PartName="/ppt/slides/slide6.xml" ContentType="application/vnd.openxmlformats-officedocument.presentationml.slide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60" r:id="rId1"/>
  </p:sldMasterIdLst>
  <p:sldIdLst>
    <p:sldId id="256" r:id="rId2"/>
    <p:sldId id="269" r:id="rId3"/>
    <p:sldId id="264" r:id="rId4"/>
    <p:sldId id="268" r:id="rId5"/>
    <p:sldId id="267" r:id="rId6"/>
    <p:sldId id="266" r:id="rId7"/>
    <p:sldId id="270" r:id="rId8"/>
    <p:sldId id="261" r:id="rId9"/>
    <p:sldId id="257" r:id="rId10"/>
  </p:sldIdLst>
  <p:sldSz cx="9144000" cy="6858000" type="screen4x3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 varScale="1">
        <p:scale>
          <a:sx n="110" d="100"/>
          <a:sy n="110" d="100"/>
        </p:scale>
        <p:origin x="164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17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customXml" Target="../customXml/item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18736-35D9-4EA5-90BD-D11DCF59001D}" type="datetimeFigureOut">
              <a:rPr lang="he-IL" smtClean="0"/>
              <a:t>י"ז/שבט/תשע"ז</a:t>
            </a:fld>
            <a:endParaRPr lang="he-IL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895CB43-E625-42EA-8EDA-467434C6AE54}" type="slidenum">
              <a:rPr lang="he-IL" smtClean="0"/>
              <a:t>‹#›</a:t>
            </a:fld>
            <a:endParaRPr lang="he-IL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he-I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18736-35D9-4EA5-90BD-D11DCF59001D}" type="datetimeFigureOut">
              <a:rPr lang="he-IL" smtClean="0"/>
              <a:t>י"ז/שבט/תשע"ז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5CB43-E625-42EA-8EDA-467434C6AE54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18736-35D9-4EA5-90BD-D11DCF59001D}" type="datetimeFigureOut">
              <a:rPr lang="he-IL" smtClean="0"/>
              <a:t>י"ז/שבט/תשע"ז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5CB43-E625-42EA-8EDA-467434C6AE54}" type="slidenum">
              <a:rPr lang="he-IL" smtClean="0"/>
              <a:t>‹#›</a:t>
            </a:fld>
            <a:endParaRPr lang="he-IL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18736-35D9-4EA5-90BD-D11DCF59001D}" type="datetimeFigureOut">
              <a:rPr lang="he-IL" smtClean="0"/>
              <a:t>י"ז/שבט/תשע"ז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5CB43-E625-42EA-8EDA-467434C6AE54}" type="slidenum">
              <a:rPr lang="he-IL" smtClean="0"/>
              <a:t>‹#›</a:t>
            </a:fld>
            <a:endParaRPr lang="he-IL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18736-35D9-4EA5-90BD-D11DCF59001D}" type="datetimeFigureOut">
              <a:rPr lang="he-IL" smtClean="0"/>
              <a:t>י"ז/שבט/תשע"ז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5CB43-E625-42EA-8EDA-467434C6AE54}" type="slidenum">
              <a:rPr lang="he-IL" smtClean="0"/>
              <a:t>‹#›</a:t>
            </a:fld>
            <a:endParaRPr lang="he-IL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18736-35D9-4EA5-90BD-D11DCF59001D}" type="datetimeFigureOut">
              <a:rPr lang="he-IL" smtClean="0"/>
              <a:t>י"ז/שבט/תשע"ז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5CB43-E625-42EA-8EDA-467434C6AE54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18736-35D9-4EA5-90BD-D11DCF59001D}" type="datetimeFigureOut">
              <a:rPr lang="he-IL" smtClean="0"/>
              <a:t>י"ז/שבט/תשע"ז</a:t>
            </a:fld>
            <a:endParaRPr lang="he-I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5CB43-E625-42EA-8EDA-467434C6AE54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18736-35D9-4EA5-90BD-D11DCF59001D}" type="datetimeFigureOut">
              <a:rPr lang="he-IL" smtClean="0"/>
              <a:t>י"ז/שבט/תשע"ז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5CB43-E625-42EA-8EDA-467434C6AE54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he-IL" smtClean="0"/>
              <a:t>לחץ על הסמל כדי להוסיף תמונה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18736-35D9-4EA5-90BD-D11DCF59001D}" type="datetimeFigureOut">
              <a:rPr lang="he-IL" smtClean="0"/>
              <a:t>י"ז/שבט/תשע"ז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5CB43-E625-42EA-8EDA-467434C6AE54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18736-35D9-4EA5-90BD-D11DCF59001D}" type="datetimeFigureOut">
              <a:rPr lang="he-IL" smtClean="0"/>
              <a:t>י"ז/שבט/תשע"ז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5CB43-E625-42EA-8EDA-467434C6AE54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18736-35D9-4EA5-90BD-D11DCF59001D}" type="datetimeFigureOut">
              <a:rPr lang="he-IL" smtClean="0"/>
              <a:t>י"ז/שבט/תשע"ז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5CB43-E625-42EA-8EDA-467434C6AE54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F0218736-35D9-4EA5-90BD-D11DCF59001D}" type="datetimeFigureOut">
              <a:rPr lang="he-IL" smtClean="0"/>
              <a:t>י"ז/שבט/תשע"ז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7895CB43-E625-42EA-8EDA-467434C6AE54}" type="slidenum">
              <a:rPr lang="he-IL" smtClean="0"/>
              <a:t>‹#›</a:t>
            </a:fld>
            <a:endParaRPr lang="he-IL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1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3251447"/>
          </a:xfrm>
        </p:spPr>
        <p:txBody>
          <a:bodyPr/>
          <a:lstStyle/>
          <a:p>
            <a:r>
              <a:rPr lang="he-IL" sz="48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בקשות לשינוי גבולות </a:t>
            </a:r>
            <a:r>
              <a:rPr lang="he-IL" sz="4800" b="1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מוניציאפליים</a:t>
            </a:r>
            <a:r>
              <a:rPr lang="he-IL" sz="4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/>
            </a:r>
            <a:br>
              <a:rPr lang="he-IL" sz="4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he-IL" sz="4000" dirty="0">
                <a:latin typeface="Tahoma" pitchFamily="34" charset="0"/>
                <a:ea typeface="Tahoma" pitchFamily="34" charset="0"/>
                <a:cs typeface="Tahoma" pitchFamily="34" charset="0"/>
              </a:rPr>
              <a:t/>
            </a:r>
            <a:br>
              <a:rPr lang="he-IL" sz="4000" dirty="0"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he-IL" sz="28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דיון בוועדת הפנים של הכנסת</a:t>
            </a:r>
            <a:br>
              <a:rPr lang="he-IL" sz="2800" dirty="0" smtClean="0"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he-IL" sz="28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בראשות ח"כ דוד </a:t>
            </a:r>
            <a:r>
              <a:rPr lang="he-IL" sz="280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אמסלם</a:t>
            </a:r>
            <a:endParaRPr lang="he-IL" sz="28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403648" y="4509120"/>
            <a:ext cx="6400800" cy="1800200"/>
          </a:xfrm>
        </p:spPr>
        <p:txBody>
          <a:bodyPr>
            <a:normAutofit lnSpcReduction="10000"/>
          </a:bodyPr>
          <a:lstStyle/>
          <a:p>
            <a:r>
              <a:rPr lang="he-IL" sz="2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המועצה המקומית </a:t>
            </a:r>
            <a:r>
              <a:rPr lang="he-IL" sz="200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בועיינה</a:t>
            </a:r>
            <a:r>
              <a:rPr lang="he-IL" sz="2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he-IL" sz="200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נוג'ידאת</a:t>
            </a:r>
            <a:endParaRPr lang="he-IL" sz="20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he-IL" sz="2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המועצה המקומית </a:t>
            </a:r>
            <a:r>
              <a:rPr lang="he-IL" sz="200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שיבלי</a:t>
            </a:r>
            <a:r>
              <a:rPr lang="he-IL" sz="2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אום אל גנם</a:t>
            </a:r>
          </a:p>
          <a:p>
            <a:r>
              <a:rPr lang="he-IL" sz="2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המועצה המקומית זרזיר</a:t>
            </a:r>
          </a:p>
          <a:p>
            <a:endParaRPr lang="he-IL" sz="20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he-IL" sz="2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13.2.2017</a:t>
            </a:r>
            <a:endParaRPr lang="he-IL" sz="20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8624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מציין מיקום תוכן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620688"/>
            <a:ext cx="8784976" cy="6048672"/>
          </a:xfrm>
        </p:spPr>
      </p:pic>
      <p:sp>
        <p:nvSpPr>
          <p:cNvPr id="3" name="מלבן 2"/>
          <p:cNvSpPr/>
          <p:nvPr/>
        </p:nvSpPr>
        <p:spPr>
          <a:xfrm>
            <a:off x="3340087" y="0"/>
            <a:ext cx="266771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he-IL" sz="3200" b="1" cap="none" spc="0" dirty="0" err="1" smtClean="0">
                <a:ln w="11430"/>
                <a:solidFill>
                  <a:schemeClr val="tx2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בועיינה</a:t>
            </a:r>
            <a:r>
              <a:rPr lang="he-IL" sz="3200" b="1" cap="none" spc="0" dirty="0" smtClean="0">
                <a:ln w="11430"/>
                <a:solidFill>
                  <a:schemeClr val="tx2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he-IL" sz="3200" b="1" cap="none" spc="0" dirty="0" err="1" smtClean="0">
                <a:ln w="11430"/>
                <a:solidFill>
                  <a:schemeClr val="tx2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נוג'ידאת</a:t>
            </a:r>
            <a:endParaRPr lang="he-IL" sz="3200" b="1" cap="none" spc="0" dirty="0">
              <a:ln w="11430"/>
              <a:solidFill>
                <a:schemeClr val="tx2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53332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לבן 1"/>
          <p:cNvSpPr/>
          <p:nvPr/>
        </p:nvSpPr>
        <p:spPr>
          <a:xfrm>
            <a:off x="2722131" y="260648"/>
            <a:ext cx="3903633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he-IL" sz="4800" b="1" cap="none" spc="0" dirty="0" err="1" smtClean="0">
                <a:ln w="11430"/>
                <a:solidFill>
                  <a:schemeClr val="tx2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בועיינה</a:t>
            </a:r>
            <a:r>
              <a:rPr lang="he-IL" sz="4800" b="1" cap="none" spc="0" dirty="0" smtClean="0">
                <a:ln w="11430"/>
                <a:solidFill>
                  <a:schemeClr val="tx2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he-IL" sz="4800" b="1" cap="none" spc="0" dirty="0" err="1" smtClean="0">
                <a:ln w="11430"/>
                <a:solidFill>
                  <a:schemeClr val="tx2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נוג'ידאת</a:t>
            </a:r>
            <a:endParaRPr lang="he-IL" sz="4800" b="1" cap="none" spc="0" dirty="0">
              <a:ln w="11430"/>
              <a:solidFill>
                <a:schemeClr val="tx2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5" name="מציין מיקום תוכן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503" y="1412776"/>
            <a:ext cx="4495800" cy="4680520"/>
          </a:xfrm>
        </p:spPr>
      </p:pic>
      <p:sp>
        <p:nvSpPr>
          <p:cNvPr id="6" name="מציין מיקום תוכן 5"/>
          <p:cNvSpPr>
            <a:spLocks noGrp="1"/>
          </p:cNvSpPr>
          <p:nvPr>
            <p:ph sz="quarter" idx="13"/>
          </p:nvPr>
        </p:nvSpPr>
        <p:spPr>
          <a:xfrm>
            <a:off x="4788024" y="1484784"/>
            <a:ext cx="4038600" cy="5040560"/>
          </a:xfrm>
        </p:spPr>
        <p:txBody>
          <a:bodyPr>
            <a:normAutofit fontScale="85000" lnSpcReduction="10000"/>
          </a:bodyPr>
          <a:lstStyle/>
          <a:p>
            <a:pPr marL="285750" indent="-285750"/>
            <a:r>
              <a:rPr lang="he-IL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קיימת בקשה לשינוי גבולות עם מועצה אזורית גליל תחתון ושטח ללא שיפוט</a:t>
            </a:r>
          </a:p>
          <a:p>
            <a:pPr marL="285750" indent="-285750"/>
            <a:endParaRPr lang="he-IL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285750" indent="-285750"/>
            <a:r>
              <a:rPr lang="he-IL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הבקשה הוגשה בפברואר 2016</a:t>
            </a:r>
          </a:p>
          <a:p>
            <a:pPr marL="285750" indent="-285750"/>
            <a:endParaRPr lang="he-IL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285750" indent="-285750"/>
            <a:r>
              <a:rPr lang="he-IL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המלצות הוועדה הקודמת משנת 2009, שעסקו כמעט באותם השטחים, היו לא לשנות את גבולותיה המוניציפאליים.</a:t>
            </a:r>
          </a:p>
          <a:p>
            <a:pPr marL="285750" indent="-285750"/>
            <a:endParaRPr lang="he-IL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285750" indent="-285750"/>
            <a:r>
              <a:rPr lang="he-IL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לכשתקום הוועדה </a:t>
            </a:r>
            <a:r>
              <a:rPr lang="he-IL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הג"ג</a:t>
            </a:r>
            <a:r>
              <a:rPr lang="he-IL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גליל עליון והעמקים, יקבל מנכ"ל המשרד החלטה האם לדון בבקשה בהתאם להמלצות מחוז צפון והמלצות המטה.</a:t>
            </a:r>
            <a:endParaRPr lang="he-IL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6268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לבן 1"/>
          <p:cNvSpPr/>
          <p:nvPr/>
        </p:nvSpPr>
        <p:spPr>
          <a:xfrm>
            <a:off x="2722131" y="260648"/>
            <a:ext cx="3903633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he-IL" sz="4800" b="1" cap="none" spc="0" dirty="0" err="1" smtClean="0">
                <a:ln w="11430"/>
                <a:solidFill>
                  <a:schemeClr val="tx2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בועיינה</a:t>
            </a:r>
            <a:r>
              <a:rPr lang="he-IL" sz="4800" b="1" cap="none" spc="0" dirty="0" smtClean="0">
                <a:ln w="11430"/>
                <a:solidFill>
                  <a:schemeClr val="tx2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he-IL" sz="4800" b="1" cap="none" spc="0" dirty="0" err="1" smtClean="0">
                <a:ln w="11430"/>
                <a:solidFill>
                  <a:schemeClr val="tx2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נוג'ידאת</a:t>
            </a:r>
            <a:endParaRPr lang="he-IL" sz="4800" b="1" cap="none" spc="0" dirty="0">
              <a:ln w="11430"/>
              <a:solidFill>
                <a:schemeClr val="tx2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5" name="מציין מיקום תוכן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755726"/>
            <a:ext cx="3665806" cy="3816424"/>
          </a:xfr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6970" y="1700808"/>
            <a:ext cx="5065505" cy="41044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95581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מציין מיקום תוכן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590781"/>
            <a:ext cx="8712968" cy="6150588"/>
          </a:xfrm>
        </p:spPr>
      </p:pic>
      <p:sp>
        <p:nvSpPr>
          <p:cNvPr id="3" name="מלבן 2"/>
          <p:cNvSpPr/>
          <p:nvPr/>
        </p:nvSpPr>
        <p:spPr>
          <a:xfrm>
            <a:off x="3131840" y="6005"/>
            <a:ext cx="291938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he-IL" sz="3200" b="1" cap="none" spc="0" dirty="0" smtClean="0">
                <a:ln w="11430"/>
                <a:solidFill>
                  <a:schemeClr val="tx2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שבלי אום אל </a:t>
            </a:r>
            <a:r>
              <a:rPr lang="he-IL" sz="3200" b="1" cap="none" spc="0" dirty="0" err="1" smtClean="0">
                <a:ln w="11430"/>
                <a:solidFill>
                  <a:schemeClr val="tx2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גאנם</a:t>
            </a:r>
            <a:endParaRPr lang="he-IL" sz="3200" b="1" cap="none" spc="0" dirty="0">
              <a:ln w="11430"/>
              <a:solidFill>
                <a:schemeClr val="tx2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1768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לבן 1"/>
          <p:cNvSpPr/>
          <p:nvPr/>
        </p:nvSpPr>
        <p:spPr>
          <a:xfrm>
            <a:off x="2411760" y="116632"/>
            <a:ext cx="479810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he-IL" sz="5400" b="1" cap="none" spc="0" dirty="0" smtClean="0">
                <a:ln w="11430"/>
                <a:solidFill>
                  <a:schemeClr val="tx2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שבלי אום אל </a:t>
            </a:r>
            <a:r>
              <a:rPr lang="he-IL" sz="5400" b="1" cap="none" spc="0" dirty="0" err="1" smtClean="0">
                <a:ln w="11430"/>
                <a:solidFill>
                  <a:schemeClr val="tx2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גאנם</a:t>
            </a:r>
            <a:endParaRPr lang="he-IL" sz="5400" b="1" cap="none" spc="0" dirty="0">
              <a:ln w="11430"/>
              <a:solidFill>
                <a:schemeClr val="tx2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5" name="מציין מיקום תוכן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183978"/>
            <a:ext cx="4182616" cy="5269358"/>
          </a:xfrm>
        </p:spPr>
      </p:pic>
      <p:sp>
        <p:nvSpPr>
          <p:cNvPr id="6" name="מציין מיקום תוכן 5"/>
          <p:cNvSpPr>
            <a:spLocks noGrp="1"/>
          </p:cNvSpPr>
          <p:nvPr>
            <p:ph sz="quarter" idx="13"/>
          </p:nvPr>
        </p:nvSpPr>
        <p:spPr>
          <a:xfrm>
            <a:off x="4860032" y="1183978"/>
            <a:ext cx="4038600" cy="5112568"/>
          </a:xfrm>
        </p:spPr>
        <p:txBody>
          <a:bodyPr>
            <a:noAutofit/>
          </a:bodyPr>
          <a:lstStyle/>
          <a:p>
            <a:pPr marL="285750" indent="-285750"/>
            <a:r>
              <a:rPr lang="he-IL" sz="16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קיימת בקשה לשינוי גבולות עם מ.א גליל תחתון מ.א עמק יזרעאל מ.מ כפר תבור ושטח ללא שיפוט. הבקשה טרם הושלמה. </a:t>
            </a:r>
          </a:p>
          <a:p>
            <a:pPr marL="285750" indent="-285750"/>
            <a:endParaRPr lang="he-IL" sz="16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285750" indent="-285750"/>
            <a:r>
              <a:rPr lang="he-IL" sz="16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קיימת בקשה לחלוקת הכנסות עם </a:t>
            </a:r>
            <a:r>
              <a:rPr lang="he-IL" sz="1600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איזור</a:t>
            </a:r>
            <a:r>
              <a:rPr lang="he-IL" sz="16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תעשייה אלון תבור (אזור תעשייה המשותף לעמק יזרעאל ועפולה) – שטרם הושלמה. </a:t>
            </a:r>
          </a:p>
          <a:p>
            <a:pPr marL="285750" indent="-285750"/>
            <a:endParaRPr lang="he-IL" sz="16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285750" indent="-285750"/>
            <a:r>
              <a:rPr lang="he-IL" sz="16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צוות שינוי גבולות וחלוקת הכנסות נמצא בהליך איסוף פרטי בקשה חסרים לקראת הקמת הוועדה הגיאוגרפית גליל עליון – עמקים.</a:t>
            </a:r>
          </a:p>
          <a:p>
            <a:pPr marL="285750" indent="-285750"/>
            <a:endParaRPr lang="he-IL" sz="16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285750" indent="-285750"/>
            <a:r>
              <a:rPr lang="he-IL" sz="16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לקראת הקמת הוועדה הגאוגרפית גליל עליון והעמקים, יחליט מנכ"ל המשרד האם לדון בבקשה בהתאם להמלצות מחוז צפון של משרד הפנים, ובהתאם לחוות דעת מטה </a:t>
            </a:r>
            <a:r>
              <a:rPr lang="he-IL" sz="1600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המינהל</a:t>
            </a:r>
            <a:r>
              <a:rPr lang="he-IL" sz="16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. </a:t>
            </a:r>
            <a:endParaRPr lang="he-IL" sz="16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9219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לבן 1"/>
          <p:cNvSpPr/>
          <p:nvPr/>
        </p:nvSpPr>
        <p:spPr>
          <a:xfrm>
            <a:off x="2274897" y="260648"/>
            <a:ext cx="479810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he-IL" sz="5400" b="1" cap="none" spc="0" dirty="0" smtClean="0">
                <a:ln w="11430"/>
                <a:solidFill>
                  <a:schemeClr val="tx2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שבלי אום אל </a:t>
            </a:r>
            <a:r>
              <a:rPr lang="he-IL" sz="5400" b="1" cap="none" spc="0" dirty="0" err="1" smtClean="0">
                <a:ln w="11430"/>
                <a:solidFill>
                  <a:schemeClr val="tx2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גאנם</a:t>
            </a:r>
            <a:endParaRPr lang="he-IL" sz="5400" b="1" cap="none" spc="0" dirty="0">
              <a:ln w="11430"/>
              <a:solidFill>
                <a:schemeClr val="tx2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5" name="מציין מיקום תוכן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97" y="1304764"/>
            <a:ext cx="4038600" cy="4968552"/>
          </a:xfr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31"/>
          <a:stretch/>
        </p:blipFill>
        <p:spPr bwMode="auto">
          <a:xfrm>
            <a:off x="4418418" y="1504709"/>
            <a:ext cx="4424954" cy="44337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48849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:\ועדת גבולות\תיקיה חדשה (2)\גליל עליון ועמקים\זרזיר\מפת בקשה זרזיר - עמק יזרעאל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3528" y="692696"/>
            <a:ext cx="8640960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מלבן 6"/>
          <p:cNvSpPr/>
          <p:nvPr/>
        </p:nvSpPr>
        <p:spPr>
          <a:xfrm>
            <a:off x="4196890" y="40729"/>
            <a:ext cx="95410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he-IL" sz="3200" b="1" cap="none" spc="0" dirty="0" smtClean="0">
                <a:ln w="11430"/>
                <a:solidFill>
                  <a:schemeClr val="tx2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זרזיר</a:t>
            </a:r>
            <a:endParaRPr lang="he-IL" sz="3200" b="1" cap="none" spc="0" dirty="0">
              <a:ln w="11430"/>
              <a:solidFill>
                <a:schemeClr val="tx2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44394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לבן 1"/>
          <p:cNvSpPr/>
          <p:nvPr/>
        </p:nvSpPr>
        <p:spPr>
          <a:xfrm>
            <a:off x="3933999" y="260648"/>
            <a:ext cx="147989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he-IL" sz="5400" b="1" cap="none" spc="0" dirty="0" smtClean="0">
                <a:ln w="11430"/>
                <a:solidFill>
                  <a:schemeClr val="tx2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זרזיר</a:t>
            </a:r>
            <a:endParaRPr lang="he-IL" sz="5400" b="1" cap="none" spc="0" dirty="0">
              <a:ln w="11430"/>
              <a:solidFill>
                <a:schemeClr val="tx2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8" name="Picture 2" descr="H:\ועדת גבולות\תיקיה חדשה (2)\גליל עליון ועמקים\זרזיר\מפת בקשה זרזיר - עמק יזרעאל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7503" y="1484784"/>
            <a:ext cx="4566441" cy="4320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מציין מיקום תוכן 5"/>
          <p:cNvSpPr>
            <a:spLocks noGrp="1"/>
          </p:cNvSpPr>
          <p:nvPr>
            <p:ph sz="quarter" idx="13"/>
          </p:nvPr>
        </p:nvSpPr>
        <p:spPr>
          <a:xfrm>
            <a:off x="4673945" y="1484784"/>
            <a:ext cx="4152679" cy="5256584"/>
          </a:xfrm>
        </p:spPr>
        <p:txBody>
          <a:bodyPr>
            <a:normAutofit fontScale="77500" lnSpcReduction="20000"/>
          </a:bodyPr>
          <a:lstStyle/>
          <a:p>
            <a:pPr marL="285750" indent="-285750"/>
            <a:r>
              <a:rPr lang="he-IL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קיימת בקשה לשינוי גבולות עם מועצה אזורית עמק יזרעאל</a:t>
            </a:r>
          </a:p>
          <a:p>
            <a:pPr marL="285750" indent="-285750"/>
            <a:endParaRPr lang="he-IL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285750" indent="-285750"/>
            <a:r>
              <a:rPr lang="he-IL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הבקשה הוגשה בדצמבר 2015 והושלמה רק בינואר 2017 לאחר שהצוות המקצועי במשרד הפנים היה בקשר עם המועצה המקומית.</a:t>
            </a:r>
          </a:p>
          <a:p>
            <a:pPr marL="285750" indent="-285750"/>
            <a:endParaRPr lang="he-IL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285750" indent="-285750"/>
            <a:r>
              <a:rPr lang="he-IL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תכנית המתאר אושרה ב-2011, במסגרתה צוין כי יש צורך בשינוי גבולות בהיקף של 428 דונם, לעומת בקשה של מעל ל-1000 דונם מצידה של המועצה המקומית זרזיר.</a:t>
            </a:r>
          </a:p>
          <a:p>
            <a:pPr marL="285750" indent="-285750"/>
            <a:endParaRPr lang="he-IL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285750" indent="-285750"/>
            <a:r>
              <a:rPr lang="he-IL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עם גיבוש מנדט הוועדה הגאוגרפית גליל עליון והעמקים, יחליט מנכ"ל המשרד האם לדון בבקשה בהתאם להמלצות מחוז צפון ועבודת מטה של המשרד.</a:t>
            </a:r>
          </a:p>
          <a:p>
            <a:endParaRPr lang="he-IL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6327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ניהולי">
  <a:themeElements>
    <a:clrScheme name="ניהולי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ניהולי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ניהול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C0DB2CE1-F61E-459C-B101-642C0C839E5A}"/>
</file>

<file path=customXml/itemProps2.xml><?xml version="1.0" encoding="utf-8"?>
<ds:datastoreItem xmlns:ds="http://schemas.openxmlformats.org/officeDocument/2006/customXml" ds:itemID="{1C357B89-0403-4407-BA02-8520A615ABE6}"/>
</file>

<file path=customXml/itemProps3.xml><?xml version="1.0" encoding="utf-8"?>
<ds:datastoreItem xmlns:ds="http://schemas.openxmlformats.org/officeDocument/2006/customXml" ds:itemID="{E80D9A4C-FBF7-4AB8-9E49-F0E574FC1E31}"/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781</TotalTime>
  <Words>266</Words>
  <Application>Microsoft Office PowerPoint</Application>
  <PresentationFormat>‫הצגה על המסך (4:3)</PresentationFormat>
  <Paragraphs>35</Paragraphs>
  <Slides>9</Slides>
  <Notes>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7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9</vt:i4>
      </vt:variant>
    </vt:vector>
  </HeadingPairs>
  <TitlesOfParts>
    <vt:vector size="17" baseType="lpstr">
      <vt:lpstr>Arial</vt:lpstr>
      <vt:lpstr>Century Gothic</vt:lpstr>
      <vt:lpstr>Courier New</vt:lpstr>
      <vt:lpstr>Gisha</vt:lpstr>
      <vt:lpstr>Palatino Linotype</vt:lpstr>
      <vt:lpstr>Tahoma</vt:lpstr>
      <vt:lpstr>Times New Roman</vt:lpstr>
      <vt:lpstr>ניהולי</vt:lpstr>
      <vt:lpstr>בקשות לשינוי גבולות מוניציאפליים  דיון בוועדת הפנים של הכנסת בראשות ח"כ דוד אמסלם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בקשות לשינוי גבולות מוניציאפליים  דיון בוועדת הפנים של הכנסת בראשות ח"כ דוד אמסלם</dc:title>
  <dc:creator>שירי שניצקי</dc:creator>
  <cp:lastModifiedBy>שוש אזולאי</cp:lastModifiedBy>
  <cp:revision>18</cp:revision>
  <dcterms:created xsi:type="dcterms:W3CDTF">2017-02-12T18:25:32Z</dcterms:created>
  <dcterms:modified xsi:type="dcterms:W3CDTF">2017-02-13T07:34:54Z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2013553</vt:r8>
  </property>
</Properties>
</file>