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88" r:id="rId1"/>
  </p:sldMasterIdLst>
  <p:notesMasterIdLst>
    <p:notesMasterId r:id="rId14"/>
  </p:notesMasterIdLst>
  <p:handoutMasterIdLst>
    <p:handoutMasterId r:id="rId15"/>
  </p:handoutMasterIdLst>
  <p:sldIdLst>
    <p:sldId id="324" r:id="rId2"/>
    <p:sldId id="293" r:id="rId3"/>
    <p:sldId id="351" r:id="rId4"/>
    <p:sldId id="333" r:id="rId5"/>
    <p:sldId id="284" r:id="rId6"/>
    <p:sldId id="338" r:id="rId7"/>
    <p:sldId id="335" r:id="rId8"/>
    <p:sldId id="344" r:id="rId9"/>
    <p:sldId id="323" r:id="rId10"/>
    <p:sldId id="288" r:id="rId11"/>
    <p:sldId id="304" r:id="rId12"/>
    <p:sldId id="350" r:id="rId13"/>
  </p:sldIdLst>
  <p:sldSz cx="9144000" cy="6858000" type="screen4x3"/>
  <p:notesSz cx="7099300" cy="10234613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702">
          <p15:clr>
            <a:srgbClr val="A4A3A4"/>
          </p15:clr>
        </p15:guide>
        <p15:guide id="3" orient="horz" pos="845">
          <p15:clr>
            <a:srgbClr val="A4A3A4"/>
          </p15:clr>
        </p15:guide>
        <p15:guide id="4" pos="2880">
          <p15:clr>
            <a:srgbClr val="A4A3A4"/>
          </p15:clr>
        </p15:guide>
        <p15:guide id="5" pos="5193">
          <p15:clr>
            <a:srgbClr val="A4A3A4"/>
          </p15:clr>
        </p15:guide>
        <p15:guide id="6" pos="5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7A37"/>
    <a:srgbClr val="5F2809"/>
    <a:srgbClr val="0CC456"/>
    <a:srgbClr val="332E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24" autoAdjust="0"/>
    <p:restoredTop sz="94717" autoAdjust="0"/>
  </p:normalViewPr>
  <p:slideViewPr>
    <p:cSldViewPr>
      <p:cViewPr varScale="1">
        <p:scale>
          <a:sx n="74" d="100"/>
          <a:sy n="74" d="100"/>
        </p:scale>
        <p:origin x="1446" y="54"/>
      </p:cViewPr>
      <p:guideLst>
        <p:guide orient="horz" pos="2160"/>
        <p:guide orient="horz" pos="3702"/>
        <p:guide orient="horz" pos="845"/>
        <p:guide pos="2880"/>
        <p:guide pos="5193"/>
        <p:guide pos="567"/>
      </p:guideLst>
    </p:cSldViewPr>
  </p:slideViewPr>
  <p:outlineViewPr>
    <p:cViewPr>
      <p:scale>
        <a:sx n="33" d="100"/>
        <a:sy n="33" d="100"/>
      </p:scale>
      <p:origin x="0" y="4421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2" d="100"/>
          <a:sy n="42" d="100"/>
        </p:scale>
        <p:origin x="-2381" y="-8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ownloads\Documents\SAVI\&#1506;&#1505;&#1493;&#1511;&#1497;&#1501;%20&#1489;&#1490;&#1497;&#1500;\&#1504;&#1514;&#1493;&#1504;&#1497;&#1501;\2016\&#1504;&#1514;&#1493;&#1504;&#1497;&#1501;%201.12.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52771993131661465"/>
          <c:y val="0"/>
        </c:manualLayout>
      </c:layout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292483191355819E-2"/>
          <c:y val="6.6511163435488366E-2"/>
          <c:w val="0.85416005067447609"/>
          <c:h val="0.80997079491304158"/>
        </c:manualLayout>
      </c:layout>
      <c:bar3DChart>
        <c:barDir val="col"/>
        <c:grouping val="clustered"/>
        <c:varyColors val="0"/>
        <c:ser>
          <c:idx val="0"/>
          <c:order val="0"/>
          <c:tx>
            <c:v>גיל</c:v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Sheet1!$D$14:$D$20</c:f>
              <c:strCache>
                <c:ptCount val="7"/>
                <c:pt idx="0">
                  <c:v>60-65</c:v>
                </c:pt>
                <c:pt idx="1">
                  <c:v>65-70</c:v>
                </c:pt>
                <c:pt idx="2">
                  <c:v>70-75</c:v>
                </c:pt>
                <c:pt idx="3">
                  <c:v>75-80</c:v>
                </c:pt>
                <c:pt idx="4">
                  <c:v>80-85</c:v>
                </c:pt>
                <c:pt idx="5">
                  <c:v>85-90</c:v>
                </c:pt>
                <c:pt idx="6">
                  <c:v>90-95</c:v>
                </c:pt>
              </c:strCache>
            </c:strRef>
          </c:cat>
          <c:val>
            <c:numRef>
              <c:f>Sheet1!$E$14:$E$20</c:f>
              <c:numCache>
                <c:formatCode>0%</c:formatCode>
                <c:ptCount val="7"/>
                <c:pt idx="0">
                  <c:v>9.5238095238095233E-2</c:v>
                </c:pt>
                <c:pt idx="1">
                  <c:v>0.14285714285714285</c:v>
                </c:pt>
                <c:pt idx="2">
                  <c:v>0.25396825396825395</c:v>
                </c:pt>
                <c:pt idx="3">
                  <c:v>0.2857142857142857</c:v>
                </c:pt>
                <c:pt idx="4">
                  <c:v>0.15873015873015872</c:v>
                </c:pt>
                <c:pt idx="5">
                  <c:v>4.7619047619047616E-2</c:v>
                </c:pt>
                <c:pt idx="6">
                  <c:v>1.5873015873015872E-2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6416816"/>
        <c:axId val="206417208"/>
        <c:axId val="0"/>
      </c:bar3DChart>
      <c:catAx>
        <c:axId val="20641681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crossAx val="206417208"/>
        <c:crosses val="autoZero"/>
        <c:auto val="1"/>
        <c:lblAlgn val="ctr"/>
        <c:lblOffset val="100"/>
        <c:noMultiLvlLbl val="0"/>
      </c:catAx>
      <c:valAx>
        <c:axId val="206417208"/>
        <c:scaling>
          <c:orientation val="minMax"/>
        </c:scaling>
        <c:delete val="0"/>
        <c:axPos val="r"/>
        <c:majorGridlines/>
        <c:numFmt formatCode="0%" sourceLinked="1"/>
        <c:majorTickMark val="out"/>
        <c:minorTickMark val="none"/>
        <c:tickLblPos val="nextTo"/>
        <c:crossAx val="206416816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1.6666666666666666E-2"/>
          <c:y val="0.45814122193059204"/>
          <c:w val="0.15358202099737533"/>
          <c:h val="0.1114949693788276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022937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1"/>
          <a:lstStyle>
            <a:lvl1pPr algn="r" rtl="1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64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1"/>
          <a:lstStyle>
            <a:lvl1pPr algn="l" rtl="1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203EC54-9E4C-46C9-9240-2AC108379567}" type="datetimeFigureOut">
              <a:rPr lang="he-IL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022937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1" anchor="b"/>
          <a:lstStyle>
            <a:lvl1pPr algn="r" rtl="1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64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1" anchor="b"/>
          <a:lstStyle>
            <a:lvl1pPr algn="l" rtl="1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7A8B5C3E-A28E-4740-8DC9-7444A62F1D7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458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022937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1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64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1"/>
          <a:lstStyle>
            <a:lvl1pPr algn="l">
              <a:defRPr sz="1300"/>
            </a:lvl1pPr>
          </a:lstStyle>
          <a:p>
            <a:fld id="{7DB86832-019B-409D-AA92-E103ECA72CBA}" type="datetimeFigureOut">
              <a:rPr lang="he-IL" smtClean="0"/>
              <a:pPr/>
              <a:t>י"ז/שבט/תשע"ז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022937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1" anchor="b"/>
          <a:lstStyle>
            <a:lvl1pPr algn="r">
              <a:defRPr sz="13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64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1" anchor="b"/>
          <a:lstStyle>
            <a:lvl1pPr algn="l">
              <a:defRPr sz="1300"/>
            </a:lvl1pPr>
          </a:lstStyle>
          <a:p>
            <a:fld id="{051F0EF6-0830-48EC-BB3F-A9CE9DD2E82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003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F0EF6-0830-48EC-BB3F-A9CE9DD2E82A}" type="slidenum">
              <a:rPr lang="he-IL" smtClean="0"/>
              <a:pPr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9446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F0EF6-0830-48EC-BB3F-A9CE9DD2E82A}" type="slidenum">
              <a:rPr lang="he-IL" smtClean="0"/>
              <a:pPr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6764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F0EF6-0830-48EC-BB3F-A9CE9DD2E82A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6764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F0EF6-0830-48EC-BB3F-A9CE9DD2E82A}" type="slidenum">
              <a:rPr lang="he-IL" smtClean="0"/>
              <a:pPr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6290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B67AA2-9298-4993-8597-63511A37204A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EE3123-DBC6-4C0E-85B1-E3A4685FD0C2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6B58D3-4F82-4B92-A223-4B23D0FE9A91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76A78-16D1-4112-8EDD-C868A119F87F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3ADDA7-F91A-421B-82D4-3353BC6AC0A0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679335-F426-410B-8C61-3CA8AAF9BD14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B8F14D-A732-41A5-8B9C-0BE556AF4AE2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26D36-A71A-4C0D-BC05-527D49A8553D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44FED4-E160-400F-AD53-715024685D77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F0C09E-09F6-4A68-A105-37DCFCDD7F68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36FCEB-2F06-461F-B9D0-B13B19DAE799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E3D67C-5922-411F-9D88-4EDBB76A8DE6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C3C01B-34F2-4E56-9565-82A3A9B0495B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D4403-781D-46D2-AE35-C9D8EE5E254A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21FB06-4C8B-470E-847F-BB672703AA3B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028F8F-8891-4C47-8419-F000F073C6E6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D994BF-5BED-4FA4-9703-9074E38BDB6B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764B7-42DB-49AE-ADB3-9350C0093BD4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3C44E4-2A4F-465A-9295-32E8F0C6B700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3A43DC-8EE0-4DA3-BA4C-DD9D91C96115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077F5F-D425-4BB5-A322-F795109757B8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D5BE14-0EE2-4353-9E79-8416535E12BA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A4C9062-16BC-41C3-BD42-B7AD4E7C144A}" type="datetimeFigureOut">
              <a:rPr lang="he-IL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4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E688E12-6410-4E02-B4D6-4AB6B482B14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9B67AA2-9298-4993-8597-63511A37204A}" type="datetimeFigureOut">
              <a:rPr lang="he-IL" smtClean="0"/>
              <a:pPr>
                <a:defRPr/>
              </a:pPr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EE3123-DBC6-4C0E-85B1-E3A4685FD0C2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  <p:sp>
        <p:nvSpPr>
          <p:cNvPr id="7" name="Rectangle 6"/>
          <p:cNvSpPr/>
          <p:nvPr userDrawn="1"/>
        </p:nvSpPr>
        <p:spPr>
          <a:xfrm>
            <a:off x="0" y="6237288"/>
            <a:ext cx="9144000" cy="62071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500" y="44450"/>
            <a:ext cx="11239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 userDrawn="1"/>
        </p:nvSpPr>
        <p:spPr>
          <a:xfrm>
            <a:off x="0" y="5949950"/>
            <a:ext cx="9180513" cy="2698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2627313" y="908050"/>
            <a:ext cx="6516687" cy="0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780" r:id="rId12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31" y="1124744"/>
            <a:ext cx="7850713" cy="48910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004048" y="6293175"/>
            <a:ext cx="40324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he-IL" sz="1600" b="1" dirty="0" smtClean="0">
                <a:solidFill>
                  <a:srgbClr val="006600"/>
                </a:solidFill>
              </a:rPr>
              <a:t>ד"ר לינדה מוסק- מנכ"לית קלי"ק</a:t>
            </a:r>
          </a:p>
          <a:p>
            <a:r>
              <a:rPr lang="he-IL" sz="1600" b="1" dirty="0" err="1" smtClean="0">
                <a:solidFill>
                  <a:srgbClr val="006600"/>
                </a:solidFill>
              </a:rPr>
              <a:t>יניר</a:t>
            </a:r>
            <a:r>
              <a:rPr lang="he-IL" sz="1600" b="1" dirty="0" smtClean="0">
                <a:solidFill>
                  <a:srgbClr val="006600"/>
                </a:solidFill>
              </a:rPr>
              <a:t> פרבר- חבר הנהלת קלי"ק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 bwMode="auto">
          <a:xfrm>
            <a:off x="1475656" y="116632"/>
            <a:ext cx="7298606" cy="864096"/>
          </a:xfrm>
          <a:prstGeom prst="rect">
            <a:avLst/>
          </a:prstGeom>
          <a:solidFill>
            <a:srgbClr val="007A37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ctr">
              <a:defRPr/>
            </a:pPr>
            <a:r>
              <a:rPr lang="he-IL" sz="2400" b="1" dirty="0" smtClean="0">
                <a:solidFill>
                  <a:schemeClr val="bg1"/>
                </a:solidFill>
              </a:rPr>
              <a:t>מתן הזדמנות תעסוקתית לבני הגיל </a:t>
            </a:r>
            <a:r>
              <a:rPr lang="he-IL" sz="2400" b="1" dirty="0">
                <a:solidFill>
                  <a:schemeClr val="bg1"/>
                </a:solidFill>
              </a:rPr>
              <a:t>השלישי </a:t>
            </a:r>
            <a:endParaRPr lang="he-IL" sz="2400" b="1" dirty="0" smtClean="0">
              <a:solidFill>
                <a:schemeClr val="bg1"/>
              </a:solidFill>
            </a:endParaRPr>
          </a:p>
          <a:p>
            <a:pPr marL="365125" indent="-255588" algn="ctr">
              <a:defRPr/>
            </a:pPr>
            <a:r>
              <a:rPr lang="he-IL" sz="2400" b="1" dirty="0" smtClean="0">
                <a:solidFill>
                  <a:schemeClr val="bg1"/>
                </a:solidFill>
              </a:rPr>
              <a:t>מעמד סוציו- </a:t>
            </a:r>
            <a:r>
              <a:rPr lang="he-IL" sz="2400" b="1" dirty="0">
                <a:solidFill>
                  <a:schemeClr val="bg1"/>
                </a:solidFill>
              </a:rPr>
              <a:t>אקונומי נמוך </a:t>
            </a:r>
          </a:p>
          <a:p>
            <a:pPr marL="365125" indent="-255588"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he-I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212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115616" y="939497"/>
            <a:ext cx="7704856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he-IL" dirty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שיפור איכות החיים של האזרח הוותיק </a:t>
            </a:r>
            <a:r>
              <a:rPr lang="he-IL" dirty="0" smtClean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על </a:t>
            </a:r>
            <a:r>
              <a:rPr lang="he-IL" dirty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ידי </a:t>
            </a:r>
            <a:r>
              <a:rPr lang="he-IL" dirty="0" smtClean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יישום</a:t>
            </a:r>
          </a:p>
          <a:p>
            <a:pPr algn="ctr"/>
            <a:r>
              <a:rPr lang="he-IL" dirty="0" smtClean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dirty="0"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מודלים חדשניים של יזמות חברתית בתחום הגיל השלישי</a:t>
            </a:r>
            <a:endParaRPr lang="en-US" dirty="0">
              <a:solidFill>
                <a:srgbClr val="007A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38857"/>
            <a:ext cx="2907928" cy="1922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2" descr="IMG_195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7984" y="4136569"/>
            <a:ext cx="2628730" cy="1867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80" y="1990711"/>
            <a:ext cx="2903984" cy="1633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10" descr="IMG_110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09230" y="4136569"/>
            <a:ext cx="2411760" cy="1782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9" descr="phot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2349" y="1947049"/>
            <a:ext cx="2551112" cy="1912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Subtitle 2"/>
          <p:cNvSpPr txBox="1">
            <a:spLocks/>
          </p:cNvSpPr>
          <p:nvPr/>
        </p:nvSpPr>
        <p:spPr bwMode="auto">
          <a:xfrm>
            <a:off x="2323002" y="319237"/>
            <a:ext cx="5976664" cy="504825"/>
          </a:xfrm>
          <a:prstGeom prst="rect">
            <a:avLst/>
          </a:prstGeom>
          <a:solidFill>
            <a:srgbClr val="007A37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ctr">
              <a:defRPr/>
            </a:pPr>
            <a:r>
              <a:rPr lang="he-I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חזון העמותה</a:t>
            </a:r>
            <a:endParaRPr lang="he-IL" sz="2400" dirty="0">
              <a:solidFill>
                <a:schemeClr val="bg1"/>
              </a:solidFill>
            </a:endParaRPr>
          </a:p>
          <a:p>
            <a:pPr marL="365125" indent="-255588"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he-I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249921" y="1556792"/>
            <a:ext cx="770485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he-IL" sz="1600" b="1" dirty="0">
                <a:solidFill>
                  <a:srgbClr val="006600"/>
                </a:solidFill>
              </a:rPr>
              <a:t>להיות </a:t>
            </a:r>
            <a:r>
              <a:rPr lang="he-IL" sz="1600" b="1" dirty="0" smtClean="0">
                <a:solidFill>
                  <a:srgbClr val="006600"/>
                </a:solidFill>
              </a:rPr>
              <a:t>חלוצה </a:t>
            </a:r>
            <a:r>
              <a:rPr lang="he-IL" sz="1600" b="1" dirty="0">
                <a:solidFill>
                  <a:srgbClr val="006600"/>
                </a:solidFill>
              </a:rPr>
              <a:t>בתחום תעסוקת </a:t>
            </a:r>
            <a:r>
              <a:rPr lang="he-IL" sz="1600" b="1" dirty="0" smtClean="0">
                <a:solidFill>
                  <a:srgbClr val="006600"/>
                </a:solidFill>
              </a:rPr>
              <a:t>הגיל </a:t>
            </a:r>
            <a:r>
              <a:rPr lang="he-IL" sz="1600" b="1" dirty="0">
                <a:solidFill>
                  <a:srgbClr val="006600"/>
                </a:solidFill>
              </a:rPr>
              <a:t>השלישי ושימוש בפתרונות </a:t>
            </a:r>
            <a:r>
              <a:rPr lang="he-IL" sz="1600" b="1" dirty="0" smtClean="0">
                <a:solidFill>
                  <a:srgbClr val="006600"/>
                </a:solidFill>
              </a:rPr>
              <a:t>טכנולוגיים </a:t>
            </a:r>
            <a:r>
              <a:rPr lang="he-IL" sz="1600" b="1" dirty="0" err="1">
                <a:solidFill>
                  <a:srgbClr val="006600"/>
                </a:solidFill>
              </a:rPr>
              <a:t>למרותקי</a:t>
            </a:r>
            <a:r>
              <a:rPr lang="he-IL" sz="1600" b="1" dirty="0">
                <a:solidFill>
                  <a:srgbClr val="006600"/>
                </a:solidFill>
              </a:rPr>
              <a:t> בית</a:t>
            </a:r>
            <a:endParaRPr lang="en-US" sz="16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5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907703" y="261002"/>
            <a:ext cx="6971477" cy="512641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he-I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מקור ידע </a:t>
            </a:r>
            <a:r>
              <a:rPr lang="he-I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עולמי</a:t>
            </a: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96" y="2276872"/>
            <a:ext cx="3919984" cy="2939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834" y="2250857"/>
            <a:ext cx="3943988" cy="2957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978124" y="1057912"/>
            <a:ext cx="813690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he-IL" sz="1600" b="1" dirty="0" smtClean="0">
                <a:solidFill>
                  <a:srgbClr val="006600"/>
                </a:solidFill>
              </a:rPr>
              <a:t>העמותה מהווה מקור ידע ללימוד על ידי גורמים מקומיים ובינלאומיים בהן מדינות כמו </a:t>
            </a:r>
          </a:p>
          <a:p>
            <a:pPr algn="ctr"/>
            <a:r>
              <a:rPr lang="he-IL" sz="1600" b="1" dirty="0" smtClean="0">
                <a:solidFill>
                  <a:srgbClr val="006600"/>
                </a:solidFill>
              </a:rPr>
              <a:t>סין, סלובניה, ניגריה, אוסטרליה, אנגליה ,ארה"ב ועוד... </a:t>
            </a:r>
            <a:endParaRPr lang="en-US" sz="16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4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87824" y="260648"/>
            <a:ext cx="5364163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 algn="ctr">
              <a:defRPr/>
            </a:pPr>
            <a:r>
              <a:rPr lang="he-IL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קלי"ק</a:t>
            </a:r>
            <a:r>
              <a:rPr lang="he-I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מבנה ארגוני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0" t="38086" r="8657" b="11133"/>
          <a:stretch/>
        </p:blipFill>
        <p:spPr bwMode="auto">
          <a:xfrm>
            <a:off x="35496" y="1124744"/>
            <a:ext cx="9036069" cy="4615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03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394" y="4653136"/>
            <a:ext cx="1560494" cy="12086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 descr="קרמיקה.jpg"/>
          <p:cNvPicPr>
            <a:picLocks noChangeAspect="1"/>
          </p:cNvPicPr>
          <p:nvPr/>
        </p:nvPicPr>
        <p:blipFill>
          <a:blip r:embed="rId4" cstate="print"/>
          <a:srcRect l="20228" r="16841" b="-1889"/>
          <a:stretch>
            <a:fillRect/>
          </a:stretch>
        </p:blipFill>
        <p:spPr>
          <a:xfrm>
            <a:off x="7452320" y="4653136"/>
            <a:ext cx="1510919" cy="12241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 descr="photo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25123" y="4644062"/>
            <a:ext cx="1610973" cy="12290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2" y="4652070"/>
            <a:ext cx="1587425" cy="12130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7618348" y="5962465"/>
            <a:ext cx="1254391" cy="2417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dirty="0"/>
              <a:t>ק</a:t>
            </a:r>
            <a:r>
              <a:rPr lang="he-IL" sz="1200" dirty="0" smtClean="0"/>
              <a:t>רמיקה</a:t>
            </a:r>
            <a:endParaRPr lang="he-IL" sz="1200" dirty="0"/>
          </a:p>
        </p:txBody>
      </p:sp>
      <p:sp>
        <p:nvSpPr>
          <p:cNvPr id="12" name="Rectangle 11"/>
          <p:cNvSpPr/>
          <p:nvPr/>
        </p:nvSpPr>
        <p:spPr>
          <a:xfrm>
            <a:off x="4050907" y="5949280"/>
            <a:ext cx="1159404" cy="221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dirty="0" smtClean="0"/>
              <a:t>תפירה</a:t>
            </a:r>
            <a:endParaRPr lang="he-IL" sz="1200" dirty="0"/>
          </a:p>
        </p:txBody>
      </p:sp>
      <p:sp>
        <p:nvSpPr>
          <p:cNvPr id="13" name="Rectangle 12"/>
          <p:cNvSpPr/>
          <p:nvPr/>
        </p:nvSpPr>
        <p:spPr>
          <a:xfrm>
            <a:off x="438612" y="5962465"/>
            <a:ext cx="1255944" cy="2205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dirty="0" smtClean="0"/>
              <a:t>מכירות</a:t>
            </a:r>
            <a:endParaRPr lang="he-IL" sz="1200" dirty="0"/>
          </a:p>
        </p:txBody>
      </p:sp>
      <p:sp>
        <p:nvSpPr>
          <p:cNvPr id="15" name="Rectangle 14"/>
          <p:cNvSpPr/>
          <p:nvPr/>
        </p:nvSpPr>
        <p:spPr>
          <a:xfrm>
            <a:off x="2336028" y="5951877"/>
            <a:ext cx="895225" cy="241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dirty="0" smtClean="0"/>
              <a:t>אריזה</a:t>
            </a:r>
            <a:endParaRPr lang="he-IL" sz="1200" dirty="0"/>
          </a:p>
        </p:txBody>
      </p:sp>
      <p:sp>
        <p:nvSpPr>
          <p:cNvPr id="14" name="Rectangle 13"/>
          <p:cNvSpPr/>
          <p:nvPr/>
        </p:nvSpPr>
        <p:spPr>
          <a:xfrm>
            <a:off x="5979870" y="5949280"/>
            <a:ext cx="895225" cy="241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200" dirty="0" smtClean="0"/>
              <a:t>גזירה</a:t>
            </a:r>
            <a:endParaRPr lang="he-IL" sz="1200" dirty="0"/>
          </a:p>
        </p:txBody>
      </p:sp>
      <p:sp>
        <p:nvSpPr>
          <p:cNvPr id="18" name="Subtitle 2"/>
          <p:cNvSpPr txBox="1">
            <a:spLocks/>
          </p:cNvSpPr>
          <p:nvPr/>
        </p:nvSpPr>
        <p:spPr bwMode="auto">
          <a:xfrm>
            <a:off x="1259632" y="188913"/>
            <a:ext cx="7848872" cy="504825"/>
          </a:xfrm>
          <a:prstGeom prst="rect">
            <a:avLst/>
          </a:prstGeom>
          <a:solidFill>
            <a:srgbClr val="007A37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ctr">
              <a:defRPr/>
            </a:pPr>
            <a:r>
              <a:rPr lang="he-IL" sz="2000" b="1" dirty="0" smtClean="0">
                <a:solidFill>
                  <a:schemeClr val="bg1"/>
                </a:solidFill>
              </a:rPr>
              <a:t>מרכז תעסוקה </a:t>
            </a:r>
            <a:r>
              <a:rPr lang="he-IL" sz="2000" b="1" dirty="0">
                <a:solidFill>
                  <a:schemeClr val="bg1"/>
                </a:solidFill>
              </a:rPr>
              <a:t>"סבי"- חלון הזדמנות בגיל השלישי</a:t>
            </a:r>
            <a:endParaRPr lang="en-US" sz="2000" b="1" dirty="0">
              <a:solidFill>
                <a:schemeClr val="bg1"/>
              </a:solidFill>
            </a:endParaRPr>
          </a:p>
          <a:p>
            <a:pPr marL="365125" indent="-255588" algn="ctr">
              <a:defRPr/>
            </a:pPr>
            <a:r>
              <a:rPr lang="he-IL" sz="2000" b="1" dirty="0" smtClean="0">
                <a:solidFill>
                  <a:schemeClr val="bg1"/>
                </a:solidFill>
              </a:rPr>
              <a:t> </a:t>
            </a:r>
            <a:endParaRPr lang="he-IL" sz="2000" b="1" dirty="0">
              <a:solidFill>
                <a:schemeClr val="bg1"/>
              </a:solidFill>
            </a:endParaRPr>
          </a:p>
          <a:p>
            <a:pPr marL="365125" indent="-255588" algn="ctr">
              <a:defRPr/>
            </a:pPr>
            <a:endParaRPr lang="he-IL" sz="2000" b="1" dirty="0">
              <a:solidFill>
                <a:schemeClr val="bg1"/>
              </a:solidFill>
              <a:latin typeface="Lucida Sans Unicode" pitchFamily="34" charset="0"/>
            </a:endParaRPr>
          </a:p>
          <a:p>
            <a:pPr marL="365125" indent="-255588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he-IL" sz="2000" b="1" dirty="0">
              <a:solidFill>
                <a:schemeClr val="bg1"/>
              </a:solidFill>
              <a:latin typeface="Lucida Sans Unicode" pitchFamily="34" charset="0"/>
            </a:endParaRPr>
          </a:p>
          <a:p>
            <a:pPr marL="365125" indent="-255588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he-IL" sz="2000" b="1" dirty="0">
                <a:solidFill>
                  <a:schemeClr val="bg1"/>
                </a:solidFill>
                <a:latin typeface="Lucida Sans Unicode" pitchFamily="34" charset="0"/>
              </a:rPr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653136"/>
            <a:ext cx="1550726" cy="12199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2" name="Rectangle 21"/>
          <p:cNvSpPr/>
          <p:nvPr/>
        </p:nvSpPr>
        <p:spPr>
          <a:xfrm>
            <a:off x="3295642" y="3511402"/>
            <a:ext cx="313602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he-IL" sz="28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   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he-IL" dirty="0" smtClean="0"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               </a:t>
            </a:r>
            <a:r>
              <a:rPr lang="he-IL" sz="20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מספר קשישים- 63 </a:t>
            </a:r>
            <a:endParaRPr lang="he-IL" sz="2000" b="1" dirty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15816" y="2201833"/>
            <a:ext cx="37261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e-IL" sz="12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הקריטריונים להתקבל במרכז </a:t>
            </a:r>
            <a:r>
              <a:rPr lang="he-IL" sz="1200" b="1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"סבי</a:t>
            </a:r>
            <a:r>
              <a:rPr lang="he-IL" sz="12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":</a:t>
            </a:r>
            <a:endParaRPr lang="he-IL" sz="1200" dirty="0" smtClean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רמה סוציו </a:t>
            </a: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אקונומית נמוכה: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קצבאות </a:t>
            </a: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ביטוח לאומי ועדיפות לאנשים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ללא הכנסה מפנסיה וכן קשישים המופנים דרך אגף הרווחה </a:t>
            </a: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לאחר בדיקת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זכאותם</a:t>
            </a:r>
            <a:endParaRPr lang="en-US" sz="1200" dirty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גיל: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62+</a:t>
            </a:r>
            <a:endParaRPr lang="en-US" sz="1200" dirty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אזור מגורים: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הוד </a:t>
            </a: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השרון</a:t>
            </a:r>
            <a:endParaRPr lang="en-US" sz="1200" dirty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יכולת לעבוד - פיזית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וקוגניטיבית</a:t>
            </a:r>
            <a:endParaRPr lang="en-US" sz="1200" dirty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רצון </a:t>
            </a: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לעבוד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he-IL" sz="1200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התחייבות ל-4 שעות שבועיות</a:t>
            </a:r>
            <a:endParaRPr lang="en-US" sz="1200" dirty="0">
              <a:solidFill>
                <a:srgbClr val="006600"/>
              </a:solidFill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2795" y="1124744"/>
            <a:ext cx="72034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מרכז התעסוקה סבי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משמש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כמודל ייחודי של יזמות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חברתית לגיל השלישי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בישראל. </a:t>
            </a:r>
            <a:endParaRPr lang="he-IL" sz="1400" dirty="0" smtClean="0">
              <a:solidFill>
                <a:srgbClr val="0066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המרכז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מייצר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מתנות וערכות יצירה ומפעיל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סדנאות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לקייטנות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, מתנ"סים, גני ילדים, בתי ספר, חנויות, מועדוני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קשישים, חברות והציבור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הרחב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הוותיקים 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מועסקים תמורת שכר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בפעילויות של קרמיקה, גזירה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,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תפירה</a:t>
            </a:r>
            <a:r>
              <a:rPr lang="he-IL" sz="1400" dirty="0">
                <a:solidFill>
                  <a:srgbClr val="006600"/>
                </a:solidFill>
                <a:latin typeface="Arial" panose="020B0604020202020204" pitchFamily="34" charset="0"/>
              </a:rPr>
              <a:t>, </a:t>
            </a:r>
            <a:r>
              <a:rPr lang="he-IL" sz="1400" dirty="0" smtClean="0">
                <a:solidFill>
                  <a:srgbClr val="006600"/>
                </a:solidFill>
                <a:latin typeface="Arial" panose="020B0604020202020204" pitchFamily="34" charset="0"/>
              </a:rPr>
              <a:t>אריזה ומכירות</a:t>
            </a:r>
            <a:endParaRPr lang="he-IL" sz="1400" dirty="0">
              <a:solidFill>
                <a:srgbClr val="006600"/>
              </a:solidFill>
            </a:endParaRPr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827584" y="6356831"/>
            <a:ext cx="7203425" cy="32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he-IL" sz="1400" dirty="0" smtClean="0">
                <a:solidFill>
                  <a:srgbClr val="006600"/>
                </a:solidFill>
              </a:rPr>
              <a:t>במבנה עירוני ובתמיכה של  הקרן למפעלים מיוחדים של המוסד לביטוח לאומי וקרן דליה ואלי הורביץ</a:t>
            </a:r>
            <a:endParaRPr lang="en-US" sz="14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32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514446" y="620688"/>
            <a:ext cx="4131332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he-IL" sz="32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   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he-IL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               </a:t>
            </a:r>
            <a:r>
              <a:rPr lang="he-IL" sz="24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מספר קשישים- 63 </a:t>
            </a:r>
            <a:endParaRPr lang="he-IL" sz="2400" b="1" dirty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123728" y="303041"/>
            <a:ext cx="6912768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 algn="ctr">
              <a:defRPr/>
            </a:pPr>
            <a:r>
              <a:rPr lang="he-IL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פרופיל האזרח הוותיק במרכז "סבי"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7141468"/>
              </p:ext>
            </p:extLst>
          </p:nvPr>
        </p:nvGraphicFramePr>
        <p:xfrm>
          <a:off x="3203848" y="1844824"/>
          <a:ext cx="5024796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4"/>
            <a:ext cx="2476090" cy="3717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2849364" y="4437112"/>
            <a:ext cx="4572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he-IL" sz="20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   </a:t>
            </a:r>
          </a:p>
          <a:p>
            <a:pPr marL="228600">
              <a:lnSpc>
                <a:spcPct val="115000"/>
              </a:lnSpc>
              <a:spcAft>
                <a:spcPts val="0"/>
              </a:spcAft>
            </a:pPr>
            <a:r>
              <a:rPr lang="he-IL" sz="20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מין</a:t>
            </a:r>
            <a:r>
              <a:rPr lang="he-IL" sz="2000" b="1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: </a:t>
            </a:r>
            <a:r>
              <a:rPr lang="he-IL" sz="20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86% </a:t>
            </a:r>
            <a:r>
              <a:rPr lang="he-IL" sz="2000" b="1" dirty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נשים, </a:t>
            </a:r>
            <a:r>
              <a:rPr lang="he-IL" sz="2000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14% גברים </a:t>
            </a:r>
            <a:endParaRPr lang="he-IL" sz="2000" b="1" dirty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  <a:p>
            <a:r>
              <a:rPr lang="he-IL" sz="2000" b="1" dirty="0">
                <a:solidFill>
                  <a:srgbClr val="006600"/>
                </a:solidFill>
              </a:rPr>
              <a:t> </a:t>
            </a:r>
            <a:r>
              <a:rPr lang="he-IL" sz="2000" b="1" dirty="0" smtClean="0">
                <a:solidFill>
                  <a:srgbClr val="006600"/>
                </a:solidFill>
              </a:rPr>
              <a:t>  </a:t>
            </a:r>
            <a:r>
              <a:rPr lang="he-IL" sz="2000" b="1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קצבה </a:t>
            </a:r>
            <a:r>
              <a:rPr lang="he-IL" sz="2000" b="1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ביטוח </a:t>
            </a:r>
            <a:r>
              <a:rPr lang="he-IL" sz="2000" b="1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הלאומי: 87%</a:t>
            </a:r>
          </a:p>
          <a:p>
            <a:r>
              <a:rPr lang="he-IL" sz="2000" b="1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</a:t>
            </a:r>
          </a:p>
          <a:p>
            <a:endParaRPr lang="en-US" sz="3200" b="1" dirty="0">
              <a:solidFill>
                <a:srgbClr val="0066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7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1977145" y="238918"/>
            <a:ext cx="6894002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 algn="ctr">
              <a:defRPr/>
            </a:pPr>
            <a:r>
              <a:rPr lang="he-I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מגוון המוצרים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690">
            <a:off x="3623190" y="3894176"/>
            <a:ext cx="2115457" cy="2115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325342" y="6441786"/>
            <a:ext cx="8711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he-IL" b="1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David" panose="020E0502060401010101" pitchFamily="34" charset="-79"/>
              </a:rPr>
              <a:t>הלקוחות- צהרונים, גני ילדים, בתי ספר, קייטנות, חברות הי-טק, ארגונים שונים וציבור הרחב</a:t>
            </a:r>
            <a:endParaRPr lang="he-IL" b="1" dirty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t="16511" r="37001" b="18823"/>
          <a:stretch/>
        </p:blipFill>
        <p:spPr>
          <a:xfrm rot="20664452">
            <a:off x="311409" y="3621049"/>
            <a:ext cx="2949263" cy="2469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5012" r="36663" b="15014"/>
          <a:stretch/>
        </p:blipFill>
        <p:spPr>
          <a:xfrm rot="21069961">
            <a:off x="880317" y="1277843"/>
            <a:ext cx="2929925" cy="1850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963" y="901302"/>
            <a:ext cx="2919237" cy="2919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0" b="39500"/>
          <a:stretch/>
        </p:blipFill>
        <p:spPr>
          <a:xfrm>
            <a:off x="6084168" y="4060648"/>
            <a:ext cx="2786979" cy="192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49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19672" y="188640"/>
            <a:ext cx="7416824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algn="ctr"/>
            <a:r>
              <a:rPr lang="he-IL" sz="2400" b="1" dirty="0" smtClean="0">
                <a:solidFill>
                  <a:schemeClr val="bg1"/>
                </a:solidFill>
              </a:rPr>
              <a:t>מדדים </a:t>
            </a:r>
            <a:r>
              <a:rPr lang="he-IL" sz="2400" b="1" dirty="0">
                <a:solidFill>
                  <a:schemeClr val="bg1"/>
                </a:solidFill>
              </a:rPr>
              <a:t>להערכה איכותנית: </a:t>
            </a:r>
            <a:endParaRPr lang="en-US" sz="2400" dirty="0">
              <a:solidFill>
                <a:schemeClr val="bg1"/>
              </a:solidFill>
            </a:endParaRPr>
          </a:p>
          <a:p>
            <a:pPr marL="0" lvl="1" algn="ctr"/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3314" name="Chart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912768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88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65614"/>
            <a:ext cx="3832372" cy="3558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033705"/>
            <a:ext cx="3612468" cy="2709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676088" y="6373724"/>
            <a:ext cx="5058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ctr">
              <a:defRPr/>
            </a:pPr>
            <a:r>
              <a:rPr lang="he-IL" dirty="0" smtClean="0">
                <a:solidFill>
                  <a:srgbClr val="0066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חנות- מרכז "סבי"</a:t>
            </a:r>
            <a:endParaRPr lang="en-US" dirty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9" name="Chart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24744"/>
            <a:ext cx="469100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619672" y="188640"/>
            <a:ext cx="7416824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algn="ctr"/>
            <a:r>
              <a:rPr lang="he-IL" sz="2400" b="1" dirty="0" smtClean="0">
                <a:solidFill>
                  <a:schemeClr val="bg1"/>
                </a:solidFill>
              </a:rPr>
              <a:t>מדדים </a:t>
            </a:r>
            <a:r>
              <a:rPr lang="he-IL" sz="2400" b="1" dirty="0">
                <a:solidFill>
                  <a:schemeClr val="bg1"/>
                </a:solidFill>
              </a:rPr>
              <a:t>להערכה איכותנית: </a:t>
            </a:r>
            <a:endParaRPr lang="en-US" sz="2400" dirty="0">
              <a:solidFill>
                <a:schemeClr val="bg1"/>
              </a:solidFill>
            </a:endParaRPr>
          </a:p>
          <a:p>
            <a:pPr marL="0" lvl="1" algn="ctr"/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501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19672" y="188640"/>
            <a:ext cx="7416824" cy="648072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lvl="0" algn="ctr">
              <a:lnSpc>
                <a:spcPct val="150000"/>
              </a:lnSpc>
              <a:spcAft>
                <a:spcPts val="0"/>
              </a:spcAft>
            </a:pPr>
            <a:r>
              <a:rPr lang="he-I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+mn-cs"/>
              </a:rPr>
              <a:t>מפתחות להצלחה</a:t>
            </a:r>
            <a:endParaRPr lang="he-IL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7178" y="980728"/>
            <a:ext cx="8496944" cy="2024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400" dirty="0"/>
          </a:p>
          <a:p>
            <a:endParaRPr lang="he-IL" sz="2400" dirty="0" smtClean="0"/>
          </a:p>
          <a:p>
            <a:endParaRPr lang="en-US" sz="2400" dirty="0"/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he-IL" sz="2400" dirty="0" smtClean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en-US" sz="2400" dirty="0">
              <a:solidFill>
                <a:srgbClr val="0066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28" y="1273832"/>
            <a:ext cx="3104009" cy="4660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3995937" y="1480455"/>
            <a:ext cx="46805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endParaRPr lang="he-IL" dirty="0" smtClean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פעילות עסקית יציבה- כל פעילות נושאת את עצמה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יזמות מתמדת למיזמים חדשים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ידע בתחום הגיל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השלישי</a:t>
            </a:r>
          </a:p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ידע ביזמות חברתית ועסקית</a:t>
            </a:r>
            <a:endParaRPr lang="he-IL" dirty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ידע בגיוס משאבים</a:t>
            </a:r>
          </a:p>
          <a:p>
            <a:pPr marL="285750" lvl="1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ea typeface="Times New Roman" panose="02020603050405020304" pitchFamily="18" charset="0"/>
                <a:cs typeface="David" panose="020E0502060401010101" pitchFamily="34" charset="-79"/>
              </a:rPr>
              <a:t>מימון משמעותי מתורמים/ המדינה</a:t>
            </a:r>
            <a:endParaRPr lang="en-US" dirty="0">
              <a:solidFill>
                <a:srgbClr val="006600"/>
              </a:solidFill>
              <a:latin typeface="David" panose="020E0502060401010101" pitchFamily="34" charset="-79"/>
              <a:ea typeface="Times New Roman" panose="02020603050405020304" pitchFamily="18" charset="0"/>
              <a:cs typeface="David" panose="020E0502060401010101" pitchFamily="34" charset="-79"/>
            </a:endParaRPr>
          </a:p>
          <a:p>
            <a:pPr marL="285750" lvl="1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ea typeface="Times New Roman" panose="02020603050405020304" pitchFamily="18" charset="0"/>
                <a:cs typeface="David" panose="020E0502060401010101" pitchFamily="34" charset="-79"/>
              </a:rPr>
              <a:t>היכולת לזהות הזדמנות</a:t>
            </a:r>
          </a:p>
          <a:p>
            <a:pPr marL="285750" lvl="1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המיומנות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למזג היבט </a:t>
            </a: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כלכלי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וחברתי</a:t>
            </a:r>
            <a:endParaRPr lang="en-US" dirty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הנהלה עם אוריינטציה עסקית</a:t>
            </a: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חיבור לקהילה: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מגזר עסקי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מגזר ציבורי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מתנדבים בקהילה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he-IL" dirty="0" smtClean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3468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19672" y="188640"/>
            <a:ext cx="7416824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lvl="1" algn="ctr"/>
            <a:r>
              <a:rPr lang="he-I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תקציב ומסקנות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7178" y="980728"/>
            <a:ext cx="8496944" cy="2024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400" dirty="0"/>
          </a:p>
          <a:p>
            <a:endParaRPr lang="he-IL" sz="2400" dirty="0" smtClean="0"/>
          </a:p>
          <a:p>
            <a:endParaRPr lang="en-US" sz="2400" dirty="0"/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he-IL" sz="2400" dirty="0" smtClean="0">
              <a:solidFill>
                <a:srgbClr val="006600"/>
              </a:solidFill>
              <a:latin typeface="Arial" panose="020B0604020202020204" pitchFamily="34" charset="0"/>
              <a:ea typeface="Times New Roman" panose="02020603050405020304" pitchFamily="18" charset="0"/>
              <a:cs typeface="David" panose="020E0502060401010101" pitchFamily="34" charset="-79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en-US" sz="2400" dirty="0">
              <a:solidFill>
                <a:srgbClr val="0066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608" y="1370078"/>
            <a:ext cx="20267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תקציב 2017</a:t>
            </a:r>
            <a:endParaRPr lang="en-US" dirty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66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51" y="1228463"/>
            <a:ext cx="3067469" cy="4707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345301"/>
              </p:ext>
            </p:extLst>
          </p:nvPr>
        </p:nvGraphicFramePr>
        <p:xfrm>
          <a:off x="5016190" y="4221088"/>
          <a:ext cx="2843336" cy="112268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706210"/>
                <a:gridCol w="1137126"/>
              </a:tblGrid>
              <a:tr h="270961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u="none" strike="noStrike" dirty="0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הכנסות ממכירות</a:t>
                      </a:r>
                      <a:endParaRPr lang="he-IL" sz="1800" b="0" i="0" u="none" strike="noStrike" dirty="0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800" b="0" u="none" strike="noStrike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₪ 500,000</a:t>
                      </a:r>
                      <a:endParaRPr lang="he-IL" sz="1800" b="0" i="0" u="none" strike="noStrike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</a:tr>
              <a:tr h="161087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u="none" strike="noStrike" dirty="0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הכנסות מתרומות</a:t>
                      </a:r>
                      <a:endParaRPr lang="he-IL" sz="1800" b="0" i="0" u="none" strike="noStrike" dirty="0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800" b="0" u="none" strike="noStrike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₪ 310,000</a:t>
                      </a:r>
                      <a:endParaRPr lang="he-IL" sz="1800" b="0" i="0" u="none" strike="noStrike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</a:tr>
              <a:tr h="242399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u="none" strike="noStrike" dirty="0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הוצאות</a:t>
                      </a:r>
                      <a:endParaRPr lang="he-IL" sz="1800" b="0" i="0" u="none" strike="noStrike" dirty="0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800" b="0" u="none" strike="noStrike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₪ 810,000</a:t>
                      </a:r>
                      <a:endParaRPr lang="he-IL" sz="1800" b="0" i="0" u="none" strike="noStrike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</a:tr>
              <a:tr h="242399"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800" b="0" u="none" strike="noStrike" dirty="0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רווח/הפסד</a:t>
                      </a:r>
                      <a:endParaRPr lang="he-IL" sz="1800" b="0" i="0" u="none" strike="noStrike" dirty="0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800" b="0" u="none" strike="noStrike" dirty="0">
                          <a:solidFill>
                            <a:srgbClr val="006600"/>
                          </a:solidFill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₪ 0</a:t>
                      </a:r>
                      <a:endParaRPr lang="he-IL" sz="1800" b="0" i="0" u="none" strike="noStrike" dirty="0">
                        <a:solidFill>
                          <a:srgbClr val="006600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350" marR="6350" marT="6350" marB="0" anchor="b"/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3851920" y="1370078"/>
            <a:ext cx="51718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העלות למוצר המיוצר בעמותה כגון קליק תהיה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תמיד </a:t>
            </a: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גבוהה יותר מעסק רגיל  היות ו"סבי" מבוסס על כוח אדם פחות מיומן ואיטי יותר ועל כן נזקק לתמיכה  של כוח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אדם מקצועי </a:t>
            </a: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תמיכה נדרשת בעיקר בשלב התנעת הפעילות ובמידה פחותה בהמשך הדרך 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ניתן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להגדיל את מספר שעות העבודה </a:t>
            </a: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ואת השכר של </a:t>
            </a:r>
            <a:r>
              <a:rPr lang="he-IL" dirty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הקשישים ביחס לצמיחה הכלכלית של </a:t>
            </a:r>
            <a:r>
              <a:rPr lang="he-IL" dirty="0" smtClean="0">
                <a:solidFill>
                  <a:srgbClr val="0066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המיזם</a:t>
            </a:r>
            <a:endParaRPr lang="en-US" dirty="0">
              <a:solidFill>
                <a:srgbClr val="0066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66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93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011598"/>
            <a:ext cx="3639363" cy="5166958"/>
          </a:xfrm>
          <a:prstGeom prst="rect">
            <a:avLst/>
          </a:prstGeom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75656" y="332656"/>
            <a:ext cx="7560840" cy="422275"/>
          </a:xfrm>
          <a:prstGeom prst="rect">
            <a:avLst/>
          </a:prstGeom>
          <a:solidFill>
            <a:srgbClr val="007A37"/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lvl="1" indent="-285750" algn="ctr">
              <a:defRPr/>
            </a:pPr>
            <a:r>
              <a:rPr lang="he-IL" sz="2400" b="1" dirty="0" smtClean="0">
                <a:solidFill>
                  <a:schemeClr val="bg1"/>
                </a:solidFill>
              </a:rPr>
              <a:t>נשמח לשתף את הידע שלנו עם ארגונים נוספים  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86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181FCF6-A822-4916-8E25-31A4BD7C5395}"/>
</file>

<file path=customXml/itemProps2.xml><?xml version="1.0" encoding="utf-8"?>
<ds:datastoreItem xmlns:ds="http://schemas.openxmlformats.org/officeDocument/2006/customXml" ds:itemID="{2EE84AF1-6989-4D2D-92E1-543E901C818C}"/>
</file>

<file path=customXml/itemProps3.xml><?xml version="1.0" encoding="utf-8"?>
<ds:datastoreItem xmlns:ds="http://schemas.openxmlformats.org/officeDocument/2006/customXml" ds:itemID="{21D42F49-0AEE-49FE-9991-8589010EEFA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13315</TotalTime>
  <Words>410</Words>
  <Application>Microsoft Office PowerPoint</Application>
  <PresentationFormat>‫הצגה על המסך (4:3)</PresentationFormat>
  <Paragraphs>95</Paragraphs>
  <Slides>12</Slides>
  <Notes>4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20" baseType="lpstr">
      <vt:lpstr>Arial</vt:lpstr>
      <vt:lpstr>Calibri</vt:lpstr>
      <vt:lpstr>David</vt:lpstr>
      <vt:lpstr>Lucida Sans Unicode</vt:lpstr>
      <vt:lpstr>Times New Roman</vt:lpstr>
      <vt:lpstr>Wingdings</vt:lpstr>
      <vt:lpstr>Wingdings 3</vt:lpstr>
      <vt:lpstr>Office Theme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קלי"ק - סבי</dc:title>
  <dc:creator>hila</dc:creator>
  <cp:lastModifiedBy>חדוה בודה נבון</cp:lastModifiedBy>
  <cp:revision>1263</cp:revision>
  <cp:lastPrinted>2016-01-14T19:54:14Z</cp:lastPrinted>
  <dcterms:created xsi:type="dcterms:W3CDTF">2011-04-11T17:59:17Z</dcterms:created>
  <dcterms:modified xsi:type="dcterms:W3CDTF">2017-02-13T09:01:18Z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2014077</vt:r8>
  </property>
</Properties>
</file>