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20" r:id="rId1"/>
  </p:sldMasterIdLst>
  <p:notesMasterIdLst>
    <p:notesMasterId r:id="rId13"/>
  </p:notesMasterIdLst>
  <p:handoutMasterIdLst>
    <p:handoutMasterId r:id="rId14"/>
  </p:handoutMasterIdLst>
  <p:sldIdLst>
    <p:sldId id="256" r:id="rId2"/>
    <p:sldId id="302" r:id="rId3"/>
    <p:sldId id="309" r:id="rId4"/>
    <p:sldId id="281" r:id="rId5"/>
    <p:sldId id="310" r:id="rId6"/>
    <p:sldId id="303" r:id="rId7"/>
    <p:sldId id="305" r:id="rId8"/>
    <p:sldId id="306" r:id="rId9"/>
    <p:sldId id="307" r:id="rId10"/>
    <p:sldId id="308" r:id="rId11"/>
    <p:sldId id="311" r:id="rId12"/>
  </p:sldIdLst>
  <p:sldSz cx="9144000" cy="6858000" type="screen4x3"/>
  <p:notesSz cx="6797675" cy="9926638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סגנון ביניים 2 - הדגשה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90" d="100"/>
          <a:sy n="90" d="100"/>
        </p:scale>
        <p:origin x="-510" y="-2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quarter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3E7C2AB-5DF2-4B54-9A3D-C9EE077C5FDA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2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3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BE7D11DA-CBEB-445B-AFBE-0605F5D2E577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428951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1275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0F7F030-864F-4B23-B44E-529BF8EF3852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1275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31E06CD5-DEC8-432B-98DE-7CD8012137C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00465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2BDCE-E550-4E6B-BF8D-0966EA60CBBC}" type="datetimeFigureOut">
              <a:rPr lang="he-IL" smtClean="0"/>
              <a:t>ב'/שבט/תשע"ז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5F33CF9-865B-48BB-AD54-B2A14F90572A}" type="datetime8">
              <a:rPr lang="he-IL" smtClean="0">
                <a:solidFill>
                  <a:prstClr val="black"/>
                </a:solidFill>
              </a:rPr>
              <a:pPr/>
              <a:t>29 ינואר 17</a:t>
            </a:fld>
            <a:endParaRPr lang="he-IL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he-IL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CC0F0DC7-7300-4265-97C6-F7530C1DCB8B}" type="slidenum">
              <a:rPr lang="he-IL" smtClean="0">
                <a:solidFill>
                  <a:prstClr val="black"/>
                </a:solidFill>
              </a:rPr>
              <a:pPr/>
              <a:t>‹#›</a:t>
            </a:fld>
            <a:endParaRPr lang="he-IL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1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27432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r" defTabSz="914400" rtl="1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e-IL" dirty="0" smtClean="0"/>
              <a:t>הצעה לתיקון פרק האכיפה בחוק התכנון והבניה – תיקון 109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4733365" y="4653136"/>
            <a:ext cx="3309803" cy="1368152"/>
          </a:xfrm>
        </p:spPr>
        <p:txBody>
          <a:bodyPr>
            <a:noAutofit/>
          </a:bodyPr>
          <a:lstStyle/>
          <a:p>
            <a:pPr algn="ctr"/>
            <a:endParaRPr lang="he-IL" sz="1600" dirty="0"/>
          </a:p>
        </p:txBody>
      </p:sp>
    </p:spTree>
    <p:extLst>
      <p:ext uri="{BB962C8B-B14F-4D97-AF65-F5344CB8AC3E}">
        <p14:creationId xmlns:p14="http://schemas.microsoft.com/office/powerpoint/2010/main" val="160740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למה צריך אכיפה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e-IL" b="1" dirty="0" smtClean="0">
                <a:solidFill>
                  <a:schemeClr val="tx1"/>
                </a:solidFill>
              </a:rPr>
              <a:t>אכיפה תומכת תכנון </a:t>
            </a:r>
            <a:r>
              <a:rPr lang="he-IL" dirty="0" smtClean="0">
                <a:solidFill>
                  <a:schemeClr val="tx1"/>
                </a:solidFill>
              </a:rPr>
              <a:t>- חוק התכנון והבניה </a:t>
            </a:r>
            <a:r>
              <a:rPr lang="he-IL" dirty="0">
                <a:solidFill>
                  <a:schemeClr val="tx1"/>
                </a:solidFill>
              </a:rPr>
              <a:t>ולא </a:t>
            </a:r>
            <a:r>
              <a:rPr lang="he-IL" dirty="0" smtClean="0">
                <a:solidFill>
                  <a:schemeClr val="tx1"/>
                </a:solidFill>
              </a:rPr>
              <a:t>הבניה והתכנון, תכנון ראוי לטובת איכות החיים בחברה מודרנית.  </a:t>
            </a:r>
          </a:p>
          <a:p>
            <a:pPr lvl="1"/>
            <a:r>
              <a:rPr lang="he-IL" dirty="0" smtClean="0">
                <a:solidFill>
                  <a:schemeClr val="tx1"/>
                </a:solidFill>
              </a:rPr>
              <a:t>לשמור על השטחים הפתוחים והירוקים.</a:t>
            </a:r>
          </a:p>
          <a:p>
            <a:pPr lvl="1"/>
            <a:r>
              <a:rPr lang="he-IL" dirty="0" smtClean="0">
                <a:solidFill>
                  <a:schemeClr val="tx1"/>
                </a:solidFill>
              </a:rPr>
              <a:t>דאגה ליתרות קרקע לדורות הבאים. </a:t>
            </a:r>
          </a:p>
          <a:p>
            <a:pPr lvl="1"/>
            <a:r>
              <a:rPr lang="he-IL" dirty="0" smtClean="0">
                <a:solidFill>
                  <a:schemeClr val="tx1"/>
                </a:solidFill>
              </a:rPr>
              <a:t>שמירה על רצועות תשתיות / שימושי קרקע ציבוריים.</a:t>
            </a:r>
          </a:p>
          <a:p>
            <a:pPr lvl="1"/>
            <a:r>
              <a:rPr lang="he-IL" dirty="0" smtClean="0">
                <a:solidFill>
                  <a:schemeClr val="tx1"/>
                </a:solidFill>
              </a:rPr>
              <a:t>בנייה לפי תקינה מינימאלית. </a:t>
            </a:r>
          </a:p>
          <a:p>
            <a:endParaRPr lang="he-IL" dirty="0"/>
          </a:p>
          <a:p>
            <a:r>
              <a:rPr lang="he-IL" dirty="0" smtClean="0"/>
              <a:t>שמירה על שלטון החוק – עקרון "החלונות השבורים"</a:t>
            </a:r>
          </a:p>
          <a:p>
            <a:endParaRPr lang="he-IL" dirty="0" smtClean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5243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e-IL" b="1" dirty="0" smtClean="0"/>
              <a:t>למה האכיפה לא מצליחה היום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4057676"/>
          </a:xfrm>
        </p:spPr>
        <p:txBody>
          <a:bodyPr>
            <a:normAutofit fontScale="77500" lnSpcReduction="20000"/>
          </a:bodyPr>
          <a:lstStyle/>
          <a:p>
            <a:endParaRPr lang="he-IL" dirty="0" smtClean="0"/>
          </a:p>
          <a:p>
            <a:r>
              <a:rPr lang="he-IL" dirty="0" smtClean="0"/>
              <a:t>קנסות נמוכים שלא משנים את משוואת הכדאיות של ביצוע עבירות</a:t>
            </a:r>
          </a:p>
          <a:p>
            <a:endParaRPr lang="he-IL" dirty="0"/>
          </a:p>
          <a:p>
            <a:r>
              <a:rPr lang="he-IL" dirty="0" smtClean="0"/>
              <a:t>הליכים פליליים מסורבלים ולא מותאמים לתחום התכנון והבניה</a:t>
            </a:r>
          </a:p>
          <a:p>
            <a:endParaRPr lang="he-IL" dirty="0" smtClean="0"/>
          </a:p>
          <a:p>
            <a:r>
              <a:rPr lang="he-IL" dirty="0" smtClean="0"/>
              <a:t>תת אכיפה בחלק מהוועדות המקומיות</a:t>
            </a:r>
          </a:p>
          <a:p>
            <a:endParaRPr lang="he-IL" dirty="0"/>
          </a:p>
          <a:p>
            <a:r>
              <a:rPr lang="he-IL" dirty="0" smtClean="0"/>
              <a:t>פערי מידע על הבניה הבלתי חוקית הקיימת – קושי להתמקד בעיקר</a:t>
            </a:r>
            <a:endParaRPr lang="he-IL" dirty="0"/>
          </a:p>
          <a:p>
            <a:endParaRPr lang="he-IL" dirty="0"/>
          </a:p>
          <a:p>
            <a:r>
              <a:rPr lang="he-IL" dirty="0" smtClean="0"/>
              <a:t>קושי בביצוע צווים</a:t>
            </a:r>
          </a:p>
          <a:p>
            <a:endParaRPr lang="he-IL" dirty="0"/>
          </a:p>
          <a:p>
            <a:r>
              <a:rPr lang="he-IL" dirty="0" smtClean="0">
                <a:solidFill>
                  <a:schemeClr val="tx1"/>
                </a:solidFill>
              </a:rPr>
              <a:t>העדר </a:t>
            </a:r>
            <a:r>
              <a:rPr lang="he-IL" dirty="0" err="1" smtClean="0">
                <a:solidFill>
                  <a:schemeClr val="tx1"/>
                </a:solidFill>
              </a:rPr>
              <a:t>פתרנות</a:t>
            </a:r>
            <a:r>
              <a:rPr lang="he-IL" dirty="0" smtClean="0">
                <a:solidFill>
                  <a:schemeClr val="tx1"/>
                </a:solidFill>
              </a:rPr>
              <a:t> תכנוניים </a:t>
            </a:r>
            <a:r>
              <a:rPr lang="he-IL" dirty="0" err="1" smtClean="0">
                <a:solidFill>
                  <a:schemeClr val="tx1"/>
                </a:solidFill>
              </a:rPr>
              <a:t>תואמי</a:t>
            </a:r>
            <a:r>
              <a:rPr lang="he-IL" dirty="0" smtClean="0">
                <a:solidFill>
                  <a:schemeClr val="tx1"/>
                </a:solidFill>
              </a:rPr>
              <a:t> צרכים – תכנון "ישן". </a:t>
            </a:r>
          </a:p>
          <a:p>
            <a:endParaRPr lang="he-IL" dirty="0"/>
          </a:p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6597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e-IL" b="1" dirty="0" smtClean="0"/>
              <a:t>התכליות של תיקון החוק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4057676"/>
          </a:xfrm>
        </p:spPr>
        <p:txBody>
          <a:bodyPr>
            <a:noAutofit/>
          </a:bodyPr>
          <a:lstStyle/>
          <a:p>
            <a:r>
              <a:rPr lang="he-IL" sz="1600" dirty="0" smtClean="0"/>
              <a:t>ייעול </a:t>
            </a:r>
            <a:r>
              <a:rPr lang="he-IL" sz="1600" dirty="0"/>
              <a:t>של כלי האכיפה הממוקדים </a:t>
            </a:r>
            <a:r>
              <a:rPr lang="he-IL" sz="1600" dirty="0" smtClean="0"/>
              <a:t>בבניה </a:t>
            </a:r>
            <a:r>
              <a:rPr lang="he-IL" sz="1600" dirty="0"/>
              <a:t>ולא </a:t>
            </a:r>
            <a:r>
              <a:rPr lang="he-IL" sz="1600" dirty="0" smtClean="0"/>
              <a:t>בבונה - </a:t>
            </a:r>
            <a:r>
              <a:rPr lang="he-IL" sz="1600" dirty="0"/>
              <a:t>מגוון של כלי אכיפה למגוון של בעיות – לאו דווקא הליכים פליליים</a:t>
            </a:r>
          </a:p>
          <a:p>
            <a:endParaRPr lang="he-IL" sz="1600" dirty="0" smtClean="0"/>
          </a:p>
          <a:p>
            <a:r>
              <a:rPr lang="he-IL" sz="1600" dirty="0" smtClean="0"/>
              <a:t>הגברת ההרתעה באמצעים כלכליים</a:t>
            </a:r>
          </a:p>
          <a:p>
            <a:endParaRPr lang="he-IL" sz="1600" dirty="0" smtClean="0"/>
          </a:p>
          <a:p>
            <a:r>
              <a:rPr lang="he-IL" sz="1600" dirty="0"/>
              <a:t>הרחבה והגברה של השימוש בכלים </a:t>
            </a:r>
            <a:r>
              <a:rPr lang="he-IL" sz="1600" dirty="0" smtClean="0"/>
              <a:t>מנהליים - טיפול בבעיה כשהיא קטנה</a:t>
            </a:r>
            <a:endParaRPr lang="he-IL" sz="1600" dirty="0"/>
          </a:p>
          <a:p>
            <a:endParaRPr lang="he-IL" sz="1600" dirty="0"/>
          </a:p>
          <a:p>
            <a:r>
              <a:rPr lang="he-IL" sz="1600" dirty="0" smtClean="0"/>
              <a:t>הסדרת </a:t>
            </a:r>
            <a:r>
              <a:rPr lang="he-IL" sz="1600" dirty="0"/>
              <a:t>סמכויות האכיפה </a:t>
            </a:r>
            <a:r>
              <a:rPr lang="he-IL" sz="1600" dirty="0" smtClean="0"/>
              <a:t>ובקרה של </a:t>
            </a:r>
            <a:r>
              <a:rPr lang="he-IL" sz="1600" dirty="0"/>
              <a:t>המדינה </a:t>
            </a:r>
            <a:r>
              <a:rPr lang="he-IL" sz="1600" dirty="0" smtClean="0"/>
              <a:t>ביחס לוועדות המקומיות</a:t>
            </a:r>
          </a:p>
          <a:p>
            <a:endParaRPr lang="he-IL" sz="1600" dirty="0"/>
          </a:p>
          <a:p>
            <a:r>
              <a:rPr lang="he-IL" sz="1600" dirty="0" smtClean="0"/>
              <a:t>יצירת תמונת מצב עובדתית והכוונת מדיניות אכיפה לעבירות המשמעותיות, אגב הכשרת עיקר הבניה הלא חוקית. </a:t>
            </a:r>
          </a:p>
          <a:p>
            <a:endParaRPr lang="he-IL" sz="1600" dirty="0"/>
          </a:p>
          <a:p>
            <a:r>
              <a:rPr lang="he-IL" sz="1600" b="1" dirty="0"/>
              <a:t>התמודדות עם המצב הקיים – שינוי </a:t>
            </a:r>
            <a:r>
              <a:rPr lang="he-IL" sz="1600" b="1" dirty="0" smtClean="0"/>
              <a:t>מציאות </a:t>
            </a:r>
            <a:r>
              <a:rPr lang="he-IL" sz="1600" b="1" dirty="0" err="1" smtClean="0"/>
              <a:t>אכיפתית</a:t>
            </a:r>
            <a:r>
              <a:rPr lang="he-IL" sz="1600" b="1" dirty="0" smtClean="0"/>
              <a:t> בד בבד עם שינוי מציאות תכנונית. </a:t>
            </a:r>
            <a:endParaRPr lang="he-IL" sz="1600" b="1" dirty="0"/>
          </a:p>
          <a:p>
            <a:endParaRPr lang="he-IL" sz="1800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pPr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58033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pPr marL="68580" indent="0" algn="ctr">
              <a:buNone/>
            </a:pPr>
            <a:r>
              <a:rPr lang="he-IL" sz="4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דוגמאות מהחוק החדש למימוש התכליות</a:t>
            </a:r>
            <a:endParaRPr lang="he-IL" sz="4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4186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30" y="2717344"/>
            <a:ext cx="8218487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e-IL" dirty="0"/>
              <a:t>א. ייעול של כלי האכיפה הממוקדים בבניה ולא </a:t>
            </a:r>
            <a:r>
              <a:rPr lang="he-IL" dirty="0" smtClean="0"/>
              <a:t>בבונה</a:t>
            </a:r>
            <a:endParaRPr lang="he-IL" b="1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68580" indent="0">
              <a:buNone/>
            </a:pPr>
            <a:endParaRPr lang="he-IL" dirty="0" smtClean="0"/>
          </a:p>
          <a:p>
            <a:pPr fontAlgn="t"/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6</a:t>
            </a:fld>
            <a:endParaRPr lang="he-IL"/>
          </a:p>
        </p:txBody>
      </p:sp>
      <p:sp>
        <p:nvSpPr>
          <p:cNvPr id="9" name="TextBox 8"/>
          <p:cNvSpPr txBox="1"/>
          <p:nvPr/>
        </p:nvSpPr>
        <p:spPr>
          <a:xfrm>
            <a:off x="6804248" y="3457335"/>
            <a:ext cx="1800200" cy="92333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הפסקה –</a:t>
            </a:r>
          </a:p>
          <a:p>
            <a:r>
              <a:rPr lang="he-IL" dirty="0" smtClean="0"/>
              <a:t>239 קיים</a:t>
            </a:r>
          </a:p>
          <a:p>
            <a:r>
              <a:rPr lang="he-IL" dirty="0" smtClean="0"/>
              <a:t>220 מוצע</a:t>
            </a:r>
            <a:endParaRPr lang="he-IL" dirty="0"/>
          </a:p>
        </p:txBody>
      </p:sp>
      <p:sp>
        <p:nvSpPr>
          <p:cNvPr id="10" name="TextBox 9"/>
          <p:cNvSpPr txBox="1"/>
          <p:nvPr/>
        </p:nvSpPr>
        <p:spPr>
          <a:xfrm>
            <a:off x="6732240" y="5157192"/>
            <a:ext cx="1932925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הריסה ללא הרשעה – </a:t>
            </a:r>
          </a:p>
          <a:p>
            <a:r>
              <a:rPr lang="he-IL" dirty="0" smtClean="0"/>
              <a:t>212 קיים</a:t>
            </a:r>
          </a:p>
          <a:p>
            <a:r>
              <a:rPr lang="he-IL" dirty="0" smtClean="0"/>
              <a:t>245 מוצע</a:t>
            </a:r>
            <a:endParaRPr lang="he-IL" dirty="0"/>
          </a:p>
        </p:txBody>
      </p:sp>
      <p:sp>
        <p:nvSpPr>
          <p:cNvPr id="11" name="TextBox 10"/>
          <p:cNvSpPr txBox="1"/>
          <p:nvPr/>
        </p:nvSpPr>
        <p:spPr>
          <a:xfrm>
            <a:off x="3707904" y="3457335"/>
            <a:ext cx="295232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בין אם הוגש ובין אם טרם הוגש כתב אישום</a:t>
            </a:r>
            <a:endParaRPr lang="he-IL" dirty="0"/>
          </a:p>
        </p:txBody>
      </p:sp>
      <p:sp>
        <p:nvSpPr>
          <p:cNvPr id="12" name="TextBox 11"/>
          <p:cNvSpPr txBox="1"/>
          <p:nvPr/>
        </p:nvSpPr>
        <p:spPr>
          <a:xfrm>
            <a:off x="3582550" y="4011333"/>
            <a:ext cx="3081131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לא ברורה הדרישה הראייתית</a:t>
            </a:r>
            <a:endParaRPr lang="he-IL" dirty="0"/>
          </a:p>
        </p:txBody>
      </p:sp>
      <p:sp>
        <p:nvSpPr>
          <p:cNvPr id="13" name="TextBox 12"/>
          <p:cNvSpPr txBox="1"/>
          <p:nvPr/>
        </p:nvSpPr>
        <p:spPr>
          <a:xfrm>
            <a:off x="3707904" y="4333588"/>
            <a:ext cx="295232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אין הוראות מיוחדות לתנאים לעיכוב</a:t>
            </a:r>
            <a:endParaRPr lang="he-IL" dirty="0"/>
          </a:p>
        </p:txBody>
      </p:sp>
      <p:sp>
        <p:nvSpPr>
          <p:cNvPr id="14" name="TextBox 13"/>
          <p:cNvSpPr txBox="1"/>
          <p:nvPr/>
        </p:nvSpPr>
        <p:spPr>
          <a:xfrm>
            <a:off x="3707296" y="5157192"/>
            <a:ext cx="2952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תנאים להפעלת הסעיף</a:t>
            </a:r>
            <a:endParaRPr lang="he-IL" dirty="0"/>
          </a:p>
        </p:txBody>
      </p:sp>
      <p:sp>
        <p:nvSpPr>
          <p:cNvPr id="15" name="TextBox 14"/>
          <p:cNvSpPr txBox="1"/>
          <p:nvPr/>
        </p:nvSpPr>
        <p:spPr>
          <a:xfrm>
            <a:off x="3717439" y="5526524"/>
            <a:ext cx="2952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אינטרס ציבורי</a:t>
            </a:r>
            <a:endParaRPr lang="he-IL" dirty="0"/>
          </a:p>
        </p:txBody>
      </p:sp>
      <p:sp>
        <p:nvSpPr>
          <p:cNvPr id="16" name="TextBox 15"/>
          <p:cNvSpPr txBox="1"/>
          <p:nvPr/>
        </p:nvSpPr>
        <p:spPr>
          <a:xfrm>
            <a:off x="539552" y="3411168"/>
            <a:ext cx="2952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הליך עצמאי</a:t>
            </a:r>
            <a:endParaRPr lang="he-IL" dirty="0"/>
          </a:p>
        </p:txBody>
      </p:sp>
      <p:sp>
        <p:nvSpPr>
          <p:cNvPr id="17" name="TextBox 16"/>
          <p:cNvSpPr txBox="1"/>
          <p:nvPr/>
        </p:nvSpPr>
        <p:spPr>
          <a:xfrm>
            <a:off x="539552" y="3711716"/>
            <a:ext cx="2952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ראיות לכאורה</a:t>
            </a:r>
            <a:endParaRPr lang="he-IL" dirty="0"/>
          </a:p>
        </p:txBody>
      </p:sp>
      <p:sp>
        <p:nvSpPr>
          <p:cNvPr id="18" name="TextBox 17"/>
          <p:cNvSpPr txBox="1"/>
          <p:nvPr/>
        </p:nvSpPr>
        <p:spPr>
          <a:xfrm>
            <a:off x="469674" y="3990038"/>
            <a:ext cx="302433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עיכוב רק מטעמים מיוחדים שירשמו ולתקופה שלא תעלה על 6 חודשים ורק אם תואם תכנית מפורטת</a:t>
            </a:r>
            <a:endParaRPr lang="he-IL" dirty="0"/>
          </a:p>
        </p:txBody>
      </p:sp>
      <p:sp>
        <p:nvSpPr>
          <p:cNvPr id="19" name="TextBox 18"/>
          <p:cNvSpPr txBox="1"/>
          <p:nvPr/>
        </p:nvSpPr>
        <p:spPr>
          <a:xfrm>
            <a:off x="542493" y="5157192"/>
            <a:ext cx="2952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תנאים להפעלת הסעיף</a:t>
            </a:r>
            <a:endParaRPr lang="he-IL" dirty="0"/>
          </a:p>
        </p:txBody>
      </p:sp>
      <p:sp>
        <p:nvSpPr>
          <p:cNvPr id="20" name="TextBox 19"/>
          <p:cNvSpPr txBox="1"/>
          <p:nvPr/>
        </p:nvSpPr>
        <p:spPr>
          <a:xfrm>
            <a:off x="539552" y="5410137"/>
            <a:ext cx="29523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אינטרס ציבורי</a:t>
            </a:r>
            <a:endParaRPr lang="he-IL" dirty="0"/>
          </a:p>
        </p:txBody>
      </p:sp>
      <p:sp>
        <p:nvSpPr>
          <p:cNvPr id="21" name="TextBox 20"/>
          <p:cNvSpPr txBox="1"/>
          <p:nvPr/>
        </p:nvSpPr>
        <p:spPr>
          <a:xfrm>
            <a:off x="469674" y="5711190"/>
            <a:ext cx="3025147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he-IL" dirty="0" smtClean="0"/>
              <a:t>חלופה חדשה – החליט תובע שאין עניין לציבור בהמשך חקירה או העמדה לדין</a:t>
            </a:r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420456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e-IL" dirty="0" smtClean="0"/>
              <a:t/>
            </a:r>
            <a:br>
              <a:rPr lang="he-IL" dirty="0" smtClean="0"/>
            </a:br>
            <a:r>
              <a:rPr lang="he-IL" dirty="0"/>
              <a:t/>
            </a:r>
            <a:br>
              <a:rPr lang="he-IL" dirty="0"/>
            </a:br>
            <a:r>
              <a:rPr lang="he-IL" dirty="0" smtClean="0"/>
              <a:t/>
            </a:r>
            <a:br>
              <a:rPr lang="he-IL" dirty="0" smtClean="0"/>
            </a:br>
            <a:r>
              <a:rPr lang="he-IL" dirty="0" smtClean="0"/>
              <a:t>ב</a:t>
            </a:r>
            <a:r>
              <a:rPr lang="he-IL" dirty="0"/>
              <a:t>. הגברת ההרתעה באמצעים </a:t>
            </a:r>
            <a:r>
              <a:rPr lang="he-IL" dirty="0" smtClean="0"/>
              <a:t>כלכליים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68580" indent="0">
              <a:buNone/>
            </a:pPr>
            <a:endParaRPr lang="he-IL" dirty="0" smtClean="0"/>
          </a:p>
          <a:p>
            <a:pPr marL="525780" indent="-457200">
              <a:buAutoNum type="arabicPeriod"/>
            </a:pPr>
            <a:r>
              <a:rPr lang="he-IL" dirty="0" smtClean="0"/>
              <a:t>עבירות מנהליות – תמריץ להסרת הבניה בלתי חוקית:</a:t>
            </a:r>
          </a:p>
          <a:p>
            <a:pPr lvl="1"/>
            <a:r>
              <a:rPr lang="he-IL" dirty="0" smtClean="0"/>
              <a:t>עונש כלכלי מהיר, ללא כתם פלילי</a:t>
            </a:r>
          </a:p>
          <a:p>
            <a:pPr lvl="1"/>
            <a:r>
              <a:rPr lang="he-IL" dirty="0" smtClean="0"/>
              <a:t>קביעת רף ברור וידוע לעונש הכלכלי</a:t>
            </a:r>
          </a:p>
          <a:p>
            <a:pPr lvl="1"/>
            <a:r>
              <a:rPr lang="he-IL" dirty="0" smtClean="0"/>
              <a:t>אפשרות לבקש להישפט או לבטל את הקנס</a:t>
            </a:r>
          </a:p>
          <a:p>
            <a:pPr lvl="1"/>
            <a:r>
              <a:rPr lang="he-IL" dirty="0" smtClean="0"/>
              <a:t>מתן קנס חוזר – הפסקת הכדאיות </a:t>
            </a:r>
          </a:p>
          <a:p>
            <a:pPr marL="525780" indent="-457200">
              <a:buAutoNum type="arabicPeriod"/>
            </a:pPr>
            <a:endParaRPr lang="he-IL" dirty="0"/>
          </a:p>
          <a:p>
            <a:pPr marL="525780" indent="-457200">
              <a:buAutoNum type="arabicPeriod"/>
            </a:pPr>
            <a:r>
              <a:rPr lang="he-IL" dirty="0" smtClean="0"/>
              <a:t>החמרת הענישה בעבירות הפליליות </a:t>
            </a:r>
            <a:endParaRPr lang="he-IL" dirty="0"/>
          </a:p>
          <a:p>
            <a:pPr marL="68580" indent="0">
              <a:buNone/>
            </a:pP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3250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e-IL" dirty="0"/>
              <a:t>ג. הרחבה והגברה של השימוש בכלים מנהליים - טיפול בבעיה כשהיא </a:t>
            </a:r>
            <a:r>
              <a:rPr lang="he-IL" dirty="0" smtClean="0"/>
              <a:t>קטנה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e-IL" dirty="0"/>
          </a:p>
          <a:p>
            <a:pPr marL="68580" indent="0">
              <a:buNone/>
            </a:pP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8</a:t>
            </a:fld>
            <a:endParaRPr lang="he-I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204864"/>
            <a:ext cx="4497090" cy="2917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84984"/>
            <a:ext cx="3987835" cy="2987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5956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e-IL" dirty="0"/>
              <a:t>ד. הסדרת סמכויות האכיפה ובקרה של המדינה ביחס לוועדות </a:t>
            </a:r>
            <a:r>
              <a:rPr lang="he-IL" dirty="0" smtClean="0"/>
              <a:t>המקומיות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endParaRPr lang="he-IL" dirty="0"/>
          </a:p>
          <a:p>
            <a:r>
              <a:rPr lang="he-IL" dirty="0" smtClean="0"/>
              <a:t>קביעת נהלי עבודה מחייבים למפקחי הוועדות המקומיות</a:t>
            </a:r>
          </a:p>
          <a:p>
            <a:r>
              <a:rPr lang="he-IL" dirty="0" smtClean="0"/>
              <a:t>הסמכה והכשרה של המפקחים בוועדות</a:t>
            </a:r>
          </a:p>
          <a:p>
            <a:r>
              <a:rPr lang="he-IL" dirty="0" smtClean="0"/>
              <a:t>בקרה – ריכוז דיווחים שוטפים על פעילות האכיפה </a:t>
            </a:r>
          </a:p>
          <a:p>
            <a:r>
              <a:rPr lang="he-IL" dirty="0" smtClean="0"/>
              <a:t>ביקורות – ביצוע ביקורות בוועדות </a:t>
            </a:r>
          </a:p>
          <a:p>
            <a:r>
              <a:rPr lang="he-IL" dirty="0" smtClean="0"/>
              <a:t>במקרים חריגים – כניסה בנעלי וועדה שאינה מתפקדת</a:t>
            </a:r>
          </a:p>
          <a:p>
            <a:r>
              <a:rPr lang="he-IL" dirty="0" smtClean="0"/>
              <a:t>מתן סמכויות אכיפה לרשות בוועדה מרחבית – "דמי רצינות" לקראת הפיכה לוועדה מקומית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15848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043608" y="1268760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he-IL" dirty="0"/>
              <a:t>ה. יצירת תמונת מצב עובדתית והכוונת מדיניות אכיפה לעבירות </a:t>
            </a:r>
            <a:r>
              <a:rPr lang="he-IL" dirty="0" smtClean="0"/>
              <a:t>המשמעותיות</a:t>
            </a:r>
            <a:endParaRPr lang="he-IL" dirty="0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endParaRPr lang="he-IL" dirty="0" smtClean="0"/>
          </a:p>
          <a:p>
            <a:r>
              <a:rPr lang="he-IL" dirty="0" smtClean="0"/>
              <a:t>ועדות יבצעו סקרי עבירות בניה אחת ל-5 שנים</a:t>
            </a:r>
          </a:p>
          <a:p>
            <a:r>
              <a:rPr lang="he-IL" dirty="0" smtClean="0"/>
              <a:t>מדיניות האכיפה ותוכנית העבודה תתבסס על ממצאי הסקרים – התמקדות בעיקר</a:t>
            </a:r>
          </a:p>
          <a:p>
            <a:r>
              <a:rPr lang="he-IL" dirty="0" smtClean="0"/>
              <a:t>שקיפות – מדיניות אכיפה ידועה ומפורסמת של כל ועדה</a:t>
            </a:r>
          </a:p>
          <a:p>
            <a:r>
              <a:rPr lang="he-IL" dirty="0" smtClean="0"/>
              <a:t>עקרון השוויון – אכיפה מבוססת נתונים ולא מצב רוח</a:t>
            </a:r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697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endParaRPr lang="he-IL" dirty="0" smtClean="0"/>
          </a:p>
          <a:p>
            <a:pPr marL="68580" indent="0">
              <a:buNone/>
            </a:pPr>
            <a:endParaRPr lang="he-IL" dirty="0"/>
          </a:p>
          <a:p>
            <a:pPr marL="68580" indent="0">
              <a:buNone/>
            </a:pPr>
            <a:endParaRPr lang="he-IL" dirty="0" smtClean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0BC7DF-4679-428E-9614-F5F17491DBE0}" type="slidenum">
              <a:rPr lang="he-IL" smtClean="0"/>
              <a:t>11</a:t>
            </a:fld>
            <a:endParaRPr lang="he-IL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021240"/>
            <a:ext cx="8216248" cy="5472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4053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אוסטין">
  <a:themeElements>
    <a:clrScheme name="אוסטין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אוסטין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אוסטין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9089898-D8F3-47AA-BCEF-24E1FD7CB696}"/>
</file>

<file path=customXml/itemProps2.xml><?xml version="1.0" encoding="utf-8"?>
<ds:datastoreItem xmlns:ds="http://schemas.openxmlformats.org/officeDocument/2006/customXml" ds:itemID="{6D4D33D7-9031-4A0D-A75F-B926D57E6CDF}"/>
</file>

<file path=customXml/itemProps3.xml><?xml version="1.0" encoding="utf-8"?>
<ds:datastoreItem xmlns:ds="http://schemas.openxmlformats.org/officeDocument/2006/customXml" ds:itemID="{562C9930-EE16-4DCB-97B6-8E9075FFAD31}"/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5186</TotalTime>
  <Words>460</Words>
  <Application>Microsoft Office PowerPoint</Application>
  <PresentationFormat>‫הצגה על המסך (4:3)</PresentationFormat>
  <Paragraphs>88</Paragraphs>
  <Slides>11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12" baseType="lpstr">
      <vt:lpstr>אוסטין</vt:lpstr>
      <vt:lpstr>הצעה לתיקון פרק האכיפה בחוק התכנון והבניה – תיקון 109</vt:lpstr>
      <vt:lpstr>למה צריך אכיפה</vt:lpstr>
      <vt:lpstr>למה האכיפה לא מצליחה היום</vt:lpstr>
      <vt:lpstr>התכליות של תיקון החוק</vt:lpstr>
      <vt:lpstr>מצגת של PowerPoint</vt:lpstr>
      <vt:lpstr>א. ייעול של כלי האכיפה הממוקדים בבניה ולא בבונה</vt:lpstr>
      <vt:lpstr>   ב. הגברת ההרתעה באמצעים כלכליים</vt:lpstr>
      <vt:lpstr>ג. הרחבה והגברה של השימוש בכלים מנהליים - טיפול בבעיה כשהיא קטנה</vt:lpstr>
      <vt:lpstr>ד. הסדרת סמכויות האכיפה ובקרה של המדינה ביחס לוועדות המקומיות</vt:lpstr>
      <vt:lpstr>ה. יצירת תמונת מצב עובדתית והכוונת מדיניות אכיפה לעבירות המשמעותיות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הצעת חוק התכנון והבניה</dc:title>
  <dc:creator>Amit Ofek</dc:creator>
  <cp:lastModifiedBy>Amit Ofek</cp:lastModifiedBy>
  <cp:revision>100</cp:revision>
  <cp:lastPrinted>2016-09-21T08:46:38Z</cp:lastPrinted>
  <dcterms:created xsi:type="dcterms:W3CDTF">2016-09-18T13:44:39Z</dcterms:created>
  <dcterms:modified xsi:type="dcterms:W3CDTF">2017-01-29T12:30:01Z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2011579</vt:r8>
  </property>
</Properties>
</file>