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9"/>
  </p:notesMasterIdLst>
  <p:sldIdLst>
    <p:sldId id="256" r:id="rId2"/>
    <p:sldId id="269" r:id="rId3"/>
    <p:sldId id="270" r:id="rId4"/>
    <p:sldId id="271" r:id="rId5"/>
    <p:sldId id="264" r:id="rId6"/>
    <p:sldId id="266" r:id="rId7"/>
    <p:sldId id="268" r:id="rId8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955" autoAdjust="0"/>
    <p:restoredTop sz="86486" autoAdjust="0"/>
  </p:normalViewPr>
  <p:slideViewPr>
    <p:cSldViewPr>
      <p:cViewPr varScale="1">
        <p:scale>
          <a:sx n="76" d="100"/>
          <a:sy n="76" d="100"/>
        </p:scale>
        <p:origin x="254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59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ownloads\&#1502;&#1513;&#1498;%20&#1494;&#1502;&#1503;%20&#1502;&#1502;&#1493;&#1510;&#1506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4092323075213866E-2"/>
          <c:y val="2.7138795454912899E-2"/>
          <c:w val="0.89556781017386955"/>
          <c:h val="0.91162540216814725"/>
        </c:manualLayout>
      </c:layout>
      <c:barChart>
        <c:barDir val="col"/>
        <c:grouping val="stacked"/>
        <c:varyColors val="0"/>
        <c:ser>
          <c:idx val="0"/>
          <c:order val="0"/>
          <c:tx>
            <c:v>מקליטה לדיון להפקדה</c:v>
          </c:tx>
          <c:invertIfNegative val="0"/>
          <c:dLbls>
            <c:dLbl>
              <c:idx val="0"/>
              <c:layout>
                <c:manualLayout>
                  <c:x val="1.102459969725586E-2"/>
                  <c:y val="9.7775266245129517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'[משך זמן ממוצע.xlsx]Sheet1'!$C$14</c:f>
              <c:numCache>
                <c:formatCode>General</c:formatCode>
                <c:ptCount val="1"/>
                <c:pt idx="0">
                  <c:v>0.5</c:v>
                </c:pt>
              </c:numCache>
            </c:numRef>
          </c:val>
        </c:ser>
        <c:ser>
          <c:idx val="1"/>
          <c:order val="1"/>
          <c:tx>
            <c:v>מילוי תנאים להפקדה</c:v>
          </c:tx>
          <c:invertIfNegative val="0"/>
          <c:dLbls>
            <c:dLbl>
              <c:idx val="0"/>
              <c:layout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'[משך זמן ממוצע.xlsx]Sheet1'!$D$14</c:f>
              <c:numCache>
                <c:formatCode>General</c:formatCode>
                <c:ptCount val="1"/>
                <c:pt idx="0">
                  <c:v>6.5</c:v>
                </c:pt>
              </c:numCache>
            </c:numRef>
          </c:val>
        </c:ser>
        <c:ser>
          <c:idx val="2"/>
          <c:order val="2"/>
          <c:tx>
            <c:v>מהפקדה ועד דיון לתוקף</c:v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'[משך זמן ממוצע.xlsx]Sheet1'!$E$14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3"/>
          <c:order val="3"/>
          <c:tx>
            <c:v>מהחלטה לתוקף עד תוקף</c:v>
          </c:tx>
          <c:invertIfNegative val="0"/>
          <c:dLbls>
            <c:dLbl>
              <c:idx val="0"/>
              <c:layout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'[משך זמן ממוצע.xlsx]Sheet1'!$F$14</c:f>
              <c:numCache>
                <c:formatCode>General</c:formatCode>
                <c:ptCount val="1"/>
                <c:pt idx="0">
                  <c:v>2.7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08659168"/>
        <c:axId val="508666784"/>
      </c:barChart>
      <c:catAx>
        <c:axId val="508659168"/>
        <c:scaling>
          <c:orientation val="maxMin"/>
        </c:scaling>
        <c:delete val="0"/>
        <c:axPos val="b"/>
        <c:majorTickMark val="out"/>
        <c:minorTickMark val="none"/>
        <c:tickLblPos val="nextTo"/>
        <c:crossAx val="508666784"/>
        <c:crosses val="autoZero"/>
        <c:auto val="1"/>
        <c:lblAlgn val="ctr"/>
        <c:lblOffset val="100"/>
        <c:noMultiLvlLbl val="0"/>
      </c:catAx>
      <c:valAx>
        <c:axId val="508666784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50865916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3804A9E-476E-4CCC-9250-E16AFEC06290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F63858E-610F-4D92-AB72-9EC475B711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04268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1E03DF-22FE-4751-8BCF-D018B32D3CA9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6882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4229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23432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71985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0623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0990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86650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4478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3710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43750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70053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43988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0753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628801"/>
            <a:ext cx="7772400" cy="3816424"/>
          </a:xfrm>
        </p:spPr>
        <p:txBody>
          <a:bodyPr>
            <a:normAutofit/>
          </a:bodyPr>
          <a:lstStyle/>
          <a:p>
            <a:r>
              <a:rPr lang="he-IL" sz="6000" b="1" dirty="0" smtClean="0"/>
              <a:t>החוק לקידום הבנייה במתחמים מועדפים לדיור </a:t>
            </a:r>
            <a:r>
              <a:rPr lang="he-IL" sz="6000" b="1" smtClean="0"/>
              <a:t>(תיקון)</a:t>
            </a:r>
            <a:endParaRPr lang="he-IL" sz="6000" b="1" dirty="0"/>
          </a:p>
        </p:txBody>
      </p:sp>
    </p:spTree>
    <p:extLst>
      <p:ext uri="{BB962C8B-B14F-4D97-AF65-F5344CB8AC3E}">
        <p14:creationId xmlns:p14="http://schemas.microsoft.com/office/powerpoint/2010/main" val="6564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1008112" cy="819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JMahishalom\AppData\Local\Microsoft\Windows\Temporary Internet Files\Content.Outlook\P3D1O42O\ותמל - נקודות מתחמים מוכרזים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9" y="0"/>
            <a:ext cx="49011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מלבן 6"/>
          <p:cNvSpPr/>
          <p:nvPr/>
        </p:nvSpPr>
        <p:spPr>
          <a:xfrm>
            <a:off x="5220072" y="332656"/>
            <a:ext cx="3779912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he-IL" sz="2400" b="1" dirty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קבינט הדיור הכריז על </a:t>
            </a:r>
            <a:r>
              <a:rPr lang="he-IL" sz="2400" b="1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67 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מתחמים </a:t>
            </a:r>
            <a:r>
              <a:rPr lang="he-IL" sz="2400" dirty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הכוללים </a:t>
            </a:r>
            <a:r>
              <a:rPr lang="he-IL" sz="2400" b="1" dirty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כ-238,000 </a:t>
            </a:r>
            <a:r>
              <a:rPr lang="he-IL" sz="2400" b="1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יח"ד.</a:t>
            </a:r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מתוכם 22 מתחמים הכוללים כ- 50,000 יח"ד ביישובי מיעוטים.</a:t>
            </a:r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he-IL" sz="2400" b="1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קיבלו תוקף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20 תכניות הכוללות כ- 64,000 יח"ד.</a:t>
            </a:r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he-IL" sz="2400" b="1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שווקו 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40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4,700 יח"ד.</a:t>
            </a:r>
            <a:endParaRPr lang="he-IL" sz="2400" b="1" dirty="0" smtClean="0">
              <a:solidFill>
                <a:schemeClr val="tx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he-IL" sz="2400" b="1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הופקדו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6 תכניות</a:t>
            </a:r>
            <a:r>
              <a:rPr lang="he-IL" sz="2400" dirty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, הכוללות 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כ- 8,500 יח"ד.</a:t>
            </a:r>
            <a:endParaRPr lang="he-IL" sz="2400" dirty="0">
              <a:solidFill>
                <a:schemeClr val="tx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4 תכניות נוספות הכוללות 22,200 יח"ד נקלטו בוועדה וצפויות לעלות לדיון הפקדה בימים הקרובים.</a:t>
            </a:r>
            <a:endParaRPr lang="he-IL" sz="2400" dirty="0">
              <a:solidFill>
                <a:schemeClr val="tx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6172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1008112" cy="819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תרשים 9"/>
          <p:cNvGraphicFramePr>
            <a:graphicFrameLocks/>
          </p:cNvGraphicFramePr>
          <p:nvPr>
            <p:extLst/>
          </p:nvPr>
        </p:nvGraphicFramePr>
        <p:xfrm>
          <a:off x="1403648" y="1412777"/>
          <a:ext cx="4608512" cy="5195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483768" y="1412776"/>
            <a:ext cx="63137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>
                <a:solidFill>
                  <a:schemeClr val="tx2">
                    <a:lumMod val="75000"/>
                  </a:schemeClr>
                </a:solidFill>
              </a:rPr>
              <a:t>זמן ממוצע </a:t>
            </a:r>
            <a:endParaRPr lang="he-IL" sz="20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he-IL" sz="2000" b="1" dirty="0" smtClean="0">
                <a:solidFill>
                  <a:schemeClr val="tx2">
                    <a:lumMod val="75000"/>
                  </a:schemeClr>
                </a:solidFill>
              </a:rPr>
              <a:t>להליך הסטטוטורי:</a:t>
            </a:r>
            <a:endParaRPr lang="he-IL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0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he-IL" sz="6000" b="1" dirty="0" smtClean="0"/>
              <a:t>עיקרי התיקון המוצע</a:t>
            </a:r>
            <a:endParaRPr lang="he-IL" sz="6000" b="1" dirty="0"/>
          </a:p>
        </p:txBody>
      </p:sp>
    </p:spTree>
    <p:extLst>
      <p:ext uri="{BB962C8B-B14F-4D97-AF65-F5344CB8AC3E}">
        <p14:creationId xmlns:p14="http://schemas.microsoft.com/office/powerpoint/2010/main" val="252206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קרקע פרטית מרובת בעלים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/>
          <a:lstStyle/>
          <a:p>
            <a:pPr marL="0" indent="0">
              <a:buNone/>
            </a:pPr>
            <a:r>
              <a:rPr lang="he-IL" sz="28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התנאים להכרזה:</a:t>
            </a:r>
          </a:p>
          <a:p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ניתן לתכנן על הקרקע לפחות 1,500 יחידות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דיור.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מספר הבעלים בקרקע עולה על 50.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חלקו של כל אחד מהבעלים אינו עולה על 15%.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המלצת צוות הכולל נציגים ממנהל תכנון, משרדי האוצר והמשפטים ומהרשות המקומית.</a:t>
            </a:r>
          </a:p>
          <a:p>
            <a:pPr marL="0" indent="0">
              <a:buNone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28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בנוסף:</a:t>
            </a:r>
          </a:p>
          <a:p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15% מיחידות הדיור יהיו להשכרה כאשר מחצית מהן יהיו במחיר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מופחת.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b="1" u="sng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מחבר ישר 17"/>
          <p:cNvCxnSpPr/>
          <p:nvPr/>
        </p:nvCxnSpPr>
        <p:spPr>
          <a:xfrm>
            <a:off x="467544" y="1196752"/>
            <a:ext cx="82089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394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התחדשות עירונית (פינוי – בינוי)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sz="28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הגדרה: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ניתן לתכנן על הקרקע לפחות 500 יחידות דיור.</a:t>
            </a:r>
          </a:p>
          <a:p>
            <a:pPr marL="0" indent="0">
              <a:buNone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מתחם שהוכרז כמתחם פינוי-בינוי כהגדרתו בחוק הרשות הממשלתית להתחדשות עירונית.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28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בנוסף: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הגדלת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מספר הדיונים.</a:t>
            </a:r>
          </a:p>
          <a:p>
            <a:pPr marL="0" indent="0">
              <a:buNone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מחבר ישר 17"/>
          <p:cNvCxnSpPr/>
          <p:nvPr/>
        </p:nvCxnSpPr>
        <p:spPr>
          <a:xfrm>
            <a:off x="467544" y="1196752"/>
            <a:ext cx="82089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26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נושאים נוספים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/>
          <a:lstStyle/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הגדרת קרקע בבעלות הרשות מקומית כקרקע שעיקרה מקרקעי ישראל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ניתן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להרחיב את </a:t>
            </a:r>
            <a:r>
              <a:rPr lang="he-IL" sz="2800">
                <a:latin typeface="David" panose="020E0502060401010101" pitchFamily="34" charset="-79"/>
                <a:cs typeface="David" panose="020E0502060401010101" pitchFamily="34" charset="-79"/>
              </a:rPr>
              <a:t>שטח </a:t>
            </a:r>
            <a:r>
              <a:rPr lang="he-IL" sz="2800" smtClean="0">
                <a:latin typeface="David" panose="020E0502060401010101" pitchFamily="34" charset="-79"/>
                <a:cs typeface="David" panose="020E0502060401010101" pitchFamily="34" charset="-79"/>
              </a:rPr>
              <a:t>המתחמים </a:t>
            </a: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בותמ"ל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עד להיקף של-20% לצרכי תשתיות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28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התאמת נושא השכירות: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אפשרות להפחתת היקף יחידות דיור להשכרה כאשר מרבית יחידות הדיור נמכרות לזכאים במחיר מופחת.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אפשרות להפחתת היקף יחידות הדיור להשכרה בפריפריה עקב היתכנות כלכלית נמוכה לביצוע הפרויקט.</a:t>
            </a: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מחבר ישר 17"/>
          <p:cNvCxnSpPr/>
          <p:nvPr/>
        </p:nvCxnSpPr>
        <p:spPr>
          <a:xfrm>
            <a:off x="467544" y="1196752"/>
            <a:ext cx="82089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65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887657E-7C94-462B-9425-135648B2FB08}"/>
</file>

<file path=customXml/itemProps2.xml><?xml version="1.0" encoding="utf-8"?>
<ds:datastoreItem xmlns:ds="http://schemas.openxmlformats.org/officeDocument/2006/customXml" ds:itemID="{B2AAC14A-A189-421B-A564-32A9F835C7BD}"/>
</file>

<file path=customXml/itemProps3.xml><?xml version="1.0" encoding="utf-8"?>
<ds:datastoreItem xmlns:ds="http://schemas.openxmlformats.org/officeDocument/2006/customXml" ds:itemID="{ACD6BF8A-5A6E-4ADE-9F86-1490DFEDD867}"/>
</file>

<file path=docProps/app.xml><?xml version="1.0" encoding="utf-8"?>
<Properties xmlns="http://schemas.openxmlformats.org/officeDocument/2006/extended-properties" xmlns:vt="http://schemas.openxmlformats.org/officeDocument/2006/docPropsVTypes">
  <TotalTime>2341</TotalTime>
  <Words>232</Words>
  <Application>Microsoft Office PowerPoint</Application>
  <PresentationFormat>‫הצגה על המסך (4:3)</PresentationFormat>
  <Paragraphs>49</Paragraphs>
  <Slides>7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12" baseType="lpstr">
      <vt:lpstr>Arial</vt:lpstr>
      <vt:lpstr>Calibri</vt:lpstr>
      <vt:lpstr>David</vt:lpstr>
      <vt:lpstr>Times New Roman</vt:lpstr>
      <vt:lpstr>ערכת נושא Office</vt:lpstr>
      <vt:lpstr>החוק לקידום הבנייה במתחמים מועדפים לדיור (תיקון)</vt:lpstr>
      <vt:lpstr>מצגת של PowerPoint</vt:lpstr>
      <vt:lpstr>מצגת של PowerPoint</vt:lpstr>
      <vt:lpstr>עיקרי התיקון המוצע</vt:lpstr>
      <vt:lpstr>קרקע פרטית מרובת בעלים</vt:lpstr>
      <vt:lpstr>התחדשות עירונית (פינוי – בינוי)</vt:lpstr>
      <vt:lpstr>נושאים נוספים</vt:lpstr>
    </vt:vector>
  </TitlesOfParts>
  <Company>MOF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תיקוני חוק השלביות</dc:title>
  <dc:creator>אבי כהן</dc:creator>
  <cp:lastModifiedBy>oridvir</cp:lastModifiedBy>
  <cp:revision>172</cp:revision>
  <dcterms:created xsi:type="dcterms:W3CDTF">2016-11-16T13:56:37Z</dcterms:created>
  <dcterms:modified xsi:type="dcterms:W3CDTF">2017-01-31T21:17:05Z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2012704</vt:r8>
  </property>
</Properties>
</file>