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.xml" ContentType="application/vnd.openxmlformats-officedocument.presentationml.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handoutMasters/handoutMaster1.xml" ContentType="application/vnd.openxmlformats-officedocument.presentationml.handoutMaster+xml"/>
  <Override PartName="/ppt/charts/chart5.xml" ContentType="application/vnd.openxmlformats-officedocument.drawingml.chart+xml"/>
  <Override PartName="/ppt/charts/chart9.xml" ContentType="application/vnd.openxmlformats-officedocument.drawingml.chart+xml"/>
  <Override PartName="/ppt/charts/chart8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81" r:id="rId3"/>
    <p:sldId id="282" r:id="rId4"/>
    <p:sldId id="283" r:id="rId5"/>
    <p:sldId id="284" r:id="rId6"/>
    <p:sldId id="288" r:id="rId7"/>
    <p:sldId id="289" r:id="rId8"/>
    <p:sldId id="287" r:id="rId9"/>
    <p:sldId id="290" r:id="rId10"/>
    <p:sldId id="285" r:id="rId11"/>
    <p:sldId id="286" r:id="rId12"/>
    <p:sldId id="291" r:id="rId13"/>
    <p:sldId id="292" r:id="rId14"/>
    <p:sldId id="293" r:id="rId15"/>
    <p:sldId id="294" r:id="rId16"/>
    <p:sldId id="295" r:id="rId17"/>
    <p:sldId id="296" r:id="rId18"/>
    <p:sldId id="297" r:id="rId19"/>
    <p:sldId id="298" r:id="rId20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291" autoAdjust="0"/>
    <p:restoredTop sz="82016" autoAdjust="0"/>
  </p:normalViewPr>
  <p:slideViewPr>
    <p:cSldViewPr>
      <p:cViewPr varScale="1">
        <p:scale>
          <a:sx n="92" d="100"/>
          <a:sy n="92" d="100"/>
        </p:scale>
        <p:origin x="184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__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_____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855992953626376"/>
          <c:y val="5.9651212536329587E-2"/>
          <c:w val="0.72392192412290002"/>
          <c:h val="0.846916981723693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'משרד החינוך והחלטות 14 מול 15'!$A$20</c:f>
              <c:strCache>
                <c:ptCount val="1"/>
                <c:pt idx="0">
                  <c:v>היתרים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'משרד החינוך והחלטות 14 מול 15'!$B$19:$C$19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'משרד החינוך והחלטות 14 מול 15'!$B$20:$C$20</c:f>
              <c:numCache>
                <c:formatCode>0%</c:formatCode>
                <c:ptCount val="2"/>
                <c:pt idx="0">
                  <c:v>0.81556683587140444</c:v>
                </c:pt>
                <c:pt idx="1">
                  <c:v>0.80811496196111576</c:v>
                </c:pt>
              </c:numCache>
            </c:numRef>
          </c:val>
        </c:ser>
        <c:ser>
          <c:idx val="1"/>
          <c:order val="1"/>
          <c:tx>
            <c:strRef>
              <c:f>'משרד החינוך והחלטות 14 מול 15'!$A$21</c:f>
              <c:strCache>
                <c:ptCount val="1"/>
                <c:pt idx="0">
                  <c:v>צמצום היקף משרה</c:v>
                </c:pt>
              </c:strCache>
            </c:strRef>
          </c:tx>
          <c:spPr>
            <a:solidFill>
              <a:srgbClr val="0099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'משרד החינוך והחלטות 14 מול 15'!$B$19:$C$19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'משרד החינוך והחלטות 14 מול 15'!$B$21:$C$21</c:f>
              <c:numCache>
                <c:formatCode>0%</c:formatCode>
                <c:ptCount val="2"/>
                <c:pt idx="0">
                  <c:v>9.3062605752961089E-2</c:v>
                </c:pt>
                <c:pt idx="1">
                  <c:v>7.0160608622147083E-2</c:v>
                </c:pt>
              </c:numCache>
            </c:numRef>
          </c:val>
        </c:ser>
        <c:ser>
          <c:idx val="2"/>
          <c:order val="2"/>
          <c:tx>
            <c:strRef>
              <c:f>'משרד החינוך והחלטות 14 מול 15'!$A$22</c:f>
              <c:strCache>
                <c:ptCount val="1"/>
                <c:pt idx="0">
                  <c:v>סירובים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'משרד החינוך והחלטות 14 מול 15'!$B$19:$C$19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'משרד החינוך והחלטות 14 מול 15'!$B$22:$C$22</c:f>
              <c:numCache>
                <c:formatCode>0%</c:formatCode>
                <c:ptCount val="2"/>
                <c:pt idx="0">
                  <c:v>9.1370558375634514E-2</c:v>
                </c:pt>
                <c:pt idx="1">
                  <c:v>0.12172442941673711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86443752"/>
        <c:axId val="285875144"/>
        <c:axId val="0"/>
      </c:bar3DChart>
      <c:catAx>
        <c:axId val="286443752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he-IL"/>
          </a:p>
        </c:txPr>
        <c:crossAx val="285875144"/>
        <c:crosses val="autoZero"/>
        <c:auto val="1"/>
        <c:lblAlgn val="ctr"/>
        <c:lblOffset val="100"/>
        <c:noMultiLvlLbl val="0"/>
      </c:catAx>
      <c:valAx>
        <c:axId val="285875144"/>
        <c:scaling>
          <c:orientation val="minMax"/>
        </c:scaling>
        <c:delete val="1"/>
        <c:axPos val="r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286443752"/>
        <c:crosses val="autoZero"/>
        <c:crossBetween val="between"/>
      </c:valAx>
    </c:plotArea>
    <c:legend>
      <c:legendPos val="l"/>
      <c:overlay val="0"/>
      <c:txPr>
        <a:bodyPr/>
        <a:lstStyle/>
        <a:p>
          <a:pPr>
            <a:defRPr sz="1800" b="1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'משרד החינוך והחלטות 14 מול 15'!$B$58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7086562247415929E-3"/>
                  <c:y val="-2.83895629236779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0904619160562172E-3"/>
                  <c:y val="-1.41947814618389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47239501421350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6.4723950142135077E-3"/>
                  <c:y val="-1.13558251694711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3.2361338036854211E-3"/>
                  <c:y val="-8.51686887710337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'משרד החינוך והחלטות 14 מול 15'!$A$59:$A$63</c:f>
              <c:strCache>
                <c:ptCount val="5"/>
                <c:pt idx="0">
                  <c:v>בהסכמה משותפת/צמצום לבקשת העובדת</c:v>
                </c:pt>
                <c:pt idx="1">
                  <c:v>כלכלית</c:v>
                </c:pt>
                <c:pt idx="2">
                  <c:v>נסיבות חמורות</c:v>
                </c:pt>
                <c:pt idx="3">
                  <c:v>תום מינוי/חוזה/ העסקה זמנית</c:v>
                </c:pt>
                <c:pt idx="4">
                  <c:v>תפקוד</c:v>
                </c:pt>
              </c:strCache>
            </c:strRef>
          </c:cat>
          <c:val>
            <c:numRef>
              <c:f>'משרד החינוך והחלטות 14 מול 15'!$B$59:$B$63</c:f>
              <c:numCache>
                <c:formatCode>General</c:formatCode>
                <c:ptCount val="5"/>
                <c:pt idx="0">
                  <c:v>86</c:v>
                </c:pt>
                <c:pt idx="1">
                  <c:v>652</c:v>
                </c:pt>
                <c:pt idx="2">
                  <c:v>43</c:v>
                </c:pt>
                <c:pt idx="3">
                  <c:v>110</c:v>
                </c:pt>
                <c:pt idx="4">
                  <c:v>183</c:v>
                </c:pt>
              </c:numCache>
            </c:numRef>
          </c:val>
        </c:ser>
        <c:ser>
          <c:idx val="1"/>
          <c:order val="1"/>
          <c:tx>
            <c:strRef>
              <c:f>'משרד החינוך והחלטות 14 מול 15'!$C$58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4.8543281123707965E-3"/>
                  <c:y val="-8.51686887710337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8.0903345092135526E-3"/>
                  <c:y val="-8.51686887710337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4563366557640385E-2"/>
                  <c:y val="-5.67791258473558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326977940269633E-2"/>
                  <c:y val="-1.41947814618389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0904619160562172E-3"/>
                  <c:y val="-1.98726940465745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'משרד החינוך והחלטות 14 מול 15'!$A$59:$A$63</c:f>
              <c:strCache>
                <c:ptCount val="5"/>
                <c:pt idx="0">
                  <c:v>בהסכמה משותפת/צמצום לבקשת העובדת</c:v>
                </c:pt>
                <c:pt idx="1">
                  <c:v>כלכלית</c:v>
                </c:pt>
                <c:pt idx="2">
                  <c:v>נסיבות חמורות</c:v>
                </c:pt>
                <c:pt idx="3">
                  <c:v>תום מינוי/חוזה/ העסקה זמנית</c:v>
                </c:pt>
                <c:pt idx="4">
                  <c:v>תפקוד</c:v>
                </c:pt>
              </c:strCache>
            </c:strRef>
          </c:cat>
          <c:val>
            <c:numRef>
              <c:f>'משרד החינוך והחלטות 14 מול 15'!$C$59:$C$63</c:f>
              <c:numCache>
                <c:formatCode>General</c:formatCode>
                <c:ptCount val="5"/>
                <c:pt idx="0">
                  <c:v>112</c:v>
                </c:pt>
                <c:pt idx="1">
                  <c:v>580</c:v>
                </c:pt>
                <c:pt idx="2">
                  <c:v>53</c:v>
                </c:pt>
                <c:pt idx="3">
                  <c:v>91</c:v>
                </c:pt>
                <c:pt idx="4">
                  <c:v>203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67150088"/>
        <c:axId val="287379000"/>
        <c:axId val="0"/>
      </c:bar3DChart>
      <c:catAx>
        <c:axId val="16715008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he-IL"/>
          </a:p>
        </c:txPr>
        <c:crossAx val="287379000"/>
        <c:crosses val="autoZero"/>
        <c:auto val="1"/>
        <c:lblAlgn val="ctr"/>
        <c:lblOffset val="100"/>
        <c:noMultiLvlLbl val="0"/>
      </c:catAx>
      <c:valAx>
        <c:axId val="287379000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167150088"/>
        <c:crosses val="autoZero"/>
        <c:crossBetween val="between"/>
      </c:valAx>
    </c:plotArea>
    <c:legend>
      <c:legendPos val="l"/>
      <c:overlay val="0"/>
      <c:txPr>
        <a:bodyPr/>
        <a:lstStyle/>
        <a:p>
          <a:pPr>
            <a:defRPr sz="1600" b="1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83000">
                  <a:srgbClr val="85C2FF"/>
                </a:gs>
                <a:gs pos="95000">
                  <a:schemeClr val="tx2">
                    <a:lumMod val="40000"/>
                    <a:lumOff val="60000"/>
                  </a:schemeClr>
                </a:gs>
                <a:gs pos="100000">
                  <a:schemeClr val="tx2">
                    <a:lumMod val="20000"/>
                    <a:lumOff val="80000"/>
                  </a:schemeClr>
                </a:gs>
              </a:gsLst>
              <a:lin ang="5400000" scaled="0"/>
            </a:gradFill>
          </c:spPr>
          <c:invertIfNegative val="0"/>
          <c:dLbls>
            <c:spPr>
              <a:noFill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'פירוט העילות'!$A$49:$A$55</c:f>
              <c:strCache>
                <c:ptCount val="7"/>
                <c:pt idx="0">
                  <c:v>סגירת עסק/ מחלקה/ סניף</c:v>
                </c:pt>
                <c:pt idx="1">
                  <c:v>צמצומים בכח אדם</c:v>
                </c:pt>
                <c:pt idx="2">
                  <c:v>סיום פרויקט</c:v>
                </c:pt>
                <c:pt idx="3">
                  <c:v>מכירת פעילות/ מכירת עסק</c:v>
                </c:pt>
                <c:pt idx="4">
                  <c:v>ירידה בהכנסות</c:v>
                </c:pt>
                <c:pt idx="5">
                  <c:v>העסקת עובדת באמצעות רוכש</c:v>
                </c:pt>
                <c:pt idx="6">
                  <c:v>פרוק/כינוס נכסים/פשיטת רגל</c:v>
                </c:pt>
              </c:strCache>
            </c:strRef>
          </c:cat>
          <c:val>
            <c:numRef>
              <c:f>'פירוט העילות'!$B$49:$B$55</c:f>
              <c:numCache>
                <c:formatCode>General</c:formatCode>
                <c:ptCount val="7"/>
                <c:pt idx="0">
                  <c:v>398</c:v>
                </c:pt>
                <c:pt idx="1">
                  <c:v>76</c:v>
                </c:pt>
                <c:pt idx="2">
                  <c:v>57</c:v>
                </c:pt>
                <c:pt idx="3">
                  <c:v>51</c:v>
                </c:pt>
                <c:pt idx="4">
                  <c:v>24</c:v>
                </c:pt>
                <c:pt idx="5">
                  <c:v>24</c:v>
                </c:pt>
                <c:pt idx="6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6288968"/>
        <c:axId val="165129792"/>
      </c:barChart>
      <c:catAx>
        <c:axId val="16628896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he-IL"/>
          </a:p>
        </c:txPr>
        <c:crossAx val="165129792"/>
        <c:crosses val="autoZero"/>
        <c:auto val="1"/>
        <c:lblAlgn val="ctr"/>
        <c:lblOffset val="100"/>
        <c:noMultiLvlLbl val="0"/>
      </c:catAx>
      <c:valAx>
        <c:axId val="165129792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16628896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1"/>
    <c:view3D>
      <c:rotX val="7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'משרד החינוך והחלטות 14 מול 15'!$G$34</c:f>
              <c:strCache>
                <c:ptCount val="1"/>
                <c:pt idx="0">
                  <c:v>עילת הגנה במועד הפנייה</c:v>
                </c:pt>
              </c:strCache>
            </c:strRef>
          </c:tx>
          <c:dLbls>
            <c:dLbl>
              <c:idx val="0"/>
              <c:layout>
                <c:manualLayout>
                  <c:x val="6.6869873858144248E-3"/>
                  <c:y val="-3.0580502208899505E-3"/>
                </c:manualLayout>
              </c:layout>
              <c:tx>
                <c:rich>
                  <a:bodyPr/>
                  <a:lstStyle/>
                  <a:p>
                    <a:r>
                      <a:rPr lang="he-IL" sz="1600" dirty="0" smtClean="0"/>
                      <a:t> שישים יום 152  , 13%</a:t>
                    </a:r>
                    <a:endParaRPr lang="he-IL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0532005132657719"/>
                  <c:y val="-0.2140635154622965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1732709003896882E-2"/>
                  <c:y val="5.6063606398083881E-1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0060962157443275E-2"/>
                  <c:y val="-9.174150662669852E-3"/>
                </c:manualLayout>
              </c:layout>
              <c:tx>
                <c:rich>
                  <a:bodyPr/>
                  <a:lstStyle/>
                  <a:p>
                    <a:r>
                      <a:rPr lang="he-IL" dirty="0" smtClean="0"/>
                      <a:t>תום חופשת </a:t>
                    </a:r>
                    <a:r>
                      <a:rPr lang="he-IL" dirty="0"/>
                      <a:t>לידה, 168, 14%</a:t>
                    </a:r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8419696389711337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he-IL" sz="1600" dirty="0"/>
                      <a:t>טיפולי פוריות, </a:t>
                    </a:r>
                    <a:r>
                      <a:rPr lang="he-IL" sz="1600" dirty="0" smtClean="0"/>
                      <a:t>105*, </a:t>
                    </a:r>
                    <a:r>
                      <a:rPr lang="he-IL" sz="1600" dirty="0"/>
                      <a:t>9%</a:t>
                    </a:r>
                    <a:endParaRPr lang="he-IL" dirty="0"/>
                  </a:p>
                </c:rich>
              </c:tx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'משרד החינוך והחלטות 14 מול 15'!$G$35:$G$39</c:f>
              <c:strCache>
                <c:ptCount val="5"/>
                <c:pt idx="0">
                  <c:v>60 יום</c:v>
                </c:pt>
                <c:pt idx="1">
                  <c:v>הריון</c:v>
                </c:pt>
                <c:pt idx="2">
                  <c:v>חופשה ללא תשלום</c:v>
                </c:pt>
                <c:pt idx="3">
                  <c:v>חופשת לידה</c:v>
                </c:pt>
                <c:pt idx="4">
                  <c:v>טיפולי פוריות</c:v>
                </c:pt>
              </c:strCache>
            </c:strRef>
          </c:cat>
          <c:val>
            <c:numRef>
              <c:f>'משרד החינוך והחלטות 14 מול 15'!$H$35:$H$39</c:f>
              <c:numCache>
                <c:formatCode>General</c:formatCode>
                <c:ptCount val="5"/>
                <c:pt idx="0">
                  <c:v>152</c:v>
                </c:pt>
                <c:pt idx="1">
                  <c:v>735</c:v>
                </c:pt>
                <c:pt idx="2">
                  <c:v>22</c:v>
                </c:pt>
                <c:pt idx="3">
                  <c:v>168</c:v>
                </c:pt>
                <c:pt idx="4">
                  <c:v>105</c:v>
                </c:pt>
              </c:numCache>
            </c:numRef>
          </c:val>
        </c:ser>
        <c:ser>
          <c:idx val="1"/>
          <c:order val="1"/>
          <c:tx>
            <c:strRef>
              <c:f>'משרד החינוך והחלטות 14 מול 15'!$I$34</c:f>
              <c:strCache>
                <c:ptCount val="1"/>
                <c:pt idx="0">
                  <c:v>2016</c:v>
                </c:pt>
              </c:strCache>
            </c:strRef>
          </c:tx>
          <c:cat>
            <c:strRef>
              <c:f>'משרד החינוך והחלטות 14 מול 15'!$G$35:$G$39</c:f>
              <c:strCache>
                <c:ptCount val="5"/>
                <c:pt idx="0">
                  <c:v>60 יום</c:v>
                </c:pt>
                <c:pt idx="1">
                  <c:v>הריון</c:v>
                </c:pt>
                <c:pt idx="2">
                  <c:v>חופשה ללא תשלום</c:v>
                </c:pt>
                <c:pt idx="3">
                  <c:v>חופשת לידה</c:v>
                </c:pt>
                <c:pt idx="4">
                  <c:v>טיפולי פוריות</c:v>
                </c:pt>
              </c:strCache>
            </c:strRef>
          </c:cat>
          <c:val>
            <c:numRef>
              <c:f>'משרד החינוך והחלטות 14 מול 15'!$I$35:$I$39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>
      <a:noFill/>
    </a:ln>
  </c:sp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10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'מועד מתן ההיתר'!$A$18:$A$25</c:f>
              <c:strCache>
                <c:ptCount val="8"/>
                <c:pt idx="0">
                  <c:v>בדיעבד</c:v>
                </c:pt>
                <c:pt idx="1">
                  <c:v>היתר עתידי</c:v>
                </c:pt>
                <c:pt idx="2">
                  <c:v>יום ההחלטה</c:v>
                </c:pt>
                <c:pt idx="3">
                  <c:v>יום סיום הפעילות</c:v>
                </c:pt>
                <c:pt idx="4">
                  <c:v>מועד אחר בהתאם להחלטת הצדדים</c:v>
                </c:pt>
                <c:pt idx="5">
                  <c:v>סיום חוזה</c:v>
                </c:pt>
                <c:pt idx="6">
                  <c:v>ערב יציאה לחופשת לידה</c:v>
                </c:pt>
                <c:pt idx="7">
                  <c:v>תום חופשת לידה</c:v>
                </c:pt>
              </c:strCache>
            </c:strRef>
          </c:cat>
          <c:val>
            <c:numRef>
              <c:f>'מועד מתן ההיתר'!$B$18:$B$25</c:f>
              <c:numCache>
                <c:formatCode>General</c:formatCode>
                <c:ptCount val="8"/>
                <c:pt idx="0">
                  <c:v>108</c:v>
                </c:pt>
                <c:pt idx="1">
                  <c:v>51</c:v>
                </c:pt>
                <c:pt idx="2">
                  <c:v>249</c:v>
                </c:pt>
                <c:pt idx="3">
                  <c:v>147</c:v>
                </c:pt>
                <c:pt idx="4">
                  <c:v>52</c:v>
                </c:pt>
                <c:pt idx="5">
                  <c:v>33</c:v>
                </c:pt>
                <c:pt idx="6">
                  <c:v>136</c:v>
                </c:pt>
                <c:pt idx="7">
                  <c:v>298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87361040"/>
        <c:axId val="287361432"/>
        <c:axId val="0"/>
      </c:bar3DChart>
      <c:catAx>
        <c:axId val="28736104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he-IL"/>
          </a:p>
        </c:txPr>
        <c:crossAx val="287361432"/>
        <c:crosses val="autoZero"/>
        <c:auto val="1"/>
        <c:lblAlgn val="ctr"/>
        <c:lblOffset val="100"/>
        <c:noMultiLvlLbl val="0"/>
      </c:catAx>
      <c:valAx>
        <c:axId val="287361432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2873610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752569638472611"/>
          <c:y val="2.1189304461942258E-2"/>
          <c:w val="0.77738294809922959"/>
          <c:h val="0.91163495188101484"/>
        </c:manualLayout>
      </c:layout>
      <c:barChart>
        <c:barDir val="col"/>
        <c:grouping val="stacked"/>
        <c:varyColors val="0"/>
        <c:ser>
          <c:idx val="0"/>
          <c:order val="0"/>
          <c:spPr>
            <a:gradFill>
              <a:gsLst>
                <a:gs pos="0">
                  <a:schemeClr val="tx2">
                    <a:lumMod val="60000"/>
                    <a:lumOff val="40000"/>
                  </a:schemeClr>
                </a:gs>
                <a:gs pos="58000">
                  <a:srgbClr val="85C2FF"/>
                </a:gs>
                <a:gs pos="95000">
                  <a:schemeClr val="tx2">
                    <a:lumMod val="20000"/>
                    <a:lumOff val="80000"/>
                  </a:schemeClr>
                </a:gs>
                <a:gs pos="100000">
                  <a:schemeClr val="tx2">
                    <a:lumMod val="20000"/>
                    <a:lumOff val="80000"/>
                  </a:schemeClr>
                </a:gs>
              </a:gsLst>
              <a:lin ang="5400000" scaled="0"/>
            </a:gradFill>
            <a:ln>
              <a:solidFill>
                <a:schemeClr val="tx2">
                  <a:lumMod val="40000"/>
                  <a:lumOff val="60000"/>
                </a:schemeClr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'אזור מגורים עובדת'!$A$3:$A$7</c:f>
              <c:strCache>
                <c:ptCount val="5"/>
                <c:pt idx="0">
                  <c:v>דרום</c:v>
                </c:pt>
                <c:pt idx="1">
                  <c:v>חיפה-צפון</c:v>
                </c:pt>
                <c:pt idx="2">
                  <c:v>יו"ש</c:v>
                </c:pt>
                <c:pt idx="3">
                  <c:v>ירושלים</c:v>
                </c:pt>
                <c:pt idx="4">
                  <c:v>ת"א והמרכז</c:v>
                </c:pt>
              </c:strCache>
            </c:strRef>
          </c:cat>
          <c:val>
            <c:numRef>
              <c:f>'אזור מגורים עובדת'!$B$3:$B$7</c:f>
              <c:numCache>
                <c:formatCode>General</c:formatCode>
                <c:ptCount val="5"/>
                <c:pt idx="0">
                  <c:v>100</c:v>
                </c:pt>
                <c:pt idx="1">
                  <c:v>231</c:v>
                </c:pt>
                <c:pt idx="2">
                  <c:v>1</c:v>
                </c:pt>
                <c:pt idx="3">
                  <c:v>298</c:v>
                </c:pt>
                <c:pt idx="4">
                  <c:v>552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89542328"/>
        <c:axId val="289541936"/>
      </c:barChart>
      <c:valAx>
        <c:axId val="289541936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289542328"/>
        <c:crosses val="autoZero"/>
        <c:crossBetween val="between"/>
      </c:valAx>
      <c:catAx>
        <c:axId val="28954232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he-IL"/>
          </a:p>
        </c:txPr>
        <c:crossAx val="289541936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644829080921792"/>
          <c:y val="2.9668841509192582E-2"/>
          <c:w val="0.7536540794192268"/>
          <c:h val="0.66014192867459176"/>
        </c:manualLayout>
      </c:layout>
      <c:bar3D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99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'פילוח לפי מקצועות'!$A$4:$A$15</c:f>
              <c:strCache>
                <c:ptCount val="12"/>
                <c:pt idx="0">
                  <c:v>מקצועות  ההנדסה</c:v>
                </c:pt>
                <c:pt idx="1">
                  <c:v>כימיה/ ביולוגיה/פיזיקה</c:v>
                </c:pt>
                <c:pt idx="2">
                  <c:v>עובדי ניקיון</c:v>
                </c:pt>
                <c:pt idx="3">
                  <c:v>כלכלה וחשבונאות</c:v>
                </c:pt>
                <c:pt idx="4">
                  <c:v>מכירות</c:v>
                </c:pt>
                <c:pt idx="5">
                  <c:v>לוגיסטיקה/ תחזוקה/תפעול</c:v>
                </c:pt>
                <c:pt idx="6">
                  <c:v>מנהלים</c:v>
                </c:pt>
                <c:pt idx="7">
                  <c:v>עובדי הוראה</c:v>
                </c:pt>
                <c:pt idx="8">
                  <c:v>עובדי ביטחון</c:v>
                </c:pt>
                <c:pt idx="9">
                  <c:v>עורכי דין</c:v>
                </c:pt>
                <c:pt idx="10">
                  <c:v>תחום תקשורת</c:v>
                </c:pt>
                <c:pt idx="11">
                  <c:v>שירות לקוחות ואדמיניסטרציה</c:v>
                </c:pt>
              </c:strCache>
            </c:strRef>
          </c:cat>
          <c:val>
            <c:numRef>
              <c:f>'פילוח לפי מקצועות'!$B$4:$B$15</c:f>
              <c:numCache>
                <c:formatCode>General</c:formatCode>
                <c:ptCount val="12"/>
                <c:pt idx="0">
                  <c:v>112</c:v>
                </c:pt>
                <c:pt idx="1">
                  <c:v>31</c:v>
                </c:pt>
                <c:pt idx="2">
                  <c:v>39</c:v>
                </c:pt>
                <c:pt idx="3">
                  <c:v>47</c:v>
                </c:pt>
                <c:pt idx="4">
                  <c:v>60</c:v>
                </c:pt>
                <c:pt idx="5">
                  <c:v>48</c:v>
                </c:pt>
                <c:pt idx="6">
                  <c:v>170</c:v>
                </c:pt>
                <c:pt idx="7">
                  <c:v>192</c:v>
                </c:pt>
                <c:pt idx="8">
                  <c:v>5</c:v>
                </c:pt>
                <c:pt idx="9">
                  <c:v>19</c:v>
                </c:pt>
                <c:pt idx="10">
                  <c:v>23</c:v>
                </c:pt>
                <c:pt idx="11">
                  <c:v>436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89543504"/>
        <c:axId val="290096448"/>
        <c:axId val="0"/>
      </c:bar3DChart>
      <c:catAx>
        <c:axId val="28954350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he-IL"/>
          </a:p>
        </c:txPr>
        <c:crossAx val="290096448"/>
        <c:crosses val="autoZero"/>
        <c:auto val="1"/>
        <c:lblAlgn val="ctr"/>
        <c:lblOffset val="100"/>
        <c:noMultiLvlLbl val="0"/>
      </c:catAx>
      <c:valAx>
        <c:axId val="290096448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crossAx val="289543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'משרד החינוך והחלטות 14 מול 15'!$A$3</c:f>
              <c:strCache>
                <c:ptCount val="1"/>
                <c:pt idx="0">
                  <c:v>שובצו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'משרד החינוך והחלטות 14 מול 15'!$B$2:$C$2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'משרד החינוך והחלטות 14 מול 15'!$B$3:$C$3</c:f>
              <c:numCache>
                <c:formatCode>General</c:formatCode>
                <c:ptCount val="2"/>
                <c:pt idx="0">
                  <c:v>53</c:v>
                </c:pt>
                <c:pt idx="1">
                  <c:v>43</c:v>
                </c:pt>
              </c:numCache>
            </c:numRef>
          </c:val>
        </c:ser>
        <c:ser>
          <c:idx val="1"/>
          <c:order val="1"/>
          <c:tx>
            <c:strRef>
              <c:f>'משרד החינוך והחלטות 14 מול 15'!$A$4</c:f>
              <c:strCache>
                <c:ptCount val="1"/>
                <c:pt idx="0">
                  <c:v>פוטרו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'משרד החינוך והחלטות 14 מול 15'!$B$2:$C$2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'משרד החינוך והחלטות 14 מול 15'!$B$4:$C$4</c:f>
              <c:numCache>
                <c:formatCode>General</c:formatCode>
                <c:ptCount val="2"/>
                <c:pt idx="0">
                  <c:v>16</c:v>
                </c:pt>
                <c:pt idx="1">
                  <c:v>42</c:v>
                </c:pt>
              </c:numCache>
            </c:numRef>
          </c:val>
        </c:ser>
        <c:ser>
          <c:idx val="2"/>
          <c:order val="2"/>
          <c:tx>
            <c:strRef>
              <c:f>'משרד החינוך והחלטות 14 מול 15'!$A$5</c:f>
              <c:strCache>
                <c:ptCount val="1"/>
              </c:strCache>
            </c:strRef>
          </c:tx>
          <c:invertIfNegative val="0"/>
          <c:cat>
            <c:numRef>
              <c:f>'משרד החינוך והחלטות 14 מול 15'!$B$2:$C$2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'משרד החינוך והחלטות 14 מול 15'!$B$5:$C$5</c:f>
              <c:numCache>
                <c:formatCode>General</c:formatCode>
                <c:ptCount val="2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90097232"/>
        <c:axId val="290097624"/>
        <c:axId val="0"/>
      </c:bar3DChart>
      <c:catAx>
        <c:axId val="290097232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/>
            </a:pPr>
            <a:endParaRPr lang="he-IL"/>
          </a:p>
        </c:txPr>
        <c:crossAx val="290097624"/>
        <c:crosses val="autoZero"/>
        <c:auto val="1"/>
        <c:lblAlgn val="ctr"/>
        <c:lblOffset val="100"/>
        <c:noMultiLvlLbl val="0"/>
      </c:catAx>
      <c:valAx>
        <c:axId val="290097624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290097232"/>
        <c:crosses val="autoZero"/>
        <c:crossBetween val="between"/>
      </c:valAx>
    </c:plotArea>
    <c:legend>
      <c:legendPos val="l"/>
      <c:legendEntry>
        <c:idx val="0"/>
        <c:delete val="1"/>
      </c:legendEntry>
      <c:overlay val="0"/>
      <c:txPr>
        <a:bodyPr/>
        <a:lstStyle/>
        <a:p>
          <a:pPr>
            <a:defRPr sz="1400" b="1"/>
          </a:pPr>
          <a:endParaRPr lang="he-IL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8CD7E6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rgbClr val="FF8181"/>
              </a:solidFill>
            </c:spPr>
          </c:dPt>
          <c:dPt>
            <c:idx val="3"/>
            <c:invertIfNegative val="0"/>
            <c:bubble3D val="0"/>
            <c:spPr>
              <a:solidFill>
                <a:srgbClr val="B00000"/>
              </a:solidFill>
            </c:spPr>
          </c:dPt>
          <c:dLbls>
            <c:dLbl>
              <c:idx val="0"/>
              <c:layout>
                <c:manualLayout>
                  <c:x val="2.9676819534671585E-2"/>
                  <c:y val="-5.232636412491391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1519451055145919E-2"/>
                  <c:y val="-5.58638929283915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3889326334208174E-2"/>
                  <c:y val="-9.25925925925925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3889107611548556E-2"/>
                  <c:y val="-1.38888888888888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tx2"/>
                    </a:solidFill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'[תרשים ב- Microsoft PowerPoint]משך זמן טיפול בתיק'!$B$9:$B$10</c:f>
              <c:numCache>
                <c:formatCode>General</c:formatCode>
                <c:ptCount val="2"/>
                <c:pt idx="0">
                  <c:v>2016</c:v>
                </c:pt>
                <c:pt idx="1">
                  <c:v>2015</c:v>
                </c:pt>
              </c:numCache>
            </c:numRef>
          </c:cat>
          <c:val>
            <c:numRef>
              <c:f>'[תרשים ב- Microsoft PowerPoint]משך זמן טיפול בתיק'!$C$9:$C$10</c:f>
              <c:numCache>
                <c:formatCode>General</c:formatCode>
                <c:ptCount val="2"/>
                <c:pt idx="0">
                  <c:v>22.9</c:v>
                </c:pt>
                <c:pt idx="1">
                  <c:v>26.6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90098408"/>
        <c:axId val="290098800"/>
        <c:axId val="0"/>
      </c:bar3DChart>
      <c:catAx>
        <c:axId val="290098408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solidFill>
                  <a:schemeClr val="tx2"/>
                </a:solidFill>
              </a:defRPr>
            </a:pPr>
            <a:endParaRPr lang="he-IL"/>
          </a:p>
        </c:txPr>
        <c:crossAx val="290098800"/>
        <c:crosses val="autoZero"/>
        <c:auto val="1"/>
        <c:lblAlgn val="ctr"/>
        <c:lblOffset val="100"/>
        <c:noMultiLvlLbl val="0"/>
      </c:catAx>
      <c:valAx>
        <c:axId val="290098800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extTo"/>
        <c:crossAx val="2900984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0.36207</cdr:x>
      <cdr:y>0.02602</cdr:y>
    </cdr:from>
    <cdr:to>
      <cdr:x>0.49138</cdr:x>
      <cdr:y>0.07934</cdr:y>
    </cdr:to>
    <cdr:sp macro="" textlink="">
      <cdr:nvSpPr>
        <cdr:cNvPr id="2" name="מלבן 1"/>
        <cdr:cNvSpPr/>
      </cdr:nvSpPr>
      <cdr:spPr>
        <a:xfrm xmlns:a="http://schemas.openxmlformats.org/drawingml/2006/main">
          <a:off x="3024336" y="114653"/>
          <a:ext cx="1080120" cy="23492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1" anchor="ctr"/>
        <a:lstStyle xmlns:a="http://schemas.openxmlformats.org/drawingml/2006/main">
          <a:defPPr>
            <a:defRPr lang="he-IL"/>
          </a:defPPr>
          <a:lvl1pPr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sz="1800" b="1" dirty="0" smtClean="0"/>
            <a:t>1183</a:t>
          </a:r>
          <a:endParaRPr lang="he-IL" sz="1200" b="1" dirty="0"/>
        </a:p>
      </cdr:txBody>
    </cdr:sp>
  </cdr:relSizeAnchor>
  <cdr:relSizeAnchor xmlns:cdr="http://schemas.openxmlformats.org/drawingml/2006/chartDrawing">
    <cdr:from>
      <cdr:x>0.78448</cdr:x>
      <cdr:y>0.22716</cdr:y>
    </cdr:from>
    <cdr:to>
      <cdr:x>0.85345</cdr:x>
      <cdr:y>0.29254</cdr:y>
    </cdr:to>
    <cdr:sp macro="" textlink="">
      <cdr:nvSpPr>
        <cdr:cNvPr id="3" name="מלבן 2"/>
        <cdr:cNvSpPr/>
      </cdr:nvSpPr>
      <cdr:spPr>
        <a:xfrm xmlns:a="http://schemas.openxmlformats.org/drawingml/2006/main">
          <a:off x="6552728" y="1000825"/>
          <a:ext cx="576064" cy="288032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defPPr>
            <a:defRPr lang="he-IL"/>
          </a:defPPr>
          <a:lvl1pPr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sz="1600" b="1" dirty="0" smtClean="0"/>
            <a:t>110</a:t>
          </a:r>
          <a:endParaRPr lang="he-IL" sz="1600" b="1" dirty="0"/>
        </a:p>
      </cdr:txBody>
    </cdr:sp>
  </cdr:relSizeAnchor>
  <cdr:relSizeAnchor xmlns:cdr="http://schemas.openxmlformats.org/drawingml/2006/chartDrawing">
    <cdr:from>
      <cdr:x>0.78448</cdr:x>
      <cdr:y>0.51634</cdr:y>
    </cdr:from>
    <cdr:to>
      <cdr:x>0.8544</cdr:x>
      <cdr:y>0.58172</cdr:y>
    </cdr:to>
    <cdr:sp macro="" textlink="">
      <cdr:nvSpPr>
        <cdr:cNvPr id="4" name="מלבן 3"/>
        <cdr:cNvSpPr/>
      </cdr:nvSpPr>
      <cdr:spPr>
        <a:xfrm xmlns:a="http://schemas.openxmlformats.org/drawingml/2006/main" rot="10800000" flipV="1">
          <a:off x="6552728" y="2274893"/>
          <a:ext cx="584014" cy="288033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defPPr>
            <a:defRPr lang="he-IL"/>
          </a:defPPr>
          <a:lvl1pPr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r" rtl="1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sz="1600" b="1" dirty="0" smtClean="0"/>
            <a:t>964</a:t>
          </a:r>
          <a:endParaRPr lang="he-IL" sz="1200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0.61988</cdr:x>
      <cdr:y>0.90323</cdr:y>
    </cdr:from>
    <cdr:to>
      <cdr:x>0.98183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88373" y="4877984"/>
          <a:ext cx="3204668" cy="5226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r>
            <a:rPr lang="he-IL" sz="1400" b="1" dirty="0" smtClean="0"/>
            <a:t>*מתוכם 8 פניות לגבי עובדים בטיפולי פוריות</a:t>
          </a:r>
          <a:endParaRPr lang="he-IL" sz="14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912" y="0"/>
            <a:ext cx="2945765" cy="497047"/>
          </a:xfrm>
          <a:prstGeom prst="rect">
            <a:avLst/>
          </a:prstGeom>
        </p:spPr>
        <p:txBody>
          <a:bodyPr vert="horz" lIns="91495" tIns="45746" rIns="91495" bIns="45746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92" y="0"/>
            <a:ext cx="2945765" cy="497047"/>
          </a:xfrm>
          <a:prstGeom prst="rect">
            <a:avLst/>
          </a:prstGeom>
        </p:spPr>
        <p:txBody>
          <a:bodyPr vert="horz" lIns="91495" tIns="45746" rIns="91495" bIns="45746" rtlCol="1"/>
          <a:lstStyle>
            <a:lvl1pPr algn="l">
              <a:defRPr sz="1200"/>
            </a:lvl1pPr>
          </a:lstStyle>
          <a:p>
            <a:fld id="{BA64173C-E3D6-4DDF-8948-49C8D853299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912" y="9428005"/>
            <a:ext cx="2945765" cy="497046"/>
          </a:xfrm>
          <a:prstGeom prst="rect">
            <a:avLst/>
          </a:prstGeom>
        </p:spPr>
        <p:txBody>
          <a:bodyPr vert="horz" lIns="91495" tIns="45746" rIns="91495" bIns="45746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92" y="9428005"/>
            <a:ext cx="2945765" cy="497046"/>
          </a:xfrm>
          <a:prstGeom prst="rect">
            <a:avLst/>
          </a:prstGeom>
        </p:spPr>
        <p:txBody>
          <a:bodyPr vert="horz" lIns="91495" tIns="45746" rIns="91495" bIns="45746" rtlCol="1" anchor="b"/>
          <a:lstStyle>
            <a:lvl1pPr algn="l">
              <a:defRPr sz="1200"/>
            </a:lvl1pPr>
          </a:lstStyle>
          <a:p>
            <a:fld id="{C1BF8BFE-9D86-47DB-B63A-8D7540B5D4EF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311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0"/>
            <a:ext cx="2945660" cy="496332"/>
          </a:xfrm>
          <a:prstGeom prst="rect">
            <a:avLst/>
          </a:prstGeom>
        </p:spPr>
        <p:txBody>
          <a:bodyPr vert="horz" lIns="91495" tIns="45746" rIns="91495" bIns="45746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6" y="0"/>
            <a:ext cx="2945660" cy="496332"/>
          </a:xfrm>
          <a:prstGeom prst="rect">
            <a:avLst/>
          </a:prstGeom>
        </p:spPr>
        <p:txBody>
          <a:bodyPr vert="horz" lIns="91495" tIns="45746" rIns="91495" bIns="45746" rtlCol="1"/>
          <a:lstStyle>
            <a:lvl1pPr algn="l">
              <a:defRPr sz="1200"/>
            </a:lvl1pPr>
          </a:lstStyle>
          <a:p>
            <a:fld id="{5404823C-BE42-4871-BA91-9D51FA1B722C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95" tIns="45746" rIns="91495" bIns="45746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95" tIns="45746" rIns="91495" bIns="45746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428585"/>
            <a:ext cx="2945660" cy="496332"/>
          </a:xfrm>
          <a:prstGeom prst="rect">
            <a:avLst/>
          </a:prstGeom>
        </p:spPr>
        <p:txBody>
          <a:bodyPr vert="horz" lIns="91495" tIns="45746" rIns="91495" bIns="45746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6" y="9428585"/>
            <a:ext cx="2945660" cy="496332"/>
          </a:xfrm>
          <a:prstGeom prst="rect">
            <a:avLst/>
          </a:prstGeom>
        </p:spPr>
        <p:txBody>
          <a:bodyPr vert="horz" lIns="91495" tIns="45746" rIns="91495" bIns="45746" rtlCol="1" anchor="b"/>
          <a:lstStyle>
            <a:lvl1pPr algn="l">
              <a:defRPr sz="1200"/>
            </a:lvl1pPr>
          </a:lstStyle>
          <a:p>
            <a:fld id="{E2853526-C28A-4F6A-A5F5-0AF6E259188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64528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00985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53526-C28A-4F6A-A5F5-0AF6E2591885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7087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5753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99694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2596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68581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5128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5975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27843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3987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3518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639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0794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888A3-8E72-44AC-82B6-94450B9042F2}" type="datetimeFigureOut">
              <a:rPr lang="he-IL" smtClean="0"/>
              <a:t>כ"ג/שבט/תשע"ז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80F87-71E5-4CBD-92A2-8500EC47928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40976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599" y="1196753"/>
            <a:ext cx="2152513" cy="66407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084" y="5482754"/>
            <a:ext cx="8453542" cy="461665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 err="1" smtClean="0">
                <a:solidFill>
                  <a:schemeClr val="bg1">
                    <a:lumMod val="6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מינהל</a:t>
            </a:r>
            <a:r>
              <a:rPr lang="he-IL" sz="2400" b="1" dirty="0" smtClean="0">
                <a:solidFill>
                  <a:schemeClr val="bg1">
                    <a:lumMod val="6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ההסדרה והאכיפה</a:t>
            </a:r>
          </a:p>
        </p:txBody>
      </p:sp>
      <p:sp>
        <p:nvSpPr>
          <p:cNvPr id="4" name="מלבן 3"/>
          <p:cNvSpPr/>
          <p:nvPr/>
        </p:nvSpPr>
        <p:spPr>
          <a:xfrm>
            <a:off x="1019262" y="2276872"/>
            <a:ext cx="6944530" cy="212365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99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חוק עבודת נשים</a:t>
            </a:r>
          </a:p>
          <a:p>
            <a:pPr algn="ctr"/>
            <a:r>
              <a:rPr lang="he-IL" sz="6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99CC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סיכום שנת 2016</a:t>
            </a:r>
            <a:endParaRPr lang="he-IL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99CC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7559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4" name="Rectangle 2"/>
          <p:cNvSpPr txBox="1">
            <a:spLocks/>
          </p:cNvSpPr>
          <p:nvPr/>
        </p:nvSpPr>
        <p:spPr>
          <a:xfrm>
            <a:off x="1115616" y="548680"/>
            <a:ext cx="7416823" cy="4359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חוק עבודת נשים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1772816"/>
            <a:ext cx="8064896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sz="2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חוק עבודת נשים חוקק בשנת  1954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ומאז עבר כ- 50 תיקונים.</a:t>
            </a:r>
          </a:p>
          <a:p>
            <a:endParaRPr lang="he-IL" sz="2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מטרת החוק – להגן על העובד/ת בתקופת ההיריון/ טיפולי פוריות/ חופשת לידה ובתקופה של 60 ימים לאחר חופשת הלידה.</a:t>
            </a:r>
          </a:p>
          <a:p>
            <a:endParaRPr lang="he-IL" sz="2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ההחלטות לפיטורי העובדת – ניתנות בהתאם להוראות  החוק, לתכלית החוק ולפסיקה.</a:t>
            </a:r>
          </a:p>
          <a:p>
            <a:endParaRPr lang="he-IL" sz="2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808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4" name="Rectangle 2"/>
          <p:cNvSpPr txBox="1">
            <a:spLocks/>
          </p:cNvSpPr>
          <p:nvPr/>
        </p:nvSpPr>
        <p:spPr>
          <a:xfrm>
            <a:off x="1475657" y="548680"/>
            <a:ext cx="7416823" cy="435916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מספר פניות שהתקבלו בתחום חוק עבודת נשים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1539" y="1772816"/>
            <a:ext cx="8316925" cy="43858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36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בשנת 2015 התקבלו  </a:t>
            </a:r>
            <a:r>
              <a:rPr lang="he-IL" sz="3600" b="1" dirty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1422 </a:t>
            </a:r>
            <a:r>
              <a:rPr lang="he-IL" sz="36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פניות.</a:t>
            </a:r>
          </a:p>
          <a:p>
            <a:pPr algn="ctr">
              <a:lnSpc>
                <a:spcPct val="200000"/>
              </a:lnSpc>
            </a:pPr>
            <a:r>
              <a:rPr lang="he-IL" sz="36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בשנת 2016 התקבלו 1589 פניות.</a:t>
            </a:r>
            <a:endParaRPr lang="he-IL" sz="3600" b="1" dirty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>
              <a:lnSpc>
                <a:spcPct val="200000"/>
              </a:lnSpc>
            </a:pPr>
            <a:endParaRPr lang="he-IL" sz="3600" b="1" dirty="0" smtClean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>
              <a:lnSpc>
                <a:spcPct val="200000"/>
              </a:lnSpc>
            </a:pPr>
            <a:r>
              <a:rPr lang="he-IL" sz="36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he-IL" sz="3600" b="1" dirty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683568" y="5085184"/>
            <a:ext cx="7920880" cy="7200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בשנת 2016 </a:t>
            </a:r>
            <a:r>
              <a:rPr lang="he-IL" sz="2400" b="1" dirty="0">
                <a:latin typeface="David" panose="020E0502060401010101" pitchFamily="34" charset="-79"/>
                <a:cs typeface="David" panose="020E0502060401010101" pitchFamily="34" charset="-79"/>
              </a:rPr>
              <a:t>י</a:t>
            </a:r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שנה עלייה של 12% במספר הפניות שהתקבלו</a:t>
            </a: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3695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7" name="Rectangle 2"/>
          <p:cNvSpPr txBox="1">
            <a:spLocks/>
          </p:cNvSpPr>
          <p:nvPr/>
        </p:nvSpPr>
        <p:spPr>
          <a:xfrm>
            <a:off x="1547664" y="620688"/>
            <a:ext cx="6264696" cy="7200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היקף פעילות בשנת 2016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1763688" y="4028931"/>
            <a:ext cx="1440160" cy="12886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39 </a:t>
            </a:r>
          </a:p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פניות בטיפול </a:t>
            </a:r>
            <a:r>
              <a:rPr lang="he-IL" sz="1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(התקבלו בסוף השנה)</a:t>
            </a:r>
            <a:endParaRPr lang="he-IL" sz="1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9" name="מלבן 8"/>
          <p:cNvSpPr/>
          <p:nvPr/>
        </p:nvSpPr>
        <p:spPr>
          <a:xfrm>
            <a:off x="2951068" y="2060848"/>
            <a:ext cx="3456486" cy="9324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1589 פניות התקבלו</a:t>
            </a:r>
            <a:endParaRPr lang="he-IL" sz="2400" b="1" dirty="0">
              <a:solidFill>
                <a:schemeClr val="tx1">
                  <a:lumMod val="95000"/>
                  <a:lumOff val="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3923227" y="4050846"/>
            <a:ext cx="1512168" cy="12960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368 </a:t>
            </a:r>
          </a:p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פניות נסגרו </a:t>
            </a:r>
          </a:p>
        </p:txBody>
      </p:sp>
      <p:sp>
        <p:nvSpPr>
          <p:cNvPr id="11" name="חץ למטה 10"/>
          <p:cNvSpPr/>
          <p:nvPr/>
        </p:nvSpPr>
        <p:spPr>
          <a:xfrm rot="2131384">
            <a:off x="2792539" y="3122253"/>
            <a:ext cx="396044" cy="572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2" name="חץ למטה 11"/>
          <p:cNvSpPr/>
          <p:nvPr/>
        </p:nvSpPr>
        <p:spPr>
          <a:xfrm rot="19649755">
            <a:off x="6134833" y="3122039"/>
            <a:ext cx="396044" cy="572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6012063" y="4050846"/>
            <a:ext cx="1512168" cy="12960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1182 </a:t>
            </a:r>
          </a:p>
          <a:p>
            <a:pPr algn="ctr"/>
            <a:r>
              <a:rPr lang="he-IL" sz="2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החלטות התקבלו</a:t>
            </a:r>
          </a:p>
        </p:txBody>
      </p:sp>
      <p:sp>
        <p:nvSpPr>
          <p:cNvPr id="14" name="חץ למטה 13"/>
          <p:cNvSpPr/>
          <p:nvPr/>
        </p:nvSpPr>
        <p:spPr>
          <a:xfrm>
            <a:off x="4481289" y="3122253"/>
            <a:ext cx="396044" cy="5723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4715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1403648" y="611977"/>
            <a:ext cx="7577716" cy="58477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 החלטות שהתקבלו בשנת 2016 לעומת שנת 2015 </a:t>
            </a: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9451901"/>
              </p:ext>
            </p:extLst>
          </p:nvPr>
        </p:nvGraphicFramePr>
        <p:xfrm>
          <a:off x="395536" y="1946195"/>
          <a:ext cx="8352928" cy="4405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מלבן 4"/>
          <p:cNvSpPr/>
          <p:nvPr/>
        </p:nvSpPr>
        <p:spPr>
          <a:xfrm>
            <a:off x="5940152" y="2145277"/>
            <a:ext cx="1008112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b="1" dirty="0" smtClean="0"/>
              <a:t>1182</a:t>
            </a:r>
            <a:endParaRPr lang="he-IL" b="1" dirty="0"/>
          </a:p>
        </p:txBody>
      </p:sp>
      <p:sp>
        <p:nvSpPr>
          <p:cNvPr id="6" name="מלבן 5"/>
          <p:cNvSpPr/>
          <p:nvPr/>
        </p:nvSpPr>
        <p:spPr>
          <a:xfrm>
            <a:off x="6948264" y="2564904"/>
            <a:ext cx="57606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600" b="1" dirty="0" smtClean="0"/>
              <a:t>108</a:t>
            </a:r>
            <a:endParaRPr lang="he-IL" sz="1600" b="1" dirty="0"/>
          </a:p>
        </p:txBody>
      </p:sp>
      <p:sp>
        <p:nvSpPr>
          <p:cNvPr id="7" name="מלבן 6"/>
          <p:cNvSpPr/>
          <p:nvPr/>
        </p:nvSpPr>
        <p:spPr>
          <a:xfrm>
            <a:off x="4499992" y="2636912"/>
            <a:ext cx="57606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600" b="1" dirty="0" smtClean="0"/>
              <a:t>144</a:t>
            </a:r>
            <a:endParaRPr lang="he-IL" sz="1600" b="1" dirty="0"/>
          </a:p>
        </p:txBody>
      </p:sp>
      <p:sp>
        <p:nvSpPr>
          <p:cNvPr id="8" name="מלבן 7"/>
          <p:cNvSpPr/>
          <p:nvPr/>
        </p:nvSpPr>
        <p:spPr>
          <a:xfrm>
            <a:off x="4499992" y="2996952"/>
            <a:ext cx="57606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600" b="1" dirty="0" smtClean="0"/>
              <a:t>83</a:t>
            </a:r>
            <a:endParaRPr lang="he-IL" sz="1600" b="1" dirty="0"/>
          </a:p>
        </p:txBody>
      </p:sp>
      <p:sp>
        <p:nvSpPr>
          <p:cNvPr id="9" name="מלבן 8"/>
          <p:cNvSpPr/>
          <p:nvPr/>
        </p:nvSpPr>
        <p:spPr>
          <a:xfrm>
            <a:off x="4499992" y="4141356"/>
            <a:ext cx="57606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1600" b="1" dirty="0" smtClean="0"/>
              <a:t>956</a:t>
            </a:r>
            <a:endParaRPr lang="he-IL" sz="1600" b="1" dirty="0"/>
          </a:p>
        </p:txBody>
      </p:sp>
    </p:spTree>
    <p:extLst>
      <p:ext uri="{BB962C8B-B14F-4D97-AF65-F5344CB8AC3E}">
        <p14:creationId xmlns:p14="http://schemas.microsoft.com/office/powerpoint/2010/main" val="335908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Rectangle 2"/>
          <p:cNvSpPr txBox="1">
            <a:spLocks/>
          </p:cNvSpPr>
          <p:nvPr/>
        </p:nvSpPr>
        <p:spPr>
          <a:xfrm>
            <a:off x="755576" y="620688"/>
            <a:ext cx="8352928" cy="100811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התפלגות עילות למתן היתרים </a:t>
            </a:r>
          </a:p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 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7306495"/>
              </p:ext>
            </p:extLst>
          </p:nvPr>
        </p:nvGraphicFramePr>
        <p:xfrm>
          <a:off x="182599" y="1475284"/>
          <a:ext cx="8853897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0354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503183" y="188640"/>
            <a:ext cx="89653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 התפלגות היתרי עילה כלכלית בשנת 2016</a:t>
            </a:r>
          </a:p>
          <a:p>
            <a:pPr algn="ctr">
              <a:defRPr/>
            </a:pPr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 </a:t>
            </a: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(652 </a:t>
            </a:r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היתרים)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6634000"/>
              </p:ext>
            </p:extLst>
          </p:nvPr>
        </p:nvGraphicFramePr>
        <p:xfrm>
          <a:off x="179512" y="1412776"/>
          <a:ext cx="8856984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56507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Rectangle 2"/>
          <p:cNvSpPr txBox="1">
            <a:spLocks/>
          </p:cNvSpPr>
          <p:nvPr/>
        </p:nvSpPr>
        <p:spPr>
          <a:xfrm>
            <a:off x="899592" y="620688"/>
            <a:ext cx="7776864" cy="93610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עילת ההגנה במועד הפנייה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0848909"/>
              </p:ext>
            </p:extLst>
          </p:nvPr>
        </p:nvGraphicFramePr>
        <p:xfrm>
          <a:off x="33784" y="1451968"/>
          <a:ext cx="911021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250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914400" y="908720"/>
            <a:ext cx="8229600" cy="432048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מועד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 </a:t>
            </a: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כניסת ההיתר לתוקף (1074 היתרים)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/>
            </a:r>
            <a:b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</a:br>
            <a:endParaRPr lang="he-IL" sz="3200" dirty="0"/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8966316"/>
              </p:ext>
            </p:extLst>
          </p:nvPr>
        </p:nvGraphicFramePr>
        <p:xfrm>
          <a:off x="182599" y="1340768"/>
          <a:ext cx="8853897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94546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Rectangle 2"/>
          <p:cNvSpPr txBox="1">
            <a:spLocks/>
          </p:cNvSpPr>
          <p:nvPr/>
        </p:nvSpPr>
        <p:spPr>
          <a:xfrm>
            <a:off x="1979712" y="620688"/>
            <a:ext cx="6264696" cy="7200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אזור המגורים של העובד/ת 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0003867"/>
              </p:ext>
            </p:extLst>
          </p:nvPr>
        </p:nvGraphicFramePr>
        <p:xfrm>
          <a:off x="251520" y="1484784"/>
          <a:ext cx="8712968" cy="4953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88462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8229600" cy="432048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פילוח ההחלטות לפי מקצוע העובד/ת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/>
            </a:r>
            <a:b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</a:br>
            <a:endParaRPr lang="he-IL" sz="3200" dirty="0"/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1063849"/>
              </p:ext>
            </p:extLst>
          </p:nvPr>
        </p:nvGraphicFramePr>
        <p:xfrm>
          <a:off x="107504" y="1340768"/>
          <a:ext cx="9036496" cy="5517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18145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Rectangle 2"/>
          <p:cNvSpPr txBox="1">
            <a:spLocks noGrp="1"/>
          </p:cNvSpPr>
          <p:nvPr>
            <p:ph type="title"/>
          </p:nvPr>
        </p:nvSpPr>
        <p:spPr>
          <a:xfrm>
            <a:off x="941040" y="332656"/>
            <a:ext cx="8229600" cy="114300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ניתוח החלטות- משרד החינוך – 2016 לעומת 2015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graphicFrame>
        <p:nvGraphicFramePr>
          <p:cNvPr id="4" name="תרשים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5616225"/>
              </p:ext>
            </p:extLst>
          </p:nvPr>
        </p:nvGraphicFramePr>
        <p:xfrm>
          <a:off x="323528" y="1700808"/>
          <a:ext cx="842493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מלבן מעוגל 4"/>
          <p:cNvSpPr/>
          <p:nvPr/>
        </p:nvSpPr>
        <p:spPr>
          <a:xfrm>
            <a:off x="6012160" y="2378100"/>
            <a:ext cx="648072" cy="36004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 smtClean="0"/>
              <a:t>69</a:t>
            </a:r>
            <a:endParaRPr lang="he-IL" b="1" dirty="0"/>
          </a:p>
        </p:txBody>
      </p:sp>
      <p:sp>
        <p:nvSpPr>
          <p:cNvPr id="6" name="מלבן מעוגל 5"/>
          <p:cNvSpPr/>
          <p:nvPr/>
        </p:nvSpPr>
        <p:spPr>
          <a:xfrm>
            <a:off x="3059832" y="1844824"/>
            <a:ext cx="648072" cy="36004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 smtClean="0"/>
              <a:t>85</a:t>
            </a:r>
            <a:endParaRPr lang="he-IL" b="1" dirty="0"/>
          </a:p>
        </p:txBody>
      </p:sp>
    </p:spTree>
    <p:extLst>
      <p:ext uri="{BB962C8B-B14F-4D97-AF65-F5344CB8AC3E}">
        <p14:creationId xmlns:p14="http://schemas.microsoft.com/office/powerpoint/2010/main" val="318377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611560" y="908720"/>
            <a:ext cx="8229600" cy="432048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ממוצע משך זמן טיפול בתיק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/>
            </a:r>
            <a:b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</a:br>
            <a:endParaRPr lang="he-IL" sz="3200" dirty="0"/>
          </a:p>
        </p:txBody>
      </p:sp>
      <p:sp>
        <p:nvSpPr>
          <p:cNvPr id="4" name="מלבן 3"/>
          <p:cNvSpPr/>
          <p:nvPr/>
        </p:nvSpPr>
        <p:spPr>
          <a:xfrm>
            <a:off x="899592" y="1556792"/>
            <a:ext cx="7524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על פי נוהל העבודה, ממוצע משך טיפול בתיק הינו 30 יום</a:t>
            </a:r>
            <a:endParaRPr lang="he-IL" sz="2400" dirty="0">
              <a:solidFill>
                <a:schemeClr val="tx2"/>
              </a:solidFill>
            </a:endParaRPr>
          </a:p>
        </p:txBody>
      </p:sp>
      <p:graphicFrame>
        <p:nvGraphicFramePr>
          <p:cNvPr id="5" name="תרשים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0365014"/>
              </p:ext>
            </p:extLst>
          </p:nvPr>
        </p:nvGraphicFramePr>
        <p:xfrm>
          <a:off x="1241376" y="2031529"/>
          <a:ext cx="6840760" cy="44938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83404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1403648" y="589034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ביקורת שיפוטית על החלטות הממונה בבית הדין</a:t>
            </a:r>
            <a:endParaRPr lang="he-IL" sz="3200" dirty="0"/>
          </a:p>
        </p:txBody>
      </p:sp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505250"/>
            <a:ext cx="8568952" cy="480407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בשנת 2016 הוגשו 27 ערעורים על החלטות הממונה-</a:t>
            </a:r>
          </a:p>
          <a:p>
            <a:pPr>
              <a:spcBef>
                <a:spcPts val="0"/>
              </a:spcBef>
            </a:pPr>
            <a:r>
              <a:rPr lang="he-IL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13 הוגשו ע"י מעסיק/ה.</a:t>
            </a:r>
          </a:p>
          <a:p>
            <a:pPr>
              <a:spcBef>
                <a:spcPts val="0"/>
              </a:spcBef>
            </a:pPr>
            <a:r>
              <a:rPr lang="he-IL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14 הוגשו ע"י העובדת.</a:t>
            </a:r>
          </a:p>
          <a:p>
            <a:pPr marL="0" indent="0">
              <a:spcBef>
                <a:spcPts val="0"/>
              </a:spcBef>
              <a:buNone/>
            </a:pPr>
            <a:endParaRPr lang="he-IL" b="1" u="sng" dirty="0" smtClean="0">
              <a:solidFill>
                <a:schemeClr val="accent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he-IL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נכון ליום 15/1/17 התקבלו 11 פסקי דין:</a:t>
            </a:r>
          </a:p>
          <a:p>
            <a:pPr>
              <a:spcBef>
                <a:spcPts val="0"/>
              </a:spcBef>
            </a:pPr>
            <a:r>
              <a:rPr lang="he-IL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4 ערעורים נדחו.</a:t>
            </a:r>
          </a:p>
          <a:p>
            <a:pPr>
              <a:spcBef>
                <a:spcPts val="0"/>
              </a:spcBef>
            </a:pPr>
            <a:r>
              <a:rPr lang="he-IL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5 ערעורים נמחקו.</a:t>
            </a:r>
          </a:p>
          <a:p>
            <a:pPr>
              <a:spcBef>
                <a:spcPts val="0"/>
              </a:spcBef>
            </a:pPr>
            <a:r>
              <a:rPr lang="he-IL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 ערעורים הסתיימו בפשרה בין הצדדים.</a:t>
            </a:r>
            <a:endParaRPr lang="he-IL" b="1" dirty="0">
              <a:solidFill>
                <a:schemeClr val="tx2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</a:pP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</a:pP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</a:pP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9410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Rectangle 2"/>
          <p:cNvSpPr txBox="1">
            <a:spLocks/>
          </p:cNvSpPr>
          <p:nvPr/>
        </p:nvSpPr>
        <p:spPr>
          <a:xfrm>
            <a:off x="755576" y="1844824"/>
            <a:ext cx="7416823" cy="3028203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lnSpc>
                <a:spcPct val="250000"/>
              </a:lnSpc>
              <a:defRPr/>
            </a:pPr>
            <a:r>
              <a:rPr lang="he-IL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פעולות אכיפה של האגף לאכיפה מנהלית </a:t>
            </a:r>
          </a:p>
          <a:p>
            <a:pPr algn="ctr">
              <a:lnSpc>
                <a:spcPct val="250000"/>
              </a:lnSpc>
              <a:defRPr/>
            </a:pPr>
            <a:r>
              <a:rPr lang="he-IL" sz="3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בתחום חוק עבודת נשים</a:t>
            </a:r>
            <a:endParaRPr lang="en-US" sz="3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1705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כותרת 1"/>
          <p:cNvSpPr>
            <a:spLocks noGrp="1"/>
          </p:cNvSpPr>
          <p:nvPr>
            <p:ph type="title"/>
          </p:nvPr>
        </p:nvSpPr>
        <p:spPr>
          <a:xfrm>
            <a:off x="1094928" y="1124744"/>
            <a:ext cx="8229600" cy="432048"/>
          </a:xfrm>
        </p:spPr>
        <p:txBody>
          <a:bodyPr>
            <a:noAutofit/>
          </a:bodyPr>
          <a:lstStyle/>
          <a:p>
            <a:pPr algn="r"/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 </a:t>
            </a: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פניות לתחום תלונות בחשד להפרת חוק עבודת נשים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/>
            </a:r>
            <a:b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</a:b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/>
            </a:r>
            <a:b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</a:br>
            <a:endParaRPr lang="he-IL" sz="3200" dirty="0"/>
          </a:p>
        </p:txBody>
      </p:sp>
      <p:sp>
        <p:nvSpPr>
          <p:cNvPr id="4" name="מלבן 3"/>
          <p:cNvSpPr/>
          <p:nvPr/>
        </p:nvSpPr>
        <p:spPr>
          <a:xfrm>
            <a:off x="292677" y="1340768"/>
            <a:ext cx="84647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שנת </a:t>
            </a:r>
            <a:r>
              <a:rPr lang="he-IL" sz="2400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2015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התקבלו </a:t>
            </a:r>
            <a:r>
              <a:rPr lang="he-IL" b="1" u="sng" dirty="0" smtClean="0">
                <a:cs typeface="+mn-cs"/>
              </a:rPr>
              <a:t>125</a:t>
            </a:r>
            <a:r>
              <a:rPr lang="he-IL" b="1" dirty="0" smtClean="0">
                <a:cs typeface="+mn-cs"/>
              </a:rPr>
              <a:t> פניות בחשד להפרת חוק עבודת נשים.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57 פניות הועברו לטיפול אגף האכיפה.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68 פניות- הסתיים הטיפול בתחום התלונות (הוחזרה לעבודה, הגיעה להסדר עם המעסיק או שלא נמצאה הפרה).</a:t>
            </a:r>
            <a:endParaRPr lang="en-US" b="1" dirty="0">
              <a:cs typeface="+mn-cs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579405" y="3530039"/>
            <a:ext cx="82089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שנת 2016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התקבלו </a:t>
            </a:r>
            <a:r>
              <a:rPr lang="he-IL" b="1" u="sng" dirty="0" smtClean="0">
                <a:cs typeface="+mn-cs"/>
              </a:rPr>
              <a:t>105</a:t>
            </a:r>
            <a:r>
              <a:rPr lang="he-IL" b="1" dirty="0" smtClean="0">
                <a:cs typeface="+mn-cs"/>
              </a:rPr>
              <a:t> פניות בחשד להפרת חוק עבודת נשים.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28 פניות הועברו לטיפול אגף האכיפה.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/>
              <a:t>47 פניות- </a:t>
            </a:r>
            <a:r>
              <a:rPr lang="he-IL" b="1" dirty="0"/>
              <a:t>הסתיים הטיפול בתחום התלונות (הוחזרה לעבודה, הגיעה להסדר עם המעסיק או שלא נמצאה הפרה</a:t>
            </a:r>
            <a:r>
              <a:rPr lang="he-IL" b="1" dirty="0" smtClean="0"/>
              <a:t>).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30 פניות עדין בטיפול תחום תלונות (ממתין להתייחסות המעסיק, ממתין להחלטת הממונה על עבודת נשים וכו').</a:t>
            </a:r>
            <a:endParaRPr lang="en-US" b="1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759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434851" y="1124158"/>
            <a:ext cx="8208912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שנת </a:t>
            </a:r>
            <a:r>
              <a:rPr lang="he-IL" sz="2400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2015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נפתחו </a:t>
            </a:r>
            <a:r>
              <a:rPr lang="he-IL" b="1" dirty="0">
                <a:cs typeface="+mn-cs"/>
              </a:rPr>
              <a:t>58 תיקי חקירה כנגד </a:t>
            </a:r>
            <a:r>
              <a:rPr lang="he-IL" b="1" dirty="0" smtClean="0">
                <a:cs typeface="+mn-cs"/>
              </a:rPr>
              <a:t>מעסיקים בחשד להפרת חוק עבודת נשים.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e-IL" b="1" dirty="0">
                <a:cs typeface="+mn-cs"/>
              </a:rPr>
              <a:t>הסתיימו הליכי חקירה ב- 64 תיקי חקירה (כולל תיקים משנים קודמות).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e-IL" b="1" dirty="0">
                <a:cs typeface="+mn-cs"/>
              </a:rPr>
              <a:t>33 תיקים נסגרו ללא ממצאים</a:t>
            </a:r>
            <a:r>
              <a:rPr lang="he-IL" b="1" dirty="0" smtClean="0">
                <a:cs typeface="+mn-cs"/>
              </a:rPr>
              <a:t>. </a:t>
            </a:r>
            <a:endParaRPr lang="he-IL" b="1" dirty="0" smtClean="0">
              <a:solidFill>
                <a:srgbClr val="FF0000"/>
              </a:solidFill>
              <a:cs typeface="+mn-cs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he-IL" b="1" dirty="0">
              <a:solidFill>
                <a:srgbClr val="FF0000"/>
              </a:solidFill>
              <a:cs typeface="+mn-cs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b="1" dirty="0">
              <a:cs typeface="+mn-cs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395536" y="3794264"/>
            <a:ext cx="820891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400" b="1" dirty="0" smtClean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שנת 2016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נפתחו 21 </a:t>
            </a:r>
            <a:r>
              <a:rPr lang="he-IL" b="1" dirty="0">
                <a:cs typeface="+mn-cs"/>
              </a:rPr>
              <a:t>תיקי חקירה כנגד </a:t>
            </a:r>
            <a:r>
              <a:rPr lang="he-IL" b="1" dirty="0" smtClean="0">
                <a:cs typeface="+mn-cs"/>
              </a:rPr>
              <a:t>מעסיקים </a:t>
            </a:r>
            <a:r>
              <a:rPr lang="he-IL" b="1" dirty="0"/>
              <a:t>בחשד להפרת חוק עבודת נשים</a:t>
            </a:r>
            <a:r>
              <a:rPr lang="he-IL" b="1" dirty="0" smtClean="0">
                <a:cs typeface="+mn-cs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e-IL" b="1" smtClean="0"/>
              <a:t>הסתיימו הליכי </a:t>
            </a:r>
            <a:r>
              <a:rPr lang="he-IL" b="1" dirty="0" smtClean="0"/>
              <a:t>חקירה ב- 20 תיקי חקירה (כולל תיקים משנים קודמות).</a:t>
            </a:r>
            <a:endParaRPr lang="en-US" b="1" dirty="0">
              <a:cs typeface="+mn-cs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e-IL" b="1" dirty="0" smtClean="0">
                <a:cs typeface="+mn-cs"/>
              </a:rPr>
              <a:t>18 </a:t>
            </a:r>
            <a:r>
              <a:rPr lang="he-IL" b="1" dirty="0">
                <a:cs typeface="+mn-cs"/>
              </a:rPr>
              <a:t>תיקים נסגרו ללא </a:t>
            </a:r>
            <a:r>
              <a:rPr lang="he-IL" b="1" dirty="0" smtClean="0">
                <a:cs typeface="+mn-cs"/>
              </a:rPr>
              <a:t>ממצאים (כולל תיקים משנים קודמות). </a:t>
            </a:r>
            <a:endParaRPr lang="en-US" b="1" dirty="0">
              <a:solidFill>
                <a:srgbClr val="FF0000"/>
              </a:solidFill>
              <a:cs typeface="+mn-cs"/>
            </a:endParaRPr>
          </a:p>
        </p:txBody>
      </p:sp>
      <p:sp>
        <p:nvSpPr>
          <p:cNvPr id="5" name="כותרת 1"/>
          <p:cNvSpPr>
            <a:spLocks noGrp="1"/>
          </p:cNvSpPr>
          <p:nvPr>
            <p:ph type="title"/>
          </p:nvPr>
        </p:nvSpPr>
        <p:spPr>
          <a:xfrm>
            <a:off x="941536" y="908720"/>
            <a:ext cx="8229600" cy="432048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פעולות אכיפה של האגף לאכיפה מנהלית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/>
            </a:r>
            <a:br>
              <a:rPr lang="en-US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</a:b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160953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sp>
        <p:nvSpPr>
          <p:cNvPr id="3" name="מלבן 2"/>
          <p:cNvSpPr/>
          <p:nvPr/>
        </p:nvSpPr>
        <p:spPr>
          <a:xfrm>
            <a:off x="539552" y="19154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חוק עבודת נשים </a:t>
            </a: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– </a:t>
            </a:r>
          </a:p>
          <a:p>
            <a:pPr marL="0" indent="0" algn="ctr">
              <a:buNone/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הטלת </a:t>
            </a:r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סנקציות בחלוקה לסעיף הפרה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  <p:graphicFrame>
        <p:nvGraphicFramePr>
          <p:cNvPr id="4" name="מציין מיקום תוכן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5871745"/>
              </p:ext>
            </p:extLst>
          </p:nvPr>
        </p:nvGraphicFramePr>
        <p:xfrm>
          <a:off x="182601" y="1484782"/>
          <a:ext cx="8853895" cy="511256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75709"/>
                <a:gridCol w="825681"/>
                <a:gridCol w="645549"/>
                <a:gridCol w="1547123"/>
                <a:gridCol w="825681"/>
                <a:gridCol w="672067"/>
                <a:gridCol w="1462085"/>
              </a:tblGrid>
              <a:tr h="804731">
                <a:tc>
                  <a:txBody>
                    <a:bodyPr/>
                    <a:lstStyle/>
                    <a:p>
                      <a:pPr algn="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 gridSpan="3">
                  <a:txBody>
                    <a:bodyPr/>
                    <a:lstStyle/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he-IL" sz="1600" kern="1200" dirty="0" smtClean="0">
                        <a:effectLst/>
                      </a:endParaRPr>
                    </a:p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effectLst/>
                        </a:rPr>
                        <a:t>שנת  2016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he-IL" sz="1600" kern="1200" dirty="0" smtClean="0">
                        <a:effectLst/>
                      </a:endParaRPr>
                    </a:p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effectLst/>
                        </a:rPr>
                        <a:t>שנת  </a:t>
                      </a:r>
                      <a:r>
                        <a:rPr lang="he-IL" sz="1600" kern="1200" dirty="0">
                          <a:effectLst/>
                        </a:rPr>
                        <a:t>2015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1197444"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r>
                        <a:rPr lang="he-IL" sz="1600" dirty="0" smtClean="0">
                          <a:effectLst/>
                          <a:latin typeface="Calibri"/>
                          <a:cs typeface="Arial"/>
                        </a:rPr>
                        <a:t>סעיף</a:t>
                      </a:r>
                      <a:endParaRPr lang="en-US" sz="1600" dirty="0">
                        <a:effectLst/>
                        <a:latin typeface="Calibri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התראה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עיצום כספי 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סכום עיצומים כספיים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התראה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עיצום כספי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סכום עיצומים כספיים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</a:tr>
              <a:tr h="8913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</a:rPr>
                        <a:t>איסור </a:t>
                      </a:r>
                      <a:r>
                        <a:rPr lang="he-IL" sz="1400" kern="1200" dirty="0" smtClean="0">
                          <a:effectLst/>
                        </a:rPr>
                        <a:t>העסקה ביודעו</a:t>
                      </a:r>
                      <a:r>
                        <a:rPr lang="he-IL" sz="1400" kern="1200" baseline="0" dirty="0" smtClean="0">
                          <a:effectLst/>
                        </a:rPr>
                        <a:t> שהעובדת בחופשת לידה</a:t>
                      </a:r>
                      <a:endParaRPr lang="en-US" sz="14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 </a:t>
                      </a:r>
                      <a:r>
                        <a:rPr lang="he-IL" sz="1600" kern="1200" dirty="0" smtClean="0">
                          <a:effectLst/>
                        </a:rPr>
                        <a:t>1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 </a:t>
                      </a:r>
                      <a:r>
                        <a:rPr lang="he-IL" sz="1600" kern="1200" dirty="0" smtClean="0">
                          <a:effectLst/>
                        </a:rPr>
                        <a:t>20,420 ש"ח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</a:tr>
              <a:tr h="719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איסור פגיעה בהיקף משרה/הכנסה של עובד/ת 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effectLst/>
                        </a:rPr>
                        <a:t>4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effectLst/>
                        </a:rPr>
                        <a:t>142,960 </a:t>
                      </a:r>
                      <a:r>
                        <a:rPr lang="he-IL" sz="1600" kern="1200" dirty="0">
                          <a:effectLst/>
                        </a:rPr>
                        <a:t>₪ 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15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536,100 ₪ 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</a:tr>
              <a:tr h="14994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איסור פיטורי עובד/ת בטיפולי פוריות/עובדת בהפריה </a:t>
                      </a:r>
                      <a:r>
                        <a:rPr lang="he-IL" sz="1600" kern="1200" dirty="0" smtClean="0">
                          <a:effectLst/>
                        </a:rPr>
                        <a:t>חוץ גופית 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kern="1200" dirty="0">
                          <a:effectLst/>
                        </a:rPr>
                        <a:t> </a:t>
                      </a:r>
                      <a:r>
                        <a:rPr lang="he-IL" sz="1600" kern="1200" dirty="0" smtClean="0">
                          <a:effectLst/>
                        </a:rPr>
                        <a:t> </a:t>
                      </a:r>
                      <a:endParaRPr lang="en-US" sz="1600" dirty="0" smtClean="0">
                        <a:effectLst/>
                        <a:latin typeface="+mn-lt"/>
                        <a:ea typeface="Times New Roman"/>
                        <a:cs typeface="Arial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4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</a:rPr>
                        <a:t>142,960 ₪ 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48823" marR="48823" marT="7251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832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99" y="791794"/>
            <a:ext cx="1365065" cy="353539"/>
          </a:xfrm>
          <a:prstGeom prst="rect">
            <a:avLst/>
          </a:prstGeom>
        </p:spPr>
      </p:pic>
      <p:graphicFrame>
        <p:nvGraphicFramePr>
          <p:cNvPr id="3" name="מציין מיקום תוכן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4808605"/>
              </p:ext>
            </p:extLst>
          </p:nvPr>
        </p:nvGraphicFramePr>
        <p:xfrm>
          <a:off x="182598" y="1412777"/>
          <a:ext cx="8853898" cy="518457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01248"/>
                <a:gridCol w="808343"/>
                <a:gridCol w="631993"/>
                <a:gridCol w="1514635"/>
                <a:gridCol w="808343"/>
                <a:gridCol w="657953"/>
                <a:gridCol w="1431383"/>
              </a:tblGrid>
              <a:tr h="636557">
                <a:tc>
                  <a:txBody>
                    <a:bodyPr/>
                    <a:lstStyle/>
                    <a:p>
                      <a:pPr algn="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 gridSpan="3">
                  <a:txBody>
                    <a:bodyPr/>
                    <a:lstStyle/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he-IL" sz="1600" kern="1200" dirty="0" smtClean="0">
                        <a:effectLst/>
                        <a:cs typeface="+mn-cs"/>
                      </a:endParaRPr>
                    </a:p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effectLst/>
                          <a:cs typeface="+mn-cs"/>
                        </a:rPr>
                        <a:t>שנת  2016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endParaRPr lang="he-IL" sz="1600" kern="1200" dirty="0" smtClean="0">
                        <a:effectLst/>
                        <a:cs typeface="+mn-cs"/>
                      </a:endParaRPr>
                    </a:p>
                    <a:p>
                      <a:pPr algn="ctr" rtl="1">
                        <a:lnSpc>
                          <a:spcPts val="1365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effectLst/>
                          <a:cs typeface="+mn-cs"/>
                        </a:rPr>
                        <a:t>שנת  </a:t>
                      </a:r>
                      <a:r>
                        <a:rPr lang="he-IL" sz="1600" kern="1200" dirty="0">
                          <a:effectLst/>
                          <a:cs typeface="+mn-cs"/>
                        </a:rPr>
                        <a:t>2015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795695"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r>
                        <a:rPr lang="he-IL" sz="1600" dirty="0" smtClean="0">
                          <a:effectLst/>
                          <a:latin typeface="Calibri"/>
                          <a:cs typeface="+mn-cs"/>
                        </a:rPr>
                        <a:t>סעיף</a:t>
                      </a:r>
                      <a:endParaRPr lang="en-US" sz="1600" dirty="0">
                        <a:effectLst/>
                        <a:latin typeface="Calibri"/>
                        <a:cs typeface="+mn-cs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  <a:cs typeface="+mn-cs"/>
                        </a:rPr>
                        <a:t>התראה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  <a:cs typeface="+mn-cs"/>
                        </a:rPr>
                        <a:t>עיצום כספי 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  <a:cs typeface="+mn-cs"/>
                        </a:rPr>
                        <a:t>סכום עיצומים כספיים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  <a:cs typeface="+mn-cs"/>
                        </a:rPr>
                        <a:t>התראה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effectLst/>
                          <a:cs typeface="+mn-cs"/>
                        </a:rPr>
                        <a:t>עיצום כספי</a:t>
                      </a:r>
                      <a:endParaRPr lang="en-US" sz="16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effectLst/>
                          <a:cs typeface="+mn-cs"/>
                        </a:rPr>
                        <a:t>סכום עיצומים כספיים</a:t>
                      </a:r>
                      <a:endParaRPr lang="en-US" sz="16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48823" marR="48823" marT="7251" marB="0"/>
                </a:tc>
              </a:tr>
              <a:tr h="564366"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he-IL" sz="16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איסור פיטורי עובדת בהריון ללא היתר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9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321,660 </a:t>
                      </a: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₪ 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14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ts val="164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500,360 ₪ 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</a:tr>
              <a:tr h="106939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פיטורי עובדת בחופשת לידה או בימי </a:t>
                      </a:r>
                      <a:r>
                        <a:rPr lang="he-IL" sz="1200" b="1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העדרה, או </a:t>
                      </a:r>
                      <a:r>
                        <a:rPr lang="he-IL" sz="12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בתקופה של 60 מתום חופשת הלידה או </a:t>
                      </a:r>
                      <a:r>
                        <a:rPr lang="he-IL" sz="1200" b="1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ימי ההיעדרות </a:t>
                      </a:r>
                      <a:r>
                        <a:rPr lang="he-IL" sz="12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ללא היתר</a:t>
                      </a:r>
                      <a:endParaRPr lang="en-US" sz="10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1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35,740 ₪ 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</a:tr>
              <a:tr h="13343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איסור פיטורי עובדת בחופשת לידה או בימי העדרה מהעבודה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endParaRPr lang="en-US" sz="110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r>
                        <a:rPr lang="he-IL" sz="16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2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r>
                        <a:rPr lang="he-IL" sz="1600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71,480 ש"ח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 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2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+mn-cs"/>
                        </a:rPr>
                        <a:t>71,480 ₪ </a:t>
                      </a:r>
                      <a:endParaRPr lang="en-US" sz="1100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</a:tr>
              <a:tr h="78421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Times New Roman"/>
                          <a:cs typeface="+mn-cs"/>
                        </a:rPr>
                        <a:t>סה"כ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Times New Roman"/>
                          <a:cs typeface="+mn-cs"/>
                        </a:rPr>
                        <a:t>16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Times New Roman"/>
                          <a:cs typeface="+mn-cs"/>
                        </a:rPr>
                        <a:t>556,520 ₪ 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Times New Roman"/>
                          <a:cs typeface="+mn-cs"/>
                        </a:rPr>
                        <a:t>1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Times New Roman"/>
                          <a:cs typeface="+mn-cs"/>
                        </a:rPr>
                        <a:t>36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 smtClean="0">
                          <a:effectLst/>
                          <a:latin typeface="Calibri"/>
                          <a:ea typeface="Times New Roman"/>
                          <a:cs typeface="+mn-cs"/>
                        </a:rPr>
                        <a:t>1,286,640 ₪ </a:t>
                      </a:r>
                      <a:endParaRPr lang="en-US" sz="1600" b="1" dirty="0">
                        <a:effectLst/>
                        <a:latin typeface="Calibri"/>
                        <a:ea typeface="Times New Roman"/>
                        <a:cs typeface="+mn-cs"/>
                      </a:endParaRPr>
                    </a:p>
                  </a:txBody>
                  <a:tcPr marL="64135" marR="64135" marT="9525" marB="0"/>
                </a:tc>
              </a:tr>
            </a:tbl>
          </a:graphicData>
        </a:graphic>
      </p:graphicFrame>
      <p:sp>
        <p:nvSpPr>
          <p:cNvPr id="4" name="מלבן 3"/>
          <p:cNvSpPr/>
          <p:nvPr/>
        </p:nvSpPr>
        <p:spPr>
          <a:xfrm>
            <a:off x="683568" y="19154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  <a:defRPr/>
            </a:pPr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חוק עבודת נשים </a:t>
            </a: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– </a:t>
            </a:r>
          </a:p>
          <a:p>
            <a:pPr marL="0" indent="0" algn="ctr">
              <a:buNone/>
              <a:defRPr/>
            </a:pP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הטלת </a:t>
            </a:r>
            <a:r>
              <a:rPr lang="he-IL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סנקציות בחלוקה לסעיף </a:t>
            </a:r>
            <a:r>
              <a:rPr lang="he-IL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David" pitchFamily="2" charset="-79"/>
                <a:cs typeface="David" pitchFamily="2" charset="-79"/>
              </a:rPr>
              <a:t>הפרה- המשך</a:t>
            </a:r>
            <a:endParaRPr lang="en-US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David" pitchFamily="2" charset="-79"/>
              <a:cs typeface="David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894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14005A8-CE7D-4EA1-B9BB-DE9676B8C178}"/>
</file>

<file path=customXml/itemProps2.xml><?xml version="1.0" encoding="utf-8"?>
<ds:datastoreItem xmlns:ds="http://schemas.openxmlformats.org/officeDocument/2006/customXml" ds:itemID="{E9F3E6BA-B2EC-4053-91F8-32C2D5706390}"/>
</file>

<file path=customXml/itemProps3.xml><?xml version="1.0" encoding="utf-8"?>
<ds:datastoreItem xmlns:ds="http://schemas.openxmlformats.org/officeDocument/2006/customXml" ds:itemID="{4AA04C8B-5B9A-42EB-ADCA-CF6EACACDB21}"/>
</file>

<file path=docProps/app.xml><?xml version="1.0" encoding="utf-8"?>
<Properties xmlns="http://schemas.openxmlformats.org/officeDocument/2006/extended-properties" xmlns:vt="http://schemas.openxmlformats.org/officeDocument/2006/docPropsVTypes">
  <TotalTime>20670</TotalTime>
  <Words>618</Words>
  <Application>Microsoft Office PowerPoint</Application>
  <PresentationFormat>‫הצגה על המסך (4:3)</PresentationFormat>
  <Paragraphs>170</Paragraphs>
  <Slides>19</Slides>
  <Notes>19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19</vt:i4>
      </vt:variant>
    </vt:vector>
  </HeadingPairs>
  <TitlesOfParts>
    <vt:vector size="25" baseType="lpstr">
      <vt:lpstr>Arial</vt:lpstr>
      <vt:lpstr>Calibri</vt:lpstr>
      <vt:lpstr>David</vt:lpstr>
      <vt:lpstr>Gisha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מועד כניסת ההיתר לתוקף (1074 היתרים) </vt:lpstr>
      <vt:lpstr>מצגת של PowerPoint</vt:lpstr>
      <vt:lpstr>פילוח ההחלטות לפי מקצוע העובד/ת </vt:lpstr>
      <vt:lpstr>ניתוח החלטות- משרד החינוך – 2016 לעומת 2015</vt:lpstr>
      <vt:lpstr>ממוצע משך זמן טיפול בתיק </vt:lpstr>
      <vt:lpstr>מצגת של PowerPoint</vt:lpstr>
      <vt:lpstr>מצגת של PowerPoint</vt:lpstr>
      <vt:lpstr> פניות לתחום תלונות בחשד להפרת חוק עבודת נשים  </vt:lpstr>
      <vt:lpstr>פעולות אכיפה של האגף לאכיפה מנהלית 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אילון גולדשטיין</dc:creator>
  <cp:lastModifiedBy>דלית אזולאי</cp:lastModifiedBy>
  <cp:revision>129</cp:revision>
  <cp:lastPrinted>2017-02-14T12:59:07Z</cp:lastPrinted>
  <dcterms:created xsi:type="dcterms:W3CDTF">2016-11-22T20:06:31Z</dcterms:created>
  <dcterms:modified xsi:type="dcterms:W3CDTF">2017-02-19T12:03:36Z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2011791</vt:r8>
  </property>
</Properties>
</file>