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48" r:id="rId1"/>
  </p:sldMasterIdLst>
  <p:notesMasterIdLst>
    <p:notesMasterId r:id="rId8"/>
  </p:notesMasterIdLst>
  <p:sldIdLst>
    <p:sldId id="373" r:id="rId2"/>
    <p:sldId id="365" r:id="rId3"/>
    <p:sldId id="372" r:id="rId4"/>
    <p:sldId id="376" r:id="rId5"/>
    <p:sldId id="366" r:id="rId6"/>
    <p:sldId id="357" r:id="rId7"/>
  </p:sldIdLst>
  <p:sldSz cx="9144000" cy="6858000" type="screen4x3"/>
  <p:notesSz cx="6805613" cy="9939338"/>
  <p:custDataLst>
    <p:tags r:id="rId9"/>
  </p:custDataLst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al aflalo." initials="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CC99FF"/>
    <a:srgbClr val="D557AB"/>
    <a:srgbClr val="F26F0C"/>
    <a:srgbClr val="000000"/>
    <a:srgbClr val="00CC00"/>
    <a:srgbClr val="009AD9"/>
    <a:srgbClr val="2096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סגנון בהיר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סגנון בהיר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סגנון בהיר 3 - הדגשה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סגנון ביניים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88" autoAdjust="0"/>
    <p:restoredTop sz="94444" autoAdjust="0"/>
  </p:normalViewPr>
  <p:slideViewPr>
    <p:cSldViewPr snapToGrid="0">
      <p:cViewPr varScale="1">
        <p:scale>
          <a:sx n="67" d="100"/>
          <a:sy n="67" d="100"/>
        </p:scale>
        <p:origin x="13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7974E27-CB03-4806-913B-21D369A82481}" type="datetimeFigureOut">
              <a:rPr lang="he-IL"/>
              <a:pPr>
                <a:defRPr/>
              </a:pPr>
              <a:t>כ"ג/שבט/תשע"ז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3537" cy="447198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noProof="0" smtClean="0"/>
              <a:t>לחץ כדי לערוך סגנונות טקסט של תבנית בסיס</a:t>
            </a:r>
          </a:p>
          <a:p>
            <a:pPr lvl="1"/>
            <a:r>
              <a:rPr lang="he-IL" noProof="0" smtClean="0"/>
              <a:t>רמה שנייה</a:t>
            </a:r>
          </a:p>
          <a:p>
            <a:pPr lvl="2"/>
            <a:r>
              <a:rPr lang="he-IL" noProof="0" smtClean="0"/>
              <a:t>רמה שלישית</a:t>
            </a:r>
          </a:p>
          <a:p>
            <a:pPr lvl="3"/>
            <a:r>
              <a:rPr lang="he-IL" noProof="0" smtClean="0"/>
              <a:t>רמה רביעית</a:t>
            </a:r>
          </a:p>
          <a:p>
            <a:pPr lvl="4"/>
            <a:r>
              <a:rPr lang="he-IL" noProof="0" smtClean="0"/>
              <a:t>רמה חמישית</a:t>
            </a:r>
            <a:endParaRPr lang="he-IL" noProof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C70410-250C-45F5-9DE7-8B5DF5C5958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80967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he-IL" smtClean="0"/>
              <a:t>עדכנתי מספר יישובים.</a:t>
            </a:r>
          </a:p>
          <a:p>
            <a:r>
              <a:rPr lang="he-IL" smtClean="0"/>
              <a:t>מחכה לעדכון מעודכן של המתנדבים לפי התוכנה.</a:t>
            </a:r>
          </a:p>
        </p:txBody>
      </p:sp>
      <p:sp>
        <p:nvSpPr>
          <p:cNvPr id="19459" name="מציין מיקום של מספר שקופית 3"/>
          <p:cNvSpPr txBox="1">
            <a:spLocks noGrp="1"/>
          </p:cNvSpPr>
          <p:nvPr/>
        </p:nvSpPr>
        <p:spPr bwMode="auto">
          <a:xfrm>
            <a:off x="158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l"/>
            <a:fld id="{05211D8B-C280-47CB-B23B-73567D04A935}" type="slidenum">
              <a:rPr lang="he-IL" sz="1200"/>
              <a:pPr algn="l"/>
              <a:t>3</a:t>
            </a:fld>
            <a:endParaRPr lang="he-IL" sz="1200"/>
          </a:p>
        </p:txBody>
      </p:sp>
    </p:spTree>
    <p:extLst>
      <p:ext uri="{BB962C8B-B14F-4D97-AF65-F5344CB8AC3E}">
        <p14:creationId xmlns:p14="http://schemas.microsoft.com/office/powerpoint/2010/main" val="4218707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he-IL" b="1" smtClean="0"/>
              <a:t>הוספתי בחלק מהסעיפים כמויות ומספרים. </a:t>
            </a:r>
          </a:p>
        </p:txBody>
      </p:sp>
      <p:sp>
        <p:nvSpPr>
          <p:cNvPr id="21507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AE0E4B7-E89D-43DA-B3EB-DEE57AF22772}" type="slidenum">
              <a:rPr lang="he-IL" smtClean="0">
                <a:latin typeface="Arial" charset="0"/>
                <a:cs typeface="Arial" charset="0"/>
              </a:rPr>
              <a:pPr/>
              <a:t>4</a:t>
            </a:fld>
            <a:endParaRPr lang="he-IL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402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A271D-5CCF-4B4D-B14E-F4BC91EBA51D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4384B-4FFC-4CD0-AB58-6F98DDC750F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A11C0-C5B1-4CFD-886F-B13FF260D935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57726-D3CC-4C55-8DDD-D3EE6BCE044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1B1D6-38A0-4DB0-82E2-7B0E5587B8A1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6208-E086-463F-B7F0-9EF831CCDAB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12263-EC8E-4403-9A41-433B83615C1D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20E2A-702B-4F7C-BA72-70BFDBEBF82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822C5-87E8-4F5D-BA04-D631B831F051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03E37-FF8B-42FE-8588-552600F2179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16694-5D29-48D0-9278-D8BC5D9CDEC6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7262F-0862-412E-AA03-3D3ADAC7C31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B60B2-4EFF-4570-B832-CEE6CB07B85C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8BFD2-667C-4F79-95FE-F64F9E5CD1E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A4F4C-3B62-44BE-82FD-B605024E7386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D4EE4-4B57-4567-BC12-D83E25248DD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21958-220F-477F-AE6F-325354246A25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7E0EC-F219-4CF1-B74E-2A3C4DF379C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04C37-EE3E-4AE1-87D5-3DFAA325DC79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4AE54-069D-42CD-ACE2-BCBDCE46228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חוצ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של תמונה 6"/>
          <p:cNvSpPr>
            <a:spLocks noGrp="1"/>
          </p:cNvSpPr>
          <p:nvPr>
            <p:ph type="pic" sz="quarter" idx="13"/>
          </p:nvPr>
        </p:nvSpPr>
        <p:spPr>
          <a:xfrm>
            <a:off x="5291666" y="0"/>
            <a:ext cx="3649133" cy="6858000"/>
          </a:xfrm>
        </p:spPr>
        <p:txBody>
          <a:bodyPr rtlCol="1">
            <a:normAutofit/>
          </a:bodyPr>
          <a:lstStyle/>
          <a:p>
            <a:pPr lvl="0"/>
            <a:endParaRPr lang="he-IL" noProof="0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558C0-D220-4C1B-9526-DEE32BFE1D09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0E6D4-7900-450D-BC42-3E3E8DDFBB5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וכן + תמונה משמא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7" name="מציין מיקום טקסט 6"/>
          <p:cNvSpPr>
            <a:spLocks noGrp="1"/>
          </p:cNvSpPr>
          <p:nvPr>
            <p:ph type="body" sz="quarter" idx="13"/>
          </p:nvPr>
        </p:nvSpPr>
        <p:spPr>
          <a:xfrm>
            <a:off x="3522132" y="1524000"/>
            <a:ext cx="5164667" cy="4538663"/>
          </a:xfrm>
        </p:spPr>
        <p:txBody>
          <a:bodyPr/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9" name="מציין מיקום של תמונה 8"/>
          <p:cNvSpPr>
            <a:spLocks noGrp="1"/>
          </p:cNvSpPr>
          <p:nvPr>
            <p:ph type="pic" sz="quarter" idx="14"/>
          </p:nvPr>
        </p:nvSpPr>
        <p:spPr>
          <a:xfrm>
            <a:off x="457200" y="1524000"/>
            <a:ext cx="3005138" cy="4360863"/>
          </a:xfrm>
        </p:spPr>
        <p:txBody>
          <a:bodyPr rtlCol="1">
            <a:normAutofit/>
          </a:bodyPr>
          <a:lstStyle/>
          <a:p>
            <a:pPr lvl="0"/>
            <a:endParaRPr lang="he-IL" noProof="0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12156-6C76-4BC7-8406-70ED529B1F5D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2EE72-AB8C-4A5D-9B71-EC5929D9C9B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וכן+ תמונה חלק תחת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7" name="מציין מיקום טקסט 6"/>
          <p:cNvSpPr>
            <a:spLocks noGrp="1"/>
          </p:cNvSpPr>
          <p:nvPr>
            <p:ph type="body" sz="quarter" idx="13"/>
          </p:nvPr>
        </p:nvSpPr>
        <p:spPr>
          <a:xfrm>
            <a:off x="465668" y="1524000"/>
            <a:ext cx="8221132" cy="2192867"/>
          </a:xfrm>
        </p:spPr>
        <p:txBody>
          <a:bodyPr/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9" name="מציין מיקום של תמונה 8"/>
          <p:cNvSpPr>
            <a:spLocks noGrp="1"/>
          </p:cNvSpPr>
          <p:nvPr>
            <p:ph type="pic" sz="quarter" idx="14"/>
          </p:nvPr>
        </p:nvSpPr>
        <p:spPr>
          <a:xfrm>
            <a:off x="457200" y="3852333"/>
            <a:ext cx="8229600" cy="2032530"/>
          </a:xfrm>
        </p:spPr>
        <p:txBody>
          <a:bodyPr rtlCol="1">
            <a:normAutofit/>
          </a:bodyPr>
          <a:lstStyle/>
          <a:p>
            <a:pPr lvl="0"/>
            <a:endParaRPr lang="he-IL" noProof="0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DCA45-054E-4A95-A147-B0427149B78F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A7FF0-1434-4CD4-BB24-7EBC79CF2D3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B16E1B-321E-4870-B580-AE4811074747}" type="datetime8">
              <a:rPr lang="he-IL"/>
              <a:pPr>
                <a:defRPr/>
              </a:pPr>
              <a:t>19 פברואר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977D75-DEE8-4467-A68F-3C8B4F6317E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3200" b="1" kern="1200">
          <a:solidFill>
            <a:srgbClr val="009AD9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3200" b="1">
          <a:solidFill>
            <a:srgbClr val="009AD9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2200" kern="1200">
          <a:solidFill>
            <a:srgbClr val="7C7677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2200" kern="1200">
          <a:solidFill>
            <a:srgbClr val="7C7677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7C7677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rgbClr val="7C7677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rgbClr val="7C7677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כותרת 1"/>
          <p:cNvSpPr>
            <a:spLocks noGrp="1"/>
          </p:cNvSpPr>
          <p:nvPr>
            <p:ph type="title"/>
          </p:nvPr>
        </p:nvSpPr>
        <p:spPr>
          <a:xfrm>
            <a:off x="508000" y="436563"/>
            <a:ext cx="8229600" cy="2568575"/>
          </a:xfrm>
        </p:spPr>
        <p:txBody>
          <a:bodyPr/>
          <a:lstStyle/>
          <a:p>
            <a:pPr algn="ctr"/>
            <a:r>
              <a:rPr lang="he-IL" sz="4000" smtClean="0"/>
              <a:t>תנועת של"מ - שרות לאומי למבוגר</a:t>
            </a:r>
            <a:br>
              <a:rPr lang="he-IL" sz="4000" smtClean="0"/>
            </a:br>
            <a:r>
              <a:rPr lang="he-IL" sz="4000" smtClean="0"/>
              <a:t>תנועה ארצית למתנדבים גמלאים</a:t>
            </a:r>
          </a:p>
        </p:txBody>
      </p:sp>
      <p:pic>
        <p:nvPicPr>
          <p:cNvPr id="16386" name="Picture 2" descr="http://www.volunteerweekly.org/wp-content/uploads/2013/01/5-types-of-Volunte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175" y="3233738"/>
            <a:ext cx="88423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מלבן 3"/>
          <p:cNvSpPr/>
          <p:nvPr/>
        </p:nvSpPr>
        <p:spPr>
          <a:xfrm>
            <a:off x="341313" y="5964238"/>
            <a:ext cx="1787525" cy="64135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pic>
        <p:nvPicPr>
          <p:cNvPr id="16388" name="Picture 3" descr="D:\michal\עבודה\לוגו\לוגו חדש 2015\לוגו עם סלוגן חדש סמליל בצד ימין קובץ תמונה רגילה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313" y="6081713"/>
            <a:ext cx="2705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כותרת 1"/>
          <p:cNvSpPr txBox="1">
            <a:spLocks/>
          </p:cNvSpPr>
          <p:nvPr/>
        </p:nvSpPr>
        <p:spPr bwMode="auto">
          <a:xfrm>
            <a:off x="3684588" y="6000750"/>
            <a:ext cx="51181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he-IL" sz="2800" b="1" dirty="0">
              <a:solidFill>
                <a:srgbClr val="009AD9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287338" y="633413"/>
            <a:ext cx="8569325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he-IL" sz="2800" dirty="0">
                <a:solidFill>
                  <a:srgbClr val="B0105C"/>
                </a:solidFill>
              </a:rPr>
              <a:t> </a:t>
            </a:r>
            <a:r>
              <a:rPr lang="he-IL" sz="2800" b="1" u="sng" dirty="0">
                <a:solidFill>
                  <a:srgbClr val="B0105C"/>
                </a:solidFill>
              </a:rPr>
              <a:t>חזון:</a:t>
            </a:r>
            <a:r>
              <a:rPr lang="he-IL" sz="2800" b="1" dirty="0">
                <a:solidFill>
                  <a:srgbClr val="7F7F7F"/>
                </a:solidFill>
              </a:rPr>
              <a:t> </a:t>
            </a:r>
          </a:p>
          <a:p>
            <a:pPr>
              <a:defRPr/>
            </a:pPr>
            <a:r>
              <a:rPr lang="he-IL" sz="2400" b="1" dirty="0">
                <a:solidFill>
                  <a:srgbClr val="7F7F7F"/>
                </a:solidFill>
              </a:rPr>
              <a:t> הבחירה בהתנדבות ונתינה היא חלק מאורח החיים של כל גמלאי</a:t>
            </a:r>
            <a:r>
              <a:rPr lang="en-US" sz="2400" b="1" dirty="0">
                <a:solidFill>
                  <a:srgbClr val="7F7F7F"/>
                </a:solidFill>
              </a:rPr>
              <a:t>/</a:t>
            </a:r>
            <a:r>
              <a:rPr lang="he-IL" sz="2400" b="1" dirty="0">
                <a:solidFill>
                  <a:srgbClr val="7F7F7F"/>
                </a:solidFill>
              </a:rPr>
              <a:t>ת </a:t>
            </a:r>
          </a:p>
          <a:p>
            <a:pPr>
              <a:defRPr/>
            </a:pPr>
            <a:r>
              <a:rPr lang="he-IL" sz="2400" b="1" dirty="0">
                <a:solidFill>
                  <a:srgbClr val="7F7F7F"/>
                </a:solidFill>
              </a:rPr>
              <a:t> במדינת ישראל.</a:t>
            </a:r>
          </a:p>
          <a:p>
            <a:pPr>
              <a:defRPr/>
            </a:pPr>
            <a:endParaRPr lang="he-IL" sz="2000" b="1" dirty="0"/>
          </a:p>
          <a:p>
            <a:pPr>
              <a:defRPr/>
            </a:pPr>
            <a:r>
              <a:rPr lang="he-IL" sz="2400" dirty="0">
                <a:solidFill>
                  <a:srgbClr val="B0105C"/>
                </a:solidFill>
              </a:rPr>
              <a:t> </a:t>
            </a:r>
            <a:r>
              <a:rPr lang="he-IL" sz="2800" b="1" u="sng" dirty="0">
                <a:solidFill>
                  <a:srgbClr val="B0105C"/>
                </a:solidFill>
              </a:rPr>
              <a:t>ייעוד:</a:t>
            </a:r>
            <a:r>
              <a:rPr lang="he-IL" sz="2800" dirty="0">
                <a:solidFill>
                  <a:srgbClr val="B0105C"/>
                </a:solidFill>
              </a:rPr>
              <a:t>  </a:t>
            </a:r>
          </a:p>
          <a:p>
            <a:pPr>
              <a:defRPr/>
            </a:pPr>
            <a:r>
              <a:rPr lang="he-IL" sz="2400" b="1" dirty="0">
                <a:solidFill>
                  <a:srgbClr val="7F7F7F"/>
                </a:solidFill>
              </a:rPr>
              <a:t> חיזוק החוסן החברתי באמצעות יצירה וקידום מנהיגות גמלאית    </a:t>
            </a:r>
          </a:p>
          <a:p>
            <a:pPr>
              <a:defRPr/>
            </a:pPr>
            <a:r>
              <a:rPr lang="he-IL" sz="2400" b="1" dirty="0">
                <a:solidFill>
                  <a:srgbClr val="7F7F7F"/>
                </a:solidFill>
              </a:rPr>
              <a:t> מתנדבת בכל יישובי ומגזרי החברה הישראלית</a:t>
            </a:r>
          </a:p>
          <a:p>
            <a:pPr marL="114300">
              <a:defRPr/>
            </a:pPr>
            <a:endParaRPr lang="he-IL" sz="2000" b="1" dirty="0"/>
          </a:p>
          <a:p>
            <a:pPr marL="114300">
              <a:defRPr/>
            </a:pPr>
            <a:r>
              <a:rPr lang="he-IL" sz="2800" b="1" u="sng" dirty="0">
                <a:solidFill>
                  <a:srgbClr val="B0105C"/>
                </a:solidFill>
              </a:rPr>
              <a:t>מטרות על: </a:t>
            </a:r>
          </a:p>
          <a:p>
            <a:pPr marL="800100" lvl="1" indent="-342900">
              <a:buFont typeface="Wingdings" panose="05000000000000000000" pitchFamily="2" charset="2"/>
              <a:buChar char="q"/>
              <a:defRPr/>
            </a:pPr>
            <a:r>
              <a:rPr lang="he-IL" sz="2400" b="1" dirty="0">
                <a:solidFill>
                  <a:srgbClr val="7F7F7F"/>
                </a:solidFill>
              </a:rPr>
              <a:t>מרבבה לרבבות – תנועה לאומית להתנדבות גמלאים</a:t>
            </a:r>
          </a:p>
          <a:p>
            <a:pPr marL="800100" lvl="1" indent="-342900">
              <a:buFont typeface="Wingdings" panose="05000000000000000000" pitchFamily="2" charset="2"/>
              <a:buChar char="q"/>
              <a:defRPr/>
            </a:pPr>
            <a:r>
              <a:rPr lang="he-IL" sz="2400" b="1" dirty="0">
                <a:solidFill>
                  <a:srgbClr val="7F7F7F"/>
                </a:solidFill>
              </a:rPr>
              <a:t>אנשים מרגישים משמעותיים ושייכים בקהילתם</a:t>
            </a:r>
          </a:p>
          <a:p>
            <a:pPr marL="800100" lvl="1" indent="-342900">
              <a:buFont typeface="Wingdings" panose="05000000000000000000" pitchFamily="2" charset="2"/>
              <a:buChar char="q"/>
              <a:defRPr/>
            </a:pPr>
            <a:r>
              <a:rPr lang="he-IL" sz="2400" b="1" dirty="0" smtClean="0">
                <a:solidFill>
                  <a:srgbClr val="7F7F7F"/>
                </a:solidFill>
              </a:rPr>
              <a:t>התנדבות בקרב אוכלוסיו</a:t>
            </a:r>
            <a:r>
              <a:rPr lang="he-IL" sz="2400" b="1" dirty="0" smtClean="0">
                <a:solidFill>
                  <a:srgbClr val="7F7F7F"/>
                </a:solidFill>
              </a:rPr>
              <a:t>ת שאינן מתנדבות.</a:t>
            </a:r>
            <a:endParaRPr lang="he-IL" sz="2400" b="1" dirty="0">
              <a:solidFill>
                <a:srgbClr val="7F7F7F"/>
              </a:solidFill>
            </a:endParaRPr>
          </a:p>
          <a:p>
            <a:pPr>
              <a:defRPr/>
            </a:pPr>
            <a:endParaRPr lang="he-IL" sz="2000" b="1" dirty="0"/>
          </a:p>
          <a:p>
            <a:pPr>
              <a:defRPr/>
            </a:pPr>
            <a:endParaRPr lang="he-IL" sz="2000" b="1" dirty="0"/>
          </a:p>
        </p:txBody>
      </p:sp>
      <p:pic>
        <p:nvPicPr>
          <p:cNvPr id="17410" name="Picture 2" descr="http://www.bayvillefreelibrary.org/wp-content/uploads/2014/12/volunteer_hand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0650" y="5364163"/>
            <a:ext cx="6694488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1775" y="5924550"/>
            <a:ext cx="227965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מציין מיקום תוכן 2"/>
          <p:cNvSpPr>
            <a:spLocks/>
          </p:cNvSpPr>
          <p:nvPr/>
        </p:nvSpPr>
        <p:spPr bwMode="auto">
          <a:xfrm>
            <a:off x="325438" y="1130300"/>
            <a:ext cx="8496300" cy="434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תנועת </a:t>
            </a:r>
            <a:r>
              <a:rPr lang="he-IL" sz="2400" b="1" dirty="0" err="1">
                <a:solidFill>
                  <a:srgbClr val="7F7F7F"/>
                </a:solidFill>
              </a:rPr>
              <a:t>של"מ</a:t>
            </a:r>
            <a:r>
              <a:rPr lang="he-IL" sz="2400" b="1" dirty="0">
                <a:solidFill>
                  <a:srgbClr val="7F7F7F"/>
                </a:solidFill>
              </a:rPr>
              <a:t> בנויה על טהרת ההתנדבות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התנועה פועלת במסגרת החברה למתנ"סים 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סניפים ב- </a:t>
            </a:r>
            <a:r>
              <a:rPr lang="he-IL" sz="2400" b="1" dirty="0">
                <a:solidFill>
                  <a:srgbClr val="B0105C"/>
                </a:solidFill>
              </a:rPr>
              <a:t>98 יישובים </a:t>
            </a:r>
            <a:r>
              <a:rPr lang="he-IL" sz="2400" b="1" dirty="0">
                <a:solidFill>
                  <a:srgbClr val="7F7F7F"/>
                </a:solidFill>
              </a:rPr>
              <a:t>ברחבי הארץ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כ- </a:t>
            </a:r>
            <a:r>
              <a:rPr lang="he-IL" sz="2400" b="1" dirty="0" smtClean="0">
                <a:solidFill>
                  <a:srgbClr val="C00000"/>
                </a:solidFill>
              </a:rPr>
              <a:t>15,0</a:t>
            </a:r>
            <a:r>
              <a:rPr lang="he-IL" sz="2400" b="1" dirty="0" smtClean="0">
                <a:solidFill>
                  <a:srgbClr val="B0105C"/>
                </a:solidFill>
              </a:rPr>
              <a:t>00 </a:t>
            </a:r>
            <a:r>
              <a:rPr lang="he-IL" sz="2400" b="1" dirty="0">
                <a:solidFill>
                  <a:srgbClr val="B0105C"/>
                </a:solidFill>
              </a:rPr>
              <a:t>מתנדבים</a:t>
            </a:r>
            <a:r>
              <a:rPr lang="he-IL" sz="2400" b="1" dirty="0">
                <a:solidFill>
                  <a:srgbClr val="7F7F7F"/>
                </a:solidFill>
              </a:rPr>
              <a:t> פעילים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למעלה מ-2,000,000 שעות התנדבות בשנה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הפעלה ישירה של </a:t>
            </a:r>
            <a:r>
              <a:rPr lang="he-IL" sz="2400" b="1" dirty="0" smtClean="0">
                <a:solidFill>
                  <a:srgbClr val="7F7F7F"/>
                </a:solidFill>
              </a:rPr>
              <a:t>תכניות </a:t>
            </a:r>
            <a:r>
              <a:rPr lang="he-IL" sz="2400" b="1" dirty="0">
                <a:solidFill>
                  <a:srgbClr val="7F7F7F"/>
                </a:solidFill>
              </a:rPr>
              <a:t>ארציות-זהב </a:t>
            </a:r>
            <a:r>
              <a:rPr lang="he-IL" sz="2400" b="1" dirty="0" err="1">
                <a:solidFill>
                  <a:srgbClr val="7F7F7F"/>
                </a:solidFill>
              </a:rPr>
              <a:t>בגן,של"מ</a:t>
            </a:r>
            <a:r>
              <a:rPr lang="he-IL" sz="2400" b="1" dirty="0">
                <a:solidFill>
                  <a:srgbClr val="7F7F7F"/>
                </a:solidFill>
              </a:rPr>
              <a:t> </a:t>
            </a:r>
            <a:r>
              <a:rPr lang="he-IL" sz="2400" b="1" dirty="0" err="1">
                <a:solidFill>
                  <a:srgbClr val="7F7F7F"/>
                </a:solidFill>
              </a:rPr>
              <a:t>בחנוך,קריאה</a:t>
            </a:r>
            <a:r>
              <a:rPr lang="he-IL" sz="2400" b="1" dirty="0">
                <a:solidFill>
                  <a:srgbClr val="7F7F7F"/>
                </a:solidFill>
              </a:rPr>
              <a:t> </a:t>
            </a:r>
            <a:r>
              <a:rPr lang="he-IL" sz="2400" b="1" dirty="0" err="1">
                <a:solidFill>
                  <a:srgbClr val="7F7F7F"/>
                </a:solidFill>
              </a:rPr>
              <a:t>בהנאה,בלב</a:t>
            </a:r>
            <a:r>
              <a:rPr lang="he-IL" sz="2400" b="1" dirty="0">
                <a:solidFill>
                  <a:srgbClr val="7F7F7F"/>
                </a:solidFill>
              </a:rPr>
              <a:t> העניין</a:t>
            </a:r>
            <a:r>
              <a:rPr lang="he-IL" sz="2400" b="1" dirty="0" smtClean="0">
                <a:solidFill>
                  <a:srgbClr val="7F7F7F"/>
                </a:solidFill>
              </a:rPr>
              <a:t>, קליטת עליה וחנוך </a:t>
            </a:r>
            <a:r>
              <a:rPr lang="he-IL" sz="2400" b="1" dirty="0" err="1" smtClean="0">
                <a:solidFill>
                  <a:srgbClr val="7F7F7F"/>
                </a:solidFill>
              </a:rPr>
              <a:t>מבוגרים,קהילה</a:t>
            </a:r>
            <a:r>
              <a:rPr lang="he-IL" sz="2400" b="1" dirty="0" smtClean="0">
                <a:solidFill>
                  <a:srgbClr val="7F7F7F"/>
                </a:solidFill>
              </a:rPr>
              <a:t> </a:t>
            </a:r>
            <a:r>
              <a:rPr lang="he-IL" sz="2400" b="1" dirty="0" err="1" smtClean="0">
                <a:solidFill>
                  <a:srgbClr val="7F7F7F"/>
                </a:solidFill>
              </a:rPr>
              <a:t>מטיילת,"בלב</a:t>
            </a:r>
            <a:r>
              <a:rPr lang="he-IL" sz="2400" b="1" dirty="0" smtClean="0">
                <a:solidFill>
                  <a:srgbClr val="7F7F7F"/>
                </a:solidFill>
              </a:rPr>
              <a:t> שלם"-שלוב אוכלוסיות בעלות צרכים </a:t>
            </a:r>
            <a:r>
              <a:rPr lang="he-IL" sz="2400" b="1" dirty="0" err="1" smtClean="0">
                <a:solidFill>
                  <a:srgbClr val="7F7F7F"/>
                </a:solidFill>
              </a:rPr>
              <a:t>מיוחדים,"מחוברים</a:t>
            </a:r>
            <a:r>
              <a:rPr lang="he-IL" sz="2400" b="1" dirty="0" smtClean="0">
                <a:solidFill>
                  <a:srgbClr val="7F7F7F"/>
                </a:solidFill>
              </a:rPr>
              <a:t> </a:t>
            </a:r>
            <a:r>
              <a:rPr lang="he-IL" sz="2400" b="1" dirty="0" err="1" smtClean="0">
                <a:solidFill>
                  <a:srgbClr val="7F7F7F"/>
                </a:solidFill>
              </a:rPr>
              <a:t>לגילהזהב</a:t>
            </a:r>
            <a:r>
              <a:rPr lang="he-IL" sz="2400" b="1" dirty="0" smtClean="0">
                <a:solidFill>
                  <a:srgbClr val="7F7F7F"/>
                </a:solidFill>
              </a:rPr>
              <a:t>"-</a:t>
            </a:r>
            <a:r>
              <a:rPr lang="he-IL" sz="2400" b="1" dirty="0" err="1" smtClean="0">
                <a:solidFill>
                  <a:srgbClr val="7F7F7F"/>
                </a:solidFill>
              </a:rPr>
              <a:t>הנגשת</a:t>
            </a:r>
            <a:r>
              <a:rPr lang="he-IL" sz="2400" b="1" dirty="0" smtClean="0">
                <a:solidFill>
                  <a:srgbClr val="7F7F7F"/>
                </a:solidFill>
              </a:rPr>
              <a:t> הטלפון החכם לגמלאים.</a:t>
            </a: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מרכז </a:t>
            </a:r>
            <a:r>
              <a:rPr lang="he-IL" sz="2400" b="1" dirty="0" smtClean="0">
                <a:solidFill>
                  <a:srgbClr val="7F7F7F"/>
                </a:solidFill>
              </a:rPr>
              <a:t>הדרכה ארצי.</a:t>
            </a: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he-IL" sz="2400" b="1" dirty="0">
                <a:solidFill>
                  <a:srgbClr val="7F7F7F"/>
                </a:solidFill>
              </a:rPr>
              <a:t>בסיס נתונים ותוכנה לניהול מערך ההתנדבות 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q"/>
            </a:pPr>
            <a:endParaRPr lang="en-US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he-IL" sz="20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he-IL" sz="2400" b="1" dirty="0">
              <a:solidFill>
                <a:srgbClr val="7F7F7F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Blip>
                <a:blip r:embed="rId4"/>
              </a:buBlip>
            </a:pPr>
            <a:endParaRPr lang="en-US" sz="2400" b="1" dirty="0">
              <a:solidFill>
                <a:srgbClr val="7F7F7F"/>
              </a:solidFill>
            </a:endParaRPr>
          </a:p>
        </p:txBody>
      </p:sp>
      <p:pic>
        <p:nvPicPr>
          <p:cNvPr id="18435" name="Picture 2" descr="http://www.bayvillefreelibrary.org/wp-content/uploads/2014/12/volunteer_hands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0650" y="5778500"/>
            <a:ext cx="64833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62038" y="515938"/>
            <a:ext cx="7023100" cy="6461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he-IL" sz="2800" b="1" u="sng" dirty="0">
                <a:solidFill>
                  <a:srgbClr val="B0105C"/>
                </a:solidFill>
              </a:rPr>
              <a:t>תנועת של"מ- תכנים והיקפי פעילות</a:t>
            </a:r>
          </a:p>
          <a:p>
            <a:pPr algn="ctr">
              <a:defRPr/>
            </a:pPr>
            <a:endParaRPr lang="he-IL" sz="800" b="1" u="sng" dirty="0">
              <a:solidFill>
                <a:srgbClr val="B0105C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FE557B-955B-45E7-B820-1E5BAB778568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  <p:sp>
        <p:nvSpPr>
          <p:cNvPr id="4" name="TextBox 3"/>
          <p:cNvSpPr txBox="1"/>
          <p:nvPr/>
        </p:nvSpPr>
        <p:spPr>
          <a:xfrm>
            <a:off x="1025525" y="527050"/>
            <a:ext cx="7023100" cy="10779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he-IL" sz="2800" b="1" u="sng" dirty="0">
                <a:solidFill>
                  <a:srgbClr val="B0105C"/>
                </a:solidFill>
              </a:rPr>
              <a:t>היחידה להתנדבות ומעורבות - תחומי פעולה</a:t>
            </a:r>
          </a:p>
          <a:p>
            <a:pPr algn="ctr">
              <a:defRPr/>
            </a:pPr>
            <a:endParaRPr lang="he-IL" sz="800" b="1" u="sng" dirty="0">
              <a:solidFill>
                <a:srgbClr val="B0105C"/>
              </a:solidFill>
            </a:endParaRPr>
          </a:p>
          <a:p>
            <a:pPr algn="ctr">
              <a:defRPr/>
            </a:pPr>
            <a:r>
              <a:rPr lang="he-IL" sz="2800" b="1" u="sng" dirty="0">
                <a:solidFill>
                  <a:srgbClr val="B0105C"/>
                </a:solidFill>
              </a:rPr>
              <a:t>ההתנדבות זה עסק מקצועי</a:t>
            </a:r>
          </a:p>
        </p:txBody>
      </p:sp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473075" y="1731963"/>
            <a:ext cx="83693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בית הספר להטמעת תורת ההתנדבות ע"ש כרמלה-                </a:t>
            </a:r>
            <a:r>
              <a:rPr lang="he-IL" sz="2400" b="1" dirty="0">
                <a:solidFill>
                  <a:srgbClr val="B0105C"/>
                </a:solidFill>
              </a:rPr>
              <a:t>2,493 הכשרות. 6,080 מתנדבים</a:t>
            </a:r>
            <a:r>
              <a:rPr lang="he-IL" sz="2400" b="1" dirty="0">
                <a:solidFill>
                  <a:srgbClr val="7F7F7F"/>
                </a:solidFill>
              </a:rPr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היכל הנתינה- </a:t>
            </a:r>
            <a:r>
              <a:rPr lang="he-IL" sz="2400" b="1" dirty="0">
                <a:solidFill>
                  <a:srgbClr val="B0105C"/>
                </a:solidFill>
              </a:rPr>
              <a:t>72 סדנאות. 1,040 מתנדבים</a:t>
            </a:r>
            <a:r>
              <a:rPr lang="he-IL" sz="2400" b="1" dirty="0">
                <a:solidFill>
                  <a:srgbClr val="7F7F7F"/>
                </a:solidFill>
              </a:rPr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הקמה וליווי שולחנות עגולים </a:t>
            </a:r>
            <a:r>
              <a:rPr lang="he-IL" sz="2400" b="1" dirty="0" err="1">
                <a:solidFill>
                  <a:srgbClr val="7C7677"/>
                </a:solidFill>
                <a:latin typeface="Calibri" pitchFamily="34" charset="0"/>
              </a:rPr>
              <a:t>לתכלול</a:t>
            </a: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 תחום ההתנדבות ביישוב-</a:t>
            </a:r>
          </a:p>
          <a:p>
            <a:pPr marL="285750" indent="-285750"/>
            <a:r>
              <a:rPr lang="he-IL" sz="2400" b="1" dirty="0">
                <a:solidFill>
                  <a:srgbClr val="138677"/>
                </a:solidFill>
              </a:rPr>
              <a:t>    </a:t>
            </a:r>
            <a:r>
              <a:rPr lang="he-IL" sz="2400" b="1" dirty="0">
                <a:solidFill>
                  <a:srgbClr val="B0105C"/>
                </a:solidFill>
              </a:rPr>
              <a:t>25 יישובים</a:t>
            </a:r>
            <a:r>
              <a:rPr lang="he-IL" sz="2400" b="1" dirty="0">
                <a:solidFill>
                  <a:srgbClr val="7F7F7F"/>
                </a:solidFill>
              </a:rPr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הדרכות וליווי שוטף של רכזי </a:t>
            </a:r>
            <a:r>
              <a:rPr lang="he-IL" sz="2400" b="1" dirty="0" smtClean="0">
                <a:solidFill>
                  <a:srgbClr val="7C7677"/>
                </a:solidFill>
                <a:latin typeface="Calibri" pitchFamily="34" charset="0"/>
              </a:rPr>
              <a:t> </a:t>
            </a:r>
            <a:r>
              <a:rPr lang="he-IL" sz="2400" b="1" dirty="0" err="1" smtClean="0">
                <a:solidFill>
                  <a:srgbClr val="7C7677"/>
                </a:solidFill>
                <a:latin typeface="Calibri" pitchFamily="34" charset="0"/>
              </a:rPr>
              <a:t>של"מ</a:t>
            </a:r>
            <a:r>
              <a:rPr lang="he-IL" sz="2400" b="1" dirty="0" smtClean="0">
                <a:solidFill>
                  <a:srgbClr val="7C7677"/>
                </a:solidFill>
                <a:latin typeface="Calibri" pitchFamily="34" charset="0"/>
              </a:rPr>
              <a:t> ורכזי ההתנדבות </a:t>
            </a: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במתנ"סים.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קורס ארצי להטמעת ההתנדבות בפעילות המתנ"ס.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עבודה שוטפת עם המחוזות-רכז </a:t>
            </a:r>
            <a:r>
              <a:rPr lang="he-IL" sz="2400" b="1" dirty="0" err="1">
                <a:solidFill>
                  <a:srgbClr val="7C7677"/>
                </a:solidFill>
                <a:latin typeface="Calibri" pitchFamily="34" charset="0"/>
              </a:rPr>
              <a:t>של"מ</a:t>
            </a: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 מתנדב בכל מחוז.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תכלול תחום ההתנדבות במחוז.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תוכנה ממוחשבת לניהול מתנדבים במתנ"סים-הדרכות מחוזיות ויישוביות.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ביטוח מתנדבים דרך ביטוח לאומי.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he-IL" sz="2400" b="1" dirty="0">
                <a:solidFill>
                  <a:srgbClr val="7C7677"/>
                </a:solidFill>
                <a:latin typeface="Calibri" pitchFamily="34" charset="0"/>
              </a:rPr>
              <a:t>פיתוח מודל להפעלת מתנדבים בחרום.</a:t>
            </a:r>
          </a:p>
          <a:p>
            <a:pPr marL="285750" indent="-285750">
              <a:buFont typeface="Wingdings" pitchFamily="2" charset="2"/>
              <a:buChar char="q"/>
            </a:pPr>
            <a:endParaRPr lang="he-IL" sz="2400" b="1" dirty="0">
              <a:solidFill>
                <a:srgbClr val="7F7F7F"/>
              </a:solidFill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988" y="5805488"/>
            <a:ext cx="227965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7800" y="133350"/>
            <a:ext cx="8966200" cy="6724650"/>
          </a:xfrm>
        </p:spPr>
      </p:pic>
      <p:sp>
        <p:nvSpPr>
          <p:cNvPr id="3" name="מלבן 2"/>
          <p:cNvSpPr/>
          <p:nvPr/>
        </p:nvSpPr>
        <p:spPr>
          <a:xfrm>
            <a:off x="531813" y="5842000"/>
            <a:ext cx="3140075" cy="749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138" y="5897563"/>
            <a:ext cx="227965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EE6B78-4902-4406-A859-0DA768FCBB3E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  <p:sp>
        <p:nvSpPr>
          <p:cNvPr id="23554" name="מלבן 5"/>
          <p:cNvSpPr>
            <a:spLocks noChangeArrowheads="1"/>
          </p:cNvSpPr>
          <p:nvPr/>
        </p:nvSpPr>
        <p:spPr bwMode="auto">
          <a:xfrm>
            <a:off x="2286000" y="5229225"/>
            <a:ext cx="65579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rgbClr val="3B4453"/>
                </a:solidFill>
              </a:rPr>
              <a:t>ארנית דקל</a:t>
            </a:r>
          </a:p>
          <a:p>
            <a:r>
              <a:rPr lang="he-IL">
                <a:solidFill>
                  <a:srgbClr val="3B4453"/>
                </a:solidFill>
              </a:rPr>
              <a:t>מנהלת היחידה להתנדבות ותנועת של"מ</a:t>
            </a:r>
          </a:p>
          <a:p>
            <a:r>
              <a:rPr lang="he-IL">
                <a:solidFill>
                  <a:srgbClr val="3B4453"/>
                </a:solidFill>
              </a:rPr>
              <a:t>האגף לבינוי קהילה – החברה למתנ"סים</a:t>
            </a:r>
          </a:p>
          <a:p>
            <a:r>
              <a:rPr lang="he-IL">
                <a:solidFill>
                  <a:srgbClr val="3B4453"/>
                </a:solidFill>
              </a:rPr>
              <a:t>050-6758289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" y="5773738"/>
            <a:ext cx="227965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6"/>
          <p:cNvSpPr txBox="1">
            <a:spLocks noChangeArrowheads="1"/>
          </p:cNvSpPr>
          <p:nvPr/>
        </p:nvSpPr>
        <p:spPr bwMode="auto">
          <a:xfrm>
            <a:off x="2286000" y="720725"/>
            <a:ext cx="4606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e-IL" sz="2800" b="1" u="sng">
                <a:solidFill>
                  <a:srgbClr val="B0105C"/>
                </a:solidFill>
              </a:rPr>
              <a:t>תודה רבה</a:t>
            </a:r>
          </a:p>
        </p:txBody>
      </p:sp>
      <p:sp>
        <p:nvSpPr>
          <p:cNvPr id="23557" name="Rectangle 3"/>
          <p:cNvSpPr txBox="1">
            <a:spLocks/>
          </p:cNvSpPr>
          <p:nvPr/>
        </p:nvSpPr>
        <p:spPr bwMode="auto">
          <a:xfrm>
            <a:off x="3871913" y="1427163"/>
            <a:ext cx="6550025" cy="349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4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he-IL" sz="2800" i="1">
                <a:solidFill>
                  <a:srgbClr val="C00000"/>
                </a:solidFill>
              </a:rPr>
              <a:t>"אשרי המתנדב בלב שלם ובנפש חפצה"(דברי הימים א',כ"ח</a:t>
            </a:r>
            <a:r>
              <a:rPr lang="he-IL" sz="2400" i="1">
                <a:solidFill>
                  <a:srgbClr val="C00000"/>
                </a:solidFill>
              </a:rPr>
              <a:t>)</a:t>
            </a:r>
            <a:endParaRPr lang="en-US" sz="2400" i="1">
              <a:solidFill>
                <a:srgbClr val="C00000"/>
              </a:solidFill>
            </a:endParaRPr>
          </a:p>
        </p:txBody>
      </p:sp>
      <p:pic>
        <p:nvPicPr>
          <p:cNvPr id="23558" name="Picture 2" descr="https://encrypted-tbn1.gstatic.com/images?q=tbn:ANd9GcSrIodjzwJC6G2gpBw3Rn4rkv1Rakcm45Js7rmWzZhLUREtuDd1X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75" y="0"/>
            <a:ext cx="2219325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ircleofLove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36954" y="2492342"/>
            <a:ext cx="3759636" cy="29434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1d5b0a273958a28d96a5f591eabc2d7e497ab9"/>
</p:tagLst>
</file>

<file path=ppt/theme/theme1.xml><?xml version="1.0" encoding="utf-8"?>
<a:theme xmlns:a="http://schemas.openxmlformats.org/drawingml/2006/main" name="ערכת נושא Office">
  <a:themeElements>
    <a:clrScheme name="מטרו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קלאסי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1BD52F3-4956-41DA-8AF2-4D870E5AE138}"/>
</file>

<file path=customXml/itemProps2.xml><?xml version="1.0" encoding="utf-8"?>
<ds:datastoreItem xmlns:ds="http://schemas.openxmlformats.org/officeDocument/2006/customXml" ds:itemID="{5E2261B5-CBE1-4C79-A6EE-2ED667A400A8}"/>
</file>

<file path=customXml/itemProps3.xml><?xml version="1.0" encoding="utf-8"?>
<ds:datastoreItem xmlns:ds="http://schemas.openxmlformats.org/officeDocument/2006/customXml" ds:itemID="{2F7FD694-DCDA-4E3D-ACBF-44B7D8A5417C}"/>
</file>

<file path=docProps/app.xml><?xml version="1.0" encoding="utf-8"?>
<Properties xmlns="http://schemas.openxmlformats.org/officeDocument/2006/extended-properties" xmlns:vt="http://schemas.openxmlformats.org/officeDocument/2006/docPropsVTypes">
  <TotalTime>38626</TotalTime>
  <Words>286</Words>
  <Application>Microsoft Office PowerPoint</Application>
  <PresentationFormat>‫הצגה על המסך (4:3)</PresentationFormat>
  <Paragraphs>59</Paragraphs>
  <Slides>6</Slides>
  <Notes>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ערכת נושא Office</vt:lpstr>
      <vt:lpstr>תנועת של"מ - שרות לאומי למבוגר תנועה ארצית למתנדבים גמלאים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כותרת ראשית</dc:title>
  <dc:creator>Rinat</dc:creator>
  <cp:lastModifiedBy>User</cp:lastModifiedBy>
  <cp:revision>843</cp:revision>
  <cp:lastPrinted>2013-10-10T11:02:54Z</cp:lastPrinted>
  <dcterms:created xsi:type="dcterms:W3CDTF">2011-08-28T08:56:51Z</dcterms:created>
  <dcterms:modified xsi:type="dcterms:W3CDTF">2017-02-19T18:00:03Z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2013952</vt:r8>
  </property>
</Properties>
</file>