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341" r:id="rId1"/>
  </p:sldMasterIdLst>
  <p:notesMasterIdLst>
    <p:notesMasterId r:id="rId12"/>
  </p:notesMasterIdLst>
  <p:handoutMasterIdLst>
    <p:handoutMasterId r:id="rId13"/>
  </p:handoutMasterIdLst>
  <p:sldIdLst>
    <p:sldId id="810" r:id="rId2"/>
    <p:sldId id="862" r:id="rId3"/>
    <p:sldId id="864" r:id="rId4"/>
    <p:sldId id="869" r:id="rId5"/>
    <p:sldId id="871" r:id="rId6"/>
    <p:sldId id="873" r:id="rId7"/>
    <p:sldId id="875" r:id="rId8"/>
    <p:sldId id="839" r:id="rId9"/>
    <p:sldId id="876" r:id="rId10"/>
    <p:sldId id="851" r:id="rId11"/>
  </p:sldIdLst>
  <p:sldSz cx="9906000" cy="6858000" type="A4"/>
  <p:notesSz cx="9929813" cy="6789738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839">
          <p15:clr>
            <a:srgbClr val="A4A3A4"/>
          </p15:clr>
        </p15:guide>
        <p15:guide id="2" orient="horz" pos="1288">
          <p15:clr>
            <a:srgbClr val="A4A3A4"/>
          </p15:clr>
        </p15:guide>
        <p15:guide id="3" orient="horz" pos="196">
          <p15:clr>
            <a:srgbClr val="A4A3A4"/>
          </p15:clr>
        </p15:guide>
        <p15:guide id="4" orient="horz" pos="242">
          <p15:clr>
            <a:srgbClr val="A4A3A4"/>
          </p15:clr>
        </p15:guide>
        <p15:guide id="5" orient="horz" pos="4055">
          <p15:clr>
            <a:srgbClr val="A4A3A4"/>
          </p15:clr>
        </p15:guide>
        <p15:guide id="6" pos="2584">
          <p15:clr>
            <a:srgbClr val="A4A3A4"/>
          </p15:clr>
        </p15:guide>
        <p15:guide id="7" pos="597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39">
          <p15:clr>
            <a:srgbClr val="A4A3A4"/>
          </p15:clr>
        </p15:guide>
        <p15:guide id="2" pos="312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CC"/>
    <a:srgbClr val="F5F9FD"/>
    <a:srgbClr val="CCFFCC"/>
    <a:srgbClr val="FFE7FF"/>
    <a:srgbClr val="FFFF99"/>
    <a:srgbClr val="FFFFE5"/>
    <a:srgbClr val="FFFFF3"/>
    <a:srgbClr val="FFFFC9"/>
    <a:srgbClr val="FFFFD5"/>
    <a:srgbClr val="FDF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2833802-FEF1-4C79-8D5D-14CF1EAF98D9}" styleName="Stile chiaro 2 - Color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Stile chiaro 2 - Color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87" autoAdjust="0"/>
    <p:restoredTop sz="94129" autoAdjust="0"/>
  </p:normalViewPr>
  <p:slideViewPr>
    <p:cSldViewPr snapToGrid="0">
      <p:cViewPr varScale="1">
        <p:scale>
          <a:sx n="50" d="100"/>
          <a:sy n="50" d="100"/>
        </p:scale>
        <p:origin x="984" y="38"/>
      </p:cViewPr>
      <p:guideLst>
        <p:guide orient="horz" pos="839"/>
        <p:guide orient="horz" pos="1288"/>
        <p:guide orient="horz" pos="196"/>
        <p:guide orient="horz" pos="242"/>
        <p:guide orient="horz" pos="4055"/>
        <p:guide pos="2584"/>
        <p:guide pos="5972"/>
      </p:guideLst>
    </p:cSldViewPr>
  </p:slideViewPr>
  <p:outlineViewPr>
    <p:cViewPr>
      <p:scale>
        <a:sx n="33" d="100"/>
        <a:sy n="33" d="100"/>
      </p:scale>
      <p:origin x="0" y="71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7"/>
    </p:cViewPr>
  </p:sorterViewPr>
  <p:notesViewPr>
    <p:cSldViewPr snapToGrid="0">
      <p:cViewPr varScale="1">
        <p:scale>
          <a:sx n="49" d="100"/>
          <a:sy n="49" d="100"/>
        </p:scale>
        <p:origin x="-2940" y="-102"/>
      </p:cViewPr>
      <p:guideLst>
        <p:guide orient="horz" pos="2139"/>
        <p:guide pos="3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166" cy="339406"/>
          </a:xfrm>
          <a:prstGeom prst="rect">
            <a:avLst/>
          </a:prstGeom>
        </p:spPr>
        <p:txBody>
          <a:bodyPr vert="horz" lIns="92967" tIns="46484" rIns="92967" bIns="46484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6035" y="1"/>
            <a:ext cx="4302166" cy="339406"/>
          </a:xfrm>
          <a:prstGeom prst="rect">
            <a:avLst/>
          </a:prstGeom>
        </p:spPr>
        <p:txBody>
          <a:bodyPr vert="horz" lIns="92967" tIns="46484" rIns="92967" bIns="46484" rtlCol="0"/>
          <a:lstStyle>
            <a:lvl1pPr algn="r">
              <a:defRPr sz="1200"/>
            </a:lvl1pPr>
          </a:lstStyle>
          <a:p>
            <a:pPr>
              <a:defRPr/>
            </a:pPr>
            <a:fld id="{4E8AEC88-358D-454B-A6C3-04CD75C19579}" type="datetimeFigureOut">
              <a:rPr lang="en-US"/>
              <a:pPr>
                <a:defRPr/>
              </a:pPr>
              <a:t>2/25/2017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48716"/>
            <a:ext cx="4302166" cy="339406"/>
          </a:xfrm>
          <a:prstGeom prst="rect">
            <a:avLst/>
          </a:prstGeom>
        </p:spPr>
        <p:txBody>
          <a:bodyPr vert="horz" lIns="92967" tIns="46484" rIns="92967" bIns="46484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6035" y="6448716"/>
            <a:ext cx="4302166" cy="339406"/>
          </a:xfrm>
          <a:prstGeom prst="rect">
            <a:avLst/>
          </a:prstGeom>
        </p:spPr>
        <p:txBody>
          <a:bodyPr vert="horz" lIns="92967" tIns="46484" rIns="92967" bIns="46484" rtlCol="0" anchor="b"/>
          <a:lstStyle>
            <a:lvl1pPr algn="r">
              <a:defRPr sz="1200"/>
            </a:lvl1pPr>
          </a:lstStyle>
          <a:p>
            <a:pPr>
              <a:defRPr/>
            </a:pPr>
            <a:fld id="{CB567F5D-279B-4FB1-8472-0AD8A5401B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217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779" cy="341023"/>
          </a:xfrm>
          <a:prstGeom prst="rect">
            <a:avLst/>
          </a:prstGeom>
        </p:spPr>
        <p:txBody>
          <a:bodyPr vert="horz" lIns="93129" tIns="46565" rIns="93129" bIns="46565" rtlCol="0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5622810" y="0"/>
            <a:ext cx="4305391" cy="341023"/>
          </a:xfrm>
          <a:prstGeom prst="rect">
            <a:avLst/>
          </a:prstGeom>
        </p:spPr>
        <p:txBody>
          <a:bodyPr vert="horz" lIns="93129" tIns="46565" rIns="93129" bIns="46565" rtlCol="0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286E11C-AB36-4873-8641-BD793B25F9FC}" type="datetimeFigureOut">
              <a:rPr lang="it-IT"/>
              <a:pPr>
                <a:defRPr/>
              </a:pPr>
              <a:t>25/02/2017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127375" y="509588"/>
            <a:ext cx="3675063" cy="2544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29" tIns="46565" rIns="93129" bIns="46565" rtlCol="0" anchor="ctr"/>
          <a:lstStyle/>
          <a:p>
            <a:pPr lvl="0"/>
            <a:endParaRPr lang="it-IT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993305" y="3224358"/>
            <a:ext cx="7943205" cy="3056270"/>
          </a:xfrm>
          <a:prstGeom prst="rect">
            <a:avLst/>
          </a:prstGeom>
        </p:spPr>
        <p:txBody>
          <a:bodyPr vert="horz" lIns="93129" tIns="46565" rIns="93129" bIns="46565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6448716"/>
            <a:ext cx="4303779" cy="339406"/>
          </a:xfrm>
          <a:prstGeom prst="rect">
            <a:avLst/>
          </a:prstGeom>
        </p:spPr>
        <p:txBody>
          <a:bodyPr vert="horz" lIns="93129" tIns="46565" rIns="93129" bIns="46565" rtlCol="0" anchor="b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5622810" y="6448716"/>
            <a:ext cx="4305391" cy="339406"/>
          </a:xfrm>
          <a:prstGeom prst="rect">
            <a:avLst/>
          </a:prstGeom>
        </p:spPr>
        <p:txBody>
          <a:bodyPr vert="horz" lIns="93129" tIns="46565" rIns="93129" bIns="46565" rtlCol="0" anchor="b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F70C0DC-8EE9-4A39-BB14-C5FB583E9F57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63008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B13CE2C9-DFDA-4E3D-B330-0A8818D1213E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9"/>
            <a:ext cx="84201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97" y="107950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6447" y="107950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D11E6244-C28F-4120-84A7-EE4FD96F84DE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776E7A76-7749-4E5E-A535-9F25CA7BC19A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3B6F4FDC-C151-4C7A-B3F5-B35ED86D1208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8B0B1B6F-DA5D-49CE-8566-5CDEB8B88F47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9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EDDE5D63-85FE-4F65-B8BD-4993E79DFD5D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C29E95D2-FAB6-45DE-9C5A-25DD5AAB8C4E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E9F47AF3-FAC2-4E35-AD5F-C86F9AB9A7E1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72747" y="58747"/>
            <a:ext cx="2228850" cy="5546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6197" y="58747"/>
            <a:ext cx="6521450" cy="55467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buClr>
                <a:srgbClr val="000000"/>
              </a:buClr>
              <a:defRPr/>
            </a:pPr>
            <a:fld id="{C663D0A3-6727-42CB-9540-BCCAA3D53BDF}" type="slidenum">
              <a:rPr lang="he-IL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43117" y="58747"/>
            <a:ext cx="7558485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6197" y="1079509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" y="6588125"/>
            <a:ext cx="1726671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pPr rtl="1">
              <a:defRPr/>
            </a:pPr>
            <a:fld id="{58520691-BD27-4DB3-9780-EFFA8B163222}" type="slidenum">
              <a:rPr lang="he-IL">
                <a:solidFill>
                  <a:srgbClr val="FFFFFF"/>
                </a:solidFill>
              </a:rPr>
              <a:pPr rtl="1"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 userDrawn="1"/>
        </p:nvSpPr>
        <p:spPr bwMode="auto">
          <a:xfrm>
            <a:off x="0" y="0"/>
            <a:ext cx="1589649" cy="22789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54000" tIns="45720" rIns="54000" bIns="4572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343" r:id="rId1"/>
    <p:sldLayoutId id="2147485344" r:id="rId2"/>
    <p:sldLayoutId id="2147485345" r:id="rId3"/>
    <p:sldLayoutId id="2147485346" r:id="rId4"/>
    <p:sldLayoutId id="2147485347" r:id="rId5"/>
    <p:sldLayoutId id="2147485348" r:id="rId6"/>
    <p:sldLayoutId id="2147485349" r:id="rId7"/>
    <p:sldLayoutId id="2147485350" r:id="rId8"/>
    <p:sldLayoutId id="2147485351" r:id="rId9"/>
    <p:sldLayoutId id="2147485352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itchFamily="34" charset="0"/>
          <a:cs typeface="Arial" pitchFamily="34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itchFamily="34" charset="0"/>
          <a:cs typeface="Arial" pitchFamily="34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itchFamily="34" charset="0"/>
          <a:cs typeface="Arial" pitchFamily="34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rgbClr val="336699"/>
        </a:buClr>
        <a:buSzPct val="75000"/>
        <a:buFont typeface="Monotype Sorts"/>
        <a:buChar char="n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rgbClr val="4889CB"/>
        </a:buClr>
        <a:buSzPct val="65000"/>
        <a:buFont typeface="Monotype Sorts"/>
        <a:buChar char="l"/>
        <a:defRPr sz="20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rgbClr val="C0C0C0"/>
        </a:buClr>
        <a:buSzPct val="60000"/>
        <a:buFont typeface="Wingdings" pitchFamily="2" charset="2"/>
        <a:buChar char="u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rgbClr val="C0C0C0"/>
        </a:buClr>
        <a:buSzPct val="80000"/>
        <a:buFont typeface="Monotype Sorts"/>
        <a:buChar char="l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rgbClr val="C0C0C0"/>
        </a:buClr>
        <a:buSzPct val="80000"/>
        <a:buFont typeface="Monotype Sorts"/>
        <a:buChar char="l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C0C0C0"/>
        </a:buClr>
        <a:buSzPct val="80000"/>
        <a:buFont typeface="Monotype Sorts" pitchFamily="2" charset="2"/>
        <a:buChar char="l"/>
        <a:defRPr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C0C0C0"/>
        </a:buClr>
        <a:buSzPct val="80000"/>
        <a:buFont typeface="Monotype Sorts" pitchFamily="2" charset="2"/>
        <a:buChar char="l"/>
        <a:defRPr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C0C0C0"/>
        </a:buClr>
        <a:buSzPct val="80000"/>
        <a:buFont typeface="Monotype Sorts" pitchFamily="2" charset="2"/>
        <a:buChar char="l"/>
        <a:defRPr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C0C0C0"/>
        </a:buClr>
        <a:buSzPct val="80000"/>
        <a:buFont typeface="Monotype Sorts" pitchFamily="2" charset="2"/>
        <a:buChar char="l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0896" r="19232"/>
          <a:stretch/>
        </p:blipFill>
        <p:spPr>
          <a:xfrm>
            <a:off x="382148" y="4386533"/>
            <a:ext cx="1557337" cy="1859622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78427" y="1035844"/>
            <a:ext cx="8200102" cy="3216116"/>
          </a:xfrm>
        </p:spPr>
        <p:txBody>
          <a:bodyPr/>
          <a:lstStyle/>
          <a:p>
            <a:pPr marL="0" indent="0" algn="ctr">
              <a:buNone/>
            </a:pPr>
            <a:r>
              <a:rPr lang="he-IL" sz="5400" b="0" dirty="0" smtClean="0">
                <a:solidFill>
                  <a:schemeClr val="accent6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דיון בוועדת החינוך של הכנסת על העצמת כמות התלמידים הנקלטים במוסדות להשכלה גבוהה</a:t>
            </a:r>
          </a:p>
          <a:p>
            <a:pPr marL="0" indent="0" algn="ctr">
              <a:buNone/>
            </a:pPr>
            <a:endParaRPr lang="en-US" sz="3200" b="0" dirty="0" smtClean="0">
              <a:solidFill>
                <a:schemeClr val="accent6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ctr">
              <a:buNone/>
            </a:pPr>
            <a:endParaRPr lang="he-IL" sz="3200" b="0" u="sng" dirty="0">
              <a:solidFill>
                <a:schemeClr val="accent6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3328392" y="5325255"/>
            <a:ext cx="2976564" cy="778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SzPct val="75000"/>
              <a:buFont typeface="Monotype Sorts"/>
              <a:buChar char="n"/>
              <a:defRPr sz="2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889CB"/>
              </a:buClr>
              <a:buSzPct val="65000"/>
              <a:buFont typeface="Monotype Sorts"/>
              <a:buChar char="l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SzPct val="60000"/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SzPct val="80000"/>
              <a:buFont typeface="Monotype Sorts"/>
              <a:buChar char="l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SzPct val="80000"/>
              <a:buFont typeface="Monotype Sorts"/>
              <a:buChar char="l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r" rtl="1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SzPct val="80000"/>
              <a:buFont typeface="Monotype Sorts" pitchFamily="2" charset="2"/>
              <a:buChar char="l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r" rtl="1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SzPct val="80000"/>
              <a:buFont typeface="Monotype Sorts" pitchFamily="2" charset="2"/>
              <a:buChar char="l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r" rtl="1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SzPct val="80000"/>
              <a:buFont typeface="Monotype Sorts" pitchFamily="2" charset="2"/>
              <a:buChar char="l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r" rtl="1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SzPct val="80000"/>
              <a:buFont typeface="Monotype Sorts" pitchFamily="2" charset="2"/>
              <a:buChar char="l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Font typeface="Monotype Sorts"/>
              <a:buNone/>
            </a:pPr>
            <a:r>
              <a:rPr lang="he-IL" sz="2800" b="0" kern="0" dirty="0" smtClean="0">
                <a:solidFill>
                  <a:schemeClr val="accent6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פברואר 2017</a:t>
            </a:r>
            <a:endParaRPr lang="he-IL" sz="2800" b="0" u="sng" kern="0" dirty="0">
              <a:solidFill>
                <a:schemeClr val="accent6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0" name="תמונה 9" descr="C:\Users\שמש\Downloads\3 - big.jpg"/>
          <p:cNvPicPr/>
          <p:nvPr/>
        </p:nvPicPr>
        <p:blipFill>
          <a:blip r:embed="rId3" cstate="print"/>
          <a:srcRect l="21716" t="8685" r="23658" b="7692"/>
          <a:stretch>
            <a:fillRect/>
          </a:stretch>
        </p:blipFill>
        <p:spPr bwMode="auto">
          <a:xfrm>
            <a:off x="7255948" y="4390010"/>
            <a:ext cx="1664277" cy="1683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799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1584960" y="107607"/>
            <a:ext cx="7955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chemeClr val="accent2"/>
                </a:solidFill>
              </a:rPr>
              <a:t>דיון בוועדת החינוך של הכנסת על ההשכלה הגבוהה במגזר הדרוזי</a:t>
            </a:r>
          </a:p>
        </p:txBody>
      </p:sp>
      <p:sp>
        <p:nvSpPr>
          <p:cNvPr id="7" name="מלבן 6"/>
          <p:cNvSpPr/>
          <p:nvPr/>
        </p:nvSpPr>
        <p:spPr>
          <a:xfrm>
            <a:off x="782506" y="701040"/>
            <a:ext cx="89253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2400" b="1" dirty="0" smtClean="0"/>
              <a:t>לומדים </a:t>
            </a:r>
            <a:r>
              <a:rPr lang="he-IL" sz="2400" b="1" dirty="0"/>
              <a:t>במערכת החינוך הדרוזית בשנת  2014/15  </a:t>
            </a:r>
          </a:p>
          <a:p>
            <a:pPr algn="r"/>
            <a:r>
              <a:rPr lang="he-IL" sz="2400" b="1" dirty="0"/>
              <a:t>41,266 </a:t>
            </a:r>
            <a:r>
              <a:rPr lang="he-IL" sz="2400" b="1" dirty="0" smtClean="0"/>
              <a:t>תלמידים כולל גנים : </a:t>
            </a:r>
            <a:r>
              <a:rPr lang="he-IL" sz="2400" b="1" u="sng" dirty="0" smtClean="0">
                <a:solidFill>
                  <a:srgbClr val="C00000"/>
                </a:solidFill>
              </a:rPr>
              <a:t>שיעור </a:t>
            </a:r>
            <a:r>
              <a:rPr lang="he-IL" sz="2400" b="1" u="sng" dirty="0">
                <a:solidFill>
                  <a:srgbClr val="C00000"/>
                </a:solidFill>
              </a:rPr>
              <a:t>התלמידים בחינוך </a:t>
            </a:r>
            <a:r>
              <a:rPr lang="he-IL" sz="2400" b="1" u="sng" dirty="0" smtClean="0">
                <a:solidFill>
                  <a:srgbClr val="C00000"/>
                </a:solidFill>
              </a:rPr>
              <a:t>הדרוזי</a:t>
            </a:r>
          </a:p>
          <a:p>
            <a:pPr algn="r"/>
            <a:r>
              <a:rPr lang="he-IL" sz="2400" b="1" u="sng" dirty="0" smtClean="0">
                <a:solidFill>
                  <a:srgbClr val="C00000"/>
                </a:solidFill>
              </a:rPr>
              <a:t> </a:t>
            </a:r>
            <a:r>
              <a:rPr lang="he-IL" sz="2800" b="1" u="sng" dirty="0" smtClean="0">
                <a:solidFill>
                  <a:srgbClr val="C00000"/>
                </a:solidFill>
              </a:rPr>
              <a:t>כ 1.9 אחוז מכלל </a:t>
            </a:r>
            <a:r>
              <a:rPr lang="he-IL" sz="2800" b="1" u="sng" dirty="0" smtClean="0">
                <a:solidFill>
                  <a:srgbClr val="C00000"/>
                </a:solidFill>
              </a:rPr>
              <a:t>התלמידים במערכת החינוך</a:t>
            </a:r>
            <a:r>
              <a:rPr lang="he-IL" sz="3200" b="1" u="sng" dirty="0" smtClean="0">
                <a:solidFill>
                  <a:srgbClr val="C00000"/>
                </a:solidFill>
              </a:rPr>
              <a:t>.</a:t>
            </a:r>
            <a:endParaRPr lang="he-IL" sz="3200" b="1" u="sng" dirty="0">
              <a:solidFill>
                <a:srgbClr val="C00000"/>
              </a:solidFill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06" y="2538114"/>
            <a:ext cx="8978636" cy="384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2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3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70" y="2362518"/>
            <a:ext cx="9202606" cy="4088764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548640" y="1299022"/>
            <a:ext cx="88696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זכאות </a:t>
            </a: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לבגרות </a:t>
            </a:r>
            <a:r>
              <a:rPr lang="he-IL" sz="2400" b="1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r>
              <a:rPr lang="he-IL" sz="2400" b="1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-</a:t>
            </a:r>
          </a:p>
          <a:p>
            <a:pPr algn="r"/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שיעור הזכאים לבגרות  מהגבוה </a:t>
            </a:r>
            <a:r>
              <a:rPr lang="he-IL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במדינה כמופיע בתרשים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b="1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782506" y="0"/>
            <a:ext cx="8757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chemeClr val="accent2"/>
                </a:solidFill>
              </a:rPr>
              <a:t>דיון בוועדת החינוך של הכנסת על ההשכלה הגבוהה במגזר הדרוזי</a:t>
            </a:r>
          </a:p>
        </p:txBody>
      </p:sp>
    </p:spTree>
    <p:extLst>
      <p:ext uri="{BB962C8B-B14F-4D97-AF65-F5344CB8AC3E}">
        <p14:creationId xmlns:p14="http://schemas.microsoft.com/office/powerpoint/2010/main" val="380035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4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2505"/>
            <a:ext cx="9906000" cy="4298296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1432560" y="0"/>
            <a:ext cx="8473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chemeClr val="accent2"/>
                </a:solidFill>
              </a:rPr>
              <a:t>דיון בוועדת החינוך של הכנסת על ההשכלה הגבוהה במגזר הדרוזי</a:t>
            </a:r>
          </a:p>
        </p:txBody>
      </p:sp>
      <p:sp>
        <p:nvSpPr>
          <p:cNvPr id="7" name="מלבן 6"/>
          <p:cNvSpPr/>
          <p:nvPr/>
        </p:nvSpPr>
        <p:spPr>
          <a:xfrm>
            <a:off x="365760" y="625177"/>
            <a:ext cx="95402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dirty="0" smtClean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400" b="1" u="sng" dirty="0" smtClean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פער  </a:t>
            </a:r>
            <a:r>
              <a:rPr lang="he-IL" sz="2400" b="1" u="sng" dirty="0" smtClean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בדרישות הסף של האוניברסיטאות :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שיעור 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הזכאים 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לבגרות  מהגבוה במדינה . 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עם זאת, שיעור בעלי התעודה שעומדים בדרישות הסף של האוניברסיטאות 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בכלל הזכאים 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לתעודת 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בגרות  מהנמוכים במדינה כמופיע בגרף מטה </a:t>
            </a:r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0797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5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2906713"/>
            <a:ext cx="9494520" cy="3308349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502920" y="0"/>
            <a:ext cx="94030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800" dirty="0">
                <a:solidFill>
                  <a:schemeClr val="accent2"/>
                </a:solidFill>
              </a:rPr>
              <a:t>דיון בוועדת החינוך של הכנסת על ההשכלה הגבוהה במגזר הדרוזי</a:t>
            </a:r>
          </a:p>
        </p:txBody>
      </p:sp>
      <p:sp>
        <p:nvSpPr>
          <p:cNvPr id="7" name="מלבן 6"/>
          <p:cNvSpPr/>
          <p:nvPr/>
        </p:nvSpPr>
        <p:spPr>
          <a:xfrm>
            <a:off x="782506" y="762000"/>
            <a:ext cx="89892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2400" b="1" dirty="0"/>
              <a:t>בשנת 2014/15 </a:t>
            </a:r>
            <a:r>
              <a:rPr lang="he-IL" sz="2400" b="1" dirty="0" smtClean="0"/>
              <a:t>למדו באוניברסיטאות </a:t>
            </a:r>
            <a:r>
              <a:rPr lang="he-IL" sz="2400" b="1" dirty="0" smtClean="0"/>
              <a:t>ובמכללות </a:t>
            </a:r>
            <a:r>
              <a:rPr lang="he-IL" sz="2400" b="1" dirty="0" smtClean="0">
                <a:solidFill>
                  <a:srgbClr val="C00000"/>
                </a:solidFill>
              </a:rPr>
              <a:t>1906</a:t>
            </a:r>
            <a:r>
              <a:rPr lang="he-IL" sz="2400" b="1" dirty="0" smtClean="0"/>
              <a:t> סטודנטים מהמגזר, אחוז הסטודנטים הדרוזים מכלל הסטודנטים במדינה עומד על  </a:t>
            </a:r>
            <a:r>
              <a:rPr lang="he-IL" sz="2400" b="1" dirty="0" smtClean="0">
                <a:solidFill>
                  <a:srgbClr val="FF0000"/>
                </a:solidFill>
              </a:rPr>
              <a:t>1.36% </a:t>
            </a:r>
            <a:r>
              <a:rPr lang="he-IL" sz="2400" b="1" dirty="0" smtClean="0"/>
              <a:t>פער </a:t>
            </a:r>
            <a:r>
              <a:rPr lang="he-IL" sz="2400" b="1" dirty="0" smtClean="0"/>
              <a:t>שלילי עצום מ </a:t>
            </a:r>
            <a:r>
              <a:rPr lang="he-IL" sz="2400" b="1" dirty="0" smtClean="0">
                <a:solidFill>
                  <a:srgbClr val="00B050"/>
                </a:solidFill>
              </a:rPr>
              <a:t>%1.9 </a:t>
            </a:r>
            <a:r>
              <a:rPr lang="he-IL" sz="2400" b="1" dirty="0" smtClean="0"/>
              <a:t>המקובל סטטיסטית מול כמות התלמידים. 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21744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6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29852"/>
            <a:ext cx="9906000" cy="3585210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594360" y="167640"/>
            <a:ext cx="92026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800" dirty="0">
                <a:solidFill>
                  <a:schemeClr val="accent2"/>
                </a:solidFill>
              </a:rPr>
              <a:t>דיון בוועדת החינוך של הכנסת על ההשכלה הגבוהה במגזר הדרוזי</a:t>
            </a:r>
          </a:p>
        </p:txBody>
      </p:sp>
      <p:sp>
        <p:nvSpPr>
          <p:cNvPr id="7" name="מלבן 6"/>
          <p:cNvSpPr/>
          <p:nvPr/>
        </p:nvSpPr>
        <p:spPr>
          <a:xfrm>
            <a:off x="594360" y="690860"/>
            <a:ext cx="920260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2400" b="1" u="sng" dirty="0" smtClean="0"/>
              <a:t>אחוז מקבלי התארים : </a:t>
            </a:r>
            <a:r>
              <a:rPr lang="he-IL" sz="2400" b="1" dirty="0" smtClean="0"/>
              <a:t>בשנת </a:t>
            </a:r>
            <a:r>
              <a:rPr lang="he-IL" sz="2400" b="1" dirty="0"/>
              <a:t>2014/15 קיבלו תארים באוניברסיטאות, </a:t>
            </a:r>
            <a:r>
              <a:rPr lang="he-IL" sz="2400" b="1" dirty="0" smtClean="0"/>
              <a:t>ובמכללות 776 </a:t>
            </a:r>
            <a:r>
              <a:rPr lang="he-IL" sz="2400" b="1" dirty="0"/>
              <a:t>בוגרים דרוזים, 517 נשים ו- 259 גברים. 538 מהם סיימו תואר </a:t>
            </a:r>
            <a:r>
              <a:rPr lang="he-IL" sz="2400" b="1" dirty="0" smtClean="0"/>
              <a:t>ראשון</a:t>
            </a:r>
            <a:r>
              <a:rPr lang="he-IL" sz="2400" b="1" dirty="0"/>
              <a:t>, 217 סיימו תואר שני</a:t>
            </a:r>
            <a:r>
              <a:rPr lang="he-IL" sz="2400" b="1" dirty="0" smtClean="0"/>
              <a:t>, וחמישה </a:t>
            </a:r>
            <a:r>
              <a:rPr lang="he-IL" sz="2400" b="1" dirty="0"/>
              <a:t>סיימו תואר שלישי. </a:t>
            </a:r>
          </a:p>
          <a:p>
            <a:pPr algn="r"/>
            <a:r>
              <a:rPr lang="he-IL" sz="2400" u="sng" dirty="0" smtClean="0">
                <a:solidFill>
                  <a:srgbClr val="FF0000"/>
                </a:solidFill>
              </a:rPr>
              <a:t>אחוז מקבלי </a:t>
            </a:r>
            <a:r>
              <a:rPr lang="he-IL" sz="2400" u="sng" dirty="0">
                <a:solidFill>
                  <a:srgbClr val="FF0000"/>
                </a:solidFill>
              </a:rPr>
              <a:t>התארים הדרוזים </a:t>
            </a:r>
            <a:r>
              <a:rPr lang="he-IL" sz="2400" u="sng" dirty="0" smtClean="0">
                <a:solidFill>
                  <a:srgbClr val="FF0000"/>
                </a:solidFill>
              </a:rPr>
              <a:t>עומד על  1.2% </a:t>
            </a:r>
            <a:r>
              <a:rPr lang="he-IL" sz="2400" u="sng" dirty="0">
                <a:solidFill>
                  <a:srgbClr val="FF0000"/>
                </a:solidFill>
              </a:rPr>
              <a:t>מכלל מקבלי התארים </a:t>
            </a:r>
            <a:r>
              <a:rPr lang="he-IL" sz="2400" u="sng" dirty="0" err="1">
                <a:solidFill>
                  <a:srgbClr val="FF0000"/>
                </a:solidFill>
              </a:rPr>
              <a:t>האקדמייםבשנה</a:t>
            </a:r>
            <a:r>
              <a:rPr lang="he-IL" sz="2400" u="sng" dirty="0">
                <a:solidFill>
                  <a:srgbClr val="FF0000"/>
                </a:solidFill>
              </a:rPr>
              <a:t> זאת</a:t>
            </a:r>
            <a:r>
              <a:rPr lang="he-IL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2976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7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06" y="2906714"/>
            <a:ext cx="8420100" cy="3878261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0" y="0"/>
            <a:ext cx="9906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800" dirty="0">
                <a:solidFill>
                  <a:schemeClr val="accent2"/>
                </a:solidFill>
              </a:rPr>
              <a:t>דיון בוועדת החינוך של הכנסת על ההשכלה הגבוהה במגזר הדרוזי</a:t>
            </a:r>
          </a:p>
        </p:txBody>
      </p:sp>
      <p:sp>
        <p:nvSpPr>
          <p:cNvPr id="7" name="מלבן 6"/>
          <p:cNvSpPr/>
          <p:nvPr/>
        </p:nvSpPr>
        <p:spPr>
          <a:xfrm>
            <a:off x="7194276" y="3870959"/>
            <a:ext cx="18887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 smtClean="0"/>
              <a:t>מדעי הרוח31%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6233160" y="6217919"/>
            <a:ext cx="1737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 smtClean="0"/>
              <a:t>מדעי ה חברה  30%</a:t>
            </a:r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863336" y="704751"/>
            <a:ext cx="830053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2800" b="1" u="sng" dirty="0" smtClean="0">
                <a:solidFill>
                  <a:srgbClr val="FF0000"/>
                </a:solidFill>
              </a:rPr>
              <a:t>אחוז הנקלטים ללימודי המדעים, </a:t>
            </a:r>
            <a:r>
              <a:rPr lang="he-IL" sz="2800" b="1" u="sng" dirty="0" err="1" smtClean="0">
                <a:solidFill>
                  <a:srgbClr val="FF0000"/>
                </a:solidFill>
              </a:rPr>
              <a:t>המטמטיק</a:t>
            </a:r>
            <a:r>
              <a:rPr lang="he-IL" sz="2800" b="1" u="sng" dirty="0" smtClean="0">
                <a:solidFill>
                  <a:srgbClr val="FF0000"/>
                </a:solidFill>
              </a:rPr>
              <a:t> והרפואה: </a:t>
            </a:r>
            <a:r>
              <a:rPr lang="he-IL" sz="2800" b="1" dirty="0" smtClean="0"/>
              <a:t>נמוך מאוד יחסית  עקב החסמים והתעלמות המל"ג מהצרכים הייחודיים של  מהמגזר אפילו שנגשים עם נתונים גבוהים לא נקלטים מסיבות הזויות ונקלטים במקומם אחרים </a:t>
            </a:r>
            <a:r>
              <a:rPr lang="en-US" sz="2800" b="1" dirty="0" smtClean="0"/>
              <a:t>   </a:t>
            </a:r>
            <a:endParaRPr lang="he-IL" sz="2800" b="1" dirty="0"/>
          </a:p>
        </p:txBody>
      </p:sp>
    </p:spTree>
    <p:extLst>
      <p:ext uri="{BB962C8B-B14F-4D97-AF65-F5344CB8AC3E}">
        <p14:creationId xmlns:p14="http://schemas.microsoft.com/office/powerpoint/2010/main" val="407480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3360" y="0"/>
            <a:ext cx="9486162" cy="707923"/>
          </a:xfrm>
        </p:spPr>
        <p:txBody>
          <a:bodyPr/>
          <a:lstStyle/>
          <a:p>
            <a:r>
              <a:rPr lang="he-IL" sz="2400" dirty="0" smtClean="0"/>
              <a:t>דיון בוועדת החינוך של הכנסת על ההשכלה הגבוהה במגזר הדרוזי</a:t>
            </a:r>
            <a:endParaRPr lang="he-IL" sz="2400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46391" y="895197"/>
            <a:ext cx="8420100" cy="5835701"/>
          </a:xfrm>
        </p:spPr>
        <p:txBody>
          <a:bodyPr/>
          <a:lstStyle/>
          <a:p>
            <a:r>
              <a:rPr lang="he-IL" sz="2400" dirty="0" smtClean="0"/>
              <a:t></a:t>
            </a:r>
            <a:r>
              <a:rPr lang="he-IL" sz="2400" u="sng" dirty="0" err="1" smtClean="0">
                <a:solidFill>
                  <a:srgbClr val="C00000"/>
                </a:solidFill>
              </a:rPr>
              <a:t>תוכניות</a:t>
            </a:r>
            <a:r>
              <a:rPr lang="he-IL" sz="2400" u="sng" dirty="0" smtClean="0">
                <a:solidFill>
                  <a:srgbClr val="C00000"/>
                </a:solidFill>
              </a:rPr>
              <a:t> ממשלתיות </a:t>
            </a:r>
            <a:r>
              <a:rPr lang="he-IL" sz="2400" u="sng" dirty="0" smtClean="0">
                <a:solidFill>
                  <a:srgbClr val="C00000"/>
                </a:solidFill>
              </a:rPr>
              <a:t>לכאורה לטיפול בהעצמת כמות הסטודנטים </a:t>
            </a:r>
            <a:r>
              <a:rPr lang="he-IL" sz="2400" u="sng" dirty="0" smtClean="0">
                <a:solidFill>
                  <a:srgbClr val="C00000"/>
                </a:solidFill>
              </a:rPr>
              <a:t>: </a:t>
            </a:r>
          </a:p>
          <a:p>
            <a:pPr marL="457200" indent="-457200">
              <a:buAutoNum type="arabicPeriod"/>
            </a:pPr>
            <a:r>
              <a:rPr lang="he-IL" sz="2400" dirty="0" smtClean="0"/>
              <a:t>אין </a:t>
            </a:r>
            <a:r>
              <a:rPr lang="he-IL" sz="2400" dirty="0"/>
              <a:t>ביטוי לתוכניות ממשלתיות ספציפיות לעידוד ההשתלבות </a:t>
            </a:r>
            <a:r>
              <a:rPr lang="he-IL" sz="2400" dirty="0" smtClean="0"/>
              <a:t>   הדרוזים </a:t>
            </a:r>
            <a:r>
              <a:rPr lang="he-IL" sz="2400" dirty="0" err="1"/>
              <a:t>והנגשתם</a:t>
            </a:r>
            <a:r>
              <a:rPr lang="he-IL" sz="2400" dirty="0"/>
              <a:t> להשכלה גבוהה במדינה .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  התוכנית </a:t>
            </a:r>
            <a:r>
              <a:rPr lang="he-IL" sz="2400" dirty="0"/>
              <a:t>היחידה שקיימת במסגרת תקציב שאושר ב2010 </a:t>
            </a:r>
            <a:r>
              <a:rPr lang="he-IL" sz="2400" dirty="0" smtClean="0"/>
              <a:t>על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  סך 210   </a:t>
            </a:r>
            <a:r>
              <a:rPr lang="he-IL" sz="2400" dirty="0" err="1"/>
              <a:t>מליון</a:t>
            </a:r>
            <a:r>
              <a:rPr lang="he-IL" sz="2400" dirty="0"/>
              <a:t> שח למגזר המיעוטים </a:t>
            </a:r>
            <a:r>
              <a:rPr lang="he-IL" sz="2400" dirty="0" smtClean="0"/>
              <a:t>בלבד</a:t>
            </a:r>
            <a:r>
              <a:rPr lang="he-IL" sz="2400" dirty="0"/>
              <a:t> </a:t>
            </a:r>
            <a:r>
              <a:rPr lang="he-IL" sz="2400" dirty="0" smtClean="0"/>
              <a:t>בהתאם </a:t>
            </a:r>
            <a:r>
              <a:rPr lang="he-IL" sz="2400" dirty="0"/>
              <a:t>לחסמים </a:t>
            </a:r>
            <a:r>
              <a:rPr lang="he-IL" sz="2400" dirty="0" smtClean="0"/>
              <a:t>   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   </a:t>
            </a:r>
            <a:r>
              <a:rPr lang="he-IL" sz="2400" dirty="0" smtClean="0"/>
              <a:t>שאותרו </a:t>
            </a:r>
            <a:r>
              <a:rPr lang="he-IL" sz="2400" dirty="0"/>
              <a:t>במגזר הערבי שזה שונה לחלוטין </a:t>
            </a:r>
            <a:r>
              <a:rPr lang="he-IL" sz="2400" dirty="0" smtClean="0"/>
              <a:t>מהמגזר </a:t>
            </a:r>
            <a:r>
              <a:rPr lang="he-IL" sz="2400" dirty="0"/>
              <a:t>הדרוזי ולא </a:t>
            </a:r>
            <a:r>
              <a:rPr lang="he-IL" sz="2400" dirty="0" smtClean="0"/>
              <a:t> 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   </a:t>
            </a:r>
            <a:r>
              <a:rPr lang="he-IL" sz="2400" dirty="0" smtClean="0"/>
              <a:t>באים </a:t>
            </a:r>
            <a:r>
              <a:rPr lang="he-IL" sz="2400" dirty="0"/>
              <a:t>לידי </a:t>
            </a:r>
            <a:r>
              <a:rPr lang="he-IL" sz="2400" dirty="0" err="1"/>
              <a:t>בטוי</a:t>
            </a:r>
            <a:r>
              <a:rPr lang="he-IL" sz="2400" dirty="0"/>
              <a:t>.</a:t>
            </a:r>
          </a:p>
          <a:p>
            <a:r>
              <a:rPr lang="he-IL" sz="2400" dirty="0">
                <a:solidFill>
                  <a:srgbClr val="C00000"/>
                </a:solidFill>
              </a:rPr>
              <a:t>2. </a:t>
            </a:r>
            <a:r>
              <a:rPr lang="he-IL" sz="2400" dirty="0"/>
              <a:t>מהרשות לפיתוח כלכלי של מגזר המיעוטים נמסר כי היישום </a:t>
            </a:r>
            <a:r>
              <a:rPr lang="he-IL" sz="2400" dirty="0" smtClean="0"/>
              <a:t>  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 המקצועי </a:t>
            </a:r>
            <a:r>
              <a:rPr lang="he-IL" sz="2400" dirty="0"/>
              <a:t>של החלטת הממשלה נעשה</a:t>
            </a:r>
          </a:p>
          <a:p>
            <a:r>
              <a:rPr lang="he-IL" sz="2400" dirty="0" smtClean="0"/>
              <a:t>    בעיקר </a:t>
            </a:r>
            <a:r>
              <a:rPr lang="he-IL" sz="2400" dirty="0"/>
              <a:t>באמצעות התוכנית להרחבת נגישות האקדמיה לערבים </a:t>
            </a:r>
            <a:r>
              <a:rPr lang="he-IL" sz="2400" dirty="0" smtClean="0"/>
              <a:t>  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 בישראל </a:t>
            </a:r>
            <a:r>
              <a:rPr lang="he-IL" sz="2400" dirty="0"/>
              <a:t>וזה באחריות הוועדה לתכנון ותקצוב </a:t>
            </a:r>
            <a:r>
              <a:rPr lang="he-IL" sz="2400" dirty="0" smtClean="0"/>
              <a:t>ות"ת</a:t>
            </a:r>
          </a:p>
          <a:p>
            <a:r>
              <a:rPr lang="he-IL" sz="2400" dirty="0" smtClean="0"/>
              <a:t>    ( </a:t>
            </a:r>
            <a:r>
              <a:rPr lang="he-IL" sz="2400" dirty="0"/>
              <a:t>במועצה להשכלה גבוהה )מל"ג.  </a:t>
            </a:r>
          </a:p>
          <a:p>
            <a:r>
              <a:rPr lang="he-IL" dirty="0" smtClean="0"/>
              <a:t> </a:t>
            </a:r>
            <a:endParaRPr lang="he-IL" sz="2800" dirty="0" smtClean="0">
              <a:solidFill>
                <a:srgbClr val="C0000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8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26672" y="721395"/>
            <a:ext cx="7848600" cy="147285"/>
          </a:xfrm>
        </p:spPr>
        <p:txBody>
          <a:bodyPr>
            <a:noAutofit/>
          </a:bodyPr>
          <a:lstStyle/>
          <a:p>
            <a:r>
              <a:rPr lang="he-IL" u="sng">
                <a:solidFill>
                  <a:srgbClr val="C00000"/>
                </a:solidFill>
              </a:rPr>
              <a:t>המשך תוכניות ממשלתיות :</a:t>
            </a:r>
            <a:endParaRPr lang="he-IL" u="sng" dirty="0">
              <a:solidFill>
                <a:srgbClr val="C00000"/>
              </a:solidFill>
            </a:endParaRP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20040" y="1550248"/>
            <a:ext cx="9326880" cy="5953287"/>
          </a:xfrm>
        </p:spPr>
        <p:txBody>
          <a:bodyPr/>
          <a:lstStyle/>
          <a:p>
            <a:endParaRPr lang="he-IL" sz="2400" u="sng" dirty="0">
              <a:solidFill>
                <a:srgbClr val="C00000"/>
              </a:solidFill>
            </a:endParaRPr>
          </a:p>
          <a:p>
            <a:r>
              <a:rPr lang="he-IL" sz="2400" dirty="0" smtClean="0"/>
              <a:t>3. </a:t>
            </a:r>
            <a:r>
              <a:rPr lang="he-IL" sz="2400" u="sng" dirty="0" smtClean="0">
                <a:solidFill>
                  <a:srgbClr val="C00000"/>
                </a:solidFill>
              </a:rPr>
              <a:t>התוכנית הממשלתית נבנתה </a:t>
            </a:r>
            <a:r>
              <a:rPr lang="he-IL" sz="2400" u="sng" dirty="0">
                <a:solidFill>
                  <a:srgbClr val="C00000"/>
                </a:solidFill>
              </a:rPr>
              <a:t>בהתאם לחסמים שאותרו במגזר </a:t>
            </a:r>
            <a:r>
              <a:rPr lang="he-IL" sz="2400" u="sng" dirty="0" smtClean="0">
                <a:solidFill>
                  <a:srgbClr val="C00000"/>
                </a:solidFill>
              </a:rPr>
              <a:t>הערבי:   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שהם </a:t>
            </a:r>
            <a:r>
              <a:rPr lang="he-IL" sz="2400" dirty="0"/>
              <a:t>שונים </a:t>
            </a:r>
            <a:r>
              <a:rPr lang="he-IL" sz="2400" dirty="0" smtClean="0"/>
              <a:t>ברובם </a:t>
            </a:r>
            <a:r>
              <a:rPr lang="he-IL" sz="2400" dirty="0"/>
              <a:t>מהמגזר הדרוזי </a:t>
            </a:r>
            <a:r>
              <a:rPr lang="he-IL" sz="2400" dirty="0" err="1"/>
              <a:t>והצרקסי</a:t>
            </a:r>
            <a:r>
              <a:rPr lang="he-IL" sz="2400" dirty="0"/>
              <a:t> עקב התנהלות נפרדת מול </a:t>
            </a:r>
            <a:endParaRPr lang="he-IL" sz="2400" dirty="0" smtClean="0"/>
          </a:p>
          <a:p>
            <a:r>
              <a:rPr lang="he-IL" sz="2400" dirty="0"/>
              <a:t> </a:t>
            </a:r>
            <a:r>
              <a:rPr lang="he-IL" sz="2400" dirty="0" smtClean="0"/>
              <a:t>  משרד </a:t>
            </a:r>
            <a:r>
              <a:rPr lang="he-IL" sz="2400" dirty="0"/>
              <a:t>החינוך כולל חוק שירות חובה </a:t>
            </a:r>
            <a:r>
              <a:rPr lang="he-IL" sz="2400" dirty="0" smtClean="0"/>
              <a:t>שזה בשונה </a:t>
            </a:r>
            <a:r>
              <a:rPr lang="he-IL" sz="2400" dirty="0"/>
              <a:t>מהמגזר הערבי מבחינת </a:t>
            </a:r>
            <a:r>
              <a:rPr lang="he-IL" sz="2400" dirty="0" smtClean="0"/>
              <a:t>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גיל </a:t>
            </a:r>
            <a:r>
              <a:rPr lang="he-IL" sz="2400" dirty="0"/>
              <a:t>ומצב חברתי  בעת הכניסה </a:t>
            </a:r>
            <a:r>
              <a:rPr lang="he-IL" sz="2400" dirty="0" smtClean="0"/>
              <a:t>וההשתלבות במערכת </a:t>
            </a:r>
            <a:r>
              <a:rPr lang="he-IL" sz="2400" dirty="0"/>
              <a:t>ל</a:t>
            </a:r>
            <a:r>
              <a:rPr lang="he-IL" sz="2400" dirty="0" smtClean="0"/>
              <a:t>השכלה גבוהה .</a:t>
            </a:r>
          </a:p>
          <a:p>
            <a:r>
              <a:rPr lang="he-IL" sz="2400" u="sng" dirty="0" smtClean="0">
                <a:solidFill>
                  <a:srgbClr val="C00000"/>
                </a:solidFill>
              </a:rPr>
              <a:t> 4. גריעת </a:t>
            </a:r>
            <a:r>
              <a:rPr lang="he-IL" sz="2400" u="sng" dirty="0" err="1" smtClean="0">
                <a:solidFill>
                  <a:srgbClr val="C00000"/>
                </a:solidFill>
              </a:rPr>
              <a:t>תוכניות</a:t>
            </a:r>
            <a:r>
              <a:rPr lang="he-IL" sz="2400" u="sng" dirty="0" smtClean="0">
                <a:solidFill>
                  <a:srgbClr val="C00000"/>
                </a:solidFill>
              </a:rPr>
              <a:t> ממשלתית מהמגזר הדרוזי והעברתם למגזר המיעוטים:</a:t>
            </a:r>
          </a:p>
          <a:p>
            <a:r>
              <a:rPr lang="he-IL" sz="2400" dirty="0" smtClean="0">
                <a:solidFill>
                  <a:srgbClr val="C00000"/>
                </a:solidFill>
              </a:rPr>
              <a:t>    </a:t>
            </a:r>
            <a:r>
              <a:rPr lang="he-IL" sz="2400" dirty="0" err="1" smtClean="0"/>
              <a:t>תוכנית</a:t>
            </a:r>
            <a:r>
              <a:rPr lang="he-IL" sz="2400" dirty="0" smtClean="0"/>
              <a:t> שיקום שכונות עם תקציב שנתי של 4.5 </a:t>
            </a:r>
            <a:r>
              <a:rPr lang="he-IL" sz="2400" dirty="0" err="1" smtClean="0"/>
              <a:t>מליון</a:t>
            </a:r>
            <a:r>
              <a:rPr lang="he-IL" sz="2400" dirty="0" smtClean="0"/>
              <a:t> שח </a:t>
            </a:r>
            <a:r>
              <a:rPr lang="he-IL" sz="2400" dirty="0" smtClean="0"/>
              <a:t>שהיה מיועד   </a:t>
            </a:r>
            <a:endParaRPr lang="he-IL" sz="2400" dirty="0" smtClean="0"/>
          </a:p>
          <a:p>
            <a:r>
              <a:rPr lang="he-IL" sz="2400" dirty="0"/>
              <a:t> </a:t>
            </a:r>
            <a:r>
              <a:rPr lang="he-IL" sz="2400" dirty="0" smtClean="0"/>
              <a:t>   להעצמת כמות הסטודנטים הדרוזים נגרעה מהמגזר הדרוזי והועברה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  למגזר המעוטים.</a:t>
            </a:r>
          </a:p>
          <a:p>
            <a:r>
              <a:rPr lang="he-IL" sz="2400" dirty="0" smtClean="0">
                <a:solidFill>
                  <a:srgbClr val="C00000"/>
                </a:solidFill>
              </a:rPr>
              <a:t>5. </a:t>
            </a:r>
            <a:r>
              <a:rPr lang="he-IL" sz="2400" u="sng" dirty="0" smtClean="0">
                <a:solidFill>
                  <a:srgbClr val="C00000"/>
                </a:solidFill>
              </a:rPr>
              <a:t>בתוכנית הפליה מתקנת : </a:t>
            </a:r>
          </a:p>
          <a:p>
            <a:r>
              <a:rPr lang="he-IL" sz="2400" dirty="0" smtClean="0"/>
              <a:t>    בתוכנית הפליה מתקנת של המל"ג 10% מקומות שמורים למגזר   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 המיעוטים לא </a:t>
            </a:r>
            <a:r>
              <a:rPr lang="he-IL" sz="2400" dirty="0" smtClean="0"/>
              <a:t>כולל המגזר </a:t>
            </a:r>
            <a:r>
              <a:rPr lang="he-IL" sz="2400" dirty="0" smtClean="0"/>
              <a:t>הדרוזי במוסדות לאקדמיה להשכלה     </a:t>
            </a:r>
          </a:p>
          <a:p>
            <a:r>
              <a:rPr lang="he-IL" sz="2400" dirty="0"/>
              <a:t> </a:t>
            </a:r>
            <a:r>
              <a:rPr lang="he-IL" sz="2400" dirty="0" smtClean="0"/>
              <a:t>   גבוהה כמו הטכניון ולימודי רפואה ומדעים. </a:t>
            </a:r>
          </a:p>
          <a:p>
            <a:endParaRPr lang="he-IL" sz="2400" u="sng" dirty="0" smtClean="0">
              <a:solidFill>
                <a:srgbClr val="C00000"/>
              </a:solidFill>
            </a:endParaRP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9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619853" y="5917"/>
            <a:ext cx="91897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800" dirty="0">
                <a:solidFill>
                  <a:schemeClr val="accent6"/>
                </a:solidFill>
              </a:rPr>
              <a:t>דיון בוועדת החינוך של הכנסת על ההשכלה הגבוהה במגזר הדרוזי</a:t>
            </a:r>
          </a:p>
        </p:txBody>
      </p:sp>
      <p:sp>
        <p:nvSpPr>
          <p:cNvPr id="6" name="מלבן 5"/>
          <p:cNvSpPr/>
          <p:nvPr/>
        </p:nvSpPr>
        <p:spPr>
          <a:xfrm>
            <a:off x="782506" y="721395"/>
            <a:ext cx="88644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n-US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245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10597" y="0"/>
            <a:ext cx="8420100" cy="707923"/>
          </a:xfrm>
        </p:spPr>
        <p:txBody>
          <a:bodyPr/>
          <a:lstStyle/>
          <a:p>
            <a:r>
              <a:rPr lang="he-IL" sz="2400" dirty="0"/>
              <a:t>דיון בוועדת החינוך של הכנסת על ההשכלה הגבוהה במגזר הדרוזי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01040" y="822960"/>
            <a:ext cx="8929657" cy="5110809"/>
          </a:xfrm>
        </p:spPr>
        <p:txBody>
          <a:bodyPr/>
          <a:lstStyle/>
          <a:p>
            <a:r>
              <a:rPr lang="he-IL" sz="2400" u="sng" dirty="0" smtClean="0">
                <a:solidFill>
                  <a:srgbClr val="C00000"/>
                </a:solidFill>
              </a:rPr>
              <a:t>המלצות לפתרון המצב החמור: </a:t>
            </a:r>
            <a:endParaRPr lang="he-IL" sz="2400" u="sng" dirty="0">
              <a:solidFill>
                <a:srgbClr val="C00000"/>
              </a:solidFill>
            </a:endParaRPr>
          </a:p>
          <a:p>
            <a:pPr marL="514350" indent="-514350">
              <a:buAutoNum type="arabicPeriod"/>
            </a:pPr>
            <a:r>
              <a:rPr lang="he-IL" sz="2400" dirty="0" smtClean="0"/>
              <a:t>קביעת דיון דחוף עם המל"ג בליווי ועדת החינוך ומשרד החינוך.</a:t>
            </a:r>
          </a:p>
          <a:p>
            <a:pPr marL="514350" indent="-514350">
              <a:buAutoNum type="arabicPeriod"/>
            </a:pPr>
            <a:r>
              <a:rPr lang="he-IL" sz="2400" dirty="0" smtClean="0"/>
              <a:t>קביעת מכסה של לפחות 5% מקומות שמורים למגזר הדרוזי </a:t>
            </a:r>
            <a:r>
              <a:rPr lang="he-IL" sz="2400" dirty="0" err="1" smtClean="0"/>
              <a:t>והצרקסי</a:t>
            </a:r>
            <a:r>
              <a:rPr lang="he-IL" sz="2400" dirty="0" smtClean="0"/>
              <a:t> עם הקלות בדרישות הסף כהפליה מתקנת בעקבות הזנחה מתמשכת מעל 10 שנים.</a:t>
            </a:r>
          </a:p>
          <a:p>
            <a:pPr marL="514350" indent="-514350">
              <a:buAutoNum type="arabicPeriod"/>
            </a:pPr>
            <a:r>
              <a:rPr lang="he-IL" sz="2400" dirty="0"/>
              <a:t> </a:t>
            </a:r>
            <a:r>
              <a:rPr lang="he-IL" sz="2400" dirty="0" smtClean="0"/>
              <a:t>ביצוע מחקר ובניית </a:t>
            </a:r>
            <a:r>
              <a:rPr lang="he-IL" sz="2400" dirty="0" err="1" smtClean="0"/>
              <a:t>תוכנית</a:t>
            </a:r>
            <a:r>
              <a:rPr lang="he-IL" sz="2400" dirty="0" smtClean="0"/>
              <a:t> תקיפה עם סעיף תקציבי בהתאם לחסמים המאפיינים את המגזר שזה בשוני עצום משאר המגזרים </a:t>
            </a:r>
          </a:p>
          <a:p>
            <a:pPr marL="514350" indent="-514350">
              <a:buAutoNum type="arabicPeriod"/>
            </a:pPr>
            <a:r>
              <a:rPr lang="he-IL" sz="2400" dirty="0" smtClean="0"/>
              <a:t>החזרת </a:t>
            </a:r>
            <a:r>
              <a:rPr lang="he-IL" sz="2400" dirty="0" err="1" smtClean="0"/>
              <a:t>תוכנית</a:t>
            </a:r>
            <a:r>
              <a:rPr lang="he-IL" sz="2400" dirty="0" smtClean="0"/>
              <a:t> שיקום שכונות </a:t>
            </a:r>
            <a:r>
              <a:rPr lang="he-IL" sz="2400" dirty="0" smtClean="0"/>
              <a:t>במידית </a:t>
            </a:r>
            <a:r>
              <a:rPr lang="he-IL" sz="2400" dirty="0" smtClean="0"/>
              <a:t>שתטפל בהעצמת כמות הסטודנטים הנקלטים במוסדות להשכלה גבוהה </a:t>
            </a:r>
            <a:r>
              <a:rPr lang="he-IL" sz="2400" dirty="0" smtClean="0"/>
              <a:t>.</a:t>
            </a:r>
            <a:endParaRPr lang="he-IL" sz="2400" dirty="0" smtClean="0"/>
          </a:p>
          <a:p>
            <a:pPr marL="514350" indent="-514350">
              <a:buAutoNum type="arabicPeriod"/>
            </a:pPr>
            <a:r>
              <a:rPr lang="he-IL" sz="2400" dirty="0" smtClean="0"/>
              <a:t>שילוב </a:t>
            </a:r>
            <a:r>
              <a:rPr lang="he-IL" sz="2400" dirty="0" err="1" smtClean="0"/>
              <a:t>תוכניות</a:t>
            </a:r>
            <a:r>
              <a:rPr lang="he-IL" sz="2400" dirty="0" smtClean="0"/>
              <a:t> נוספות להעצמה כמות התלמידים הנקלטים במוסדות להשכלה גבוהה כמו </a:t>
            </a:r>
            <a:r>
              <a:rPr lang="he-IL" sz="2400" dirty="0" err="1" smtClean="0">
                <a:solidFill>
                  <a:srgbClr val="C00000"/>
                </a:solidFill>
              </a:rPr>
              <a:t>נצני</a:t>
            </a:r>
            <a:r>
              <a:rPr lang="he-IL" sz="2400" dirty="0" smtClean="0">
                <a:solidFill>
                  <a:srgbClr val="C00000"/>
                </a:solidFill>
              </a:rPr>
              <a:t> רפואה </a:t>
            </a:r>
            <a:r>
              <a:rPr lang="he-IL" sz="2400" dirty="0" smtClean="0"/>
              <a:t>ועוד</a:t>
            </a:r>
            <a:r>
              <a:rPr lang="he-IL" sz="2400" dirty="0" smtClean="0"/>
              <a:t>....</a:t>
            </a:r>
          </a:p>
          <a:p>
            <a:pPr marL="514350" indent="-514350">
              <a:buAutoNum type="arabicPeriod"/>
            </a:pPr>
            <a:r>
              <a:rPr lang="he-IL" sz="2400" dirty="0" smtClean="0"/>
              <a:t>העצמת לימודי האנגלית המתמטיקה </a:t>
            </a:r>
            <a:r>
              <a:rPr lang="he-IL" sz="2400" dirty="0" err="1" smtClean="0"/>
              <a:t>והפיסקה</a:t>
            </a:r>
            <a:r>
              <a:rPr lang="he-IL" sz="2400" dirty="0" smtClean="0"/>
              <a:t> ל 5 יחידות בכל מקצוע</a:t>
            </a:r>
            <a:endParaRPr lang="he-IL" sz="2400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000000"/>
              </a:buClr>
              <a:defRPr/>
            </a:pPr>
            <a:fld id="{A2C4E20F-7275-4314-9A85-92113E8D279D}" type="slidenum">
              <a:rPr lang="he-IL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defRPr/>
              </a:pPr>
              <a:t>10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_tmplt_HE_4">
  <a:themeElements>
    <a:clrScheme name="tmplt_HE_4 14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C3DEF3"/>
      </a:accent1>
      <a:accent2>
        <a:srgbClr val="4889CB"/>
      </a:accent2>
      <a:accent3>
        <a:srgbClr val="FFFFFF"/>
      </a:accent3>
      <a:accent4>
        <a:srgbClr val="000000"/>
      </a:accent4>
      <a:accent5>
        <a:srgbClr val="DEECF8"/>
      </a:accent5>
      <a:accent6>
        <a:srgbClr val="407CB8"/>
      </a:accent6>
      <a:hlink>
        <a:srgbClr val="104B77"/>
      </a:hlink>
      <a:folHlink>
        <a:srgbClr val="A11721"/>
      </a:folHlink>
    </a:clrScheme>
    <a:fontScheme name="tmplt_HE_4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1"/>
            </a:gs>
            <a:gs pos="50000">
              <a:schemeClr val="accent1">
                <a:gamma/>
                <a:tint val="31765"/>
                <a:invGamma/>
              </a:schemeClr>
            </a:gs>
            <a:gs pos="100000">
              <a:schemeClr val="accent1"/>
            </a:gs>
          </a:gsLst>
          <a:lin ang="0" scaled="1"/>
        </a:gradFill>
        <a:ln w="9525" cap="flat" cmpd="sng" algn="ctr">
          <a:solidFill>
            <a:srgbClr val="104A7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54000" tIns="45720" rIns="54000" bIns="45720" numCol="1" anchor="ctr" anchorCtr="0" compatLnSpc="1">
        <a:prstTxWarp prst="textNoShape">
          <a:avLst/>
        </a:prstTxWarp>
      </a:bodyPr>
      <a:lstStyle>
        <a:defPPr marL="0" marR="0" indent="0" algn="ct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1"/>
            </a:gs>
            <a:gs pos="50000">
              <a:schemeClr val="accent1">
                <a:gamma/>
                <a:tint val="31765"/>
                <a:invGamma/>
              </a:schemeClr>
            </a:gs>
            <a:gs pos="100000">
              <a:schemeClr val="accent1"/>
            </a:gs>
          </a:gsLst>
          <a:lin ang="0" scaled="1"/>
        </a:gradFill>
        <a:ln w="9525" cap="flat" cmpd="sng" algn="ctr">
          <a:solidFill>
            <a:srgbClr val="104A7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54000" tIns="45720" rIns="54000" bIns="45720" numCol="1" anchor="ctr" anchorCtr="0" compatLnSpc="1">
        <a:prstTxWarp prst="textNoShape">
          <a:avLst/>
        </a:prstTxWarp>
      </a:bodyPr>
      <a:lstStyle>
        <a:defPPr marL="0" marR="0" indent="0" algn="ct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tmplt_HE_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lt_HE_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lt_HE_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lt_HE_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lt_HE_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lt_HE_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lt_HE_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lt_HE_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lt_HE_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lt_HE_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lt_HE_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lt_HE_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lt_HE_4 13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C3DEF3"/>
        </a:accent1>
        <a:accent2>
          <a:srgbClr val="4889CB"/>
        </a:accent2>
        <a:accent3>
          <a:srgbClr val="FFFFFF"/>
        </a:accent3>
        <a:accent4>
          <a:srgbClr val="000000"/>
        </a:accent4>
        <a:accent5>
          <a:srgbClr val="DEECF8"/>
        </a:accent5>
        <a:accent6>
          <a:srgbClr val="407CB8"/>
        </a:accent6>
        <a:hlink>
          <a:srgbClr val="104B77"/>
        </a:hlink>
        <a:folHlink>
          <a:srgbClr val="E0632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lt_HE_4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C3DEF3"/>
        </a:accent1>
        <a:accent2>
          <a:srgbClr val="4889CB"/>
        </a:accent2>
        <a:accent3>
          <a:srgbClr val="FFFFFF"/>
        </a:accent3>
        <a:accent4>
          <a:srgbClr val="000000"/>
        </a:accent4>
        <a:accent5>
          <a:srgbClr val="DEECF8"/>
        </a:accent5>
        <a:accent6>
          <a:srgbClr val="407CB8"/>
        </a:accent6>
        <a:hlink>
          <a:srgbClr val="104B77"/>
        </a:hlink>
        <a:folHlink>
          <a:srgbClr val="A1172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noFill/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F449FAA-C13B-4A30-9325-6D047C1600C4}"/>
</file>

<file path=customXml/itemProps2.xml><?xml version="1.0" encoding="utf-8"?>
<ds:datastoreItem xmlns:ds="http://schemas.openxmlformats.org/officeDocument/2006/customXml" ds:itemID="{B8BBF89C-771F-493E-A249-CAFFD1A7868B}"/>
</file>

<file path=customXml/itemProps3.xml><?xml version="1.0" encoding="utf-8"?>
<ds:datastoreItem xmlns:ds="http://schemas.openxmlformats.org/officeDocument/2006/customXml" ds:itemID="{81D12133-D47D-4126-9680-1E249EE7FE8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69290</TotalTime>
  <Words>621</Words>
  <Application>Microsoft Office PowerPoint</Application>
  <PresentationFormat>נייר A4 ‏(210x297 מ"מ)</PresentationFormat>
  <Paragraphs>65</Paragraphs>
  <Slides>10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6" baseType="lpstr">
      <vt:lpstr>Arial</vt:lpstr>
      <vt:lpstr>Calibri</vt:lpstr>
      <vt:lpstr>David</vt:lpstr>
      <vt:lpstr>Monotype Sorts</vt:lpstr>
      <vt:lpstr>Wingdings</vt:lpstr>
      <vt:lpstr>7_tmplt_HE_4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דיון בוועדת החינוך של הכנסת על ההשכלה הגבוהה במגזר הדרוזי</vt:lpstr>
      <vt:lpstr>המשך תוכניות ממשלתיות :</vt:lpstr>
      <vt:lpstr>דיון בוועדת החינוך של הכנסת על ההשכלה הגבוהה במגזר הדרוזי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srusso</dc:creator>
  <cp:lastModifiedBy>USER</cp:lastModifiedBy>
  <cp:revision>3316</cp:revision>
  <dcterms:created xsi:type="dcterms:W3CDTF">2009-03-06T10:54:26Z</dcterms:created>
  <dcterms:modified xsi:type="dcterms:W3CDTF">2017-02-25T22:45:23Z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2014060</vt:r8>
  </property>
</Properties>
</file>