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s/slide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22.xml" ContentType="application/vnd.openxmlformats-officedocument.presentationml.slide+xml"/>
  <Override PartName="/ppt/slides/slide18.xml" ContentType="application/vnd.openxmlformats-officedocument.presentationml.slide+xml"/>
  <Override PartName="/ppt/slides/slide23.xml" ContentType="application/vnd.openxmlformats-officedocument.presentationml.slide+xml"/>
  <Override PartName="/ppt/slides/slide19.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theme/themeOverride1.xml" ContentType="application/vnd.openxmlformats-officedocument.themeOverr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82" r:id="rId3"/>
    <p:sldId id="284" r:id="rId4"/>
    <p:sldId id="257" r:id="rId5"/>
    <p:sldId id="258" r:id="rId6"/>
    <p:sldId id="260" r:id="rId7"/>
    <p:sldId id="265" r:id="rId8"/>
    <p:sldId id="266" r:id="rId9"/>
    <p:sldId id="267" r:id="rId10"/>
    <p:sldId id="261" r:id="rId11"/>
    <p:sldId id="268" r:id="rId12"/>
    <p:sldId id="269" r:id="rId13"/>
    <p:sldId id="270" r:id="rId14"/>
    <p:sldId id="271" r:id="rId15"/>
    <p:sldId id="272" r:id="rId16"/>
    <p:sldId id="273" r:id="rId17"/>
    <p:sldId id="262" r:id="rId18"/>
    <p:sldId id="274" r:id="rId19"/>
    <p:sldId id="263" r:id="rId20"/>
    <p:sldId id="275" r:id="rId21"/>
    <p:sldId id="276" r:id="rId22"/>
    <p:sldId id="264" r:id="rId23"/>
    <p:sldId id="277" r:id="rId24"/>
    <p:sldId id="278" r:id="rId25"/>
    <p:sldId id="279" r:id="rId26"/>
    <p:sldId id="280" r:id="rId27"/>
    <p:sldId id="281" r:id="rId28"/>
    <p:sldId id="285" r:id="rId29"/>
    <p:sldId id="286" r:id="rId30"/>
  </p:sldIdLst>
  <p:sldSz cx="9144000" cy="5143500" type="screen16x9"/>
  <p:notesSz cx="6858000" cy="9144000"/>
  <p:defaultTextStyle>
    <a:defPPr>
      <a:defRPr lang="he-IL"/>
    </a:defPPr>
    <a:lvl1pPr marL="0" algn="r" defTabSz="685783" rtl="1" eaLnBrk="1" latinLnBrk="0" hangingPunct="1">
      <a:defRPr sz="1400" kern="1200">
        <a:solidFill>
          <a:schemeClr val="tx1"/>
        </a:solidFill>
        <a:latin typeface="+mn-lt"/>
        <a:ea typeface="+mn-ea"/>
        <a:cs typeface="+mn-cs"/>
      </a:defRPr>
    </a:lvl1pPr>
    <a:lvl2pPr marL="342892" algn="r" defTabSz="685783" rtl="1" eaLnBrk="1" latinLnBrk="0" hangingPunct="1">
      <a:defRPr sz="1400" kern="1200">
        <a:solidFill>
          <a:schemeClr val="tx1"/>
        </a:solidFill>
        <a:latin typeface="+mn-lt"/>
        <a:ea typeface="+mn-ea"/>
        <a:cs typeface="+mn-cs"/>
      </a:defRPr>
    </a:lvl2pPr>
    <a:lvl3pPr marL="685783" algn="r" defTabSz="685783" rtl="1" eaLnBrk="1" latinLnBrk="0" hangingPunct="1">
      <a:defRPr sz="1400" kern="1200">
        <a:solidFill>
          <a:schemeClr val="tx1"/>
        </a:solidFill>
        <a:latin typeface="+mn-lt"/>
        <a:ea typeface="+mn-ea"/>
        <a:cs typeface="+mn-cs"/>
      </a:defRPr>
    </a:lvl3pPr>
    <a:lvl4pPr marL="1028675" algn="r" defTabSz="685783" rtl="1" eaLnBrk="1" latinLnBrk="0" hangingPunct="1">
      <a:defRPr sz="1400" kern="1200">
        <a:solidFill>
          <a:schemeClr val="tx1"/>
        </a:solidFill>
        <a:latin typeface="+mn-lt"/>
        <a:ea typeface="+mn-ea"/>
        <a:cs typeface="+mn-cs"/>
      </a:defRPr>
    </a:lvl4pPr>
    <a:lvl5pPr marL="1371566" algn="r" defTabSz="685783" rtl="1" eaLnBrk="1" latinLnBrk="0" hangingPunct="1">
      <a:defRPr sz="1400" kern="1200">
        <a:solidFill>
          <a:schemeClr val="tx1"/>
        </a:solidFill>
        <a:latin typeface="+mn-lt"/>
        <a:ea typeface="+mn-ea"/>
        <a:cs typeface="+mn-cs"/>
      </a:defRPr>
    </a:lvl5pPr>
    <a:lvl6pPr marL="1714457" algn="r" defTabSz="685783" rtl="1" eaLnBrk="1" latinLnBrk="0" hangingPunct="1">
      <a:defRPr sz="1400" kern="1200">
        <a:solidFill>
          <a:schemeClr val="tx1"/>
        </a:solidFill>
        <a:latin typeface="+mn-lt"/>
        <a:ea typeface="+mn-ea"/>
        <a:cs typeface="+mn-cs"/>
      </a:defRPr>
    </a:lvl6pPr>
    <a:lvl7pPr marL="2057348" algn="r" defTabSz="685783" rtl="1" eaLnBrk="1" latinLnBrk="0" hangingPunct="1">
      <a:defRPr sz="1400" kern="1200">
        <a:solidFill>
          <a:schemeClr val="tx1"/>
        </a:solidFill>
        <a:latin typeface="+mn-lt"/>
        <a:ea typeface="+mn-ea"/>
        <a:cs typeface="+mn-cs"/>
      </a:defRPr>
    </a:lvl7pPr>
    <a:lvl8pPr marL="2400240" algn="r" defTabSz="685783" rtl="1" eaLnBrk="1" latinLnBrk="0" hangingPunct="1">
      <a:defRPr sz="1400" kern="1200">
        <a:solidFill>
          <a:schemeClr val="tx1"/>
        </a:solidFill>
        <a:latin typeface="+mn-lt"/>
        <a:ea typeface="+mn-ea"/>
        <a:cs typeface="+mn-cs"/>
      </a:defRPr>
    </a:lvl8pPr>
    <a:lvl9pPr marL="2743132" algn="r" defTabSz="685783" rtl="1"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p:scale>
          <a:sx n="75" d="100"/>
          <a:sy n="75" d="100"/>
        </p:scale>
        <p:origin x="1044" y="2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143000" y="841772"/>
            <a:ext cx="6858000" cy="1790700"/>
          </a:xfrm>
        </p:spPr>
        <p:txBody>
          <a:bodyPr anchor="b"/>
          <a:lstStyle>
            <a:lvl1pPr algn="ctr">
              <a:defRPr sz="4500"/>
            </a:lvl1pPr>
          </a:lstStyle>
          <a:p>
            <a:r>
              <a:rPr lang="he-IL"/>
              <a:t>לחץ כדי לערוך סגנון כותרת של תבנית בסיס</a:t>
            </a:r>
          </a:p>
        </p:txBody>
      </p:sp>
      <p:sp>
        <p:nvSpPr>
          <p:cNvPr id="3" name="כותרת משנה 2"/>
          <p:cNvSpPr>
            <a:spLocks noGrp="1"/>
          </p:cNvSpPr>
          <p:nvPr>
            <p:ph type="subTitle" idx="1"/>
          </p:nvPr>
        </p:nvSpPr>
        <p:spPr>
          <a:xfrm>
            <a:off x="1143000" y="2701528"/>
            <a:ext cx="6858000" cy="1241822"/>
          </a:xfrm>
        </p:spPr>
        <p:txBody>
          <a:bodyPr/>
          <a:lstStyle>
            <a:lvl1pPr marL="0" indent="0" algn="ctr">
              <a:buNone/>
              <a:defRPr sz="1800"/>
            </a:lvl1pPr>
            <a:lvl2pPr marL="342892" indent="0" algn="ctr">
              <a:buNone/>
              <a:defRPr sz="1500"/>
            </a:lvl2pPr>
            <a:lvl3pPr marL="685783" indent="0" algn="ctr">
              <a:buNone/>
              <a:defRPr sz="140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830841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3804264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623888" y="1282305"/>
            <a:ext cx="7886700" cy="2139553"/>
          </a:xfrm>
        </p:spPr>
        <p:txBody>
          <a:bodyPr anchor="b"/>
          <a:lstStyle>
            <a:lvl1pPr>
              <a:defRPr sz="4500"/>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892" indent="0">
              <a:buNone/>
              <a:defRPr sz="1500">
                <a:solidFill>
                  <a:schemeClr val="tx1">
                    <a:tint val="75000"/>
                  </a:schemeClr>
                </a:solidFill>
              </a:defRPr>
            </a:lvl2pPr>
            <a:lvl3pPr marL="685783" indent="0">
              <a:buNone/>
              <a:defRPr sz="140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he-IL"/>
              <a:t>ערוך סגנונות טקסט של תבנית בסיס</a:t>
            </a:r>
          </a:p>
        </p:txBody>
      </p:sp>
      <p:sp>
        <p:nvSpPr>
          <p:cNvPr id="4" name="מציין מיקום של תאריך 3"/>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1162950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628650" y="1369219"/>
            <a:ext cx="3886200" cy="3263504"/>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29150" y="1369219"/>
            <a:ext cx="3886200" cy="3263504"/>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579885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629841" y="273844"/>
            <a:ext cx="7886700" cy="994172"/>
          </a:xfrm>
        </p:spPr>
        <p:txBody>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629842" y="1260872"/>
            <a:ext cx="3868340" cy="617934"/>
          </a:xfrm>
        </p:spPr>
        <p:txBody>
          <a:bodyPr anchor="b"/>
          <a:lstStyle>
            <a:lvl1pPr marL="0" indent="0">
              <a:buNone/>
              <a:defRPr sz="1800" b="1"/>
            </a:lvl1pPr>
            <a:lvl2pPr marL="342892" indent="0">
              <a:buNone/>
              <a:defRPr sz="1500" b="1"/>
            </a:lvl2pPr>
            <a:lvl3pPr marL="685783" indent="0">
              <a:buNone/>
              <a:defRPr sz="140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he-IL"/>
              <a:t>ערוך סגנונות טקסט של תבנית בסיס</a:t>
            </a:r>
          </a:p>
        </p:txBody>
      </p:sp>
      <p:sp>
        <p:nvSpPr>
          <p:cNvPr id="4" name="מציין מיקום תוכן 3"/>
          <p:cNvSpPr>
            <a:spLocks noGrp="1"/>
          </p:cNvSpPr>
          <p:nvPr>
            <p:ph sz="half" idx="2"/>
          </p:nvPr>
        </p:nvSpPr>
        <p:spPr>
          <a:xfrm>
            <a:off x="629842" y="1878806"/>
            <a:ext cx="3868340" cy="2763441"/>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29151" y="1260872"/>
            <a:ext cx="3887391" cy="617934"/>
          </a:xfrm>
        </p:spPr>
        <p:txBody>
          <a:bodyPr anchor="b"/>
          <a:lstStyle>
            <a:lvl1pPr marL="0" indent="0">
              <a:buNone/>
              <a:defRPr sz="1800" b="1"/>
            </a:lvl1pPr>
            <a:lvl2pPr marL="342892" indent="0">
              <a:buNone/>
              <a:defRPr sz="1500" b="1"/>
            </a:lvl2pPr>
            <a:lvl3pPr marL="685783" indent="0">
              <a:buNone/>
              <a:defRPr sz="140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he-IL"/>
              <a:t>ערוך סגנונות טקסט של תבנית בסיס</a:t>
            </a:r>
          </a:p>
        </p:txBody>
      </p:sp>
      <p:sp>
        <p:nvSpPr>
          <p:cNvPr id="6" name="מציין מיקום תוכן 5"/>
          <p:cNvSpPr>
            <a:spLocks noGrp="1"/>
          </p:cNvSpPr>
          <p:nvPr>
            <p:ph sz="quarter" idx="4"/>
          </p:nvPr>
        </p:nvSpPr>
        <p:spPr>
          <a:xfrm>
            <a:off x="4629151" y="1878806"/>
            <a:ext cx="3887391" cy="2763441"/>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256310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286349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2608944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29841" y="342900"/>
            <a:ext cx="2949178" cy="1200150"/>
          </a:xfrm>
        </p:spPr>
        <p:txBody>
          <a:bodyPr anchor="b"/>
          <a:lstStyle>
            <a:lvl1pPr>
              <a:defRPr sz="2400"/>
            </a:lvl1pPr>
          </a:lstStyle>
          <a:p>
            <a:r>
              <a:rPr lang="he-IL"/>
              <a:t>לחץ כדי לערוך סגנון כותרת של תבנית בסיס</a:t>
            </a:r>
          </a:p>
        </p:txBody>
      </p:sp>
      <p:sp>
        <p:nvSpPr>
          <p:cNvPr id="3" name="מציין מיקום תוכן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he-IL"/>
              <a:t>ערוך סגנונות טקסט של תבנית בסיס</a:t>
            </a:r>
          </a:p>
        </p:txBody>
      </p:sp>
      <p:sp>
        <p:nvSpPr>
          <p:cNvPr id="5" name="מציין מיקום של תאריך 4"/>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3581790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29841" y="342900"/>
            <a:ext cx="2949178" cy="1200150"/>
          </a:xfrm>
        </p:spPr>
        <p:txBody>
          <a:bodyPr anchor="b"/>
          <a:lstStyle>
            <a:lvl1pPr>
              <a:defRPr sz="2400"/>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3887391" y="740570"/>
            <a:ext cx="4629150" cy="3655219"/>
          </a:xfr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he-IL"/>
          </a:p>
        </p:txBody>
      </p:sp>
      <p:sp>
        <p:nvSpPr>
          <p:cNvPr id="4" name="מציין מיקום טקסט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he-IL"/>
              <a:t>ערוך סגנונות טקסט של תבנית בסיס</a:t>
            </a:r>
          </a:p>
        </p:txBody>
      </p:sp>
      <p:sp>
        <p:nvSpPr>
          <p:cNvPr id="5" name="מציין מיקום של תאריך 4"/>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3454416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2493913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543676" y="273845"/>
            <a:ext cx="1971675" cy="4358879"/>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628651" y="273845"/>
            <a:ext cx="5800725" cy="4358879"/>
          </a:xfrm>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4AC6C5C-8B48-4B82-A7C6-F6E613B48ACE}" type="slidenum">
              <a:rPr lang="he-IL" smtClean="0"/>
              <a:t>‹#›</a:t>
            </a:fld>
            <a:endParaRPr lang="he-IL"/>
          </a:p>
        </p:txBody>
      </p:sp>
    </p:spTree>
    <p:extLst>
      <p:ext uri="{BB962C8B-B14F-4D97-AF65-F5344CB8AC3E}">
        <p14:creationId xmlns:p14="http://schemas.microsoft.com/office/powerpoint/2010/main" val="996009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628650" y="273844"/>
            <a:ext cx="7886700" cy="994172"/>
          </a:xfrm>
          <a:prstGeom prst="rect">
            <a:avLst/>
          </a:prstGeom>
        </p:spPr>
        <p:txBody>
          <a:bodyPr vert="horz" lIns="68579" tIns="34289" rIns="68579" bIns="34289" rtlCol="1" anchor="ctr">
            <a:normAutofit/>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628650" y="1369219"/>
            <a:ext cx="7886700" cy="3263504"/>
          </a:xfrm>
          <a:prstGeom prst="rect">
            <a:avLst/>
          </a:prstGeom>
        </p:spPr>
        <p:txBody>
          <a:bodyPr vert="horz" lIns="68579" tIns="34289" rIns="68579" bIns="34289" rtlCol="1">
            <a:normAutofit/>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6457950" y="4767264"/>
            <a:ext cx="2057400" cy="273844"/>
          </a:xfrm>
          <a:prstGeom prst="rect">
            <a:avLst/>
          </a:prstGeom>
        </p:spPr>
        <p:txBody>
          <a:bodyPr vert="horz" lIns="68579" tIns="34289" rIns="68579" bIns="34289" rtlCol="1" anchor="ctr"/>
          <a:lstStyle>
            <a:lvl1pPr algn="r">
              <a:defRPr sz="900">
                <a:solidFill>
                  <a:schemeClr val="tx1">
                    <a:tint val="75000"/>
                  </a:schemeClr>
                </a:solidFill>
              </a:defRPr>
            </a:lvl1pPr>
          </a:lstStyle>
          <a:p>
            <a:fld id="{998EAE94-019C-46A9-BC94-1EBA43BC422B}" type="datetimeFigureOut">
              <a:rPr lang="he-IL" smtClean="0"/>
              <a:t>כ"ב/אדר/תשע"ז</a:t>
            </a:fld>
            <a:endParaRPr lang="he-IL"/>
          </a:p>
        </p:txBody>
      </p:sp>
      <p:sp>
        <p:nvSpPr>
          <p:cNvPr id="5" name="מציין מיקום של כותרת תחתונה 4"/>
          <p:cNvSpPr>
            <a:spLocks noGrp="1"/>
          </p:cNvSpPr>
          <p:nvPr>
            <p:ph type="ftr" sz="quarter" idx="3"/>
          </p:nvPr>
        </p:nvSpPr>
        <p:spPr>
          <a:xfrm>
            <a:off x="3028950" y="4767264"/>
            <a:ext cx="3086100" cy="273844"/>
          </a:xfrm>
          <a:prstGeom prst="rect">
            <a:avLst/>
          </a:prstGeom>
        </p:spPr>
        <p:txBody>
          <a:bodyPr vert="horz" lIns="68579" tIns="34289" rIns="68579" bIns="34289" rtlCol="1" anchor="ctr"/>
          <a:lstStyle>
            <a:lvl1pPr algn="ctr">
              <a:defRPr sz="9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628650" y="4767264"/>
            <a:ext cx="2057400" cy="273844"/>
          </a:xfrm>
          <a:prstGeom prst="rect">
            <a:avLst/>
          </a:prstGeom>
        </p:spPr>
        <p:txBody>
          <a:bodyPr vert="horz" lIns="68579" tIns="34289" rIns="68579" bIns="34289" rtlCol="1" anchor="ctr"/>
          <a:lstStyle>
            <a:lvl1pPr algn="l">
              <a:defRPr sz="900">
                <a:solidFill>
                  <a:schemeClr val="tx1">
                    <a:tint val="75000"/>
                  </a:schemeClr>
                </a:solidFill>
              </a:defRPr>
            </a:lvl1pPr>
          </a:lstStyle>
          <a:p>
            <a:fld id="{04AC6C5C-8B48-4B82-A7C6-F6E613B48ACE}" type="slidenum">
              <a:rPr lang="he-IL" smtClean="0"/>
              <a:t>‹#›</a:t>
            </a:fld>
            <a:endParaRPr lang="he-IL"/>
          </a:p>
        </p:txBody>
      </p:sp>
    </p:spTree>
    <p:extLst>
      <p:ext uri="{BB962C8B-B14F-4D97-AF65-F5344CB8AC3E}">
        <p14:creationId xmlns:p14="http://schemas.microsoft.com/office/powerpoint/2010/main" val="3468306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685783"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r" defTabSz="685783"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r" defTabSz="685783"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r" defTabSz="685783"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12"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03"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95"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86"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77" indent="-171446" algn="r" defTabSz="685783" rtl="1"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he-IL"/>
      </a:defPPr>
      <a:lvl1pPr marL="0" algn="r" defTabSz="685783" rtl="1" eaLnBrk="1" latinLnBrk="0" hangingPunct="1">
        <a:defRPr sz="1400" kern="1200">
          <a:solidFill>
            <a:schemeClr val="tx1"/>
          </a:solidFill>
          <a:latin typeface="+mn-lt"/>
          <a:ea typeface="+mn-ea"/>
          <a:cs typeface="+mn-cs"/>
        </a:defRPr>
      </a:lvl1pPr>
      <a:lvl2pPr marL="342892" algn="r" defTabSz="685783" rtl="1" eaLnBrk="1" latinLnBrk="0" hangingPunct="1">
        <a:defRPr sz="1400" kern="1200">
          <a:solidFill>
            <a:schemeClr val="tx1"/>
          </a:solidFill>
          <a:latin typeface="+mn-lt"/>
          <a:ea typeface="+mn-ea"/>
          <a:cs typeface="+mn-cs"/>
        </a:defRPr>
      </a:lvl2pPr>
      <a:lvl3pPr marL="685783" algn="r" defTabSz="685783" rtl="1" eaLnBrk="1" latinLnBrk="0" hangingPunct="1">
        <a:defRPr sz="1400" kern="1200">
          <a:solidFill>
            <a:schemeClr val="tx1"/>
          </a:solidFill>
          <a:latin typeface="+mn-lt"/>
          <a:ea typeface="+mn-ea"/>
          <a:cs typeface="+mn-cs"/>
        </a:defRPr>
      </a:lvl3pPr>
      <a:lvl4pPr marL="1028675" algn="r" defTabSz="685783" rtl="1" eaLnBrk="1" latinLnBrk="0" hangingPunct="1">
        <a:defRPr sz="1400" kern="1200">
          <a:solidFill>
            <a:schemeClr val="tx1"/>
          </a:solidFill>
          <a:latin typeface="+mn-lt"/>
          <a:ea typeface="+mn-ea"/>
          <a:cs typeface="+mn-cs"/>
        </a:defRPr>
      </a:lvl4pPr>
      <a:lvl5pPr marL="1371566" algn="r" defTabSz="685783" rtl="1" eaLnBrk="1" latinLnBrk="0" hangingPunct="1">
        <a:defRPr sz="1400" kern="1200">
          <a:solidFill>
            <a:schemeClr val="tx1"/>
          </a:solidFill>
          <a:latin typeface="+mn-lt"/>
          <a:ea typeface="+mn-ea"/>
          <a:cs typeface="+mn-cs"/>
        </a:defRPr>
      </a:lvl5pPr>
      <a:lvl6pPr marL="1714457" algn="r" defTabSz="685783" rtl="1" eaLnBrk="1" latinLnBrk="0" hangingPunct="1">
        <a:defRPr sz="1400" kern="1200">
          <a:solidFill>
            <a:schemeClr val="tx1"/>
          </a:solidFill>
          <a:latin typeface="+mn-lt"/>
          <a:ea typeface="+mn-ea"/>
          <a:cs typeface="+mn-cs"/>
        </a:defRPr>
      </a:lvl6pPr>
      <a:lvl7pPr marL="2057348" algn="r" defTabSz="685783" rtl="1" eaLnBrk="1" latinLnBrk="0" hangingPunct="1">
        <a:defRPr sz="1400" kern="1200">
          <a:solidFill>
            <a:schemeClr val="tx1"/>
          </a:solidFill>
          <a:latin typeface="+mn-lt"/>
          <a:ea typeface="+mn-ea"/>
          <a:cs typeface="+mn-cs"/>
        </a:defRPr>
      </a:lvl7pPr>
      <a:lvl8pPr marL="2400240" algn="r" defTabSz="685783" rtl="1" eaLnBrk="1" latinLnBrk="0" hangingPunct="1">
        <a:defRPr sz="1400" kern="1200">
          <a:solidFill>
            <a:schemeClr val="tx1"/>
          </a:solidFill>
          <a:latin typeface="+mn-lt"/>
          <a:ea typeface="+mn-ea"/>
          <a:cs typeface="+mn-cs"/>
        </a:defRPr>
      </a:lvl8pPr>
      <a:lvl9pPr marL="2743132" algn="r" defTabSz="685783" rtl="1"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microsoft.com/office/2007/relationships/hdphoto" Target="../media/hdphoto1.wdp"/><Relationship Id="rId3" Type="http://schemas.openxmlformats.org/officeDocument/2006/relationships/image" Target="../media/image6.jpeg"/><Relationship Id="rId7" Type="http://schemas.openxmlformats.org/officeDocument/2006/relationships/image" Target="../media/image13.png"/><Relationship Id="rId12"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9.jpeg"/><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slide" Target="slide7.xml"/><Relationship Id="rId9"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 Target="slide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4.jpeg"/><Relationship Id="rId13" Type="http://schemas.openxmlformats.org/officeDocument/2006/relationships/image" Target="../media/image14.jpeg"/><Relationship Id="rId3" Type="http://schemas.openxmlformats.org/officeDocument/2006/relationships/image" Target="../media/image21.jpeg"/><Relationship Id="rId7" Type="http://schemas.openxmlformats.org/officeDocument/2006/relationships/slide" Target="slide14.xml"/><Relationship Id="rId12" Type="http://schemas.openxmlformats.org/officeDocument/2006/relationships/image" Target="../media/image5.png"/><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6.jpeg"/><Relationship Id="rId5" Type="http://schemas.openxmlformats.org/officeDocument/2006/relationships/image" Target="../media/image22.jpeg"/><Relationship Id="rId15" Type="http://schemas.microsoft.com/office/2007/relationships/hdphoto" Target="../media/hdphoto1.wdp"/><Relationship Id="rId10" Type="http://schemas.openxmlformats.org/officeDocument/2006/relationships/image" Target="../media/image25.png"/><Relationship Id="rId4" Type="http://schemas.openxmlformats.org/officeDocument/2006/relationships/slide" Target="slide13.xml"/><Relationship Id="rId9" Type="http://schemas.openxmlformats.org/officeDocument/2006/relationships/slide" Target="slide16.xml"/><Relationship Id="rId1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 Target="slide1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10.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 Target="slide17.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png"/><Relationship Id="rId3" Type="http://schemas.openxmlformats.org/officeDocument/2006/relationships/image" Target="../media/image42.gif"/><Relationship Id="rId7" Type="http://schemas.openxmlformats.org/officeDocument/2006/relationships/image" Target="../media/image44.jpeg"/><Relationship Id="rId12" Type="http://schemas.openxmlformats.org/officeDocument/2006/relationships/image" Target="../media/image48.jpeg"/><Relationship Id="rId2" Type="http://schemas.openxmlformats.org/officeDocument/2006/relationships/image" Target="../media/image41.jpeg"/><Relationship Id="rId16" Type="http://schemas.microsoft.com/office/2007/relationships/hdphoto" Target="../media/hdphoto1.wdp"/><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47.jpeg"/><Relationship Id="rId5" Type="http://schemas.openxmlformats.org/officeDocument/2006/relationships/slide" Target="slide20.xml"/><Relationship Id="rId15" Type="http://schemas.openxmlformats.org/officeDocument/2006/relationships/image" Target="../media/image10.png"/><Relationship Id="rId10" Type="http://schemas.openxmlformats.org/officeDocument/2006/relationships/image" Target="../media/image46.jpeg"/><Relationship Id="rId4" Type="http://schemas.openxmlformats.org/officeDocument/2006/relationships/image" Target="../media/image13.png"/><Relationship Id="rId9" Type="http://schemas.openxmlformats.org/officeDocument/2006/relationships/slide" Target="slide21.xml"/><Relationship Id="rId1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 Target="slide19.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 Target="slide19.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slide" Target="slide23.xml"/><Relationship Id="rId7" Type="http://schemas.openxmlformats.org/officeDocument/2006/relationships/slide" Target="slide25.xml"/><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42.gif"/><Relationship Id="rId11" Type="http://schemas.openxmlformats.org/officeDocument/2006/relationships/slide" Target="slide27.xml"/><Relationship Id="rId5" Type="http://schemas.openxmlformats.org/officeDocument/2006/relationships/slide" Target="slide24.xml"/><Relationship Id="rId10" Type="http://schemas.openxmlformats.org/officeDocument/2006/relationships/image" Target="../media/image13.png"/><Relationship Id="rId4" Type="http://schemas.openxmlformats.org/officeDocument/2006/relationships/image" Target="../media/image54.jpeg"/><Relationship Id="rId9" Type="http://schemas.openxmlformats.org/officeDocument/2006/relationships/slide" Target="slide26.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22.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 Target="slide22.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ctrTitle"/>
          </p:nvPr>
        </p:nvSpPr>
        <p:spPr>
          <a:xfrm>
            <a:off x="1277112" y="1624334"/>
            <a:ext cx="6858000" cy="1790700"/>
          </a:xfrm>
        </p:spPr>
        <p:txBody>
          <a:bodyPr>
            <a:normAutofit/>
          </a:bodyPr>
          <a:lstStyle/>
          <a:p>
            <a:r>
              <a:rPr lang="he-IL" sz="8800" b="1" dirty="0">
                <a:latin typeface="OE Doo Pro Black" pitchFamily="50" charset="-79"/>
                <a:cs typeface="OE Doo Pro Black" pitchFamily="50" charset="-79"/>
              </a:rPr>
              <a:t>מימון גזענות</a:t>
            </a:r>
          </a:p>
        </p:txBody>
      </p:sp>
      <p:sp>
        <p:nvSpPr>
          <p:cNvPr id="4" name="כותרת 1"/>
          <p:cNvSpPr txBox="1">
            <a:spLocks/>
          </p:cNvSpPr>
          <p:nvPr/>
        </p:nvSpPr>
        <p:spPr>
          <a:xfrm>
            <a:off x="1294834" y="2903781"/>
            <a:ext cx="6858000" cy="1790700"/>
          </a:xfrm>
          <a:prstGeom prst="rect">
            <a:avLst/>
          </a:prstGeom>
        </p:spPr>
        <p:txBody>
          <a:bodyPr vert="horz" lIns="68579" tIns="34289" rIns="68579" bIns="34289" rtlCol="1" anchor="b">
            <a:normAutofit/>
          </a:bodyPr>
          <a:lstStyle>
            <a:lvl1pPr algn="ctr" defTabSz="685783" rtl="1" eaLnBrk="1" latinLnBrk="0" hangingPunct="1">
              <a:lnSpc>
                <a:spcPct val="90000"/>
              </a:lnSpc>
              <a:spcBef>
                <a:spcPct val="0"/>
              </a:spcBef>
              <a:buNone/>
              <a:defRPr sz="4500" kern="1200">
                <a:solidFill>
                  <a:schemeClr val="tx1"/>
                </a:solidFill>
                <a:latin typeface="+mj-lt"/>
                <a:ea typeface="+mj-ea"/>
                <a:cs typeface="+mj-cs"/>
              </a:defRPr>
            </a:lvl1pPr>
          </a:lstStyle>
          <a:p>
            <a:r>
              <a:rPr lang="he-IL" sz="3600" b="1" dirty="0">
                <a:latin typeface="OE Doo Pro Black" pitchFamily="50" charset="-79"/>
                <a:cs typeface="OE Doo Pro Black" pitchFamily="50" charset="-79"/>
              </a:rPr>
              <a:t>דיון בוועדת השקיפות בראשותה של ח"כ סתיו שפיר</a:t>
            </a:r>
          </a:p>
        </p:txBody>
      </p:sp>
    </p:spTree>
    <p:extLst>
      <p:ext uri="{BB962C8B-B14F-4D97-AF65-F5344CB8AC3E}">
        <p14:creationId xmlns:p14="http://schemas.microsoft.com/office/powerpoint/2010/main" val="2174781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a:blip r:embed="rId2"/>
          <a:stretch>
            <a:fillRect/>
          </a:stretch>
        </p:blipFill>
        <p:spPr>
          <a:xfrm>
            <a:off x="0" y="174"/>
            <a:ext cx="9144000" cy="5143152"/>
          </a:xfrm>
          <a:prstGeom prst="rect">
            <a:avLst/>
          </a:prstGeom>
        </p:spPr>
      </p:pic>
    </p:spTree>
    <p:extLst>
      <p:ext uri="{BB962C8B-B14F-4D97-AF65-F5344CB8AC3E}">
        <p14:creationId xmlns:p14="http://schemas.microsoft.com/office/powerpoint/2010/main" val="1403213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stretch>
            <a:fillRect/>
          </a:stretch>
        </p:blipFill>
        <p:spPr>
          <a:xfrm>
            <a:off x="0" y="174"/>
            <a:ext cx="9144000" cy="5143152"/>
          </a:xfrm>
          <a:prstGeom prst="rect">
            <a:avLst/>
          </a:prstGeom>
        </p:spPr>
      </p:pic>
    </p:spTree>
    <p:extLst>
      <p:ext uri="{BB962C8B-B14F-4D97-AF65-F5344CB8AC3E}">
        <p14:creationId xmlns:p14="http://schemas.microsoft.com/office/powerpoint/2010/main" val="3088904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rotWithShape="1">
          <a:blip r:embed="rId2"/>
          <a:srcRect l="25284" t="27079" r="51289" b="21100"/>
          <a:stretch/>
        </p:blipFill>
        <p:spPr>
          <a:xfrm>
            <a:off x="294086" y="251132"/>
            <a:ext cx="1493320" cy="195630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787405" y="108918"/>
            <a:ext cx="3901439" cy="1423465"/>
          </a:xfrm>
          <a:prstGeom prst="rect">
            <a:avLst/>
          </a:prstGeom>
          <a:noFill/>
        </p:spPr>
        <p:txBody>
          <a:bodyPr wrap="square" lIns="68579" tIns="34289" rIns="68579" bIns="34289" rtlCol="1">
            <a:spAutoFit/>
          </a:bodyPr>
          <a:lstStyle/>
          <a:p>
            <a:r>
              <a:rPr lang="he-IL" sz="2200" b="1" dirty="0">
                <a:latin typeface="Calibri" panose="020F0502020204030204" pitchFamily="34" charset="0"/>
                <a:cs typeface="Calibri" panose="020F0502020204030204" pitchFamily="34" charset="0"/>
              </a:rPr>
              <a:t>אליקים </a:t>
            </a:r>
            <a:r>
              <a:rPr lang="he-IL" sz="2200" b="1" dirty="0" err="1">
                <a:latin typeface="Calibri" panose="020F0502020204030204" pitchFamily="34" charset="0"/>
                <a:cs typeface="Calibri" panose="020F0502020204030204" pitchFamily="34" charset="0"/>
              </a:rPr>
              <a:t>ניימן</a:t>
            </a:r>
            <a:r>
              <a:rPr lang="he-IL" sz="2200" b="1" dirty="0">
                <a:latin typeface="Calibri" panose="020F0502020204030204" pitchFamily="34" charset="0"/>
                <a:cs typeface="Calibri" panose="020F0502020204030204" pitchFamily="34" charset="0"/>
              </a:rPr>
              <a:t>- ראש ישיבת הרעיון היהודי: "אנו רואים שלשרוף בית תפילה של גויים זה יהודי לחלוטין ואפילו מצווה גדולה" (ערוץ 7, 2011)</a:t>
            </a:r>
          </a:p>
        </p:txBody>
      </p:sp>
      <p:sp>
        <p:nvSpPr>
          <p:cNvPr id="6" name="TextBox 5"/>
          <p:cNvSpPr txBox="1"/>
          <p:nvPr/>
        </p:nvSpPr>
        <p:spPr>
          <a:xfrm>
            <a:off x="1998921" y="3279684"/>
            <a:ext cx="6769395" cy="1762019"/>
          </a:xfrm>
          <a:prstGeom prst="rect">
            <a:avLst/>
          </a:prstGeom>
          <a:noFill/>
        </p:spPr>
        <p:txBody>
          <a:bodyPr wrap="square" lIns="68579" tIns="34289" rIns="68579" bIns="34289" rtlCol="1">
            <a:spAutoFit/>
          </a:bodyPr>
          <a:lstStyle/>
          <a:p>
            <a:r>
              <a:rPr lang="he-IL" sz="2200" b="1" dirty="0">
                <a:latin typeface="Calibri" panose="020F0502020204030204" pitchFamily="34" charset="0"/>
                <a:cs typeface="Calibri" panose="020F0502020204030204" pitchFamily="34" charset="0"/>
              </a:rPr>
              <a:t>בנצי </a:t>
            </a:r>
            <a:r>
              <a:rPr lang="he-IL" sz="2200" b="1" dirty="0" err="1">
                <a:latin typeface="Calibri" panose="020F0502020204030204" pitchFamily="34" charset="0"/>
                <a:cs typeface="Calibri" panose="020F0502020204030204" pitchFamily="34" charset="0"/>
              </a:rPr>
              <a:t>גופשטיין</a:t>
            </a:r>
            <a:r>
              <a:rPr lang="he-IL" sz="2200" b="1" dirty="0">
                <a:latin typeface="Calibri" panose="020F0502020204030204" pitchFamily="34" charset="0"/>
                <a:cs typeface="Calibri" panose="020F0502020204030204" pitchFamily="34" charset="0"/>
              </a:rPr>
              <a:t>- מייסד ארגון </a:t>
            </a:r>
            <a:r>
              <a:rPr lang="he-IL" sz="2200" b="1" dirty="0" err="1">
                <a:latin typeface="Calibri" panose="020F0502020204030204" pitchFamily="34" charset="0"/>
                <a:cs typeface="Calibri" panose="020F0502020204030204" pitchFamily="34" charset="0"/>
              </a:rPr>
              <a:t>להב"ה</a:t>
            </a:r>
            <a:r>
              <a:rPr lang="he-IL" sz="2200" b="1" dirty="0">
                <a:latin typeface="Calibri" panose="020F0502020204030204" pitchFamily="34" charset="0"/>
                <a:cs typeface="Calibri" panose="020F0502020204030204" pitchFamily="34" charset="0"/>
              </a:rPr>
              <a:t>: "החתונה הזאת היא של אנשי ימין קיצוני, אנחנו מייסדים את דור ההמשך. אצלנו אין ערבים, כל החתונה הזאת היא על טהרת העבודה העברית. אם היה פה מלצר ערבי הוא לא היה מגיש אוכל אלא מחפש את בית החולים הקרוב".</a:t>
            </a:r>
          </a:p>
        </p:txBody>
      </p:sp>
      <p:pic>
        <p:nvPicPr>
          <p:cNvPr id="1026" name="Picture 2" descr="תוצאת תמונה עבור בנצי גופשטיין"/>
          <p:cNvPicPr>
            <a:picLocks noChangeAspect="1" noChangeArrowheads="1"/>
          </p:cNvPicPr>
          <p:nvPr/>
        </p:nvPicPr>
        <p:blipFill rotWithShape="1">
          <a:blip r:embed="rId3">
            <a:extLst>
              <a:ext uri="{28A0092B-C50C-407E-A947-70E740481C1C}">
                <a14:useLocalDpi xmlns:a14="http://schemas.microsoft.com/office/drawing/2010/main" val="0"/>
              </a:ext>
            </a:extLst>
          </a:blip>
          <a:srcRect l="19763" r="19859"/>
          <a:stretch/>
        </p:blipFill>
        <p:spPr bwMode="auto">
          <a:xfrm>
            <a:off x="664497" y="2938272"/>
            <a:ext cx="1530063" cy="17975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תוצאת תמונה עבור יהודה קרויזר"/>
          <p:cNvPicPr>
            <a:picLocks noChangeAspect="1" noChangeArrowheads="1"/>
          </p:cNvPicPr>
          <p:nvPr/>
        </p:nvPicPr>
        <p:blipFill rotWithShape="1">
          <a:blip r:embed="rId4">
            <a:extLst>
              <a:ext uri="{28A0092B-C50C-407E-A947-70E740481C1C}">
                <a14:useLocalDpi xmlns:a14="http://schemas.microsoft.com/office/drawing/2010/main" val="0"/>
              </a:ext>
            </a:extLst>
          </a:blip>
          <a:srcRect l="26961" r="20789"/>
          <a:stretch/>
        </p:blipFill>
        <p:spPr bwMode="auto">
          <a:xfrm>
            <a:off x="5839968" y="1212939"/>
            <a:ext cx="1567381" cy="18138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056844" y="1957844"/>
            <a:ext cx="2709971" cy="1084910"/>
          </a:xfrm>
          <a:prstGeom prst="rect">
            <a:avLst/>
          </a:prstGeom>
          <a:noFill/>
        </p:spPr>
        <p:txBody>
          <a:bodyPr wrap="square" lIns="68579" tIns="34289" rIns="68579" bIns="34289" rtlCol="1">
            <a:spAutoFit/>
          </a:bodyPr>
          <a:lstStyle/>
          <a:p>
            <a:r>
              <a:rPr lang="he-IL" sz="2200" b="1" dirty="0">
                <a:latin typeface="Calibri" panose="020F0502020204030204" pitchFamily="34" charset="0"/>
                <a:cs typeface="Calibri" panose="020F0502020204030204" pitchFamily="34" charset="0"/>
              </a:rPr>
              <a:t>הרב יהודה </a:t>
            </a:r>
            <a:r>
              <a:rPr lang="he-IL" sz="2200" b="1" dirty="0" err="1">
                <a:latin typeface="Calibri" panose="020F0502020204030204" pitchFamily="34" charset="0"/>
                <a:cs typeface="Calibri" panose="020F0502020204030204" pitchFamily="34" charset="0"/>
              </a:rPr>
              <a:t>קרויזר</a:t>
            </a:r>
            <a:r>
              <a:rPr lang="he-IL" sz="2200" b="1" dirty="0">
                <a:latin typeface="Calibri" panose="020F0502020204030204" pitchFamily="34" charset="0"/>
                <a:cs typeface="Calibri" panose="020F0502020204030204" pitchFamily="34" charset="0"/>
              </a:rPr>
              <a:t>- ראש ארגון חסדי מאיר וראש ישיבת הרעיון היהודי.</a:t>
            </a:r>
          </a:p>
        </p:txBody>
      </p:sp>
    </p:spTree>
    <p:extLst>
      <p:ext uri="{BB962C8B-B14F-4D97-AF65-F5344CB8AC3E}">
        <p14:creationId xmlns:p14="http://schemas.microsoft.com/office/powerpoint/2010/main" val="418878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fade">
                                      <p:cBhvr>
                                        <p:cTn id="15" dur="500"/>
                                        <p:tgtEl>
                                          <p:spTgt spid="10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Effect transition="in" filter="fade">
                                      <p:cBhvr>
                                        <p:cTn id="26"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3227096" y="1696407"/>
            <a:ext cx="3236222" cy="1084910"/>
          </a:xfrm>
          <a:prstGeom prst="rect">
            <a:avLst/>
          </a:prstGeom>
          <a:noFill/>
        </p:spPr>
        <p:txBody>
          <a:bodyPr wrap="square" lIns="68579" tIns="34289" rIns="68579" bIns="34289" rtlCol="1">
            <a:spAutoFit/>
          </a:bodyPr>
          <a:lstStyle/>
          <a:p>
            <a:r>
              <a:rPr lang="he-IL" sz="2200" b="1" dirty="0">
                <a:latin typeface="Calibri" panose="020F0502020204030204" pitchFamily="34" charset="0"/>
                <a:cs typeface="Calibri" panose="020F0502020204030204" pitchFamily="34" charset="0"/>
              </a:rPr>
              <a:t>הרב יצחק </a:t>
            </a:r>
            <a:r>
              <a:rPr lang="he-IL" sz="2200" b="1" dirty="0" err="1">
                <a:latin typeface="Calibri" panose="020F0502020204030204" pitchFamily="34" charset="0"/>
                <a:cs typeface="Calibri" panose="020F0502020204030204" pitchFamily="34" charset="0"/>
              </a:rPr>
              <a:t>גינזבורג</a:t>
            </a:r>
            <a:r>
              <a:rPr lang="he-IL" sz="2200" b="1" dirty="0">
                <a:latin typeface="Calibri" panose="020F0502020204030204" pitchFamily="34" charset="0"/>
                <a:cs typeface="Calibri" panose="020F0502020204030204" pitchFamily="34" charset="0"/>
              </a:rPr>
              <a:t>- נשיא ישיבת עוד יוסף חי: "מיליארד ערבים שיש בעולם הם 'כאין'"</a:t>
            </a:r>
          </a:p>
        </p:txBody>
      </p:sp>
      <p:pic>
        <p:nvPicPr>
          <p:cNvPr id="3074" name="Picture 2" descr="תוצאת תמונה עבור הרב גינזבורג"/>
          <p:cNvPicPr>
            <a:picLocks noChangeAspect="1" noChangeArrowheads="1"/>
          </p:cNvPicPr>
          <p:nvPr/>
        </p:nvPicPr>
        <p:blipFill rotWithShape="1">
          <a:blip r:embed="rId4">
            <a:extLst>
              <a:ext uri="{28A0092B-C50C-407E-A947-70E740481C1C}">
                <a14:useLocalDpi xmlns:a14="http://schemas.microsoft.com/office/drawing/2010/main" val="0"/>
              </a:ext>
            </a:extLst>
          </a:blip>
          <a:srcRect l="11793" r="3429" b="492"/>
          <a:stretch/>
        </p:blipFill>
        <p:spPr bwMode="auto">
          <a:xfrm>
            <a:off x="6463318" y="1771503"/>
            <a:ext cx="1614561" cy="18950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87689" y="212652"/>
            <a:ext cx="3590969" cy="1084910"/>
          </a:xfrm>
          <a:prstGeom prst="rect">
            <a:avLst/>
          </a:prstGeom>
          <a:noFill/>
        </p:spPr>
        <p:txBody>
          <a:bodyPr wrap="square" lIns="68579" tIns="34289" rIns="68579" bIns="34289" rtlCol="1">
            <a:spAutoFit/>
          </a:bodyPr>
          <a:lstStyle/>
          <a:p>
            <a:r>
              <a:rPr lang="he-IL" sz="2200" b="1" dirty="0">
                <a:latin typeface="Calibri" panose="020F0502020204030204" pitchFamily="34" charset="0"/>
                <a:cs typeface="Calibri" panose="020F0502020204030204" pitchFamily="34" charset="0"/>
              </a:rPr>
              <a:t>לוי חזן- נידון למאסר על חלקו בירי על אוטובוס מצפון לרמאללה בשנת 1984.</a:t>
            </a:r>
          </a:p>
        </p:txBody>
      </p:sp>
      <p:pic>
        <p:nvPicPr>
          <p:cNvPr id="8" name="Picture 2" descr="https://upload.wikimedia.org/wikipedia/commons/thumb/b/be/%D7%A9%D7%A8_%D7%A9%D7%9C%D7%95%D7%9D_%D7%92%27%D7%A8%D7%91%D7%99.JPG/250px-%D7%A9%D7%A8_%D7%A9%D7%9C%D7%95%D7%9D_%D7%92%27%D7%A8%D7%91%D7%99.JPG"/>
          <p:cNvPicPr>
            <a:picLocks noChangeAspect="1" noChangeArrowheads="1"/>
          </p:cNvPicPr>
          <p:nvPr/>
        </p:nvPicPr>
        <p:blipFill rotWithShape="1">
          <a:blip r:embed="rId5">
            <a:extLst>
              <a:ext uri="{28A0092B-C50C-407E-A947-70E740481C1C}">
                <a14:useLocalDpi xmlns:a14="http://schemas.microsoft.com/office/drawing/2010/main" val="0"/>
              </a:ext>
            </a:extLst>
          </a:blip>
          <a:srcRect t="11799" b="15096"/>
          <a:stretch/>
        </p:blipFill>
        <p:spPr bwMode="auto">
          <a:xfrm>
            <a:off x="566219" y="2798786"/>
            <a:ext cx="1697924" cy="19584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מלבן 8"/>
          <p:cNvSpPr/>
          <p:nvPr/>
        </p:nvSpPr>
        <p:spPr>
          <a:xfrm>
            <a:off x="2205747" y="3666560"/>
            <a:ext cx="4315968" cy="1423465"/>
          </a:xfrm>
          <a:prstGeom prst="rect">
            <a:avLst/>
          </a:prstGeom>
        </p:spPr>
        <p:txBody>
          <a:bodyPr wrap="square" lIns="68579" tIns="34289" rIns="68579" bIns="34289">
            <a:spAutoFit/>
          </a:bodyPr>
          <a:lstStyle/>
          <a:p>
            <a:r>
              <a:rPr lang="he-IL" sz="2200" b="1" dirty="0">
                <a:latin typeface="Calibri" panose="020F0502020204030204" pitchFamily="34" charset="0"/>
                <a:cs typeface="Calibri" panose="020F0502020204030204" pitchFamily="34" charset="0"/>
              </a:rPr>
              <a:t>שר שלום ג'רבי- ראש רשות השירות הלאומי-אזרחי. לשעבר מזכ"ל מפלגת הבית היהודי </a:t>
            </a:r>
            <a:r>
              <a:rPr lang="he-IL" sz="2200" b="1" dirty="0" err="1">
                <a:latin typeface="Calibri" panose="020F0502020204030204" pitchFamily="34" charset="0"/>
                <a:cs typeface="Calibri" panose="020F0502020204030204" pitchFamily="34" charset="0"/>
              </a:rPr>
              <a:t>והמפד"ל</a:t>
            </a:r>
            <a:r>
              <a:rPr lang="he-IL" sz="2200" b="1" dirty="0">
                <a:latin typeface="Calibri" panose="020F0502020204030204" pitchFamily="34" charset="0"/>
                <a:cs typeface="Calibri" panose="020F0502020204030204" pitchFamily="34" charset="0"/>
              </a:rPr>
              <a:t>. בעלה של נילי ג'רבי.</a:t>
            </a:r>
          </a:p>
        </p:txBody>
      </p:sp>
      <p:pic>
        <p:nvPicPr>
          <p:cNvPr id="10" name="תמונה 9"/>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20000"/>
                    </a14:imgEffect>
                  </a14:imgLayer>
                </a14:imgProps>
              </a:ext>
            </a:extLst>
          </a:blip>
          <a:stretch>
            <a:fillRect/>
          </a:stretch>
        </p:blipFill>
        <p:spPr>
          <a:xfrm>
            <a:off x="566219" y="212652"/>
            <a:ext cx="1421470" cy="14214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427808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500"/>
                                        <p:tgtEl>
                                          <p:spTgt spid="307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73877" y="159065"/>
            <a:ext cx="3420425" cy="992577"/>
          </a:xfrm>
          <a:prstGeom prst="rect">
            <a:avLst/>
          </a:prstGeom>
          <a:noFill/>
        </p:spPr>
        <p:txBody>
          <a:bodyPr wrap="square" lIns="68579" tIns="34289" rIns="68579" bIns="34289" rtlCol="1">
            <a:spAutoFit/>
          </a:bodyPr>
          <a:lstStyle/>
          <a:p>
            <a:r>
              <a:rPr lang="he-IL" sz="2000" b="1" dirty="0" err="1">
                <a:latin typeface="Calibri" panose="020F0502020204030204" pitchFamily="34" charset="0"/>
                <a:cs typeface="Calibri" panose="020F0502020204030204" pitchFamily="34" charset="0"/>
              </a:rPr>
              <a:t>להב"ה</a:t>
            </a:r>
            <a:r>
              <a:rPr lang="he-IL" sz="2000" b="1" dirty="0">
                <a:latin typeface="Calibri" panose="020F0502020204030204" pitchFamily="34" charset="0"/>
                <a:cs typeface="Calibri" panose="020F0502020204030204" pitchFamily="34" charset="0"/>
              </a:rPr>
              <a:t>- למניעת התבוללות בארץ הקודש.</a:t>
            </a:r>
          </a:p>
          <a:p>
            <a:r>
              <a:rPr lang="he-IL" sz="2000" b="1" dirty="0">
                <a:latin typeface="Calibri" panose="020F0502020204030204" pitchFamily="34" charset="0"/>
                <a:cs typeface="Calibri" panose="020F0502020204030204" pitchFamily="34" charset="0"/>
              </a:rPr>
              <a:t>העומד בראשה: בנצי </a:t>
            </a:r>
            <a:r>
              <a:rPr lang="he-IL" sz="2000" b="1" dirty="0" err="1">
                <a:latin typeface="Calibri" panose="020F0502020204030204" pitchFamily="34" charset="0"/>
                <a:cs typeface="Calibri" panose="020F0502020204030204" pitchFamily="34" charset="0"/>
              </a:rPr>
              <a:t>גופשטיין</a:t>
            </a:r>
            <a:r>
              <a:rPr lang="he-IL" sz="2000" b="1" dirty="0">
                <a:latin typeface="Calibri" panose="020F0502020204030204" pitchFamily="34" charset="0"/>
                <a:cs typeface="Calibri" panose="020F0502020204030204" pitchFamily="34" charset="0"/>
              </a:rPr>
              <a:t>.</a:t>
            </a:r>
          </a:p>
        </p:txBody>
      </p:sp>
      <p:pic>
        <p:nvPicPr>
          <p:cNvPr id="4098" name="Picture 2" descr="ארגון להב&quot;ה למניעת התבוללות בארץ הקודש"/>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611" t="10052" r="14710" b="13598"/>
          <a:stretch/>
        </p:blipFill>
        <p:spPr bwMode="auto">
          <a:xfrm>
            <a:off x="1216080" y="152797"/>
            <a:ext cx="2033080" cy="7757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2" descr="תוצאת תמונה עבור בנצי גופשטיין"/>
          <p:cNvPicPr>
            <a:picLocks noChangeAspect="1" noChangeArrowheads="1"/>
          </p:cNvPicPr>
          <p:nvPr/>
        </p:nvPicPr>
        <p:blipFill rotWithShape="1">
          <a:blip r:embed="rId3">
            <a:extLst>
              <a:ext uri="{28A0092B-C50C-407E-A947-70E740481C1C}">
                <a14:useLocalDpi xmlns:a14="http://schemas.microsoft.com/office/drawing/2010/main" val="0"/>
              </a:ext>
            </a:extLst>
          </a:blip>
          <a:srcRect l="38593" t="6433" r="34877" b="48137"/>
          <a:stretch/>
        </p:blipFill>
        <p:spPr bwMode="auto">
          <a:xfrm>
            <a:off x="6688875" y="179822"/>
            <a:ext cx="596464" cy="6801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תמונה 4">
            <a:hlinkClick r:id="rId4" action="ppaction://hlinksldjump"/>
          </p:cNvPr>
          <p:cNvPicPr>
            <a:picLocks noChangeAspect="1"/>
          </p:cNvPicPr>
          <p:nvPr/>
        </p:nvPicPr>
        <p:blipFill rotWithShape="1">
          <a:blip r:embed="rId5"/>
          <a:srcRect l="60696" t="37453" r="13177" b="16696"/>
          <a:stretch/>
        </p:blipFill>
        <p:spPr>
          <a:xfrm>
            <a:off x="422667" y="1151642"/>
            <a:ext cx="1399061" cy="1381119"/>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1821728" y="1488632"/>
            <a:ext cx="5159810" cy="992577"/>
          </a:xfrm>
          <a:prstGeom prst="rect">
            <a:avLst/>
          </a:prstGeom>
          <a:noFill/>
        </p:spPr>
        <p:txBody>
          <a:bodyPr wrap="square" lIns="68579" tIns="34289" rIns="68579" bIns="34289" rtlCol="1">
            <a:spAutoFit/>
          </a:bodyPr>
          <a:lstStyle/>
          <a:p>
            <a:pPr algn="just"/>
            <a:r>
              <a:rPr lang="he-IL" sz="2000" b="1" dirty="0">
                <a:latin typeface="Calibri" panose="020F0502020204030204" pitchFamily="34" charset="0"/>
                <a:cs typeface="Calibri" panose="020F0502020204030204" pitchFamily="34" charset="0"/>
              </a:rPr>
              <a:t>ישיבת הרעיון היהודי- הוקמה ע"י הרב מאיר כהנא. עומדים בראשה: </a:t>
            </a:r>
            <a:r>
              <a:rPr lang="he-IL" sz="2000" b="1" dirty="0" err="1">
                <a:latin typeface="Calibri" panose="020F0502020204030204" pitchFamily="34" charset="0"/>
                <a:cs typeface="Calibri" panose="020F0502020204030204" pitchFamily="34" charset="0"/>
              </a:rPr>
              <a:t>אלייקים</a:t>
            </a:r>
            <a:r>
              <a:rPr lang="he-IL" sz="2000" b="1" dirty="0">
                <a:latin typeface="Calibri" panose="020F0502020204030204" pitchFamily="34" charset="0"/>
                <a:cs typeface="Calibri" panose="020F0502020204030204" pitchFamily="34" charset="0"/>
              </a:rPr>
              <a:t> </a:t>
            </a:r>
            <a:r>
              <a:rPr lang="he-IL" sz="2000" b="1" dirty="0" err="1">
                <a:latin typeface="Calibri" panose="020F0502020204030204" pitchFamily="34" charset="0"/>
                <a:cs typeface="Calibri" panose="020F0502020204030204" pitchFamily="34" charset="0"/>
              </a:rPr>
              <a:t>ניימן</a:t>
            </a:r>
            <a:r>
              <a:rPr lang="he-IL" sz="2000" b="1" dirty="0">
                <a:latin typeface="Calibri" panose="020F0502020204030204" pitchFamily="34" charset="0"/>
                <a:cs typeface="Calibri" panose="020F0502020204030204" pitchFamily="34" charset="0"/>
              </a:rPr>
              <a:t>, הרב יהודה </a:t>
            </a:r>
            <a:r>
              <a:rPr lang="he-IL" sz="2000" b="1" dirty="0" err="1">
                <a:latin typeface="Calibri" panose="020F0502020204030204" pitchFamily="34" charset="0"/>
                <a:cs typeface="Calibri" panose="020F0502020204030204" pitchFamily="34" charset="0"/>
              </a:rPr>
              <a:t>קרויזר</a:t>
            </a:r>
            <a:r>
              <a:rPr lang="he-IL" sz="2000" b="1" dirty="0">
                <a:latin typeface="Calibri" panose="020F0502020204030204" pitchFamily="34" charset="0"/>
                <a:cs typeface="Calibri" panose="020F0502020204030204" pitchFamily="34" charset="0"/>
              </a:rPr>
              <a:t>, הרב ד"ר מיכאל בן ארי, הרב דב ליאור, הרב בנצי </a:t>
            </a:r>
            <a:r>
              <a:rPr lang="he-IL" sz="2000" b="1" dirty="0" err="1">
                <a:latin typeface="Calibri" panose="020F0502020204030204" pitchFamily="34" charset="0"/>
                <a:cs typeface="Calibri" panose="020F0502020204030204" pitchFamily="34" charset="0"/>
              </a:rPr>
              <a:t>גופשטיין</a:t>
            </a:r>
            <a:r>
              <a:rPr lang="he-IL" sz="2000" b="1" dirty="0">
                <a:latin typeface="Calibri" panose="020F0502020204030204" pitchFamily="34" charset="0"/>
                <a:cs typeface="Calibri" panose="020F0502020204030204" pitchFamily="34" charset="0"/>
              </a:rPr>
              <a:t>.</a:t>
            </a:r>
          </a:p>
        </p:txBody>
      </p:sp>
      <p:pic>
        <p:nvPicPr>
          <p:cNvPr id="12" name="תמונה 11">
            <a:hlinkClick r:id="rId6" action="ppaction://hlinksldjump"/>
          </p:cNvPr>
          <p:cNvPicPr>
            <a:picLocks noChangeAspect="1"/>
          </p:cNvPicPr>
          <p:nvPr/>
        </p:nvPicPr>
        <p:blipFill>
          <a:blip r:embed="rId7"/>
          <a:stretch>
            <a:fillRect/>
          </a:stretch>
        </p:blipFill>
        <p:spPr>
          <a:xfrm>
            <a:off x="6627547" y="2816077"/>
            <a:ext cx="2271329" cy="932522"/>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1928037" y="2674316"/>
            <a:ext cx="4718193" cy="1300354"/>
          </a:xfrm>
          <a:prstGeom prst="rect">
            <a:avLst/>
          </a:prstGeom>
          <a:noFill/>
        </p:spPr>
        <p:txBody>
          <a:bodyPr wrap="square" lIns="68579" tIns="34289" rIns="68579" bIns="34289" rtlCol="1">
            <a:spAutoFit/>
          </a:bodyPr>
          <a:lstStyle/>
          <a:p>
            <a:pPr algn="just"/>
            <a:r>
              <a:rPr lang="he-IL" sz="2000" b="1" dirty="0">
                <a:latin typeface="Calibri" panose="020F0502020204030204" pitchFamily="34" charset="0"/>
                <a:cs typeface="Calibri" panose="020F0502020204030204" pitchFamily="34" charset="0"/>
              </a:rPr>
              <a:t>עמותת חמלה סיוע לנזקקים- מסייע לנערות ונאבק בהתבוללות. העומדים בראשה: אליקים </a:t>
            </a:r>
            <a:r>
              <a:rPr lang="he-IL" sz="2000" b="1" dirty="0" err="1">
                <a:latin typeface="Calibri" panose="020F0502020204030204" pitchFamily="34" charset="0"/>
                <a:cs typeface="Calibri" panose="020F0502020204030204" pitchFamily="34" charset="0"/>
              </a:rPr>
              <a:t>ניימן</a:t>
            </a:r>
            <a:r>
              <a:rPr lang="he-IL" sz="2000" b="1" dirty="0">
                <a:latin typeface="Calibri" panose="020F0502020204030204" pitchFamily="34" charset="0"/>
                <a:cs typeface="Calibri" panose="020F0502020204030204" pitchFamily="34" charset="0"/>
              </a:rPr>
              <a:t>, נילי ג'רבי, מטילדה חרוץ, ירון אדלר, יהודה </a:t>
            </a:r>
            <a:r>
              <a:rPr lang="he-IL" sz="2000" b="1" dirty="0" err="1">
                <a:latin typeface="Calibri" panose="020F0502020204030204" pitchFamily="34" charset="0"/>
                <a:cs typeface="Calibri" panose="020F0502020204030204" pitchFamily="34" charset="0"/>
              </a:rPr>
              <a:t>קרויזר</a:t>
            </a:r>
            <a:r>
              <a:rPr lang="he-IL" sz="2000" b="1" dirty="0">
                <a:latin typeface="Calibri" panose="020F0502020204030204" pitchFamily="34" charset="0"/>
                <a:cs typeface="Calibri" panose="020F0502020204030204" pitchFamily="34" charset="0"/>
              </a:rPr>
              <a:t>, לוי חזן. </a:t>
            </a:r>
          </a:p>
        </p:txBody>
      </p:sp>
      <p:pic>
        <p:nvPicPr>
          <p:cNvPr id="14" name="Picture 2" descr="תוצאת תמונה עבור בנצי גופשטיין"/>
          <p:cNvPicPr>
            <a:picLocks noChangeAspect="1" noChangeArrowheads="1"/>
          </p:cNvPicPr>
          <p:nvPr/>
        </p:nvPicPr>
        <p:blipFill rotWithShape="1">
          <a:blip r:embed="rId3">
            <a:extLst>
              <a:ext uri="{28A0092B-C50C-407E-A947-70E740481C1C}">
                <a14:useLocalDpi xmlns:a14="http://schemas.microsoft.com/office/drawing/2010/main" val="0"/>
              </a:ext>
            </a:extLst>
          </a:blip>
          <a:srcRect l="38593" t="6433" r="34877" b="48137"/>
          <a:stretch/>
        </p:blipFill>
        <p:spPr bwMode="auto">
          <a:xfrm>
            <a:off x="1501743" y="3100164"/>
            <a:ext cx="420494" cy="479464"/>
          </a:xfrm>
          <a:prstGeom prst="rect">
            <a:avLst/>
          </a:prstGeom>
          <a:noFill/>
          <a:extLst>
            <a:ext uri="{909E8E84-426E-40DD-AFC4-6F175D3DCCD1}">
              <a14:hiddenFill xmlns:a14="http://schemas.microsoft.com/office/drawing/2010/main">
                <a:solidFill>
                  <a:srgbClr val="FFFFFF"/>
                </a:solidFill>
              </a14:hiddenFill>
            </a:ext>
          </a:extLst>
        </p:spPr>
      </p:pic>
      <p:pic>
        <p:nvPicPr>
          <p:cNvPr id="15" name="תמונה 14"/>
          <p:cNvPicPr>
            <a:picLocks noChangeAspect="1"/>
          </p:cNvPicPr>
          <p:nvPr/>
        </p:nvPicPr>
        <p:blipFill rotWithShape="1">
          <a:blip r:embed="rId8"/>
          <a:srcRect l="30089" t="30413" r="53834" b="33773"/>
          <a:stretch/>
        </p:blipFill>
        <p:spPr>
          <a:xfrm>
            <a:off x="1091121" y="3100474"/>
            <a:ext cx="382395" cy="479154"/>
          </a:xfrm>
          <a:prstGeom prst="rect">
            <a:avLst/>
          </a:prstGeom>
        </p:spPr>
      </p:pic>
      <p:pic>
        <p:nvPicPr>
          <p:cNvPr id="16" name="Picture 4" descr="תוצאת תמונה עבור יהודה קרויזר"/>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5084" t="8" r="30849" b="21638"/>
          <a:stretch/>
        </p:blipFill>
        <p:spPr bwMode="auto">
          <a:xfrm>
            <a:off x="718351" y="3100164"/>
            <a:ext cx="344543" cy="47915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טקסט חלופי המופק על-ידי מחשב:&#10;nnmn &#10;nywn 'Y runn &#10;nua pa one.J17 D&quot;i7n &#10;0151nn 'naz nntw &#10;nn'nnn nava "/>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20978"/>
          <a:stretch/>
        </p:blipFill>
        <p:spPr bwMode="auto">
          <a:xfrm>
            <a:off x="1401390" y="3882453"/>
            <a:ext cx="949311" cy="11492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293771" y="4203383"/>
            <a:ext cx="5447370" cy="684801"/>
          </a:xfrm>
          <a:prstGeom prst="rect">
            <a:avLst/>
          </a:prstGeom>
          <a:noFill/>
        </p:spPr>
        <p:txBody>
          <a:bodyPr wrap="square" lIns="68579" tIns="34289" rIns="68579" bIns="34289" rtlCol="1">
            <a:spAutoFit/>
          </a:bodyPr>
          <a:lstStyle/>
          <a:p>
            <a:r>
              <a:rPr lang="he-IL" sz="2000" b="1" dirty="0">
                <a:latin typeface="Calibri" panose="020F0502020204030204" pitchFamily="34" charset="0"/>
                <a:cs typeface="Calibri" panose="020F0502020204030204" pitchFamily="34" charset="0"/>
              </a:rPr>
              <a:t>עמותת חיבור חדש- בין העמותות המפעילות את השירות הלאומי. העומדים בראשה: אליקים </a:t>
            </a:r>
            <a:r>
              <a:rPr lang="he-IL" sz="2000" b="1" dirty="0" err="1">
                <a:latin typeface="Calibri" panose="020F0502020204030204" pitchFamily="34" charset="0"/>
                <a:cs typeface="Calibri" panose="020F0502020204030204" pitchFamily="34" charset="0"/>
              </a:rPr>
              <a:t>ניימן</a:t>
            </a:r>
            <a:r>
              <a:rPr lang="he-IL" sz="2000" b="1" dirty="0">
                <a:latin typeface="Calibri" panose="020F0502020204030204" pitchFamily="34" charset="0"/>
                <a:cs typeface="Calibri" panose="020F0502020204030204" pitchFamily="34" charset="0"/>
              </a:rPr>
              <a:t>, יצחק ג'רבי.</a:t>
            </a:r>
          </a:p>
        </p:txBody>
      </p:sp>
      <p:pic>
        <p:nvPicPr>
          <p:cNvPr id="20" name="תמונה 19"/>
          <p:cNvPicPr>
            <a:picLocks noChangeAspect="1"/>
          </p:cNvPicPr>
          <p:nvPr/>
        </p:nvPicPr>
        <p:blipFill rotWithShape="1">
          <a:blip r:embed="rId8"/>
          <a:srcRect l="30089" t="30413" r="53834" b="33773"/>
          <a:stretch/>
        </p:blipFill>
        <p:spPr>
          <a:xfrm>
            <a:off x="8425162" y="4160283"/>
            <a:ext cx="473714" cy="593580"/>
          </a:xfrm>
          <a:prstGeom prst="rect">
            <a:avLst/>
          </a:prstGeom>
        </p:spPr>
      </p:pic>
      <p:pic>
        <p:nvPicPr>
          <p:cNvPr id="21" name="Picture 2" descr="https://upload.wikimedia.org/wikipedia/commons/thumb/b/be/%D7%A9%D7%A8_%D7%A9%D7%9C%D7%95%D7%9D_%D7%92%27%D7%A8%D7%91%D7%99.JPG/250px-%D7%A9%D7%A8_%D7%A9%D7%9C%D7%95%D7%9D_%D7%92%27%D7%A8%D7%91%D7%99.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2817" t="14607" r="24136" b="43507"/>
          <a:stretch/>
        </p:blipFill>
        <p:spPr bwMode="auto">
          <a:xfrm>
            <a:off x="7802090" y="4160283"/>
            <a:ext cx="501173" cy="5935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תוצאת תמונה עבור בנצי גופשטיין"/>
          <p:cNvPicPr>
            <a:picLocks noChangeAspect="1" noChangeArrowheads="1"/>
          </p:cNvPicPr>
          <p:nvPr/>
        </p:nvPicPr>
        <p:blipFill rotWithShape="1">
          <a:blip r:embed="rId3">
            <a:extLst>
              <a:ext uri="{28A0092B-C50C-407E-A947-70E740481C1C}">
                <a14:useLocalDpi xmlns:a14="http://schemas.microsoft.com/office/drawing/2010/main" val="0"/>
              </a:ext>
            </a:extLst>
          </a:blip>
          <a:srcRect l="38593" t="6433" r="34877" b="48137"/>
          <a:stretch/>
        </p:blipFill>
        <p:spPr bwMode="auto">
          <a:xfrm>
            <a:off x="8245161" y="1814625"/>
            <a:ext cx="520847" cy="593890"/>
          </a:xfrm>
          <a:prstGeom prst="rect">
            <a:avLst/>
          </a:prstGeom>
          <a:noFill/>
          <a:extLst>
            <a:ext uri="{909E8E84-426E-40DD-AFC4-6F175D3DCCD1}">
              <a14:hiddenFill xmlns:a14="http://schemas.microsoft.com/office/drawing/2010/main">
                <a:solidFill>
                  <a:srgbClr val="FFFFFF"/>
                </a:solidFill>
              </a14:hiddenFill>
            </a:ext>
          </a:extLst>
        </p:spPr>
      </p:pic>
      <p:pic>
        <p:nvPicPr>
          <p:cNvPr id="23" name="תמונה 22"/>
          <p:cNvPicPr>
            <a:picLocks noChangeAspect="1"/>
          </p:cNvPicPr>
          <p:nvPr/>
        </p:nvPicPr>
        <p:blipFill rotWithShape="1">
          <a:blip r:embed="rId8"/>
          <a:srcRect l="30089" t="30413" r="53834" b="33773"/>
          <a:stretch/>
        </p:blipFill>
        <p:spPr>
          <a:xfrm>
            <a:off x="7669219" y="1814625"/>
            <a:ext cx="473714" cy="593580"/>
          </a:xfrm>
          <a:prstGeom prst="rect">
            <a:avLst/>
          </a:prstGeom>
        </p:spPr>
      </p:pic>
      <p:pic>
        <p:nvPicPr>
          <p:cNvPr id="24" name="Picture 4" descr="תוצאת תמונה עבור יהודה קרויזר"/>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5084" t="8" r="30849" b="21638"/>
          <a:stretch/>
        </p:blipFill>
        <p:spPr bwMode="auto">
          <a:xfrm>
            <a:off x="7138961" y="1814626"/>
            <a:ext cx="428031" cy="595259"/>
          </a:xfrm>
          <a:prstGeom prst="rect">
            <a:avLst/>
          </a:prstGeom>
          <a:noFill/>
          <a:extLst>
            <a:ext uri="{909E8E84-426E-40DD-AFC4-6F175D3DCCD1}">
              <a14:hiddenFill xmlns:a14="http://schemas.microsoft.com/office/drawing/2010/main">
                <a:solidFill>
                  <a:srgbClr val="FFFFFF"/>
                </a:solidFill>
              </a14:hiddenFill>
            </a:ext>
          </a:extLst>
        </p:spPr>
      </p:pic>
      <p:pic>
        <p:nvPicPr>
          <p:cNvPr id="25" name="תמונה 24"/>
          <p:cNvPicPr>
            <a:picLocks noChangeAspect="1"/>
          </p:cNvPicPr>
          <p:nvPr/>
        </p:nvPicPr>
        <p:blipFill>
          <a:blip r:embed="rId12">
            <a:extLst>
              <a:ext uri="{BEBA8EAE-BF5A-486C-A8C5-ECC9F3942E4B}">
                <a14:imgProps xmlns:a14="http://schemas.microsoft.com/office/drawing/2010/main">
                  <a14:imgLayer r:embed="rId13">
                    <a14:imgEffect>
                      <a14:brightnessContrast bright="-40000" contrast="-20000"/>
                    </a14:imgEffect>
                  </a14:imgLayer>
                </a14:imgProps>
              </a:ext>
            </a:extLst>
          </a:blip>
          <a:stretch>
            <a:fillRect/>
          </a:stretch>
        </p:blipFill>
        <p:spPr>
          <a:xfrm>
            <a:off x="279502" y="3100163"/>
            <a:ext cx="390765" cy="4791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280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10"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par>
                                <p:cTn id="48" presetID="10" presetClass="entr" presetSubtype="0"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par>
                                <p:cTn id="59" presetID="10"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3"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מציין מיקום תוכן 4">
            <a:hlinkClick r:id="rId2" action="ppaction://hlinksldjump"/>
          </p:cNvPr>
          <p:cNvPicPr>
            <a:picLocks noGrp="1" noChangeAspect="1"/>
          </p:cNvPicPr>
          <p:nvPr>
            <p:ph idx="1"/>
          </p:nvPr>
        </p:nvPicPr>
        <p:blipFill>
          <a:blip r:embed="rId3"/>
          <a:stretch>
            <a:fillRect/>
          </a:stretch>
        </p:blipFill>
        <p:spPr>
          <a:xfrm>
            <a:off x="373983" y="1645466"/>
            <a:ext cx="3973401" cy="3245209"/>
          </a:xfrm>
          <a:prstGeom prst="rect">
            <a:avLst/>
          </a:prstGeom>
          <a:ln>
            <a:noFill/>
          </a:ln>
          <a:effectLst>
            <a:outerShdw blurRad="292100" dist="139700" dir="2700000" algn="tl" rotWithShape="0">
              <a:srgbClr val="333333">
                <a:alpha val="65000"/>
              </a:srgbClr>
            </a:outerShdw>
          </a:effectLst>
        </p:spPr>
      </p:pic>
      <p:pic>
        <p:nvPicPr>
          <p:cNvPr id="5" name="תמונה 4">
            <a:hlinkClick r:id="rId2" action="ppaction://hlinksldjump"/>
          </p:cNvPr>
          <p:cNvPicPr>
            <a:picLocks noChangeAspect="1"/>
          </p:cNvPicPr>
          <p:nvPr/>
        </p:nvPicPr>
        <p:blipFill>
          <a:blip r:embed="rId4"/>
          <a:stretch>
            <a:fillRect/>
          </a:stretch>
        </p:blipFill>
        <p:spPr>
          <a:xfrm>
            <a:off x="4562047" y="1645466"/>
            <a:ext cx="4193810" cy="32452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1211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stretch>
            <a:fillRect/>
          </a:stretch>
        </p:blipFill>
        <p:spPr>
          <a:xfrm>
            <a:off x="1678487" y="1345819"/>
            <a:ext cx="5472876" cy="15003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2" descr="טקסט חלופי המופק על-ידי מחשב:&#10;, vz.'D9 &#10;. YVD "/>
          <p:cNvPicPr>
            <a:picLocks noChangeAspect="1" noChangeArrowheads="1"/>
          </p:cNvPicPr>
          <p:nvPr/>
        </p:nvPicPr>
        <p:blipFill rotWithShape="1">
          <a:blip r:embed="rId3">
            <a:extLst>
              <a:ext uri="{28A0092B-C50C-407E-A947-70E740481C1C}">
                <a14:useLocalDpi xmlns:a14="http://schemas.microsoft.com/office/drawing/2010/main" val="0"/>
              </a:ext>
            </a:extLst>
          </a:blip>
          <a:srcRect r="4520"/>
          <a:stretch/>
        </p:blipFill>
        <p:spPr bwMode="auto">
          <a:xfrm>
            <a:off x="429848" y="3148502"/>
            <a:ext cx="8395175" cy="14530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408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rotWithShape="1">
          <a:blip r:embed="rId3"/>
          <a:srcRect l="23969" t="12782" r="26160" b="11615"/>
          <a:stretch/>
        </p:blipFill>
        <p:spPr>
          <a:xfrm>
            <a:off x="1682647" y="297219"/>
            <a:ext cx="5288438" cy="4509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36180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6">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816" y="220399"/>
            <a:ext cx="1518637" cy="14749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32532" y="165418"/>
            <a:ext cx="5233812" cy="992577"/>
          </a:xfrm>
          <a:prstGeom prst="rect">
            <a:avLst/>
          </a:prstGeom>
          <a:noFill/>
        </p:spPr>
        <p:txBody>
          <a:bodyPr wrap="square" lIns="68579" tIns="34289" rIns="68579" bIns="34289" rtlCol="1">
            <a:spAutoFit/>
          </a:bodyPr>
          <a:lstStyle/>
          <a:p>
            <a:r>
              <a:rPr lang="he-IL" sz="2000" b="1" dirty="0">
                <a:latin typeface="Calibri" panose="020F0502020204030204" pitchFamily="34" charset="0"/>
                <a:cs typeface="Calibri" panose="020F0502020204030204" pitchFamily="34" charset="0"/>
              </a:rPr>
              <a:t>הקרן להצלת עם ישראל- מאבק בתופעת ההתבוללות. העומדים בראשה: אליקים </a:t>
            </a:r>
            <a:r>
              <a:rPr lang="he-IL" sz="2000" b="1" dirty="0" err="1">
                <a:latin typeface="Calibri" panose="020F0502020204030204" pitchFamily="34" charset="0"/>
                <a:cs typeface="Calibri" panose="020F0502020204030204" pitchFamily="34" charset="0"/>
              </a:rPr>
              <a:t>ניימן</a:t>
            </a:r>
            <a:r>
              <a:rPr lang="he-IL" sz="2000" b="1" dirty="0">
                <a:latin typeface="Calibri" panose="020F0502020204030204" pitchFamily="34" charset="0"/>
                <a:cs typeface="Calibri" panose="020F0502020204030204" pitchFamily="34" charset="0"/>
              </a:rPr>
              <a:t>, ירון אדלר, איילה בן גביר, בנצי </a:t>
            </a:r>
            <a:r>
              <a:rPr lang="he-IL" sz="2000" b="1" dirty="0" err="1">
                <a:latin typeface="Calibri" panose="020F0502020204030204" pitchFamily="34" charset="0"/>
                <a:cs typeface="Calibri" panose="020F0502020204030204" pitchFamily="34" charset="0"/>
              </a:rPr>
              <a:t>גופשטיין</a:t>
            </a:r>
            <a:r>
              <a:rPr lang="he-IL" sz="2000" b="1" dirty="0">
                <a:latin typeface="Calibri" panose="020F0502020204030204" pitchFamily="34" charset="0"/>
                <a:cs typeface="Calibri" panose="020F0502020204030204" pitchFamily="34" charset="0"/>
              </a:rPr>
              <a:t>, לוי חזן, מטילדה חרוץ.</a:t>
            </a:r>
          </a:p>
        </p:txBody>
      </p:sp>
      <p:pic>
        <p:nvPicPr>
          <p:cNvPr id="5126" name="Picture 6" descr="תוצאת תמונה עבור הקול היהודי">
            <a:hlinkClick r:id="rId4" action="ppaction://hlinksldjump"/>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977" b="42961"/>
          <a:stretch/>
        </p:blipFill>
        <p:spPr bwMode="auto">
          <a:xfrm>
            <a:off x="5148743" y="4180319"/>
            <a:ext cx="2727411" cy="65752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958639" y="4180319"/>
            <a:ext cx="4087722" cy="684801"/>
          </a:xfrm>
          <a:prstGeom prst="rect">
            <a:avLst/>
          </a:prstGeom>
          <a:noFill/>
        </p:spPr>
        <p:txBody>
          <a:bodyPr wrap="square" lIns="68579" tIns="34289" rIns="68579" bIns="34289" rtlCol="1">
            <a:spAutoFit/>
          </a:bodyPr>
          <a:lstStyle/>
          <a:p>
            <a:r>
              <a:rPr lang="he-IL" sz="2000" b="1" dirty="0">
                <a:latin typeface="Calibri" panose="020F0502020204030204" pitchFamily="34" charset="0"/>
                <a:cs typeface="Calibri" panose="020F0502020204030204" pitchFamily="34" charset="0"/>
              </a:rPr>
              <a:t>הקול היהודי- אתר חדשות ישראלי בבעלות עמותת "יהודים שמחים" מיצהר. </a:t>
            </a:r>
          </a:p>
        </p:txBody>
      </p:sp>
      <p:pic>
        <p:nvPicPr>
          <p:cNvPr id="14" name="Picture 2" descr="תוצאת תמונה עבור הרב גינזבורג"/>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793" r="3429" b="492"/>
          <a:stretch/>
        </p:blipFill>
        <p:spPr bwMode="auto">
          <a:xfrm>
            <a:off x="448788" y="4189848"/>
            <a:ext cx="505723" cy="59358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www.odyosefchai.org.il/Content/images/header.jpg">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16765" y="3312715"/>
            <a:ext cx="2799761" cy="65000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0" name="מלבן 9"/>
          <p:cNvSpPr/>
          <p:nvPr/>
        </p:nvSpPr>
        <p:spPr>
          <a:xfrm>
            <a:off x="4333934" y="3242010"/>
            <a:ext cx="3703799" cy="684801"/>
          </a:xfrm>
          <a:prstGeom prst="rect">
            <a:avLst/>
          </a:prstGeom>
        </p:spPr>
        <p:txBody>
          <a:bodyPr wrap="square" lIns="68579" tIns="34289" rIns="68579" bIns="34289">
            <a:spAutoFit/>
          </a:bodyPr>
          <a:lstStyle/>
          <a:p>
            <a:r>
              <a:rPr lang="he-IL" sz="2000" b="1" dirty="0">
                <a:latin typeface="Calibri" panose="020F0502020204030204" pitchFamily="34" charset="0"/>
                <a:cs typeface="Calibri" panose="020F0502020204030204" pitchFamily="34" charset="0"/>
              </a:rPr>
              <a:t>ישיבת "עוד יוסף חי"- ישיבה חרדית-לאומית בראשות הרב יצחק </a:t>
            </a:r>
            <a:r>
              <a:rPr lang="he-IL" sz="2000" b="1" dirty="0" err="1">
                <a:latin typeface="Calibri" panose="020F0502020204030204" pitchFamily="34" charset="0"/>
                <a:cs typeface="Calibri" panose="020F0502020204030204" pitchFamily="34" charset="0"/>
              </a:rPr>
              <a:t>גינזבורג</a:t>
            </a:r>
            <a:r>
              <a:rPr lang="he-IL" sz="2000" b="1" dirty="0">
                <a:latin typeface="Calibri" panose="020F0502020204030204" pitchFamily="34" charset="0"/>
                <a:cs typeface="Calibri" panose="020F0502020204030204" pitchFamily="34" charset="0"/>
              </a:rPr>
              <a:t>. </a:t>
            </a:r>
          </a:p>
        </p:txBody>
      </p:sp>
      <p:pic>
        <p:nvPicPr>
          <p:cNvPr id="17" name="Picture 2" descr="תוצאת תמונה עבור הרב גינזבורג"/>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793" r="3429" b="492"/>
          <a:stretch/>
        </p:blipFill>
        <p:spPr bwMode="auto">
          <a:xfrm>
            <a:off x="8037733" y="3405042"/>
            <a:ext cx="505723" cy="593581"/>
          </a:xfrm>
          <a:prstGeom prst="rect">
            <a:avLst/>
          </a:prstGeom>
          <a:noFill/>
          <a:extLst>
            <a:ext uri="{909E8E84-426E-40DD-AFC4-6F175D3DCCD1}">
              <a14:hiddenFill xmlns:a14="http://schemas.microsoft.com/office/drawing/2010/main">
                <a:solidFill>
                  <a:srgbClr val="FFFFFF"/>
                </a:solidFill>
              </a14:hiddenFill>
            </a:ext>
          </a:extLst>
        </p:spPr>
      </p:pic>
      <p:pic>
        <p:nvPicPr>
          <p:cNvPr id="11" name="תמונה 10">
            <a:hlinkClick r:id="rId9" action="ppaction://hlinksldjump"/>
          </p:cNvPr>
          <p:cNvPicPr>
            <a:picLocks noChangeAspect="1"/>
          </p:cNvPicPr>
          <p:nvPr/>
        </p:nvPicPr>
        <p:blipFill rotWithShape="1">
          <a:blip r:embed="rId10"/>
          <a:srcRect l="36506" t="45636" r="38222" b="29210"/>
          <a:stretch/>
        </p:blipFill>
        <p:spPr>
          <a:xfrm>
            <a:off x="5337544" y="1553099"/>
            <a:ext cx="2118218" cy="1185912"/>
          </a:xfrm>
          <a:prstGeom prst="rect">
            <a:avLst/>
          </a:prstGeom>
          <a:ln>
            <a:solidFill>
              <a:schemeClr val="tx1"/>
            </a:solidFill>
          </a:ln>
        </p:spPr>
      </p:pic>
      <p:sp>
        <p:nvSpPr>
          <p:cNvPr id="19" name="TextBox 18"/>
          <p:cNvSpPr txBox="1"/>
          <p:nvPr/>
        </p:nvSpPr>
        <p:spPr>
          <a:xfrm>
            <a:off x="448788" y="1814905"/>
            <a:ext cx="4888756" cy="992577"/>
          </a:xfrm>
          <a:prstGeom prst="rect">
            <a:avLst/>
          </a:prstGeom>
          <a:noFill/>
        </p:spPr>
        <p:txBody>
          <a:bodyPr wrap="square" lIns="68579" tIns="34289" rIns="68579" bIns="34289" rtlCol="1">
            <a:spAutoFit/>
          </a:bodyPr>
          <a:lstStyle/>
          <a:p>
            <a:r>
              <a:rPr lang="he-IL" sz="2000" b="1" dirty="0">
                <a:latin typeface="Calibri" panose="020F0502020204030204" pitchFamily="34" charset="0"/>
                <a:cs typeface="Calibri" panose="020F0502020204030204" pitchFamily="34" charset="0"/>
              </a:rPr>
              <a:t>ישיבת הר הבית- קבוצת לימוד אברכים בסמוך להר הבית. העומדים בראשה: יהודה </a:t>
            </a:r>
            <a:r>
              <a:rPr lang="he-IL" sz="2000" b="1" dirty="0" err="1">
                <a:latin typeface="Calibri" panose="020F0502020204030204" pitchFamily="34" charset="0"/>
                <a:cs typeface="Calibri" panose="020F0502020204030204" pitchFamily="34" charset="0"/>
              </a:rPr>
              <a:t>קרויזר</a:t>
            </a:r>
            <a:r>
              <a:rPr lang="he-IL" sz="2000" b="1" dirty="0">
                <a:latin typeface="Calibri" panose="020F0502020204030204" pitchFamily="34" charset="0"/>
                <a:cs typeface="Calibri" panose="020F0502020204030204" pitchFamily="34" charset="0"/>
              </a:rPr>
              <a:t>,  אליקים </a:t>
            </a:r>
            <a:r>
              <a:rPr lang="he-IL" sz="2000" b="1" dirty="0" err="1">
                <a:latin typeface="Calibri" panose="020F0502020204030204" pitchFamily="34" charset="0"/>
                <a:cs typeface="Calibri" panose="020F0502020204030204" pitchFamily="34" charset="0"/>
              </a:rPr>
              <a:t>ניימן</a:t>
            </a:r>
            <a:r>
              <a:rPr lang="he-IL" sz="2000" b="1" dirty="0">
                <a:latin typeface="Calibri" panose="020F0502020204030204" pitchFamily="34" charset="0"/>
                <a:cs typeface="Calibri" panose="020F0502020204030204" pitchFamily="34" charset="0"/>
              </a:rPr>
              <a:t>, בנצי </a:t>
            </a:r>
            <a:r>
              <a:rPr lang="he-IL" sz="2000" b="1" dirty="0" err="1">
                <a:latin typeface="Calibri" panose="020F0502020204030204" pitchFamily="34" charset="0"/>
                <a:cs typeface="Calibri" panose="020F0502020204030204" pitchFamily="34" charset="0"/>
              </a:rPr>
              <a:t>גופשטיין</a:t>
            </a:r>
            <a:r>
              <a:rPr lang="he-IL" sz="2000" b="1" dirty="0">
                <a:latin typeface="Calibri" panose="020F0502020204030204" pitchFamily="34" charset="0"/>
                <a:cs typeface="Calibri" panose="020F0502020204030204" pitchFamily="34" charset="0"/>
              </a:rPr>
              <a:t>.</a:t>
            </a:r>
          </a:p>
        </p:txBody>
      </p:sp>
      <p:pic>
        <p:nvPicPr>
          <p:cNvPr id="20" name="Picture 2" descr="תוצאת תמונה עבור בנצי גופשטיין"/>
          <p:cNvPicPr>
            <a:picLocks noChangeAspect="1" noChangeArrowheads="1"/>
          </p:cNvPicPr>
          <p:nvPr/>
        </p:nvPicPr>
        <p:blipFill rotWithShape="1">
          <a:blip r:embed="rId11">
            <a:extLst>
              <a:ext uri="{28A0092B-C50C-407E-A947-70E740481C1C}">
                <a14:useLocalDpi xmlns:a14="http://schemas.microsoft.com/office/drawing/2010/main" val="0"/>
              </a:ext>
            </a:extLst>
          </a:blip>
          <a:srcRect l="38593" t="6433" r="34877" b="48137"/>
          <a:stretch/>
        </p:blipFill>
        <p:spPr bwMode="auto">
          <a:xfrm>
            <a:off x="2756051" y="2499854"/>
            <a:ext cx="520847" cy="593890"/>
          </a:xfrm>
          <a:prstGeom prst="rect">
            <a:avLst/>
          </a:prstGeom>
          <a:noFill/>
          <a:extLst>
            <a:ext uri="{909E8E84-426E-40DD-AFC4-6F175D3DCCD1}">
              <a14:hiddenFill xmlns:a14="http://schemas.microsoft.com/office/drawing/2010/main">
                <a:solidFill>
                  <a:srgbClr val="FFFFFF"/>
                </a:solidFill>
              </a14:hiddenFill>
            </a:ext>
          </a:extLst>
        </p:spPr>
      </p:pic>
      <p:pic>
        <p:nvPicPr>
          <p:cNvPr id="21" name="תמונה 20"/>
          <p:cNvPicPr>
            <a:picLocks noChangeAspect="1"/>
          </p:cNvPicPr>
          <p:nvPr/>
        </p:nvPicPr>
        <p:blipFill rotWithShape="1">
          <a:blip r:embed="rId12"/>
          <a:srcRect l="30089" t="30413" r="53834" b="33773"/>
          <a:stretch/>
        </p:blipFill>
        <p:spPr>
          <a:xfrm>
            <a:off x="2197279" y="2500164"/>
            <a:ext cx="473714" cy="593580"/>
          </a:xfrm>
          <a:prstGeom prst="rect">
            <a:avLst/>
          </a:prstGeom>
        </p:spPr>
      </p:pic>
      <p:pic>
        <p:nvPicPr>
          <p:cNvPr id="22" name="Picture 4" descr="תוצאת תמונה עבור יהודה קרויזר"/>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5084" t="8" r="30849" b="21638"/>
          <a:stretch/>
        </p:blipFill>
        <p:spPr bwMode="auto">
          <a:xfrm>
            <a:off x="1689737" y="2499854"/>
            <a:ext cx="428031" cy="59525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תוצאת תמונה עבור בנצי גופשטיין"/>
          <p:cNvPicPr>
            <a:picLocks noChangeAspect="1" noChangeArrowheads="1"/>
          </p:cNvPicPr>
          <p:nvPr/>
        </p:nvPicPr>
        <p:blipFill rotWithShape="1">
          <a:blip r:embed="rId11">
            <a:extLst>
              <a:ext uri="{28A0092B-C50C-407E-A947-70E740481C1C}">
                <a14:useLocalDpi xmlns:a14="http://schemas.microsoft.com/office/drawing/2010/main" val="0"/>
              </a:ext>
            </a:extLst>
          </a:blip>
          <a:srcRect l="38593" t="6433" r="34877" b="48137"/>
          <a:stretch/>
        </p:blipFill>
        <p:spPr bwMode="auto">
          <a:xfrm>
            <a:off x="2975672" y="1098107"/>
            <a:ext cx="520847" cy="593890"/>
          </a:xfrm>
          <a:prstGeom prst="rect">
            <a:avLst/>
          </a:prstGeom>
          <a:noFill/>
          <a:extLst>
            <a:ext uri="{909E8E84-426E-40DD-AFC4-6F175D3DCCD1}">
              <a14:hiddenFill xmlns:a14="http://schemas.microsoft.com/office/drawing/2010/main">
                <a:solidFill>
                  <a:srgbClr val="FFFFFF"/>
                </a:solidFill>
              </a14:hiddenFill>
            </a:ext>
          </a:extLst>
        </p:spPr>
      </p:pic>
      <p:pic>
        <p:nvPicPr>
          <p:cNvPr id="23" name="תמונה 22"/>
          <p:cNvPicPr>
            <a:picLocks noChangeAspect="1"/>
          </p:cNvPicPr>
          <p:nvPr/>
        </p:nvPicPr>
        <p:blipFill rotWithShape="1">
          <a:blip r:embed="rId12"/>
          <a:srcRect l="30089" t="30413" r="53834" b="33773"/>
          <a:stretch/>
        </p:blipFill>
        <p:spPr>
          <a:xfrm>
            <a:off x="2428082" y="1098106"/>
            <a:ext cx="473714" cy="593580"/>
          </a:xfrm>
          <a:prstGeom prst="rect">
            <a:avLst/>
          </a:prstGeom>
        </p:spPr>
      </p:pic>
      <p:pic>
        <p:nvPicPr>
          <p:cNvPr id="24" name="Picture 4" descr="תוצאת תמונה עבור יהודה קרויזר"/>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5084" t="8" r="30849" b="21638"/>
          <a:stretch/>
        </p:blipFill>
        <p:spPr bwMode="auto">
          <a:xfrm>
            <a:off x="3565765" y="1098106"/>
            <a:ext cx="428031" cy="595259"/>
          </a:xfrm>
          <a:prstGeom prst="rect">
            <a:avLst/>
          </a:prstGeom>
          <a:noFill/>
          <a:extLst>
            <a:ext uri="{909E8E84-426E-40DD-AFC4-6F175D3DCCD1}">
              <a14:hiddenFill xmlns:a14="http://schemas.microsoft.com/office/drawing/2010/main">
                <a:solidFill>
                  <a:srgbClr val="FFFFFF"/>
                </a:solidFill>
              </a14:hiddenFill>
            </a:ext>
          </a:extLst>
        </p:spPr>
      </p:pic>
      <p:pic>
        <p:nvPicPr>
          <p:cNvPr id="25" name="תמונה 24"/>
          <p:cNvPicPr>
            <a:picLocks noChangeAspect="1"/>
          </p:cNvPicPr>
          <p:nvPr/>
        </p:nvPicPr>
        <p:blipFill>
          <a:blip r:embed="rId14">
            <a:extLst>
              <a:ext uri="{BEBA8EAE-BF5A-486C-A8C5-ECC9F3942E4B}">
                <a14:imgProps xmlns:a14="http://schemas.microsoft.com/office/drawing/2010/main">
                  <a14:imgLayer r:embed="rId15">
                    <a14:imgEffect>
                      <a14:brightnessContrast bright="-40000" contrast="-20000"/>
                    </a14:imgEffect>
                  </a14:imgLayer>
                </a14:imgProps>
              </a:ext>
            </a:extLst>
          </a:blip>
          <a:stretch>
            <a:fillRect/>
          </a:stretch>
        </p:blipFill>
        <p:spPr>
          <a:xfrm>
            <a:off x="1848603" y="1098106"/>
            <a:ext cx="515579" cy="5935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83464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ntr" presetSubtype="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5130"/>
                                        </p:tgtEl>
                                        <p:attrNameLst>
                                          <p:attrName>style.visibility</p:attrName>
                                        </p:attrNameLst>
                                      </p:cBhvr>
                                      <p:to>
                                        <p:strVal val="visible"/>
                                      </p:to>
                                    </p:set>
                                    <p:animEffect transition="in" filter="fade">
                                      <p:cBhvr>
                                        <p:cTn id="41" dur="500"/>
                                        <p:tgtEl>
                                          <p:spTgt spid="513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126"/>
                                        </p:tgtEl>
                                        <p:attrNameLst>
                                          <p:attrName>style.visibility</p:attrName>
                                        </p:attrNameLst>
                                      </p:cBhvr>
                                      <p:to>
                                        <p:strVal val="visible"/>
                                      </p:to>
                                    </p:set>
                                    <p:animEffect transition="in" filter="fade">
                                      <p:cBhvr>
                                        <p:cTn id="52" dur="500"/>
                                        <p:tgtEl>
                                          <p:spTgt spid="512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par>
                                <p:cTn id="56" presetID="10"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10" presetClass="entr" presetSubtype="0"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fade">
                                      <p:cBhvr>
                                        <p:cTn id="6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0"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p:cNvPr>
          <p:cNvPicPr>
            <a:picLocks noChangeAspect="1"/>
          </p:cNvPicPr>
          <p:nvPr/>
        </p:nvPicPr>
        <p:blipFill rotWithShape="1">
          <a:blip r:embed="rId2"/>
          <a:srcRect t="1612" r="2916" b="11817"/>
          <a:stretch/>
        </p:blipFill>
        <p:spPr>
          <a:xfrm>
            <a:off x="284306" y="545804"/>
            <a:ext cx="7080514" cy="4394791"/>
          </a:xfrm>
          <a:prstGeom prst="rect">
            <a:avLst/>
          </a:prstGeom>
          <a:ln>
            <a:noFill/>
          </a:ln>
          <a:effectLst>
            <a:softEdge rad="112500"/>
          </a:effectLst>
        </p:spPr>
      </p:pic>
    </p:spTree>
    <p:extLst>
      <p:ext uri="{BB962C8B-B14F-4D97-AF65-F5344CB8AC3E}">
        <p14:creationId xmlns:p14="http://schemas.microsoft.com/office/powerpoint/2010/main" val="2125470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a:blip r:embed="rId3"/>
          <a:stretch>
            <a:fillRect/>
          </a:stretch>
        </p:blipFill>
        <p:spPr>
          <a:xfrm>
            <a:off x="358502" y="1888611"/>
            <a:ext cx="8406530" cy="2262222"/>
          </a:xfrm>
          <a:prstGeom prst="rect">
            <a:avLst/>
          </a:prstGeom>
          <a:ln>
            <a:noFill/>
          </a:ln>
          <a:effectLst>
            <a:softEdge rad="112500"/>
          </a:effectLst>
        </p:spPr>
      </p:pic>
      <p:sp>
        <p:nvSpPr>
          <p:cNvPr id="5" name="מלבן: פינות מעוגלות 4"/>
          <p:cNvSpPr/>
          <p:nvPr/>
        </p:nvSpPr>
        <p:spPr>
          <a:xfrm>
            <a:off x="2107017" y="2910653"/>
            <a:ext cx="6368888" cy="295083"/>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Tree>
    <p:extLst>
      <p:ext uri="{BB962C8B-B14F-4D97-AF65-F5344CB8AC3E}">
        <p14:creationId xmlns:p14="http://schemas.microsoft.com/office/powerpoint/2010/main" val="407999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a:blip r:embed="rId3"/>
          <a:stretch>
            <a:fillRect/>
          </a:stretch>
        </p:blipFill>
        <p:spPr>
          <a:xfrm>
            <a:off x="2398645" y="199204"/>
            <a:ext cx="4729823" cy="16575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תמונה 4">
            <a:hlinkClick r:id="rId2" action="ppaction://hlinksldjump"/>
          </p:cNvPr>
          <p:cNvPicPr>
            <a:picLocks noChangeAspect="1"/>
          </p:cNvPicPr>
          <p:nvPr/>
        </p:nvPicPr>
        <p:blipFill>
          <a:blip r:embed="rId4"/>
          <a:stretch>
            <a:fillRect/>
          </a:stretch>
        </p:blipFill>
        <p:spPr>
          <a:xfrm>
            <a:off x="489098" y="1970200"/>
            <a:ext cx="4909725" cy="29960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64246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stretch>
            <a:fillRect/>
          </a:stretch>
        </p:blipFill>
        <p:spPr>
          <a:xfrm>
            <a:off x="1320537" y="1409653"/>
            <a:ext cx="5787245" cy="10574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תמונה 4"/>
          <p:cNvPicPr>
            <a:picLocks noChangeAspect="1"/>
          </p:cNvPicPr>
          <p:nvPr/>
        </p:nvPicPr>
        <p:blipFill>
          <a:blip r:embed="rId3"/>
          <a:stretch>
            <a:fillRect/>
          </a:stretch>
        </p:blipFill>
        <p:spPr>
          <a:xfrm>
            <a:off x="382772" y="2759928"/>
            <a:ext cx="8116433" cy="10860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17798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rotWithShape="1">
          <a:blip r:embed="rId3"/>
          <a:srcRect l="7081" r="2519"/>
          <a:stretch/>
        </p:blipFill>
        <p:spPr>
          <a:xfrm>
            <a:off x="4012019" y="931001"/>
            <a:ext cx="3345711" cy="1743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תמונה 4">
            <a:hlinkClick r:id="rId2" action="ppaction://hlinksldjump"/>
          </p:cNvPr>
          <p:cNvPicPr>
            <a:picLocks noChangeAspect="1"/>
          </p:cNvPicPr>
          <p:nvPr/>
        </p:nvPicPr>
        <p:blipFill>
          <a:blip r:embed="rId4"/>
          <a:stretch>
            <a:fillRect/>
          </a:stretch>
        </p:blipFill>
        <p:spPr>
          <a:xfrm>
            <a:off x="3731572" y="2849514"/>
            <a:ext cx="4946974" cy="19014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תמונה 5">
            <a:hlinkClick r:id="rId2" action="ppaction://hlinksldjump"/>
          </p:cNvPr>
          <p:cNvPicPr>
            <a:picLocks noChangeAspect="1"/>
          </p:cNvPicPr>
          <p:nvPr/>
        </p:nvPicPr>
        <p:blipFill>
          <a:blip r:embed="rId5"/>
          <a:stretch>
            <a:fillRect/>
          </a:stretch>
        </p:blipFill>
        <p:spPr>
          <a:xfrm>
            <a:off x="503050" y="254578"/>
            <a:ext cx="3300873" cy="15003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תמונה 6">
            <a:hlinkClick r:id="rId2" action="ppaction://hlinksldjump"/>
          </p:cNvPr>
          <p:cNvPicPr>
            <a:picLocks noChangeAspect="1"/>
          </p:cNvPicPr>
          <p:nvPr/>
        </p:nvPicPr>
        <p:blipFill>
          <a:blip r:embed="rId6"/>
          <a:stretch>
            <a:fillRect/>
          </a:stretch>
        </p:blipFill>
        <p:spPr>
          <a:xfrm>
            <a:off x="469775" y="2076405"/>
            <a:ext cx="3030608" cy="25277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מלבן: פינות מעוגלות 7"/>
          <p:cNvSpPr/>
          <p:nvPr/>
        </p:nvSpPr>
        <p:spPr>
          <a:xfrm>
            <a:off x="6205059" y="2336012"/>
            <a:ext cx="640080" cy="1371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9" name="מלבן: פינות מעוגלות 8"/>
          <p:cNvSpPr/>
          <p:nvPr/>
        </p:nvSpPr>
        <p:spPr>
          <a:xfrm>
            <a:off x="7434873" y="4248846"/>
            <a:ext cx="640080" cy="1371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10" name="מלבן: פינות מעוגלות 9"/>
          <p:cNvSpPr/>
          <p:nvPr/>
        </p:nvSpPr>
        <p:spPr>
          <a:xfrm>
            <a:off x="2610735" y="1436926"/>
            <a:ext cx="640080" cy="1371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11" name="מלבן: פינות מעוגלות 10"/>
          <p:cNvSpPr/>
          <p:nvPr/>
        </p:nvSpPr>
        <p:spPr>
          <a:xfrm>
            <a:off x="1965692" y="2619557"/>
            <a:ext cx="1040356" cy="28666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12" name="מלבן: פינות מעוגלות 10"/>
          <p:cNvSpPr/>
          <p:nvPr/>
        </p:nvSpPr>
        <p:spPr>
          <a:xfrm>
            <a:off x="2060393" y="1098339"/>
            <a:ext cx="1209809" cy="1371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Tree>
    <p:extLst>
      <p:ext uri="{BB962C8B-B14F-4D97-AF65-F5344CB8AC3E}">
        <p14:creationId xmlns:p14="http://schemas.microsoft.com/office/powerpoint/2010/main" val="1118820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a:blip r:embed="rId3"/>
          <a:stretch>
            <a:fillRect/>
          </a:stretch>
        </p:blipFill>
        <p:spPr>
          <a:xfrm>
            <a:off x="4293704" y="1833297"/>
            <a:ext cx="4571108" cy="17232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תמונה 4">
            <a:hlinkClick r:id="rId2" action="ppaction://hlinksldjump"/>
          </p:cNvPr>
          <p:cNvPicPr>
            <a:picLocks noChangeAspect="1"/>
          </p:cNvPicPr>
          <p:nvPr/>
        </p:nvPicPr>
        <p:blipFill rotWithShape="1">
          <a:blip r:embed="rId4"/>
          <a:srcRect t="2544"/>
          <a:stretch/>
        </p:blipFill>
        <p:spPr>
          <a:xfrm>
            <a:off x="359014" y="1833296"/>
            <a:ext cx="3700979" cy="32586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14557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48337" y="2130459"/>
            <a:ext cx="6827692" cy="1731241"/>
          </a:xfrm>
          <a:prstGeom prst="rect">
            <a:avLst/>
          </a:prstGeom>
          <a:noFill/>
        </p:spPr>
        <p:txBody>
          <a:bodyPr wrap="square" lIns="68579" tIns="34289" rIns="68579" bIns="34289" rtlCol="1">
            <a:spAutoFit/>
          </a:bodyPr>
          <a:lstStyle/>
          <a:p>
            <a:r>
              <a:rPr lang="he-IL" sz="3600" b="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ארגונים נוספים:</a:t>
            </a:r>
          </a:p>
          <a:p>
            <a:pPr marL="214308" indent="-214308">
              <a:buFontTx/>
              <a:buChar char="-"/>
            </a:pPr>
            <a:r>
              <a:rPr lang="he-IL" sz="3600" b="1" dirty="0">
                <a:latin typeface="Calibri" panose="020F0502020204030204" pitchFamily="34" charset="0"/>
                <a:cs typeface="Calibri" panose="020F0502020204030204" pitchFamily="34" charset="0"/>
              </a:rPr>
              <a:t>חננו- ארגון המעניק סיוע משפטי </a:t>
            </a:r>
          </a:p>
          <a:p>
            <a:pPr marL="214308" indent="-214308">
              <a:buFontTx/>
              <a:buChar char="-"/>
            </a:pPr>
            <a:r>
              <a:rPr lang="he-IL" sz="3600" b="1" dirty="0">
                <a:latin typeface="Calibri" panose="020F0502020204030204" pitchFamily="34" charset="0"/>
                <a:cs typeface="Calibri" panose="020F0502020204030204" pitchFamily="34" charset="0"/>
              </a:rPr>
              <a:t>הקרן לטיפוח הרעיון הציוני.</a:t>
            </a:r>
          </a:p>
        </p:txBody>
      </p:sp>
      <p:pic>
        <p:nvPicPr>
          <p:cNvPr id="3" name="תמונה 2">
            <a:hlinkClick r:id="rId2" action="ppaction://hlinksldjump"/>
          </p:cNvPr>
          <p:cNvPicPr>
            <a:picLocks noChangeAspect="1"/>
          </p:cNvPicPr>
          <p:nvPr/>
        </p:nvPicPr>
        <p:blipFill>
          <a:blip r:embed="rId3"/>
          <a:stretch>
            <a:fillRect/>
          </a:stretch>
        </p:blipFill>
        <p:spPr>
          <a:xfrm>
            <a:off x="924392" y="2784447"/>
            <a:ext cx="919850" cy="423264"/>
          </a:xfrm>
          <a:prstGeom prst="rect">
            <a:avLst/>
          </a:prstGeom>
        </p:spPr>
      </p:pic>
    </p:spTree>
    <p:extLst>
      <p:ext uri="{BB962C8B-B14F-4D97-AF65-F5344CB8AC3E}">
        <p14:creationId xmlns:p14="http://schemas.microsoft.com/office/powerpoint/2010/main" val="2019207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2" descr="טקסט חלופי המופק על-ידי מחשב:&#10;2011 &#10;1, 036, 964 &#10;881, 804 &#10;358,355 &#10;292,465 &#10;71,239 &#10;37, 731 &#10;50,000 &#10;772,390 &#10;655,265 ">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377" y="3202120"/>
            <a:ext cx="7994684" cy="1524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6" name="מלבן: פינות מעוגלות 5"/>
          <p:cNvSpPr/>
          <p:nvPr/>
        </p:nvSpPr>
        <p:spPr>
          <a:xfrm>
            <a:off x="4250641" y="4260436"/>
            <a:ext cx="4114514" cy="212105"/>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pic>
        <p:nvPicPr>
          <p:cNvPr id="7" name="תמונה 6">
            <a:hlinkClick r:id="rId2" action="ppaction://hlinksldjump"/>
          </p:cNvPr>
          <p:cNvPicPr>
            <a:picLocks noChangeAspect="1"/>
          </p:cNvPicPr>
          <p:nvPr/>
        </p:nvPicPr>
        <p:blipFill>
          <a:blip r:embed="rId4"/>
          <a:stretch>
            <a:fillRect/>
          </a:stretch>
        </p:blipFill>
        <p:spPr>
          <a:xfrm>
            <a:off x="1733150" y="1510352"/>
            <a:ext cx="5680575" cy="14376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2361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תוצאת תמונה עבור קרן היסוד"/>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924" y="1850747"/>
            <a:ext cx="1598389" cy="93145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תוצאת תמונה עבור רשת אורט"/>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71386" y="1951329"/>
            <a:ext cx="2005270" cy="764402"/>
          </a:xfrm>
          <a:prstGeom prst="rect">
            <a:avLst/>
          </a:prstGeom>
          <a:noFill/>
          <a:extLst>
            <a:ext uri="{909E8E84-426E-40DD-AFC4-6F175D3DCCD1}">
              <a14:hiddenFill xmlns:a14="http://schemas.microsoft.com/office/drawing/2010/main">
                <a:solidFill>
                  <a:srgbClr val="FFFFFF"/>
                </a:solidFill>
              </a14:hiddenFill>
            </a:ext>
          </a:extLst>
        </p:spPr>
      </p:pic>
      <p:pic>
        <p:nvPicPr>
          <p:cNvPr id="13" name="תמונה 12"/>
          <p:cNvPicPr>
            <a:picLocks noChangeAspect="1"/>
          </p:cNvPicPr>
          <p:nvPr/>
        </p:nvPicPr>
        <p:blipFill>
          <a:blip r:embed="rId4"/>
          <a:stretch>
            <a:fillRect/>
          </a:stretch>
        </p:blipFill>
        <p:spPr>
          <a:xfrm>
            <a:off x="3459574" y="290067"/>
            <a:ext cx="1728161" cy="709518"/>
          </a:xfrm>
          <a:prstGeom prst="rect">
            <a:avLst/>
          </a:prstGeom>
          <a:ln>
            <a:noFill/>
          </a:ln>
          <a:effectLst>
            <a:outerShdw blurRad="292100" dist="139700" dir="2700000" algn="tl" rotWithShape="0">
              <a:srgbClr val="333333">
                <a:alpha val="65000"/>
              </a:srgbClr>
            </a:outerShdw>
          </a:effectLst>
        </p:spPr>
      </p:pic>
      <p:pic>
        <p:nvPicPr>
          <p:cNvPr id="7176" name="Picture 8" descr="תוצאת תמונה עבור קרן אהבת חסד">
            <a:hlinkClick r:id="rId5" action="ppaction://hlinksldjump"/>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822" r="4435"/>
          <a:stretch/>
        </p:blipFill>
        <p:spPr bwMode="auto">
          <a:xfrm>
            <a:off x="6113751" y="294426"/>
            <a:ext cx="1158780" cy="126307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תוצאת תמונה עבור יהודה קרויזר"/>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5084" t="8" r="30849" b="21638"/>
          <a:stretch/>
        </p:blipFill>
        <p:spPr bwMode="auto">
          <a:xfrm>
            <a:off x="3928450" y="1028889"/>
            <a:ext cx="349121" cy="445896"/>
          </a:xfrm>
          <a:prstGeom prst="rect">
            <a:avLst/>
          </a:prstGeom>
          <a:noFill/>
          <a:extLst>
            <a:ext uri="{909E8E84-426E-40DD-AFC4-6F175D3DCCD1}">
              <a14:hiddenFill xmlns:a14="http://schemas.microsoft.com/office/drawing/2010/main">
                <a:solidFill>
                  <a:srgbClr val="FFFFFF"/>
                </a:solidFill>
              </a14:hiddenFill>
            </a:ext>
          </a:extLst>
        </p:spPr>
      </p:pic>
      <p:pic>
        <p:nvPicPr>
          <p:cNvPr id="5" name="תמונה 4"/>
          <p:cNvPicPr>
            <a:picLocks noChangeAspect="1"/>
          </p:cNvPicPr>
          <p:nvPr/>
        </p:nvPicPr>
        <p:blipFill>
          <a:blip r:embed="rId8"/>
          <a:stretch>
            <a:fillRect/>
          </a:stretch>
        </p:blipFill>
        <p:spPr>
          <a:xfrm>
            <a:off x="1020784" y="3115770"/>
            <a:ext cx="1429391" cy="351553"/>
          </a:xfrm>
          <a:prstGeom prst="rect">
            <a:avLst/>
          </a:prstGeom>
        </p:spPr>
      </p:pic>
      <p:sp>
        <p:nvSpPr>
          <p:cNvPr id="7" name="מלבן: פינות מעוגלות 6">
            <a:hlinkClick r:id="rId9" action="ppaction://hlinksldjump"/>
          </p:cNvPr>
          <p:cNvSpPr/>
          <p:nvPr/>
        </p:nvSpPr>
        <p:spPr>
          <a:xfrm>
            <a:off x="7052506" y="3175351"/>
            <a:ext cx="1874666" cy="4833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1" anchor="ctr"/>
          <a:lstStyle/>
          <a:p>
            <a:pPr algn="ctr"/>
            <a:r>
              <a:rPr lang="he-IL" sz="1800" b="1" dirty="0">
                <a:solidFill>
                  <a:schemeClr val="bg1"/>
                </a:solidFill>
                <a:latin typeface="Calibri" panose="020F0502020204030204" pitchFamily="34" charset="0"/>
                <a:cs typeface="Calibri" panose="020F0502020204030204" pitchFamily="34" charset="0"/>
              </a:rPr>
              <a:t>קרן סגל לישראל</a:t>
            </a:r>
          </a:p>
        </p:txBody>
      </p:sp>
      <p:sp>
        <p:nvSpPr>
          <p:cNvPr id="21" name="מלבן: פינות מעוגלות 20"/>
          <p:cNvSpPr/>
          <p:nvPr/>
        </p:nvSpPr>
        <p:spPr>
          <a:xfrm>
            <a:off x="5547674" y="4067574"/>
            <a:ext cx="2782790" cy="7050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1" anchor="ctr"/>
          <a:lstStyle/>
          <a:p>
            <a:pPr algn="ctr"/>
            <a:r>
              <a:rPr lang="en-US" sz="1800" b="1" dirty="0">
                <a:solidFill>
                  <a:schemeClr val="bg1"/>
                </a:solidFill>
                <a:latin typeface="Calibri" panose="020F0502020204030204" pitchFamily="34" charset="0"/>
                <a:cs typeface="Calibri" panose="020F0502020204030204" pitchFamily="34" charset="0"/>
              </a:rPr>
              <a:t>CFI</a:t>
            </a:r>
          </a:p>
          <a:p>
            <a:pPr algn="ctr"/>
            <a:r>
              <a:rPr lang="he-IL" sz="1800" b="1" dirty="0">
                <a:solidFill>
                  <a:schemeClr val="bg1"/>
                </a:solidFill>
                <a:latin typeface="Calibri" panose="020F0502020204030204" pitchFamily="34" charset="0"/>
                <a:cs typeface="Calibri" panose="020F0502020204030204" pitchFamily="34" charset="0"/>
              </a:rPr>
              <a:t>הקרן המרכזית לישראל</a:t>
            </a:r>
          </a:p>
        </p:txBody>
      </p:sp>
      <p:sp>
        <p:nvSpPr>
          <p:cNvPr id="22" name="TextBox 21"/>
          <p:cNvSpPr txBox="1"/>
          <p:nvPr/>
        </p:nvSpPr>
        <p:spPr>
          <a:xfrm>
            <a:off x="6971386" y="4395333"/>
            <a:ext cx="2036906" cy="346247"/>
          </a:xfrm>
          <a:prstGeom prst="rect">
            <a:avLst/>
          </a:prstGeom>
          <a:noFill/>
        </p:spPr>
        <p:txBody>
          <a:bodyPr wrap="square" lIns="68579" tIns="34289" rIns="68579" bIns="34289" rtlCol="1">
            <a:spAutoFit/>
          </a:bodyPr>
          <a:lstStyle/>
          <a:p>
            <a:endParaRPr lang="he-IL" sz="1800" b="1" dirty="0">
              <a:latin typeface="Calibri" panose="020F0502020204030204" pitchFamily="34" charset="0"/>
              <a:cs typeface="Calibri" panose="020F0502020204030204" pitchFamily="34" charset="0"/>
            </a:endParaRPr>
          </a:p>
        </p:txBody>
      </p:sp>
      <p:sp>
        <p:nvSpPr>
          <p:cNvPr id="23" name="TextBox 22"/>
          <p:cNvSpPr txBox="1"/>
          <p:nvPr/>
        </p:nvSpPr>
        <p:spPr>
          <a:xfrm>
            <a:off x="3359359" y="3003190"/>
            <a:ext cx="2427251" cy="377024"/>
          </a:xfrm>
          <a:prstGeom prst="rect">
            <a:avLst/>
          </a:prstGeom>
          <a:noFill/>
        </p:spPr>
        <p:txBody>
          <a:bodyPr wrap="square" lIns="68579" tIns="34289" rIns="68579" bIns="34289" rtlCol="1">
            <a:spAutoFit/>
          </a:bodyPr>
          <a:lstStyle/>
          <a:p>
            <a:r>
              <a:rPr lang="he-IL" sz="2000" b="1" dirty="0">
                <a:latin typeface="Calibri" panose="020F0502020204030204" pitchFamily="34" charset="0"/>
                <a:cs typeface="Calibri" panose="020F0502020204030204" pitchFamily="34" charset="0"/>
              </a:rPr>
              <a:t>הקרן להצלת עם ישראל</a:t>
            </a:r>
          </a:p>
        </p:txBody>
      </p:sp>
      <p:pic>
        <p:nvPicPr>
          <p:cNvPr id="24" name="Picture 10" descr="http://www.odyosefchai.org.il/Content/images/header.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50331" y="4042923"/>
            <a:ext cx="2070804" cy="48076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תוצאת תמונה עבור הרב גינזבורג"/>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1793" r="3429" b="492"/>
          <a:stretch/>
        </p:blipFill>
        <p:spPr bwMode="auto">
          <a:xfrm>
            <a:off x="-3894017" y="4277244"/>
            <a:ext cx="367725" cy="43160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תוצאת תמונה עבור בנצי גופשטיין"/>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8593" t="6433" r="34877" b="48137"/>
          <a:stretch/>
        </p:blipFill>
        <p:spPr bwMode="auto">
          <a:xfrm>
            <a:off x="4796042" y="1027077"/>
            <a:ext cx="390155" cy="444870"/>
          </a:xfrm>
          <a:prstGeom prst="rect">
            <a:avLst/>
          </a:prstGeom>
          <a:noFill/>
          <a:extLst>
            <a:ext uri="{909E8E84-426E-40DD-AFC4-6F175D3DCCD1}">
              <a14:hiddenFill xmlns:a14="http://schemas.microsoft.com/office/drawing/2010/main">
                <a:solidFill>
                  <a:srgbClr val="FFFFFF"/>
                </a:solidFill>
              </a14:hiddenFill>
            </a:ext>
          </a:extLst>
        </p:spPr>
      </p:pic>
      <p:pic>
        <p:nvPicPr>
          <p:cNvPr id="28" name="תמונה 27"/>
          <p:cNvPicPr>
            <a:picLocks noChangeAspect="1"/>
          </p:cNvPicPr>
          <p:nvPr/>
        </p:nvPicPr>
        <p:blipFill rotWithShape="1">
          <a:blip r:embed="rId13"/>
          <a:srcRect l="30089" t="30413" r="53834" b="33773"/>
          <a:stretch/>
        </p:blipFill>
        <p:spPr>
          <a:xfrm>
            <a:off x="4355552" y="1027077"/>
            <a:ext cx="354850" cy="444638"/>
          </a:xfrm>
          <a:prstGeom prst="rect">
            <a:avLst/>
          </a:prstGeom>
        </p:spPr>
      </p:pic>
      <p:pic>
        <p:nvPicPr>
          <p:cNvPr id="29" name="Picture 4" descr="תוצאת תמונה עבור יהודה קרויזר"/>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5084" t="8" r="30849" b="21638"/>
          <a:stretch/>
        </p:blipFill>
        <p:spPr bwMode="auto">
          <a:xfrm>
            <a:off x="-3650009" y="4067574"/>
            <a:ext cx="320629" cy="445896"/>
          </a:xfrm>
          <a:prstGeom prst="rect">
            <a:avLst/>
          </a:prstGeom>
          <a:noFill/>
          <a:extLst>
            <a:ext uri="{909E8E84-426E-40DD-AFC4-6F175D3DCCD1}">
              <a14:hiddenFill xmlns:a14="http://schemas.microsoft.com/office/drawing/2010/main">
                <a:solidFill>
                  <a:srgbClr val="FFFFFF"/>
                </a:solidFill>
              </a14:hiddenFill>
            </a:ext>
          </a:extLst>
        </p:spPr>
      </p:pic>
      <p:pic>
        <p:nvPicPr>
          <p:cNvPr id="30" name="תמונה 29"/>
          <p:cNvPicPr>
            <a:picLocks noChangeAspect="1"/>
          </p:cNvPicPr>
          <p:nvPr/>
        </p:nvPicPr>
        <p:blipFill>
          <a:blip r:embed="rId4"/>
          <a:stretch>
            <a:fillRect/>
          </a:stretch>
        </p:blipFill>
        <p:spPr>
          <a:xfrm>
            <a:off x="1850331" y="4568456"/>
            <a:ext cx="1051260" cy="423264"/>
          </a:xfrm>
          <a:prstGeom prst="rect">
            <a:avLst/>
          </a:prstGeom>
          <a:ln>
            <a:noFill/>
          </a:ln>
          <a:effectLst>
            <a:outerShdw blurRad="292100" dist="139700" dir="2700000" algn="tl" rotWithShape="0">
              <a:srgbClr val="333333">
                <a:alpha val="65000"/>
              </a:srgbClr>
            </a:outerShdw>
          </a:effectLst>
        </p:spPr>
      </p:pic>
      <p:pic>
        <p:nvPicPr>
          <p:cNvPr id="31" name="Picture 2" descr="תוצאת תמונה עבור בנצי גופשטיין"/>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8593" t="6433" r="34877" b="48137"/>
          <a:stretch/>
        </p:blipFill>
        <p:spPr bwMode="auto">
          <a:xfrm>
            <a:off x="-2911597" y="4078881"/>
            <a:ext cx="390155" cy="444870"/>
          </a:xfrm>
          <a:prstGeom prst="rect">
            <a:avLst/>
          </a:prstGeom>
          <a:noFill/>
          <a:extLst>
            <a:ext uri="{909E8E84-426E-40DD-AFC4-6F175D3DCCD1}">
              <a14:hiddenFill xmlns:a14="http://schemas.microsoft.com/office/drawing/2010/main">
                <a:solidFill>
                  <a:srgbClr val="FFFFFF"/>
                </a:solidFill>
              </a14:hiddenFill>
            </a:ext>
          </a:extLst>
        </p:spPr>
      </p:pic>
      <p:pic>
        <p:nvPicPr>
          <p:cNvPr id="32" name="תמונה 31"/>
          <p:cNvPicPr>
            <a:picLocks noChangeAspect="1"/>
          </p:cNvPicPr>
          <p:nvPr/>
        </p:nvPicPr>
        <p:blipFill rotWithShape="1">
          <a:blip r:embed="rId13"/>
          <a:srcRect l="30089" t="30413" r="53834" b="33773"/>
          <a:stretch/>
        </p:blipFill>
        <p:spPr>
          <a:xfrm>
            <a:off x="-3313615" y="4078882"/>
            <a:ext cx="354850" cy="444638"/>
          </a:xfrm>
          <a:prstGeom prst="rect">
            <a:avLst/>
          </a:prstGeom>
        </p:spPr>
      </p:pic>
      <p:pic>
        <p:nvPicPr>
          <p:cNvPr id="18" name="תמונה 17"/>
          <p:cNvPicPr>
            <a:picLocks noChangeAspect="1"/>
          </p:cNvPicPr>
          <p:nvPr/>
        </p:nvPicPr>
        <p:blipFill>
          <a:blip r:embed="rId14"/>
          <a:stretch>
            <a:fillRect/>
          </a:stretch>
        </p:blipFill>
        <p:spPr>
          <a:xfrm>
            <a:off x="3001285" y="4568456"/>
            <a:ext cx="919850" cy="423264"/>
          </a:xfrm>
          <a:prstGeom prst="rect">
            <a:avLst/>
          </a:prstGeom>
        </p:spPr>
      </p:pic>
      <p:cxnSp>
        <p:nvCxnSpPr>
          <p:cNvPr id="3" name="מחבר חץ ישר 2"/>
          <p:cNvCxnSpPr>
            <a:cxnSpLocks/>
          </p:cNvCxnSpPr>
          <p:nvPr/>
        </p:nvCxnSpPr>
        <p:spPr>
          <a:xfrm flipH="1" flipV="1">
            <a:off x="5221635" y="922191"/>
            <a:ext cx="790690" cy="7547"/>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cxnSp>
        <p:nvCxnSpPr>
          <p:cNvPr id="33" name="מחבר חץ ישר 32"/>
          <p:cNvCxnSpPr>
            <a:cxnSpLocks/>
          </p:cNvCxnSpPr>
          <p:nvPr/>
        </p:nvCxnSpPr>
        <p:spPr>
          <a:xfrm flipH="1">
            <a:off x="6128272" y="2333530"/>
            <a:ext cx="763111" cy="0"/>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cxnSp>
        <p:nvCxnSpPr>
          <p:cNvPr id="34" name="מחבר חץ ישר 33"/>
          <p:cNvCxnSpPr>
            <a:cxnSpLocks/>
          </p:cNvCxnSpPr>
          <p:nvPr/>
        </p:nvCxnSpPr>
        <p:spPr>
          <a:xfrm>
            <a:off x="2541467" y="2281341"/>
            <a:ext cx="715839" cy="13203"/>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pic>
        <p:nvPicPr>
          <p:cNvPr id="35" name="Picture 10" descr="http://www.odyosefchai.org.il/Content/images/header.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821998" y="2042196"/>
            <a:ext cx="2285270" cy="53055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תוצאת תמונה עבור הרב גינזבורג"/>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1793" r="3429" b="492"/>
          <a:stretch/>
        </p:blipFill>
        <p:spPr bwMode="auto">
          <a:xfrm>
            <a:off x="3407582" y="2047042"/>
            <a:ext cx="367725" cy="431609"/>
          </a:xfrm>
          <a:prstGeom prst="rect">
            <a:avLst/>
          </a:prstGeom>
          <a:noFill/>
          <a:extLst>
            <a:ext uri="{909E8E84-426E-40DD-AFC4-6F175D3DCCD1}">
              <a14:hiddenFill xmlns:a14="http://schemas.microsoft.com/office/drawing/2010/main">
                <a:solidFill>
                  <a:srgbClr val="FFFFFF"/>
                </a:solidFill>
              </a14:hiddenFill>
            </a:ext>
          </a:extLst>
        </p:spPr>
      </p:pic>
      <p:cxnSp>
        <p:nvCxnSpPr>
          <p:cNvPr id="38" name="מחבר חץ ישר 37"/>
          <p:cNvCxnSpPr/>
          <p:nvPr/>
        </p:nvCxnSpPr>
        <p:spPr>
          <a:xfrm flipH="1">
            <a:off x="5903831" y="3291547"/>
            <a:ext cx="987552" cy="0"/>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cxnSp>
        <p:nvCxnSpPr>
          <p:cNvPr id="39" name="מחבר חץ ישר 38"/>
          <p:cNvCxnSpPr>
            <a:cxnSpLocks/>
          </p:cNvCxnSpPr>
          <p:nvPr/>
        </p:nvCxnSpPr>
        <p:spPr>
          <a:xfrm>
            <a:off x="2474527" y="3265282"/>
            <a:ext cx="933055" cy="0"/>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sp>
        <p:nvSpPr>
          <p:cNvPr id="15" name="מלבן 14"/>
          <p:cNvSpPr/>
          <p:nvPr/>
        </p:nvSpPr>
        <p:spPr>
          <a:xfrm>
            <a:off x="178768" y="3434288"/>
            <a:ext cx="2720618" cy="338554"/>
          </a:xfrm>
          <a:prstGeom prst="rect">
            <a:avLst/>
          </a:prstGeom>
        </p:spPr>
        <p:txBody>
          <a:bodyPr wrap="none">
            <a:spAutoFit/>
          </a:bodyPr>
          <a:lstStyle/>
          <a:p>
            <a:r>
              <a:rPr lang="he-IL" sz="1600" b="1" dirty="0">
                <a:latin typeface="Calibri" panose="020F0502020204030204" pitchFamily="34" charset="0"/>
                <a:cs typeface="Calibri" panose="020F0502020204030204" pitchFamily="34" charset="0"/>
              </a:rPr>
              <a:t>המטה העולמי להצלת העם והארץ</a:t>
            </a:r>
          </a:p>
        </p:txBody>
      </p:sp>
      <p:cxnSp>
        <p:nvCxnSpPr>
          <p:cNvPr id="41" name="מחבר חץ ישר 40"/>
          <p:cNvCxnSpPr/>
          <p:nvPr/>
        </p:nvCxnSpPr>
        <p:spPr>
          <a:xfrm flipH="1">
            <a:off x="4200183" y="4395333"/>
            <a:ext cx="987552" cy="0"/>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pic>
        <p:nvPicPr>
          <p:cNvPr id="42" name="Picture 4" descr="תוצאת תמונה עבור יהודה קרויזר"/>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5084" t="8" r="30849" b="21638"/>
          <a:stretch/>
        </p:blipFill>
        <p:spPr bwMode="auto">
          <a:xfrm>
            <a:off x="4152369" y="3309272"/>
            <a:ext cx="320629" cy="43458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תוצאת תמונה עבור בנצי גופשטיין"/>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8593" t="6433" r="34877" b="48137"/>
          <a:stretch/>
        </p:blipFill>
        <p:spPr bwMode="auto">
          <a:xfrm>
            <a:off x="4890782" y="3309273"/>
            <a:ext cx="390155" cy="444870"/>
          </a:xfrm>
          <a:prstGeom prst="rect">
            <a:avLst/>
          </a:prstGeom>
          <a:noFill/>
          <a:extLst>
            <a:ext uri="{909E8E84-426E-40DD-AFC4-6F175D3DCCD1}">
              <a14:hiddenFill xmlns:a14="http://schemas.microsoft.com/office/drawing/2010/main">
                <a:solidFill>
                  <a:srgbClr val="FFFFFF"/>
                </a:solidFill>
              </a14:hiddenFill>
            </a:ext>
          </a:extLst>
        </p:spPr>
      </p:pic>
      <p:pic>
        <p:nvPicPr>
          <p:cNvPr id="44" name="תמונה 43"/>
          <p:cNvPicPr>
            <a:picLocks noChangeAspect="1"/>
          </p:cNvPicPr>
          <p:nvPr/>
        </p:nvPicPr>
        <p:blipFill rotWithShape="1">
          <a:blip r:embed="rId13"/>
          <a:srcRect l="30089" t="30413" r="53834" b="33773"/>
          <a:stretch/>
        </p:blipFill>
        <p:spPr>
          <a:xfrm>
            <a:off x="4488762" y="3309273"/>
            <a:ext cx="354850" cy="444638"/>
          </a:xfrm>
          <a:prstGeom prst="rect">
            <a:avLst/>
          </a:prstGeom>
        </p:spPr>
      </p:pic>
      <p:pic>
        <p:nvPicPr>
          <p:cNvPr id="45" name="Picture 4" descr="תוצאת תמונה עבור יהודה קרויזר"/>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5084" t="8" r="30849" b="21638"/>
          <a:stretch/>
        </p:blipFill>
        <p:spPr bwMode="auto">
          <a:xfrm>
            <a:off x="686092" y="4538891"/>
            <a:ext cx="320629" cy="445896"/>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תוצאת תמונה עבור בנצי גופשטיין"/>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8593" t="6433" r="34877" b="48137"/>
          <a:stretch/>
        </p:blipFill>
        <p:spPr bwMode="auto">
          <a:xfrm>
            <a:off x="1424505" y="4550198"/>
            <a:ext cx="390155" cy="444870"/>
          </a:xfrm>
          <a:prstGeom prst="rect">
            <a:avLst/>
          </a:prstGeom>
          <a:noFill/>
          <a:extLst>
            <a:ext uri="{909E8E84-426E-40DD-AFC4-6F175D3DCCD1}">
              <a14:hiddenFill xmlns:a14="http://schemas.microsoft.com/office/drawing/2010/main">
                <a:solidFill>
                  <a:srgbClr val="FFFFFF"/>
                </a:solidFill>
              </a14:hiddenFill>
            </a:ext>
          </a:extLst>
        </p:spPr>
      </p:pic>
      <p:pic>
        <p:nvPicPr>
          <p:cNvPr id="47" name="תמונה 46"/>
          <p:cNvPicPr>
            <a:picLocks noChangeAspect="1"/>
          </p:cNvPicPr>
          <p:nvPr/>
        </p:nvPicPr>
        <p:blipFill rotWithShape="1">
          <a:blip r:embed="rId13"/>
          <a:srcRect l="30089" t="30413" r="53834" b="33773"/>
          <a:stretch/>
        </p:blipFill>
        <p:spPr>
          <a:xfrm>
            <a:off x="1022485" y="4550198"/>
            <a:ext cx="354850" cy="444638"/>
          </a:xfrm>
          <a:prstGeom prst="rect">
            <a:avLst/>
          </a:prstGeom>
        </p:spPr>
      </p:pic>
      <p:pic>
        <p:nvPicPr>
          <p:cNvPr id="48" name="Picture 2" descr="תוצאת תמונה עבור הרב גינזבורג"/>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1793" r="3429" b="492"/>
          <a:stretch/>
        </p:blipFill>
        <p:spPr bwMode="auto">
          <a:xfrm>
            <a:off x="1435719" y="4028874"/>
            <a:ext cx="367725" cy="431609"/>
          </a:xfrm>
          <a:prstGeom prst="rect">
            <a:avLst/>
          </a:prstGeom>
          <a:noFill/>
          <a:extLst>
            <a:ext uri="{909E8E84-426E-40DD-AFC4-6F175D3DCCD1}">
              <a14:hiddenFill xmlns:a14="http://schemas.microsoft.com/office/drawing/2010/main">
                <a:solidFill>
                  <a:srgbClr val="FFFFFF"/>
                </a:solidFill>
              </a14:hiddenFill>
            </a:ext>
          </a:extLst>
        </p:spPr>
      </p:pic>
      <p:pic>
        <p:nvPicPr>
          <p:cNvPr id="49" name="תמונה 48"/>
          <p:cNvPicPr>
            <a:picLocks noChangeAspect="1"/>
          </p:cNvPicPr>
          <p:nvPr/>
        </p:nvPicPr>
        <p:blipFill>
          <a:blip r:embed="rId15">
            <a:extLst>
              <a:ext uri="{BEBA8EAE-BF5A-486C-A8C5-ECC9F3942E4B}">
                <a14:imgProps xmlns:a14="http://schemas.microsoft.com/office/drawing/2010/main">
                  <a14:imgLayer r:embed="rId16">
                    <a14:imgEffect>
                      <a14:brightnessContrast bright="-40000" contrast="-20000"/>
                    </a14:imgEffect>
                  </a14:imgLayer>
                </a14:imgProps>
              </a:ext>
            </a:extLst>
          </a:blip>
          <a:stretch>
            <a:fillRect/>
          </a:stretch>
        </p:blipFill>
        <p:spPr>
          <a:xfrm>
            <a:off x="3734584" y="3309273"/>
            <a:ext cx="383677" cy="441722"/>
          </a:xfrm>
          <a:prstGeom prst="rect">
            <a:avLst/>
          </a:prstGeom>
          <a:ln>
            <a:noFill/>
          </a:ln>
          <a:effectLst>
            <a:outerShdw blurRad="292100" dist="139700" dir="2700000" algn="tl" rotWithShape="0">
              <a:srgbClr val="333333">
                <a:alpha val="65000"/>
              </a:srgbClr>
            </a:outerShdw>
          </a:effectLst>
        </p:spPr>
      </p:pic>
      <p:pic>
        <p:nvPicPr>
          <p:cNvPr id="51" name="תמונה 50"/>
          <p:cNvPicPr>
            <a:picLocks noChangeAspect="1"/>
          </p:cNvPicPr>
          <p:nvPr/>
        </p:nvPicPr>
        <p:blipFill>
          <a:blip r:embed="rId15">
            <a:extLst>
              <a:ext uri="{BEBA8EAE-BF5A-486C-A8C5-ECC9F3942E4B}">
                <a14:imgProps xmlns:a14="http://schemas.microsoft.com/office/drawing/2010/main">
                  <a14:imgLayer r:embed="rId16">
                    <a14:imgEffect>
                      <a14:brightnessContrast bright="-40000" contrast="-20000"/>
                    </a14:imgEffect>
                  </a14:imgLayer>
                </a14:imgProps>
              </a:ext>
            </a:extLst>
          </a:blip>
          <a:stretch>
            <a:fillRect/>
          </a:stretch>
        </p:blipFill>
        <p:spPr>
          <a:xfrm>
            <a:off x="344657" y="4535750"/>
            <a:ext cx="288574" cy="441722"/>
          </a:xfrm>
          <a:prstGeom prst="rect">
            <a:avLst/>
          </a:prstGeom>
          <a:ln>
            <a:noFill/>
          </a:ln>
          <a:effectLst>
            <a:outerShdw blurRad="292100" dist="139700" dir="2700000" algn="tl" rotWithShape="0">
              <a:srgbClr val="333333">
                <a:alpha val="65000"/>
              </a:srgbClr>
            </a:outerShdw>
          </a:effectLst>
        </p:spPr>
      </p:pic>
      <p:pic>
        <p:nvPicPr>
          <p:cNvPr id="52" name="תמונה 51"/>
          <p:cNvPicPr>
            <a:picLocks noChangeAspect="1"/>
          </p:cNvPicPr>
          <p:nvPr/>
        </p:nvPicPr>
        <p:blipFill>
          <a:blip r:embed="rId15">
            <a:extLst>
              <a:ext uri="{BEBA8EAE-BF5A-486C-A8C5-ECC9F3942E4B}">
                <a14:imgProps xmlns:a14="http://schemas.microsoft.com/office/drawing/2010/main">
                  <a14:imgLayer r:embed="rId16">
                    <a14:imgEffect>
                      <a14:brightnessContrast bright="-40000" contrast="-20000"/>
                    </a14:imgEffect>
                  </a14:imgLayer>
                </a14:imgProps>
              </a:ext>
            </a:extLst>
          </a:blip>
          <a:stretch>
            <a:fillRect/>
          </a:stretch>
        </p:blipFill>
        <p:spPr>
          <a:xfrm>
            <a:off x="3458297" y="1031705"/>
            <a:ext cx="384857" cy="443080"/>
          </a:xfrm>
          <a:prstGeom prst="rect">
            <a:avLst/>
          </a:prstGeom>
          <a:ln>
            <a:noFill/>
          </a:ln>
          <a:effectLst>
            <a:outerShdw blurRad="292100" dist="139700" dir="2700000" algn="tl" rotWithShape="0">
              <a:srgbClr val="333333">
                <a:alpha val="65000"/>
              </a:srgbClr>
            </a:outerShdw>
          </a:effectLst>
        </p:spPr>
      </p:pic>
      <p:sp>
        <p:nvSpPr>
          <p:cNvPr id="53" name="מלבן: פינות מעוגלות 52"/>
          <p:cNvSpPr/>
          <p:nvPr/>
        </p:nvSpPr>
        <p:spPr>
          <a:xfrm>
            <a:off x="385781" y="285806"/>
            <a:ext cx="2499952" cy="4833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1" anchor="ctr"/>
          <a:lstStyle/>
          <a:p>
            <a:pPr algn="ctr"/>
            <a:r>
              <a:rPr lang="he-IL" sz="1800" b="1" dirty="0">
                <a:solidFill>
                  <a:schemeClr val="bg1"/>
                </a:solidFill>
                <a:latin typeface="Calibri" panose="020F0502020204030204" pitchFamily="34" charset="0"/>
                <a:cs typeface="Calibri" panose="020F0502020204030204" pitchFamily="34" charset="0"/>
              </a:rPr>
              <a:t>הקרן לטיפוח הרעיון הציוני</a:t>
            </a:r>
          </a:p>
        </p:txBody>
      </p:sp>
      <p:cxnSp>
        <p:nvCxnSpPr>
          <p:cNvPr id="55" name="מחבר חץ ישר 54"/>
          <p:cNvCxnSpPr>
            <a:cxnSpLocks/>
          </p:cNvCxnSpPr>
          <p:nvPr/>
        </p:nvCxnSpPr>
        <p:spPr>
          <a:xfrm flipV="1">
            <a:off x="2559642" y="921286"/>
            <a:ext cx="743767" cy="613"/>
          </a:xfrm>
          <a:prstGeom prst="straightConnector1">
            <a:avLst/>
          </a:prstGeom>
          <a:ln w="34925">
            <a:headEnd type="none" w="med" len="med"/>
            <a:tailEnd type="triangle" w="med" len="med"/>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19721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nodeType="withEffect">
                                  <p:stCondLst>
                                    <p:cond delay="0"/>
                                  </p:stCondLst>
                                  <p:childTnLst>
                                    <p:set>
                                      <p:cBhvr>
                                        <p:cTn id="9" dur="1" fill="hold">
                                          <p:stCondLst>
                                            <p:cond delay="0"/>
                                          </p:stCondLst>
                                        </p:cTn>
                                        <p:tgtEl>
                                          <p:spTgt spid="7176"/>
                                        </p:tgtEl>
                                        <p:attrNameLst>
                                          <p:attrName>style.visibility</p:attrName>
                                        </p:attrNameLst>
                                      </p:cBhvr>
                                      <p:to>
                                        <p:strVal val="visible"/>
                                      </p:to>
                                    </p:set>
                                    <p:animEffect transition="in" filter="fade">
                                      <p:cBhvr>
                                        <p:cTn id="10" dur="500"/>
                                        <p:tgtEl>
                                          <p:spTgt spid="7176"/>
                                        </p:tgtEl>
                                      </p:cBhvr>
                                    </p:animEffect>
                                  </p:childTnLst>
                                </p:cTn>
                              </p:par>
                              <p:par>
                                <p:cTn id="11" presetID="10" presetClass="entr" presetSubtype="0" fill="hold"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500"/>
                                        <p:tgtEl>
                                          <p:spTgt spid="55"/>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par>
                                <p:cTn id="21" presetID="10"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nodeType="with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fade">
                                      <p:cBhvr>
                                        <p:cTn id="32" dur="500"/>
                                        <p:tgtEl>
                                          <p:spTgt spid="5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172"/>
                                        </p:tgtEl>
                                        <p:attrNameLst>
                                          <p:attrName>style.visibility</p:attrName>
                                        </p:attrNameLst>
                                      </p:cBhvr>
                                      <p:to>
                                        <p:strVal val="visible"/>
                                      </p:to>
                                    </p:set>
                                    <p:animEffect transition="in" filter="fade">
                                      <p:cBhvr>
                                        <p:cTn id="37" dur="500"/>
                                        <p:tgtEl>
                                          <p:spTgt spid="7172"/>
                                        </p:tgtEl>
                                      </p:cBhvr>
                                    </p:animEffect>
                                  </p:childTnLst>
                                </p:cTn>
                              </p:par>
                              <p:par>
                                <p:cTn id="38" presetID="10" presetClass="entr" presetSubtype="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par>
                                <p:cTn id="41" presetID="10" presetClass="entr" presetSubtype="0" fill="hold" nodeType="withEffect">
                                  <p:stCondLst>
                                    <p:cond delay="0"/>
                                  </p:stCondLst>
                                  <p:childTnLst>
                                    <p:set>
                                      <p:cBhvr>
                                        <p:cTn id="42" dur="1" fill="hold">
                                          <p:stCondLst>
                                            <p:cond delay="0"/>
                                          </p:stCondLst>
                                        </p:cTn>
                                        <p:tgtEl>
                                          <p:spTgt spid="7170"/>
                                        </p:tgtEl>
                                        <p:attrNameLst>
                                          <p:attrName>style.visibility</p:attrName>
                                        </p:attrNameLst>
                                      </p:cBhvr>
                                      <p:to>
                                        <p:strVal val="visible"/>
                                      </p:to>
                                    </p:set>
                                    <p:animEffect transition="in" filter="fade">
                                      <p:cBhvr>
                                        <p:cTn id="43" dur="500"/>
                                        <p:tgtEl>
                                          <p:spTgt spid="7170"/>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par>
                                <p:cTn id="48" presetID="10" presetClass="entr" presetSubtype="0"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childTnLst>
                                </p:cTn>
                              </p:par>
                              <p:par>
                                <p:cTn id="62" presetID="10"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par>
                                <p:cTn id="72" presetID="10" presetClass="entr" presetSubtype="0" fill="hold"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par>
                                <p:cTn id="75" presetID="10" presetClass="entr" presetSubtype="0"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par>
                                <p:cTn id="78" presetID="10" presetClass="entr" presetSubtype="0" fill="hold"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nodeType="with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fade">
                                      <p:cBhvr>
                                        <p:cTn id="86" dur="500"/>
                                        <p:tgtEl>
                                          <p:spTgt spid="49"/>
                                        </p:tgtEl>
                                      </p:cBhvr>
                                    </p:animEffect>
                                  </p:childTnLst>
                                </p:cTn>
                              </p:par>
                              <p:par>
                                <p:cTn id="87" presetID="10" presetClass="entr" presetSubtype="0" fill="hold" grpId="0" nodeType="withEffect" nodePh="1">
                                  <p:stCondLst>
                                    <p:cond delay="0"/>
                                  </p:stCondLst>
                                  <p:endCondLst>
                                    <p:cond evt="begin" delay="0">
                                      <p:tn val="87"/>
                                    </p:cond>
                                  </p:end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fade">
                                      <p:cBhvr>
                                        <p:cTn id="94" dur="500"/>
                                        <p:tgtEl>
                                          <p:spTgt spid="21"/>
                                        </p:tgtEl>
                                      </p:cBhvr>
                                    </p:animEffect>
                                  </p:childTnLst>
                                </p:cTn>
                              </p:par>
                            </p:childTnLst>
                          </p:cTn>
                        </p:par>
                        <p:par>
                          <p:cTn id="95" fill="hold">
                            <p:stCondLst>
                              <p:cond delay="500"/>
                            </p:stCondLst>
                            <p:childTnLst>
                              <p:par>
                                <p:cTn id="96" presetID="10" presetClass="entr" presetSubtype="0" fill="hold"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500"/>
                                        <p:tgtEl>
                                          <p:spTgt spid="24"/>
                                        </p:tgtEl>
                                      </p:cBhvr>
                                    </p:animEffect>
                                  </p:childTnLst>
                                </p:cTn>
                              </p:par>
                              <p:par>
                                <p:cTn id="99" presetID="10" presetClass="entr" presetSubtype="0" fill="hold" nodeType="withEffect">
                                  <p:stCondLst>
                                    <p:cond delay="0"/>
                                  </p:stCondLst>
                                  <p:childTnLst>
                                    <p:set>
                                      <p:cBhvr>
                                        <p:cTn id="100" dur="1" fill="hold">
                                          <p:stCondLst>
                                            <p:cond delay="0"/>
                                          </p:stCondLst>
                                        </p:cTn>
                                        <p:tgtEl>
                                          <p:spTgt spid="30"/>
                                        </p:tgtEl>
                                        <p:attrNameLst>
                                          <p:attrName>style.visibility</p:attrName>
                                        </p:attrNameLst>
                                      </p:cBhvr>
                                      <p:to>
                                        <p:strVal val="visible"/>
                                      </p:to>
                                    </p:set>
                                    <p:animEffect transition="in" filter="fade">
                                      <p:cBhvr>
                                        <p:cTn id="101" dur="500"/>
                                        <p:tgtEl>
                                          <p:spTgt spid="30"/>
                                        </p:tgtEl>
                                      </p:cBhvr>
                                    </p:animEffect>
                                  </p:childTnLst>
                                </p:cTn>
                              </p:par>
                              <p:par>
                                <p:cTn id="102" presetID="10" presetClass="entr" presetSubtype="0" fill="hold"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500"/>
                                        <p:tgtEl>
                                          <p:spTgt spid="18"/>
                                        </p:tgtEl>
                                      </p:cBhvr>
                                    </p:animEffect>
                                  </p:childTnLst>
                                </p:cTn>
                              </p:par>
                              <p:par>
                                <p:cTn id="105" presetID="10" presetClass="entr" presetSubtype="0" fill="hold" nodeType="with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fade">
                                      <p:cBhvr>
                                        <p:cTn id="107" dur="500"/>
                                        <p:tgtEl>
                                          <p:spTgt spid="41"/>
                                        </p:tgtEl>
                                      </p:cBhvr>
                                    </p:animEffect>
                                  </p:childTnLst>
                                </p:cTn>
                              </p:par>
                            </p:childTnLst>
                          </p:cTn>
                        </p:par>
                        <p:par>
                          <p:cTn id="108" fill="hold">
                            <p:stCondLst>
                              <p:cond delay="1000"/>
                            </p:stCondLst>
                            <p:childTnLst>
                              <p:par>
                                <p:cTn id="109" presetID="10" presetClass="entr" presetSubtype="0" fill="hold" nodeType="after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nodeType="withEffect">
                                  <p:stCondLst>
                                    <p:cond delay="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500"/>
                                        <p:tgtEl>
                                          <p:spTgt spid="45"/>
                                        </p:tgtEl>
                                      </p:cBhvr>
                                    </p:animEffect>
                                  </p:childTnLst>
                                </p:cTn>
                              </p:par>
                              <p:par>
                                <p:cTn id="118" presetID="10" presetClass="entr" presetSubtype="0" fill="hold" nodeType="withEffect">
                                  <p:stCondLst>
                                    <p:cond delay="0"/>
                                  </p:stCondLst>
                                  <p:childTnLst>
                                    <p:set>
                                      <p:cBhvr>
                                        <p:cTn id="119" dur="1" fill="hold">
                                          <p:stCondLst>
                                            <p:cond delay="0"/>
                                          </p:stCondLst>
                                        </p:cTn>
                                        <p:tgtEl>
                                          <p:spTgt spid="48"/>
                                        </p:tgtEl>
                                        <p:attrNameLst>
                                          <p:attrName>style.visibility</p:attrName>
                                        </p:attrNameLst>
                                      </p:cBhvr>
                                      <p:to>
                                        <p:strVal val="visible"/>
                                      </p:to>
                                    </p:set>
                                    <p:animEffect transition="in" filter="fade">
                                      <p:cBhvr>
                                        <p:cTn id="120" dur="500"/>
                                        <p:tgtEl>
                                          <p:spTgt spid="48"/>
                                        </p:tgtEl>
                                      </p:cBhvr>
                                    </p:animEffect>
                                  </p:childTnLst>
                                </p:cTn>
                              </p:par>
                              <p:par>
                                <p:cTn id="121" presetID="10" presetClass="entr" presetSubtype="0" fill="hold" nodeType="withEffect">
                                  <p:stCondLst>
                                    <p:cond delay="0"/>
                                  </p:stCondLst>
                                  <p:childTnLst>
                                    <p:set>
                                      <p:cBhvr>
                                        <p:cTn id="122" dur="1" fill="hold">
                                          <p:stCondLst>
                                            <p:cond delay="0"/>
                                          </p:stCondLst>
                                        </p:cTn>
                                        <p:tgtEl>
                                          <p:spTgt spid="51"/>
                                        </p:tgtEl>
                                        <p:attrNameLst>
                                          <p:attrName>style.visibility</p:attrName>
                                        </p:attrNameLst>
                                      </p:cBhvr>
                                      <p:to>
                                        <p:strVal val="visible"/>
                                      </p:to>
                                    </p:set>
                                    <p:animEffect transition="in" filter="fade">
                                      <p:cBhvr>
                                        <p:cTn id="12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animBg="1"/>
      <p:bldP spid="22" grpId="0"/>
      <p:bldP spid="23" grpId="0"/>
      <p:bldP spid="15" grpId="0"/>
      <p:bldP spid="53"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2" descr="טקסט חלופי המופק על-ידי מחשב:&#10;31/12/2015 &#10;88,000 &#10;91,350 &#10;Ton &#10;20.000 n 'D 1 'n &#10;nz,7N &#10;- THE CENTRAL &#10;300,000 &#10;FUND ">
            <a:hlinkClick r:id="rId2" action="ppaction://hlinksldjump"/>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09993" y="2425902"/>
            <a:ext cx="5037047" cy="25935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7" name="Picture 4" descr="טקסט חלופי המופק על-ידי מחשב:&#10;'Von &#10;31/12/2014 - &#10;20 000 &#10;e 'IDD' 2 &#10;n&quot;z• 85,000 3 7 :vz• &#10;' none.• &#10;300,000 ( •7&quot; 'z' &#10;n &quot;V 34,235 13 &#10;- THE &#10;CENTRAL FEND ">
            <a:hlinkClick r:id="rId2"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7032" y="120833"/>
            <a:ext cx="4580715" cy="22483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 name="מלבן: פינות מעוגלות 7"/>
          <p:cNvSpPr/>
          <p:nvPr/>
        </p:nvSpPr>
        <p:spPr>
          <a:xfrm>
            <a:off x="1156086" y="4180296"/>
            <a:ext cx="3881303" cy="299555"/>
          </a:xfrm>
          <a:prstGeom prst="roundRect">
            <a:avLst/>
          </a:prstGeom>
          <a:noFill/>
          <a:ln w="57150">
            <a:solidFill>
              <a:srgbClr val="FF0000"/>
            </a:solidFill>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5" name="מלבן: פינות מעוגלות 4"/>
          <p:cNvSpPr/>
          <p:nvPr/>
        </p:nvSpPr>
        <p:spPr>
          <a:xfrm>
            <a:off x="2747033" y="1736529"/>
            <a:ext cx="4108524" cy="299555"/>
          </a:xfrm>
          <a:prstGeom prst="roundRect">
            <a:avLst/>
          </a:prstGeom>
          <a:noFill/>
          <a:ln w="57150">
            <a:solidFill>
              <a:srgbClr val="FF0000"/>
            </a:solidFill>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Tree>
    <p:extLst>
      <p:ext uri="{BB962C8B-B14F-4D97-AF65-F5344CB8AC3E}">
        <p14:creationId xmlns:p14="http://schemas.microsoft.com/office/powerpoint/2010/main" val="2260464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hlinkClick r:id="rId2" action="ppaction://hlinksldjump"/>
            <a:extLst/>
          </p:cNvPr>
          <p:cNvPicPr>
            <a:picLocks noChangeAspect="1"/>
          </p:cNvPicPr>
          <p:nvPr/>
        </p:nvPicPr>
        <p:blipFill rotWithShape="1">
          <a:blip r:embed="rId3"/>
          <a:srcRect t="4593" b="7703"/>
          <a:stretch/>
        </p:blipFill>
        <p:spPr>
          <a:xfrm>
            <a:off x="271961" y="2411325"/>
            <a:ext cx="4996473" cy="26159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תמונה 4">
            <a:hlinkClick r:id="rId2" action="ppaction://hlinksldjump"/>
          </p:cNvPr>
          <p:cNvPicPr>
            <a:picLocks noChangeAspect="1"/>
          </p:cNvPicPr>
          <p:nvPr/>
        </p:nvPicPr>
        <p:blipFill rotWithShape="1">
          <a:blip r:embed="rId4"/>
          <a:srcRect t="15005"/>
          <a:stretch/>
        </p:blipFill>
        <p:spPr>
          <a:xfrm>
            <a:off x="2327584" y="134241"/>
            <a:ext cx="4947422" cy="23387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מלבן: פינות מעוגלות 5"/>
          <p:cNvSpPr/>
          <p:nvPr/>
        </p:nvSpPr>
        <p:spPr>
          <a:xfrm>
            <a:off x="2874624" y="1857031"/>
            <a:ext cx="4108524" cy="299555"/>
          </a:xfrm>
          <a:prstGeom prst="roundRect">
            <a:avLst/>
          </a:prstGeom>
          <a:noFill/>
          <a:ln w="57150">
            <a:solidFill>
              <a:srgbClr val="FF0000"/>
            </a:solidFill>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
        <p:nvSpPr>
          <p:cNvPr id="7" name="מלבן: פינות מעוגלות 6"/>
          <p:cNvSpPr/>
          <p:nvPr/>
        </p:nvSpPr>
        <p:spPr>
          <a:xfrm>
            <a:off x="857577" y="3345590"/>
            <a:ext cx="4108524" cy="299555"/>
          </a:xfrm>
          <a:prstGeom prst="roundRect">
            <a:avLst/>
          </a:prstGeom>
          <a:noFill/>
          <a:ln w="57150">
            <a:solidFill>
              <a:srgbClr val="FF0000"/>
            </a:solidFill>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050" dirty="0"/>
          </a:p>
        </p:txBody>
      </p:sp>
    </p:spTree>
    <p:extLst>
      <p:ext uri="{BB962C8B-B14F-4D97-AF65-F5344CB8AC3E}">
        <p14:creationId xmlns:p14="http://schemas.microsoft.com/office/powerpoint/2010/main" val="13961439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85591" y="153654"/>
            <a:ext cx="6971113" cy="994172"/>
          </a:xfrm>
        </p:spPr>
        <p:txBody>
          <a:bodyPr>
            <a:normAutofit/>
          </a:bodyPr>
          <a:lstStyle/>
          <a:p>
            <a:r>
              <a:rPr lang="he-IL" sz="3200" b="1" dirty="0">
                <a:latin typeface="Calibri" panose="020F0502020204030204" pitchFamily="34" charset="0"/>
                <a:ea typeface="+mn-ea"/>
                <a:cs typeface="Calibri" panose="020F0502020204030204" pitchFamily="34" charset="0"/>
              </a:rPr>
              <a:t>תקציב שעובר ישירות ממדינת ישראל:</a:t>
            </a:r>
          </a:p>
        </p:txBody>
      </p:sp>
      <p:pic>
        <p:nvPicPr>
          <p:cNvPr id="5" name="תמונה 4"/>
          <p:cNvPicPr>
            <a:picLocks noChangeAspect="1"/>
          </p:cNvPicPr>
          <p:nvPr/>
        </p:nvPicPr>
        <p:blipFill>
          <a:blip r:embed="rId2"/>
          <a:stretch>
            <a:fillRect/>
          </a:stretch>
        </p:blipFill>
        <p:spPr>
          <a:xfrm>
            <a:off x="4116749" y="1291759"/>
            <a:ext cx="1019604" cy="1273237"/>
          </a:xfrm>
          <a:prstGeom prst="rect">
            <a:avLst/>
          </a:prstGeom>
        </p:spPr>
      </p:pic>
      <p:pic>
        <p:nvPicPr>
          <p:cNvPr id="6" name="Picture 2" descr="תוצאת תמונה עבור קרן היסוד">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42791" y="3222187"/>
            <a:ext cx="1455899" cy="84841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תוצאת תמונה עבור רשת אורט">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05400" y="3347762"/>
            <a:ext cx="1896242" cy="72284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תוצאת תמונה עבור קרן אהבת חסד">
            <a:hlinkClick r:id="rId7" action="ppaction://hlinksldjump"/>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822" r="4435"/>
          <a:stretch/>
        </p:blipFill>
        <p:spPr bwMode="auto">
          <a:xfrm>
            <a:off x="2312626" y="3000182"/>
            <a:ext cx="1086109" cy="1183866"/>
          </a:xfrm>
          <a:prstGeom prst="rect">
            <a:avLst/>
          </a:prstGeom>
          <a:noFill/>
          <a:extLst>
            <a:ext uri="{909E8E84-426E-40DD-AFC4-6F175D3DCCD1}">
              <a14:hiddenFill xmlns:a14="http://schemas.microsoft.com/office/drawing/2010/main">
                <a:solidFill>
                  <a:srgbClr val="FFFFFF"/>
                </a:solidFill>
              </a14:hiddenFill>
            </a:ext>
          </a:extLst>
        </p:spPr>
      </p:pic>
      <p:pic>
        <p:nvPicPr>
          <p:cNvPr id="9" name="תמונה 8">
            <a:hlinkClick r:id="rId9" action="ppaction://hlinksldjump"/>
          </p:cNvPr>
          <p:cNvPicPr>
            <a:picLocks noChangeAspect="1"/>
          </p:cNvPicPr>
          <p:nvPr/>
        </p:nvPicPr>
        <p:blipFill>
          <a:blip r:embed="rId10"/>
          <a:stretch>
            <a:fillRect/>
          </a:stretch>
        </p:blipFill>
        <p:spPr>
          <a:xfrm>
            <a:off x="327329" y="3278326"/>
            <a:ext cx="1666188" cy="684074"/>
          </a:xfrm>
          <a:prstGeom prst="rect">
            <a:avLst/>
          </a:prstGeom>
          <a:ln>
            <a:noFill/>
          </a:ln>
          <a:effectLst>
            <a:outerShdw blurRad="292100" dist="139700" dir="2700000" algn="tl" rotWithShape="0">
              <a:srgbClr val="333333">
                <a:alpha val="65000"/>
              </a:srgbClr>
            </a:outerShdw>
          </a:effectLst>
        </p:spPr>
      </p:pic>
      <p:sp>
        <p:nvSpPr>
          <p:cNvPr id="10" name="מלבן: פינות מעוגלות 9">
            <a:hlinkClick r:id="rId11" action="ppaction://hlinksldjump"/>
          </p:cNvPr>
          <p:cNvSpPr/>
          <p:nvPr/>
        </p:nvSpPr>
        <p:spPr>
          <a:xfrm>
            <a:off x="3753266" y="3278326"/>
            <a:ext cx="1510985" cy="7359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1" anchor="ctr"/>
          <a:lstStyle/>
          <a:p>
            <a:pPr algn="ctr"/>
            <a:r>
              <a:rPr lang="he-IL" sz="1800" b="1" dirty="0">
                <a:solidFill>
                  <a:schemeClr val="bg1"/>
                </a:solidFill>
                <a:latin typeface="Calibri" panose="020F0502020204030204" pitchFamily="34" charset="0"/>
                <a:cs typeface="Calibri" panose="020F0502020204030204" pitchFamily="34" charset="0"/>
              </a:rPr>
              <a:t>הקרן לטיפוח הרעיון הציוני</a:t>
            </a:r>
          </a:p>
        </p:txBody>
      </p:sp>
    </p:spTree>
    <p:extLst>
      <p:ext uri="{BB962C8B-B14F-4D97-AF65-F5344CB8AC3E}">
        <p14:creationId xmlns:p14="http://schemas.microsoft.com/office/powerpoint/2010/main" val="3839292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4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9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4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2" descr="טקסט חלופי המופק על-ידי מחשב:&#10;520020967 .n.n ml-no n-nn mn1Nnn n•mnn 1 np &#10;7,906,215 701 DI-nun 4 &#10;foi.gov.il (20150 &quot;nn) v-pnn umn5 'n'unnn nnNnn E.nn ml-nin vvn &#10;o &#10;non vvn &#10;'on &#10;2015-2016 &#10;n'llännn &#10;nunn nu &#10;, vinn T nun ">
            <a:hlinkClick r:id="rId2" action="ppaction://hlinksldjump"/>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463" r="1329"/>
          <a:stretch/>
        </p:blipFill>
        <p:spPr bwMode="auto">
          <a:xfrm>
            <a:off x="559980" y="255825"/>
            <a:ext cx="6783573" cy="20029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תמונה 4">
            <a:hlinkClick r:id="rId2" action="ppaction://hlinksldjump"/>
          </p:cNvPr>
          <p:cNvPicPr>
            <a:picLocks noChangeAspect="1"/>
          </p:cNvPicPr>
          <p:nvPr/>
        </p:nvPicPr>
        <p:blipFill rotWithShape="1">
          <a:blip r:embed="rId4"/>
          <a:srcRect l="5634" r="1401"/>
          <a:stretch/>
        </p:blipFill>
        <p:spPr>
          <a:xfrm>
            <a:off x="559980" y="2258815"/>
            <a:ext cx="6783573" cy="22724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816113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2">
            <a:hlinkClick r:id="rId2" action="ppaction://hlinksldjump"/>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761"/>
          <a:stretch/>
        </p:blipFill>
        <p:spPr bwMode="auto">
          <a:xfrm>
            <a:off x="297712" y="1020414"/>
            <a:ext cx="7166200" cy="37981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6998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תמונה 3">
            <a:hlinkClick r:id="rId2" action="ppaction://hlinksldjump"/>
          </p:cNvPr>
          <p:cNvPicPr>
            <a:picLocks noChangeAspect="1"/>
          </p:cNvPicPr>
          <p:nvPr/>
        </p:nvPicPr>
        <p:blipFill>
          <a:blip r:embed="rId3"/>
          <a:stretch>
            <a:fillRect/>
          </a:stretch>
        </p:blipFill>
        <p:spPr>
          <a:xfrm>
            <a:off x="487855" y="1893733"/>
            <a:ext cx="8224886" cy="20373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39781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מציין מיקום תוכן 3">
            <a:hlinkClick r:id="rId2" action="ppaction://hlinksldjump"/>
          </p:cNvPr>
          <p:cNvPicPr>
            <a:picLocks noGrp="1" noChangeAspect="1"/>
          </p:cNvPicPr>
          <p:nvPr>
            <p:ph idx="1"/>
          </p:nvPr>
        </p:nvPicPr>
        <p:blipFill>
          <a:blip r:embed="rId3"/>
          <a:stretch>
            <a:fillRect/>
          </a:stretch>
        </p:blipFill>
        <p:spPr>
          <a:xfrm>
            <a:off x="649010" y="1851199"/>
            <a:ext cx="7886700" cy="16290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2481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2" descr="LLIII &#10;COL &#10;an uumı_L &#10;L'LL111u 5t1Ll_ uucLL üNüL UCuÇ L'LER uuar714_EL &#10;—9 L'LLKLU şan- UUCLL &#10;L+7ÇÇ8008S (üLL(f [LQb EYLLLQCINL) &#10;uuuçu &#10;ÇL02/+7,'Ç &#10;OLLO &#10;uudr71_LLLü &#10;udLL ÇCILGLU ULALIL URLLCL LütfilUUL UUÇNU LQLL filLLfilL ULULLU' KULUU/UCLU çı.ıı,-gu u•u• ">
            <a:hlinkClick r:id="rId2" action="ppaction://hlinksldjump"/>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91"/>
          <a:stretch/>
        </p:blipFill>
        <p:spPr bwMode="auto">
          <a:xfrm>
            <a:off x="625070" y="2800540"/>
            <a:ext cx="7568057" cy="20343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מלבן 4"/>
          <p:cNvSpPr/>
          <p:nvPr/>
        </p:nvSpPr>
        <p:spPr>
          <a:xfrm>
            <a:off x="625070" y="2277320"/>
            <a:ext cx="7568057" cy="5232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1">
            <a:schemeClr val="accent6"/>
          </a:lnRef>
          <a:fillRef idx="3">
            <a:schemeClr val="accent6"/>
          </a:fillRef>
          <a:effectRef idx="2">
            <a:schemeClr val="accent6"/>
          </a:effectRef>
          <a:fontRef idx="minor">
            <a:schemeClr val="lt1"/>
          </a:fontRef>
        </p:style>
        <p:txBody>
          <a:bodyPr wrap="square">
            <a:spAutoFit/>
          </a:bodyPr>
          <a:lstStyle/>
          <a:p>
            <a:pPr algn="r"/>
            <a:r>
              <a:rPr lang="he-IL" dirty="0">
                <a:cs typeface="Calibri" panose="020F0502020204030204" pitchFamily="34" charset="0"/>
              </a:rPr>
              <a:t>קרן זו היא עמותה של תנועת אמנה, זרוע ההתיישבות של מועצת יש"ע, שמשקיעה מיליוני שקלים בהקמה, מימון והרחבה של המאחזים הלא </a:t>
            </a:r>
            <a:r>
              <a:rPr lang="he-IL" dirty="0">
                <a:cs typeface="Calibri" panose="020F0502020204030204" pitchFamily="34" charset="0"/>
                <a:hlinkClick r:id="rId2" action="ppaction://hlinksldjump"/>
              </a:rPr>
              <a:t>חוקיים</a:t>
            </a:r>
            <a:r>
              <a:rPr lang="he-IL" dirty="0">
                <a:cs typeface="Calibri" panose="020F0502020204030204" pitchFamily="34" charset="0"/>
              </a:rPr>
              <a:t> בגדה</a:t>
            </a:r>
            <a:endParaRPr lang="he-IL" dirty="0"/>
          </a:p>
        </p:txBody>
      </p:sp>
      <p:pic>
        <p:nvPicPr>
          <p:cNvPr id="6" name="תמונה 5">
            <a:hlinkClick r:id="rId2" action="ppaction://hlinksldjump"/>
          </p:cNvPr>
          <p:cNvPicPr>
            <a:picLocks noChangeAspect="1"/>
          </p:cNvPicPr>
          <p:nvPr/>
        </p:nvPicPr>
        <p:blipFill rotWithShape="1">
          <a:blip r:embed="rId4"/>
          <a:srcRect l="7401"/>
          <a:stretch/>
        </p:blipFill>
        <p:spPr>
          <a:xfrm>
            <a:off x="625070" y="440277"/>
            <a:ext cx="7568057" cy="18370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6381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a:blip r:embed="rId2"/>
          <a:stretch>
            <a:fillRect/>
          </a:stretch>
        </p:blipFill>
        <p:spPr>
          <a:xfrm>
            <a:off x="0" y="174"/>
            <a:ext cx="9144000" cy="5143152"/>
          </a:xfrm>
          <a:prstGeom prst="rect">
            <a:avLst/>
          </a:prstGeom>
        </p:spPr>
      </p:pic>
    </p:spTree>
    <p:extLst>
      <p:ext uri="{BB962C8B-B14F-4D97-AF65-F5344CB8AC3E}">
        <p14:creationId xmlns:p14="http://schemas.microsoft.com/office/powerpoint/2010/main" val="2143019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stretch>
            <a:fillRect/>
          </a:stretch>
        </p:blipFill>
        <p:spPr>
          <a:xfrm>
            <a:off x="0" y="174"/>
            <a:ext cx="9144000" cy="5143152"/>
          </a:xfrm>
          <a:prstGeom prst="rect">
            <a:avLst/>
          </a:prstGeom>
        </p:spPr>
      </p:pic>
    </p:spTree>
    <p:extLst>
      <p:ext uri="{BB962C8B-B14F-4D97-AF65-F5344CB8AC3E}">
        <p14:creationId xmlns:p14="http://schemas.microsoft.com/office/powerpoint/2010/main" val="879808228"/>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DFB91DD-E503-4A8F-BB01-1C01474BDD1C}"/>
</file>

<file path=customXml/itemProps2.xml><?xml version="1.0" encoding="utf-8"?>
<ds:datastoreItem xmlns:ds="http://schemas.openxmlformats.org/officeDocument/2006/customXml" ds:itemID="{C8D8C892-C50A-4382-AAC9-BFB05820A5DE}"/>
</file>

<file path=customXml/itemProps3.xml><?xml version="1.0" encoding="utf-8"?>
<ds:datastoreItem xmlns:ds="http://schemas.openxmlformats.org/officeDocument/2006/customXml" ds:itemID="{4830A616-2015-46D7-AFE0-60699AE87101}"/>
</file>

<file path=docProps/app.xml><?xml version="1.0" encoding="utf-8"?>
<Properties xmlns="http://schemas.openxmlformats.org/officeDocument/2006/extended-properties" xmlns:vt="http://schemas.openxmlformats.org/officeDocument/2006/docPropsVTypes">
  <Template/>
  <TotalTime>710</TotalTime>
  <Words>384</Words>
  <Application>Microsoft Office PowerPoint</Application>
  <PresentationFormat>‫הצגה על המסך (16:9)</PresentationFormat>
  <Paragraphs>29</Paragraphs>
  <Slides>29</Slides>
  <Notes>0</Notes>
  <HiddenSlides>17</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29</vt:i4>
      </vt:variant>
    </vt:vector>
  </HeadingPairs>
  <TitlesOfParts>
    <vt:vector size="35" baseType="lpstr">
      <vt:lpstr>Arial</vt:lpstr>
      <vt:lpstr>Calibri</vt:lpstr>
      <vt:lpstr>Calibri Light</vt:lpstr>
      <vt:lpstr>OE Doo Pro Black</vt:lpstr>
      <vt:lpstr>Times New Roman</vt:lpstr>
      <vt:lpstr>ערכת נושא Office</vt:lpstr>
      <vt:lpstr>מימון גזענות</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תקציב שעובר ישירות ממדינת ישראל:</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מימון גזענות</dc:title>
  <dc:creator>נעם וילדר</dc:creator>
  <cp:lastModifiedBy>נעם וילדר</cp:lastModifiedBy>
  <cp:revision>46</cp:revision>
  <dcterms:created xsi:type="dcterms:W3CDTF">2017-03-19T14:06:07Z</dcterms:created>
  <dcterms:modified xsi:type="dcterms:W3CDTF">2017-03-20T18:37:40Z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2015673</vt:r8>
  </property>
</Properties>
</file>