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7" r:id="rId2"/>
    <p:sldId id="264" r:id="rId3"/>
    <p:sldId id="320" r:id="rId4"/>
    <p:sldId id="323" r:id="rId5"/>
    <p:sldId id="348" r:id="rId6"/>
    <p:sldId id="331" r:id="rId7"/>
    <p:sldId id="344" r:id="rId8"/>
    <p:sldId id="341" r:id="rId9"/>
    <p:sldId id="350" r:id="rId10"/>
    <p:sldId id="335" r:id="rId11"/>
    <p:sldId id="322" r:id="rId12"/>
    <p:sldId id="328" r:id="rId13"/>
    <p:sldId id="349" r:id="rId14"/>
    <p:sldId id="351" r:id="rId15"/>
  </p:sldIdLst>
  <p:sldSz cx="9144000" cy="6858000" type="screen4x3"/>
  <p:notesSz cx="6669088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סגנון ערכת נושא 2 - הדגשה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570" autoAdjust="0"/>
    <p:restoredTop sz="94660"/>
  </p:normalViewPr>
  <p:slideViewPr>
    <p:cSldViewPr>
      <p:cViewPr varScale="1">
        <p:scale>
          <a:sx n="77" d="100"/>
          <a:sy n="77" d="100"/>
        </p:scale>
        <p:origin x="98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8" d="100"/>
        <a:sy n="118" d="100"/>
      </p:scale>
      <p:origin x="0" y="74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77915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44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2F00ADD-DFEB-4227-90D7-D3BA35FB08C1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77915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44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9D92D56-ED9B-4AEA-9AF7-2C51BF28E6E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831128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77915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44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B9529E2-BC0D-47D2-A785-DA54483449F3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77915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44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20F03D9-8245-4298-BCA8-B540D74FEE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1817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F03D9-8245-4298-BCA8-B540D74FEE7F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1495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9C42176-DB51-495B-800C-1BFD14FC3BDE}" type="datetimeFigureOut">
              <a:rPr lang="he-IL" smtClean="0">
                <a:solidFill>
                  <a:srgbClr val="CCD1B9"/>
                </a:solidFill>
              </a:rPr>
              <a:pPr/>
              <a:t>י"ב/אייר/תשע"ז</a:t>
            </a:fld>
            <a:endParaRPr lang="he-IL">
              <a:solidFill>
                <a:srgbClr val="CCD1B9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E3BC755-9A48-4272-A509-6C62BFFCE421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he-IL">
              <a:solidFill>
                <a:srgbClr val="CCD1B9"/>
              </a:solidFill>
            </a:endParaRP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441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BC755-9A48-4272-A509-6C62BFFCE421}" type="slidenum">
              <a:rPr lang="he-IL" smtClean="0">
                <a:solidFill>
                  <a:srgbClr val="534949"/>
                </a:solidFill>
              </a:rPr>
              <a:pPr/>
              <a:t>‹#›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040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C42176-DB51-495B-800C-1BFD14FC3BDE}" type="datetimeFigureOut">
              <a:rPr lang="he-IL" smtClean="0"/>
              <a:pPr/>
              <a:t>י"ב/אייר/תשע"ז</a:t>
            </a:fld>
            <a:endParaRPr lang="he-IL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E3BC755-9A48-4272-A509-6C62BFFCE421}" type="slidenum">
              <a:rPr lang="he-IL" smtClean="0">
                <a:solidFill>
                  <a:srgbClr val="CCD1B9"/>
                </a:solidFill>
              </a:rPr>
              <a:pPr/>
              <a:t>‹#›</a:t>
            </a:fld>
            <a:endParaRPr lang="he-IL">
              <a:solidFill>
                <a:srgbClr val="CCD1B9"/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88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BC755-9A48-4272-A509-6C62BFFCE421}" type="slidenum">
              <a:rPr lang="he-IL" smtClean="0">
                <a:solidFill>
                  <a:srgbClr val="534949"/>
                </a:solidFill>
              </a:rPr>
              <a:pPr/>
              <a:t>‹#›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262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BC755-9A48-4272-A509-6C62BFFCE421}" type="slidenum">
              <a:rPr lang="he-IL" smtClean="0">
                <a:solidFill>
                  <a:srgbClr val="534949"/>
                </a:solidFill>
              </a:rPr>
              <a:pPr/>
              <a:t>‹#›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970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BC755-9A48-4272-A509-6C62BFFCE421}" type="slidenum">
              <a:rPr lang="he-IL" smtClean="0">
                <a:solidFill>
                  <a:srgbClr val="534949"/>
                </a:solidFill>
              </a:rPr>
              <a:pPr/>
              <a:t>‹#›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10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BC755-9A48-4272-A509-6C62BFFCE421}" type="slidenum">
              <a:rPr lang="he-IL" smtClean="0">
                <a:solidFill>
                  <a:srgbClr val="534949"/>
                </a:solidFill>
              </a:rPr>
              <a:pPr/>
              <a:t>‹#›</a:t>
            </a:fld>
            <a:endParaRPr lang="he-IL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06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E3BC755-9A48-4272-A509-6C62BFFCE421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610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CCD1B9"/>
                </a:solidFill>
              </a:rPr>
              <a:pPr/>
              <a:t>י"ב/אייר/תשע"ז</a:t>
            </a:fld>
            <a:endParaRPr lang="he-IL">
              <a:solidFill>
                <a:srgbClr val="CCD1B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CCD1B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BC755-9A48-4272-A509-6C62BFFCE421}" type="slidenum">
              <a:rPr lang="he-IL" smtClean="0">
                <a:solidFill>
                  <a:srgbClr val="CCD1B9"/>
                </a:solidFill>
              </a:rPr>
              <a:pPr/>
              <a:t>‹#›</a:t>
            </a:fld>
            <a:endParaRPr lang="he-IL">
              <a:solidFill>
                <a:srgbClr val="CCD1B9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0368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BC755-9A48-4272-A509-6C62BFFCE421}" type="slidenum">
              <a:rPr lang="he-IL" smtClean="0">
                <a:solidFill>
                  <a:srgbClr val="534949"/>
                </a:solidFill>
              </a:rPr>
              <a:pPr/>
              <a:t>‹#›</a:t>
            </a:fld>
            <a:endParaRPr lang="he-IL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6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E3BC755-9A48-4272-A509-6C62BFFCE421}" type="slidenum">
              <a:rPr lang="he-IL" smtClean="0">
                <a:solidFill>
                  <a:srgbClr val="CCD1B9"/>
                </a:solidFill>
              </a:rPr>
              <a:pPr/>
              <a:t>‹#›</a:t>
            </a:fld>
            <a:endParaRPr lang="he-IL">
              <a:solidFill>
                <a:srgbClr val="CCD1B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996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E9C42176-DB51-495B-800C-1BFD14FC3BDE}" type="datetimeFigureOut">
              <a:rPr lang="he-IL" smtClean="0">
                <a:solidFill>
                  <a:srgbClr val="534949"/>
                </a:solidFill>
              </a:rPr>
              <a:pPr/>
              <a:t>י"ב/אייר/תשע"ז</a:t>
            </a:fld>
            <a:endParaRPr lang="he-IL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he-IL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E3BC755-9A48-4272-A509-6C62BFFCE421}" type="slidenum">
              <a:rPr lang="he-IL" smtClean="0">
                <a:solidFill>
                  <a:srgbClr val="534949"/>
                </a:solidFill>
              </a:rPr>
              <a:pPr/>
              <a:t>‹#›</a:t>
            </a:fld>
            <a:endParaRPr lang="he-IL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164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r" defTabSz="914400" rtl="1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r" defTabSz="914400" rtl="1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r" defTabSz="914400" rtl="1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r" defTabSz="914400" rtl="1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r" defTabSz="914400" rtl="1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r" defTabSz="914400" rtl="1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9512" y="4149080"/>
            <a:ext cx="6696744" cy="1752600"/>
          </a:xfrm>
        </p:spPr>
        <p:txBody>
          <a:bodyPr>
            <a:noAutofit/>
          </a:bodyPr>
          <a:lstStyle/>
          <a:p>
            <a:endParaRPr lang="he-IL" sz="3600" b="1" dirty="0" smtClean="0"/>
          </a:p>
          <a:p>
            <a:endParaRPr lang="he-IL" sz="3600" b="1" dirty="0" smtClean="0"/>
          </a:p>
          <a:p>
            <a:pPr algn="ctr"/>
            <a:r>
              <a:rPr lang="he-IL" sz="2800" b="1" dirty="0" smtClean="0"/>
              <a:t>אורית שפירו – ראש אגף חינוך ומניעה</a:t>
            </a:r>
          </a:p>
          <a:p>
            <a:pPr algn="ctr"/>
            <a:r>
              <a:rPr lang="he-IL" sz="2800" b="1" dirty="0" smtClean="0"/>
              <a:t>סא"ל (במיל') פנינה שניצר – יועצת צה"ל</a:t>
            </a:r>
          </a:p>
          <a:p>
            <a:endParaRPr lang="he-IL" sz="4400" b="1" dirty="0" smtClean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779078"/>
            <a:ext cx="791576" cy="979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471722"/>
            <a:ext cx="2195513" cy="159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9848"/>
            <a:ext cx="4157663" cy="23352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035932"/>
            <a:ext cx="6755948" cy="1617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0248801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79512" y="1748352"/>
            <a:ext cx="4896544" cy="4849000"/>
          </a:xfrm>
        </p:spPr>
        <p:txBody>
          <a:bodyPr>
            <a:normAutofit/>
          </a:bodyPr>
          <a:lstStyle/>
          <a:p>
            <a:pPr lvl="0"/>
            <a:r>
              <a:rPr lang="he-IL" sz="3600" b="1" dirty="0"/>
              <a:t>גיבוש </a:t>
            </a:r>
            <a:r>
              <a:rPr lang="he-I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אסטרטגיה מערכתית</a:t>
            </a:r>
            <a:r>
              <a:rPr lang="he-IL" sz="3600" b="1" dirty="0"/>
              <a:t> </a:t>
            </a:r>
            <a:r>
              <a:rPr lang="he-IL" sz="3600" b="1" dirty="0" smtClean="0"/>
              <a:t>בהתאם </a:t>
            </a:r>
            <a:r>
              <a:rPr lang="he-IL" sz="3600" b="1" dirty="0"/>
              <a:t>לשלבי </a:t>
            </a:r>
            <a:r>
              <a:rPr lang="he-IL" sz="3600" b="1" dirty="0" smtClean="0"/>
              <a:t>השירות.</a:t>
            </a:r>
          </a:p>
          <a:p>
            <a:pPr lvl="0"/>
            <a:endParaRPr lang="he-IL" sz="3600" b="1" dirty="0" smtClean="0"/>
          </a:p>
          <a:p>
            <a:pPr lvl="0"/>
            <a:r>
              <a:rPr lang="he-IL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המפקדים </a:t>
            </a:r>
            <a:r>
              <a:rPr lang="he-IL" sz="3600" b="1" dirty="0"/>
              <a:t>מובילים </a:t>
            </a:r>
            <a:endParaRPr lang="he-IL" sz="3600" b="1" dirty="0" smtClean="0"/>
          </a:p>
          <a:p>
            <a:pPr marL="45720" lvl="0" indent="0">
              <a:buNone/>
            </a:pPr>
            <a:r>
              <a:rPr lang="he-IL" sz="3600" b="1" dirty="0"/>
              <a:t> </a:t>
            </a:r>
            <a:r>
              <a:rPr lang="he-IL" sz="3600" b="1" dirty="0" smtClean="0"/>
              <a:t> את ההתערבות!</a:t>
            </a:r>
          </a:p>
          <a:p>
            <a:pPr marL="45720" lvl="0" indent="0">
              <a:buNone/>
            </a:pPr>
            <a:endParaRPr lang="he-IL" b="1" dirty="0" smtClean="0"/>
          </a:p>
          <a:p>
            <a:pPr lvl="0"/>
            <a:endParaRPr lang="he-IL" b="1" dirty="0" smtClean="0"/>
          </a:p>
          <a:p>
            <a:pPr lvl="0"/>
            <a:endParaRPr lang="he-IL" b="1" dirty="0"/>
          </a:p>
          <a:p>
            <a:pPr lvl="0"/>
            <a:endParaRPr lang="he-IL" b="1" dirty="0" smtClean="0"/>
          </a:p>
          <a:p>
            <a:pPr lvl="0"/>
            <a:endParaRPr lang="he-IL" b="1" dirty="0"/>
          </a:p>
          <a:p>
            <a:endParaRPr lang="he-IL" b="1" dirty="0" smtClean="0"/>
          </a:p>
          <a:p>
            <a:endParaRPr lang="he-IL" b="1" dirty="0"/>
          </a:p>
          <a:p>
            <a:endParaRPr lang="he-IL" dirty="0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4800" dirty="0" smtClean="0">
                <a:solidFill>
                  <a:srgbClr val="FFFF00"/>
                </a:solidFill>
              </a:rPr>
              <a:t>עקרונות מנחים</a:t>
            </a:r>
            <a:endParaRPr lang="he-IL" sz="4800" dirty="0">
              <a:solidFill>
                <a:srgbClr val="FFFF00"/>
              </a:solidFill>
            </a:endParaRPr>
          </a:p>
        </p:txBody>
      </p:sp>
      <p:pic>
        <p:nvPicPr>
          <p:cNvPr id="5" name="Picture 2" descr="C:\Users\פנינה\Dropbox\Camera Uploads\2014-04-03 11.03.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9271">
            <a:off x="5247794" y="2602678"/>
            <a:ext cx="3432380" cy="2418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50458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טקסט 1"/>
          <p:cNvSpPr>
            <a:spLocks noGrp="1"/>
          </p:cNvSpPr>
          <p:nvPr>
            <p:ph type="body" idx="1"/>
          </p:nvPr>
        </p:nvSpPr>
        <p:spPr>
          <a:ln w="635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he-IL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שלבי הכשרות המפקדים</a:t>
            </a:r>
            <a:endParaRPr lang="he-I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2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0"/>
            <a:r>
              <a:rPr lang="he-IL" dirty="0"/>
              <a:t>קורסי פיקוד זוטר (מ"כים, קורסי מפקדים, קורסי נגדים</a:t>
            </a:r>
            <a:r>
              <a:rPr lang="he-IL" dirty="0" smtClean="0"/>
              <a:t>)</a:t>
            </a:r>
          </a:p>
          <a:p>
            <a:pPr lvl="0"/>
            <a:endParaRPr lang="he-IL" dirty="0" smtClean="0"/>
          </a:p>
          <a:p>
            <a:pPr lvl="0"/>
            <a:r>
              <a:rPr lang="he-IL" dirty="0" smtClean="0"/>
              <a:t>הכשרות קצונה</a:t>
            </a:r>
          </a:p>
          <a:p>
            <a:pPr lvl="0"/>
            <a:endParaRPr lang="he-IL" dirty="0" smtClean="0"/>
          </a:p>
          <a:p>
            <a:pPr lvl="0"/>
            <a:r>
              <a:rPr lang="he-IL" dirty="0" smtClean="0"/>
              <a:t>פיקוד בכיר</a:t>
            </a:r>
          </a:p>
          <a:p>
            <a:pPr lvl="0"/>
            <a:endParaRPr lang="he-IL" dirty="0"/>
          </a:p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quarter" idx="3"/>
          </p:nvPr>
        </p:nvSpPr>
        <p:spPr>
          <a:ln w="635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he-IL" spc="0" dirty="0" smtClean="0">
                <a:solidFill>
                  <a:schemeClr val="tx1"/>
                </a:solidFill>
              </a:rPr>
              <a:t>שלבי השירות</a:t>
            </a:r>
            <a:endParaRPr lang="he-IL" spc="0" dirty="0">
              <a:solidFill>
                <a:schemeClr val="tx1"/>
              </a:solidFill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4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he-IL" dirty="0" smtClean="0"/>
              <a:t>שלב ההכנה לצה"ל</a:t>
            </a:r>
          </a:p>
          <a:p>
            <a:endParaRPr lang="he-IL" dirty="0" smtClean="0"/>
          </a:p>
          <a:p>
            <a:r>
              <a:rPr lang="he-IL" dirty="0" smtClean="0"/>
              <a:t>טירונות</a:t>
            </a:r>
          </a:p>
          <a:p>
            <a:endParaRPr lang="he-IL" dirty="0" smtClean="0"/>
          </a:p>
          <a:p>
            <a:r>
              <a:rPr lang="he-IL" dirty="0" smtClean="0"/>
              <a:t>הכשרות יסוד (</a:t>
            </a:r>
            <a:r>
              <a:rPr lang="he-IL" dirty="0" err="1" smtClean="0"/>
              <a:t>הכש"י</a:t>
            </a:r>
            <a:r>
              <a:rPr lang="he-IL" dirty="0" smtClean="0"/>
              <a:t>)</a:t>
            </a:r>
          </a:p>
          <a:p>
            <a:endParaRPr lang="he-IL" dirty="0" smtClean="0"/>
          </a:p>
          <a:p>
            <a:r>
              <a:rPr lang="he-IL" dirty="0" smtClean="0"/>
              <a:t>הכנה לקראת שחרור</a:t>
            </a:r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rgbClr val="FFFF00"/>
                </a:solidFill>
              </a:rPr>
              <a:t>בניית רצף תהליכי של התערבות</a:t>
            </a:r>
            <a:endParaRPr lang="he-I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61486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734264"/>
          </a:xfrm>
        </p:spPr>
        <p:txBody>
          <a:bodyPr>
            <a:normAutofit fontScale="92500"/>
          </a:bodyPr>
          <a:lstStyle/>
          <a:p>
            <a:pPr algn="ctr"/>
            <a:r>
              <a:rPr lang="he-IL" sz="5400" dirty="0" smtClean="0"/>
              <a:t>הדוגמא  האישית</a:t>
            </a:r>
          </a:p>
          <a:p>
            <a:pPr marL="45720" indent="0" algn="ctr">
              <a:buNone/>
            </a:pPr>
            <a:r>
              <a:rPr lang="he-IL" sz="5400" dirty="0" smtClean="0"/>
              <a:t>היא</a:t>
            </a:r>
          </a:p>
          <a:p>
            <a:pPr marL="45720" indent="0" algn="ctr">
              <a:buNone/>
            </a:pPr>
            <a:r>
              <a:rPr lang="he-IL" sz="5400" dirty="0" smtClean="0"/>
              <a:t>המניעה הטובה ביותר!</a:t>
            </a:r>
            <a:endParaRPr lang="he-IL" sz="54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4400" b="1" dirty="0" smtClean="0">
                <a:solidFill>
                  <a:srgbClr val="FFFF00"/>
                </a:solidFill>
              </a:rPr>
              <a:t>האחר המשמעותי</a:t>
            </a:r>
            <a:endParaRPr lang="he-IL" sz="4400" b="1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פנינה\Dropbox\מסמכים\אלכוהול בצהל\תמונות למצגות\סדנה פיקודית השלמה פקער מאי 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577" y="1628800"/>
            <a:ext cx="4531383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9088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107504" y="1772816"/>
            <a:ext cx="5112568" cy="4824536"/>
          </a:xfrm>
        </p:spPr>
        <p:txBody>
          <a:bodyPr/>
          <a:lstStyle/>
          <a:p>
            <a:r>
              <a:rPr lang="he-IL" sz="3600" b="1" dirty="0" smtClean="0"/>
              <a:t>התערבויות </a:t>
            </a:r>
            <a:r>
              <a:rPr lang="he-IL" sz="3600" b="1" dirty="0"/>
              <a:t>הנותנות מענה למאפייני </a:t>
            </a:r>
            <a:r>
              <a:rPr lang="he-IL" sz="3600" b="1" dirty="0" smtClean="0"/>
              <a:t>אוכלוסייה ומסגרות.</a:t>
            </a:r>
            <a:endParaRPr lang="he-IL" sz="3600" b="1" dirty="0"/>
          </a:p>
          <a:p>
            <a:endParaRPr lang="he-IL" sz="3600" b="1" dirty="0"/>
          </a:p>
          <a:p>
            <a:r>
              <a:rPr lang="he-IL" sz="3600" dirty="0"/>
              <a:t>רלבנטיות </a:t>
            </a:r>
            <a:r>
              <a:rPr lang="he-IL" sz="3600" dirty="0" smtClean="0"/>
              <a:t>ואותנטיות.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endParaRPr lang="he-IL" sz="3600" b="1" dirty="0"/>
          </a:p>
          <a:p>
            <a:pPr lvl="0"/>
            <a:r>
              <a:rPr lang="he-IL" sz="3600" b="1" dirty="0"/>
              <a:t>ביצוע הערכה מעצבת</a:t>
            </a:r>
            <a:r>
              <a:rPr lang="en-US" sz="3600" b="1" dirty="0"/>
              <a:t>,</a:t>
            </a:r>
            <a:br>
              <a:rPr lang="en-US" sz="3600" b="1" dirty="0"/>
            </a:br>
            <a:r>
              <a:rPr lang="he-IL" sz="3600" b="1" dirty="0"/>
              <a:t>מיסוד ותהליכי משוב.</a:t>
            </a:r>
          </a:p>
          <a:p>
            <a:endParaRPr lang="he-IL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4000" dirty="0" smtClean="0">
                <a:solidFill>
                  <a:srgbClr val="FFFF00"/>
                </a:solidFill>
              </a:rPr>
              <a:t>עקרונות- המשך</a:t>
            </a:r>
            <a:endParaRPr lang="he-IL" sz="4000" dirty="0">
              <a:solidFill>
                <a:srgbClr val="FFFF00"/>
              </a:solidFill>
            </a:endParaRPr>
          </a:p>
        </p:txBody>
      </p:sp>
      <p:pic>
        <p:nvPicPr>
          <p:cNvPr id="5" name="Picture 2" descr="C:\Users\פנינה\Dropbox\Camera Uploads\2015-07-23 15.36.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32856"/>
            <a:ext cx="3240360" cy="377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9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0" name="Picture 2" descr="C:\Users\פנינה\Dropbox\מסמכים\אלכוהול בצהל\תמונות למצגות\מגב\2015-03-11 הכנת סגל מגב (2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32040" cy="34830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 descr="C:\Users\פנינה\Dropbox\מסמכים\אלכוהול בצהל\תמונות למצגות\שאול השת מכים מגל מאי 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0"/>
            <a:ext cx="4292345" cy="3501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C:\Users\פנינה\Dropbox\מסמכים\אלכוהול בצהל\תמונות למצגות\ענת אלון השלמה פקער מאי 1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47" y="3463736"/>
            <a:ext cx="4982487" cy="3370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Rounded Rectangle 9"/>
          <p:cNvSpPr/>
          <p:nvPr/>
        </p:nvSpPr>
        <p:spPr>
          <a:xfrm>
            <a:off x="5436096" y="3843790"/>
            <a:ext cx="1202432" cy="914400"/>
          </a:xfrm>
          <a:prstGeom prst="roundRec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הכשרות מ"כים</a:t>
            </a:r>
            <a:endParaRPr lang="he-IL" dirty="0"/>
          </a:p>
        </p:txBody>
      </p:sp>
      <p:sp>
        <p:nvSpPr>
          <p:cNvPr id="11" name="Rounded Rectangle 10"/>
          <p:cNvSpPr/>
          <p:nvPr/>
        </p:nvSpPr>
        <p:spPr>
          <a:xfrm rot="10800000" flipV="1">
            <a:off x="2915815" y="3645024"/>
            <a:ext cx="1528627" cy="1273259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548</a:t>
            </a:r>
            <a:r>
              <a:rPr lang="he-IL" dirty="0">
                <a:solidFill>
                  <a:srgbClr val="1F497D"/>
                </a:solidFill>
              </a:rPr>
              <a:t> </a:t>
            </a:r>
            <a:r>
              <a:rPr lang="he-IL" dirty="0" smtClean="0"/>
              <a:t>צוערים בהשלמות חייליות</a:t>
            </a:r>
            <a:endParaRPr lang="he-IL" dirty="0"/>
          </a:p>
        </p:txBody>
      </p:sp>
      <p:pic>
        <p:nvPicPr>
          <p:cNvPr id="13" name="Picture 2" descr="C:\Users\פנינה\Dropbox\Camera Uploads\2015-10-15 11.51.3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773" y="3501008"/>
            <a:ext cx="4292344" cy="3383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5" name="Rounded Rectangle 14"/>
          <p:cNvSpPr/>
          <p:nvPr/>
        </p:nvSpPr>
        <p:spPr>
          <a:xfrm>
            <a:off x="5148064" y="3645024"/>
            <a:ext cx="1296144" cy="1800200"/>
          </a:xfrm>
          <a:prstGeom prst="roundRec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 dirty="0" smtClean="0"/>
          </a:p>
          <a:p>
            <a:pPr algn="ctr"/>
            <a:endParaRPr lang="he-IL" sz="1400" dirty="0"/>
          </a:p>
          <a:p>
            <a:pPr algn="ctr"/>
            <a:endParaRPr lang="he-IL" sz="1400" dirty="0" smtClean="0"/>
          </a:p>
          <a:p>
            <a:pPr algn="ctr"/>
            <a:r>
              <a:rPr lang="he-IL" sz="1400" dirty="0" smtClean="0"/>
              <a:t>קצינים </a:t>
            </a:r>
            <a:r>
              <a:rPr lang="he-IL" sz="1400" dirty="0"/>
              <a:t>זוטרים ודרג ביניים</a:t>
            </a:r>
            <a:r>
              <a:rPr lang="he-IL" sz="1400" dirty="0" smtClean="0"/>
              <a:t>:</a:t>
            </a:r>
          </a:p>
          <a:p>
            <a:pPr algn="ctr"/>
            <a:endParaRPr lang="he-IL" sz="1400" dirty="0" smtClean="0"/>
          </a:p>
          <a:p>
            <a:pPr algn="ctr"/>
            <a:r>
              <a:rPr lang="he-IL" sz="1400" dirty="0" smtClean="0"/>
              <a:t> </a:t>
            </a:r>
            <a:r>
              <a:rPr lang="he-IL" sz="1400" dirty="0"/>
              <a:t>192 </a:t>
            </a:r>
            <a:r>
              <a:rPr lang="he-IL" sz="1400" dirty="0" smtClean="0"/>
              <a:t>קצינים</a:t>
            </a:r>
          </a:p>
          <a:p>
            <a:pPr algn="ctr"/>
            <a:endParaRPr lang="he-IL" sz="1400" dirty="0"/>
          </a:p>
          <a:p>
            <a:pPr algn="ctr"/>
            <a:endParaRPr lang="he-IL" sz="1400" dirty="0"/>
          </a:p>
          <a:p>
            <a:pPr algn="ctr"/>
            <a:endParaRPr lang="he-IL" dirty="0" smtClean="0"/>
          </a:p>
          <a:p>
            <a:pPr algn="ctr"/>
            <a:endParaRPr lang="he-IL" dirty="0"/>
          </a:p>
        </p:txBody>
      </p:sp>
      <p:sp>
        <p:nvSpPr>
          <p:cNvPr id="16" name="Rounded Rectangle 15"/>
          <p:cNvSpPr/>
          <p:nvPr/>
        </p:nvSpPr>
        <p:spPr>
          <a:xfrm>
            <a:off x="3680128" y="1750504"/>
            <a:ext cx="2958401" cy="16064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סגלי </a:t>
            </a:r>
            <a:r>
              <a:rPr lang="he-IL" dirty="0"/>
              <a:t>פלוגות </a:t>
            </a:r>
            <a:r>
              <a:rPr lang="he-IL" dirty="0" smtClean="0"/>
              <a:t>טירונים - </a:t>
            </a:r>
          </a:p>
          <a:p>
            <a:pPr algn="ctr"/>
            <a:r>
              <a:rPr lang="he-IL" dirty="0" smtClean="0"/>
              <a:t>1207 -  מפקדים</a:t>
            </a:r>
          </a:p>
        </p:txBody>
      </p:sp>
    </p:spTree>
    <p:extLst>
      <p:ext uri="{BB962C8B-B14F-4D97-AF65-F5344CB8AC3E}">
        <p14:creationId xmlns:p14="http://schemas.microsoft.com/office/powerpoint/2010/main" val="298286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מטרות </a:t>
            </a:r>
            <a:endParaRPr lang="he-I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>
          <a:xfrm>
            <a:off x="4716016" y="1916833"/>
            <a:ext cx="4032448" cy="4680520"/>
          </a:xfrm>
        </p:spPr>
        <p:txBody>
          <a:bodyPr>
            <a:normAutofit/>
          </a:bodyPr>
          <a:lstStyle/>
          <a:p>
            <a:endParaRPr lang="he-IL" dirty="0" smtClean="0"/>
          </a:p>
          <a:p>
            <a:r>
              <a:rPr lang="he-IL" dirty="0" smtClean="0"/>
              <a:t>הפנמת משמעות האחריות </a:t>
            </a:r>
            <a:r>
              <a:rPr lang="he-IL" dirty="0"/>
              <a:t>הפיקודית וגבולותיה בתופעת שתיית אלכוהול </a:t>
            </a:r>
            <a:r>
              <a:rPr lang="he-IL" dirty="0" smtClean="0"/>
              <a:t>במצבים ה"אפורים".</a:t>
            </a:r>
          </a:p>
          <a:p>
            <a:endParaRPr lang="he-IL" dirty="0" smtClean="0"/>
          </a:p>
          <a:p>
            <a:r>
              <a:rPr lang="he-IL" dirty="0" smtClean="0"/>
              <a:t>שליטה במדיניות צה"ל החדשה בתחום ה"חומרים המשכרים".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3600" dirty="0" smtClean="0">
                <a:solidFill>
                  <a:srgbClr val="FFFF00"/>
                </a:solidFill>
              </a:rPr>
              <a:t>הכנות סגלים </a:t>
            </a:r>
            <a:r>
              <a:rPr lang="he-IL" sz="3600" dirty="0">
                <a:solidFill>
                  <a:srgbClr val="FFFF00"/>
                </a:solidFill>
              </a:rPr>
              <a:t>פלוגות טירונים</a:t>
            </a:r>
          </a:p>
        </p:txBody>
      </p:sp>
      <p:pic>
        <p:nvPicPr>
          <p:cNvPr id="9" name="Picture 2" descr="C:\Users\פנינה\Dropbox\מסמכים\אלכוהול בצהל\תמונות למצגות\סדנה איציק איש סגל מכים מגל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73446"/>
            <a:ext cx="4040188" cy="301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682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5022297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מסרים שלקחתי מהתכנית: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* אני </a:t>
            </a:r>
            <a:r>
              <a:rPr lang="he-IL" dirty="0"/>
              <a:t>כמ"מ עם </a:t>
            </a:r>
            <a:r>
              <a:rPr lang="he-IL" dirty="0" smtClean="0"/>
              <a:t>אחריות </a:t>
            </a:r>
            <a:r>
              <a:rPr lang="he-IL" dirty="0"/>
              <a:t>לחיילי גם בסופ"ש</a:t>
            </a:r>
            <a:r>
              <a:rPr lang="he-IL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* האחריות של להיות ערנית לגבי נושאים בתחום האפור, 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* </a:t>
            </a:r>
            <a:r>
              <a:rPr lang="he-IL" dirty="0"/>
              <a:t>זה בידיים שלי ובאחריותי, </a:t>
            </a:r>
            <a:endParaRPr lang="he-IL" dirty="0" smtClean="0"/>
          </a:p>
          <a:p>
            <a:pPr>
              <a:lnSpc>
                <a:spcPct val="150000"/>
              </a:lnSpc>
            </a:pPr>
            <a:r>
              <a:rPr lang="he-IL" dirty="0" smtClean="0"/>
              <a:t>* אקלים </a:t>
            </a:r>
            <a:r>
              <a:rPr lang="he-IL" dirty="0"/>
              <a:t>פלוגתי ומחלקתי שלא </a:t>
            </a:r>
            <a:r>
              <a:rPr lang="he-IL" dirty="0" smtClean="0"/>
              <a:t>מאפשר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 </a:t>
            </a:r>
            <a:r>
              <a:rPr lang="he-IL" dirty="0"/>
              <a:t>שימוש בסמים </a:t>
            </a:r>
            <a:r>
              <a:rPr lang="he-IL" dirty="0" smtClean="0"/>
              <a:t>ובאלכוהול</a:t>
            </a:r>
            <a:r>
              <a:rPr lang="he-IL" dirty="0"/>
              <a:t>.</a:t>
            </a:r>
            <a:endParaRPr lang="he-IL" dirty="0" smtClean="0"/>
          </a:p>
          <a:p>
            <a:pPr>
              <a:lnSpc>
                <a:spcPct val="150000"/>
              </a:lnSpc>
            </a:pPr>
            <a:r>
              <a:rPr lang="he-IL" dirty="0" smtClean="0"/>
              <a:t>* לשים </a:t>
            </a:r>
            <a:r>
              <a:rPr lang="he-IL" dirty="0"/>
              <a:t>לב למסרים שאני אעביר לפקודים שלי</a:t>
            </a:r>
            <a:r>
              <a:rPr lang="he-IL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* </a:t>
            </a:r>
            <a:r>
              <a:rPr lang="he-IL" dirty="0"/>
              <a:t>תמיד להיות קשוב לפקודים שלי</a:t>
            </a:r>
            <a:r>
              <a:rPr lang="he-IL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* </a:t>
            </a:r>
            <a:r>
              <a:rPr lang="he-IL" dirty="0"/>
              <a:t>כאשר יש שקט במחלקה אין שקט אמיתי</a:t>
            </a:r>
            <a:r>
              <a:rPr lang="he-IL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* </a:t>
            </a:r>
            <a:r>
              <a:rPr lang="he-IL" dirty="0"/>
              <a:t>חשוב להסתכל שני צעדים קדימה</a:t>
            </a:r>
            <a:r>
              <a:rPr lang="he-IL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* </a:t>
            </a:r>
            <a:r>
              <a:rPr lang="he-IL" dirty="0"/>
              <a:t>מלחמה שההתמודדות עימה מתחילה אצלינו, ולא יהיה מישהו אחר </a:t>
            </a:r>
            <a:r>
              <a:rPr lang="he-IL" dirty="0" smtClean="0"/>
              <a:t>שיעשה,</a:t>
            </a:r>
          </a:p>
          <a:p>
            <a:pPr marL="45720" indent="0">
              <a:buNone/>
            </a:pPr>
            <a:endParaRPr lang="he-IL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rgbClr val="FFFF00"/>
                </a:solidFill>
              </a:rPr>
              <a:t>מתוך שאלוני המשוב בהשלמות קצונה</a:t>
            </a:r>
            <a:endParaRPr lang="he-IL" dirty="0">
              <a:solidFill>
                <a:srgbClr val="FFFF00"/>
              </a:solidFill>
            </a:endParaRPr>
          </a:p>
        </p:txBody>
      </p:sp>
      <p:pic>
        <p:nvPicPr>
          <p:cNvPr id="4" name="Picture 2" descr="C:\Users\פנינה\Dropbox\מסמכים\אלכוהול בצהל\תמונות למצגות\2015-03-12 השלמה חיילית מגל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08628"/>
            <a:ext cx="2520280" cy="2724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58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1026" name="Picture 2" descr="C:\Users\פנינה\Dropbox\מסמכים\אלכוהול בצהל\הכנה לשחרור\כתבה תרמילאות בבמחנה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59" y="-891480"/>
            <a:ext cx="5328591" cy="774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860032" y="1916833"/>
            <a:ext cx="4104456" cy="2217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buClr>
                <a:srgbClr val="4F81BD"/>
              </a:buClr>
            </a:pPr>
            <a:r>
              <a:rPr lang="he-IL" sz="3200" dirty="0" smtClean="0"/>
              <a:t> לוחמים </a:t>
            </a:r>
            <a:r>
              <a:rPr lang="he-IL" sz="3200" dirty="0"/>
              <a:t>לקראת שחרור </a:t>
            </a:r>
            <a:r>
              <a:rPr lang="he-IL" dirty="0" smtClean="0"/>
              <a:t>        </a:t>
            </a:r>
            <a:r>
              <a:rPr lang="he-IL" sz="3200" dirty="0" smtClean="0"/>
              <a:t>20</a:t>
            </a:r>
            <a:r>
              <a:rPr lang="he-IL" dirty="0" smtClean="0"/>
              <a:t> </a:t>
            </a:r>
            <a:r>
              <a:rPr lang="he-IL" sz="3200" dirty="0" smtClean="0"/>
              <a:t>קבוצות-</a:t>
            </a:r>
          </a:p>
          <a:p>
            <a:pPr lvl="0" algn="ctr">
              <a:lnSpc>
                <a:spcPct val="150000"/>
              </a:lnSpc>
              <a:buClr>
                <a:srgbClr val="4F81BD"/>
              </a:buClr>
            </a:pPr>
            <a:r>
              <a:rPr lang="he-IL" sz="3200" dirty="0" smtClean="0"/>
              <a:t>4858 </a:t>
            </a:r>
            <a:r>
              <a:rPr lang="he-IL" sz="3200" dirty="0"/>
              <a:t>חיילים</a:t>
            </a:r>
          </a:p>
        </p:txBody>
      </p:sp>
    </p:spTree>
    <p:extLst>
      <p:ext uri="{BB962C8B-B14F-4D97-AF65-F5344CB8AC3E}">
        <p14:creationId xmlns:p14="http://schemas.microsoft.com/office/powerpoint/2010/main" val="117067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122" name="Picture 2" descr="C:\Users\פנינה\Dropbox\מסמכים\אלכוהול בצהל\שבוע המאבק 2014\צילום טוב של רכב הניידת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5" y="116632"/>
            <a:ext cx="4408629" cy="38533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5123" name="Picture 3" descr="C:\Users\פנינה\Dropbox\מסמכים\אלכוהול בצהל\ניידת הסברה\עוד צילום בפעילות ברמת הגולן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00" y="188640"/>
            <a:ext cx="4308479" cy="36596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5124" name="Picture 4" descr="C:\Users\פנינה\Dropbox\מסמכים\אלכוהול בצהל\ניידת הסברה\ניידת ברמת הגולן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3162">
            <a:off x="541217" y="3638685"/>
            <a:ext cx="4536756" cy="26923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Rectangle 3"/>
          <p:cNvSpPr/>
          <p:nvPr/>
        </p:nvSpPr>
        <p:spPr>
          <a:xfrm>
            <a:off x="5004048" y="3356992"/>
            <a:ext cx="39484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sz="2800" dirty="0" smtClean="0"/>
          </a:p>
          <a:p>
            <a:endParaRPr lang="he-IL" sz="2800" dirty="0"/>
          </a:p>
          <a:p>
            <a:endParaRPr lang="he-IL" sz="2800" dirty="0" smtClean="0"/>
          </a:p>
          <a:p>
            <a:r>
              <a:rPr lang="he-IL" sz="4000" dirty="0" smtClean="0"/>
              <a:t>ניידת אלכוהול </a:t>
            </a:r>
            <a:endParaRPr lang="he-IL" sz="2800" dirty="0"/>
          </a:p>
          <a:p>
            <a:pPr marL="45720" indent="0">
              <a:buNone/>
            </a:pPr>
            <a:r>
              <a:rPr lang="he-IL" sz="2800" dirty="0"/>
              <a:t>   104 </a:t>
            </a:r>
            <a:r>
              <a:rPr lang="he-IL" sz="2800" dirty="0" smtClean="0"/>
              <a:t>קבוצות</a:t>
            </a:r>
          </a:p>
          <a:p>
            <a:pPr marL="45720" indent="0">
              <a:buNone/>
            </a:pPr>
            <a:r>
              <a:rPr lang="he-IL" sz="2800" dirty="0" smtClean="0"/>
              <a:t>סה"כ - 2041 </a:t>
            </a:r>
            <a:r>
              <a:rPr lang="he-IL" sz="2800" dirty="0"/>
              <a:t>חיילים</a:t>
            </a:r>
          </a:p>
        </p:txBody>
      </p:sp>
    </p:spTree>
    <p:extLst>
      <p:ext uri="{BB962C8B-B14F-4D97-AF65-F5344CB8AC3E}">
        <p14:creationId xmlns:p14="http://schemas.microsoft.com/office/powerpoint/2010/main" val="156626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4400" dirty="0">
                <a:solidFill>
                  <a:srgbClr val="FFFF00"/>
                </a:solidFill>
              </a:rPr>
              <a:t>החקיקה החדשה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5395">
            <a:off x="458156" y="1812466"/>
            <a:ext cx="3893327" cy="37246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336900" y="1894748"/>
            <a:ext cx="45365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פקודה חדשה-פ"מ 33.0220</a:t>
            </a:r>
          </a:p>
          <a:p>
            <a:pPr lvl="0"/>
            <a:r>
              <a:rPr lang="he-IL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משטר המחנה- חומרים משכרים</a:t>
            </a:r>
          </a:p>
          <a:p>
            <a:pPr lvl="0"/>
            <a:r>
              <a:rPr lang="he-I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הופצה  ב:  6 באוג' 2014</a:t>
            </a:r>
          </a:p>
          <a:p>
            <a:pPr lvl="0"/>
            <a:endParaRPr lang="he-IL" sz="2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itchFamily="34" charset="-79"/>
              <a:cs typeface="David" pitchFamily="34" charset="-79"/>
            </a:endParaRPr>
          </a:p>
          <a:p>
            <a:pPr lvl="0"/>
            <a:r>
              <a:rPr lang="he-I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כל שימוש בחומר ״משנה תודעה״, </a:t>
            </a:r>
            <a:r>
              <a:rPr lang="he-IL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כמו: אלכוהול,  </a:t>
            </a:r>
            <a:r>
              <a:rPr lang="he-I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גז מזגנים וסמי פיצוציות, יהיה מחוץ לפקודות </a:t>
            </a:r>
            <a:r>
              <a:rPr lang="he-IL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הצבא, גם </a:t>
            </a:r>
            <a:r>
              <a:rPr lang="he-I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אם אינו מופיע במפורש ב״פקודת הסמים המסוכנים" שהגדירו חוקי המדינה.</a:t>
            </a:r>
          </a:p>
          <a:p>
            <a:pPr lvl="0"/>
            <a:r>
              <a:rPr lang="he-IL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הפקודה, </a:t>
            </a:r>
            <a:r>
              <a:rPr lang="he-I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קובעת כי </a:t>
            </a:r>
            <a:r>
              <a:rPr lang="he-IL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חייל שייתפס </a:t>
            </a:r>
            <a:r>
              <a:rPr lang="he-I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משתמש בחומר, ייתן את הדין במסגרת הצבאית. </a:t>
            </a:r>
          </a:p>
          <a:p>
            <a:pPr lvl="0"/>
            <a:r>
              <a:rPr lang="he-I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במצ״ח (המשטרה הצבאית החוקרת) מתכוונים לאכוף ביתר שאת את הפקודה</a:t>
            </a:r>
            <a:r>
              <a:rPr lang="en-U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 </a:t>
            </a:r>
            <a:r>
              <a:rPr lang="he-IL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החדשה.</a:t>
            </a:r>
            <a:endParaRPr lang="he-IL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3384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4000" dirty="0" smtClean="0">
                <a:solidFill>
                  <a:srgbClr val="FFFF00"/>
                </a:solidFill>
              </a:rPr>
              <a:t>הוראה מקצועית חיל החינוך והנוער "הבחירה בחיים"</a:t>
            </a:r>
            <a:endParaRPr lang="he-IL" sz="40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פנינה\Desktop\הוראה מקצועית אוק 15 סרוקה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1484784"/>
            <a:ext cx="569401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own Arrow 4"/>
          <p:cNvSpPr/>
          <p:nvPr/>
        </p:nvSpPr>
        <p:spPr>
          <a:xfrm rot="2704984">
            <a:off x="3973804" y="3242924"/>
            <a:ext cx="988688" cy="21782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Rounded Rectangle 5"/>
          <p:cNvSpPr/>
          <p:nvPr/>
        </p:nvSpPr>
        <p:spPr>
          <a:xfrm>
            <a:off x="5724128" y="2132856"/>
            <a:ext cx="3096344" cy="38164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he-IL" sz="2400" dirty="0" smtClean="0">
                <a:solidFill>
                  <a:srgbClr val="FF0000"/>
                </a:solidFill>
              </a:rPr>
              <a:t>סעיף 1  ו':</a:t>
            </a:r>
          </a:p>
          <a:p>
            <a:pPr algn="ctr">
              <a:lnSpc>
                <a:spcPct val="150000"/>
              </a:lnSpc>
            </a:pPr>
            <a:r>
              <a:rPr lang="he-IL" dirty="0" smtClean="0"/>
              <a:t>הרשות הלאומית למלחמה בסמים ובאלכוהול משמשת כגורם מייעץ לעיסוק בתחום החינוך והמניעה של השימוש בסמים ובאלכוהול בצה"ל.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0993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סרטון </a:t>
            </a:r>
            <a:r>
              <a:rPr lang="he-IL" smtClean="0"/>
              <a:t>הדרכה בצה"ל </a:t>
            </a:r>
            <a:r>
              <a:rPr lang="he-IL" dirty="0" smtClean="0"/>
              <a:t>– 2 דקות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00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endParaRPr lang="he-IL" sz="4000" dirty="0" smtClean="0"/>
          </a:p>
          <a:p>
            <a:pPr marL="45720" indent="0" algn="ctr">
              <a:buNone/>
            </a:pPr>
            <a:endParaRPr lang="he-IL" sz="4000" dirty="0"/>
          </a:p>
          <a:p>
            <a:pPr marL="45720" indent="0" algn="ctr">
              <a:buNone/>
            </a:pPr>
            <a:r>
              <a:rPr lang="he-IL" sz="4000" dirty="0" smtClean="0"/>
              <a:t>תודה רבה על ההקשבה</a:t>
            </a:r>
            <a:endParaRPr lang="he-IL" sz="4000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לשירותכם בכל עת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567461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רש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רשת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רשת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C80FA43-C24E-41EF-99F5-82A305640629}"/>
</file>

<file path=customXml/itemProps2.xml><?xml version="1.0" encoding="utf-8"?>
<ds:datastoreItem xmlns:ds="http://schemas.openxmlformats.org/officeDocument/2006/customXml" ds:itemID="{9F501284-09CD-43D5-A002-DC2C05D344C1}"/>
</file>

<file path=customXml/itemProps3.xml><?xml version="1.0" encoding="utf-8"?>
<ds:datastoreItem xmlns:ds="http://schemas.openxmlformats.org/officeDocument/2006/customXml" ds:itemID="{510AD5C7-2AAB-4A46-B652-B485EED8B758}"/>
</file>

<file path=docProps/app.xml><?xml version="1.0" encoding="utf-8"?>
<Properties xmlns="http://schemas.openxmlformats.org/officeDocument/2006/extended-properties" xmlns:vt="http://schemas.openxmlformats.org/officeDocument/2006/docPropsVTypes">
  <TotalTime>3656</TotalTime>
  <Words>366</Words>
  <Application>Microsoft Office PowerPoint</Application>
  <PresentationFormat>‫הצגה על המסך (4:3)</PresentationFormat>
  <Paragraphs>94</Paragraphs>
  <Slides>14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14</vt:i4>
      </vt:variant>
    </vt:vector>
  </HeadingPairs>
  <TitlesOfParts>
    <vt:vector size="22" baseType="lpstr">
      <vt:lpstr>Arial</vt:lpstr>
      <vt:lpstr>Arial Bold</vt:lpstr>
      <vt:lpstr>Calibri</vt:lpstr>
      <vt:lpstr>David</vt:lpstr>
      <vt:lpstr>Franklin Gothic Medium</vt:lpstr>
      <vt:lpstr>Wingdings</vt:lpstr>
      <vt:lpstr>Wingdings 2</vt:lpstr>
      <vt:lpstr>1_רשת</vt:lpstr>
      <vt:lpstr>מצגת של PowerPoint</vt:lpstr>
      <vt:lpstr>עקרונות מנחים</vt:lpstr>
      <vt:lpstr>בניית רצף תהליכי של התערבות</vt:lpstr>
      <vt:lpstr>האחר המשמעותי</vt:lpstr>
      <vt:lpstr>עקרונות- המשך</vt:lpstr>
      <vt:lpstr>מצגת של PowerPoint</vt:lpstr>
      <vt:lpstr>הכנות סגלים פלוגות טירונים</vt:lpstr>
      <vt:lpstr>מתוך שאלוני המשוב בהשלמות קצונה</vt:lpstr>
      <vt:lpstr>מצגת של PowerPoint</vt:lpstr>
      <vt:lpstr>מצגת של PowerPoint</vt:lpstr>
      <vt:lpstr>החקיקה החדשה</vt:lpstr>
      <vt:lpstr>הוראה מקצועית חיל החינוך והנוער "הבחירה בחיים"</vt:lpstr>
      <vt:lpstr>מצגת של PowerPoint</vt:lpstr>
      <vt:lpstr>לשירותכם בכל עת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orit shapiro new</dc:creator>
  <cp:lastModifiedBy>בת שבע פנחסוב</cp:lastModifiedBy>
  <cp:revision>81</cp:revision>
  <cp:lastPrinted>2015-10-28T07:13:19Z</cp:lastPrinted>
  <dcterms:created xsi:type="dcterms:W3CDTF">2014-09-08T17:40:11Z</dcterms:created>
  <dcterms:modified xsi:type="dcterms:W3CDTF">2017-05-08T09:14:33Z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570041</vt:r8>
  </property>
</Properties>
</file>