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340"/>
  </p:normalViewPr>
  <p:slideViewPr>
    <p:cSldViewPr snapToGrid="0" snapToObjects="1">
      <p:cViewPr varScale="1">
        <p:scale>
          <a:sx n="71" d="100"/>
          <a:sy n="71" d="100"/>
        </p:scale>
        <p:origin x="216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8" Type="http://schemas.openxmlformats.org/officeDocument/2006/relationships/slide" Target="slides/slide7.xml"/><Relationship Id="rId26" Type="http://schemas.openxmlformats.org/officeDocument/2006/relationships/customXml" Target="../customXml/item3.xml"/><Relationship Id="rId2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7" Type="http://schemas.openxmlformats.org/officeDocument/2006/relationships/slide" Target="slides/slide6.xml"/><Relationship Id="rId25" Type="http://schemas.openxmlformats.org/officeDocument/2006/relationships/customXml" Target="../customXml/item2.xml"/><Relationship Id="rId20" Type="http://schemas.openxmlformats.org/officeDocument/2006/relationships/presProps" Target="presProps.xml"/><Relationship Id="rId16" Type="http://schemas.openxmlformats.org/officeDocument/2006/relationships/slide" Target="slides/slide15.xml"/><Relationship Id="rId2" Type="http://schemas.openxmlformats.org/officeDocument/2006/relationships/slide" Target="slides/slide1.xml"/><Relationship Id="rId11"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 Target="slides/slide5.xml"/><Relationship Id="rId24" Type="http://schemas.openxmlformats.org/officeDocument/2006/relationships/customXml" Target="../customXml/item1.xml"/><Relationship Id="rId23" Type="http://schemas.openxmlformats.org/officeDocument/2006/relationships/tableStyles" Target="tableStyles.xml"/><Relationship Id="rId15" Type="http://schemas.openxmlformats.org/officeDocument/2006/relationships/slide" Target="slides/slide14.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notesMaster" Target="notesMasters/notesMaster1.xml"/><Relationship Id="rId9" Type="http://schemas.openxmlformats.org/officeDocument/2006/relationships/slide" Target="slides/slide8.xml"/><Relationship Id="rId22" Type="http://schemas.openxmlformats.org/officeDocument/2006/relationships/theme" Target="theme/theme1.xml"/><Relationship Id="rId14" Type="http://schemas.openxmlformats.org/officeDocument/2006/relationships/slide" Target="slides/slide13.xml"/><Relationship Id="rId4"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9" name="Shape 109"/>
          <p:cNvSpPr>
            <a:spLocks noGrp="1" noRot="1" noChangeAspect="1"/>
          </p:cNvSpPr>
          <p:nvPr>
            <p:ph type="sldImg"/>
          </p:nvPr>
        </p:nvSpPr>
        <p:spPr>
          <a:xfrm>
            <a:off x="1143000" y="685800"/>
            <a:ext cx="4572000" cy="3429000"/>
          </a:xfrm>
          <a:prstGeom prst="rect">
            <a:avLst/>
          </a:prstGeom>
        </p:spPr>
        <p:txBody>
          <a:bodyPr/>
          <a:lstStyle/>
          <a:p>
            <a:endParaRPr/>
          </a:p>
        </p:txBody>
      </p:sp>
      <p:sp>
        <p:nvSpPr>
          <p:cNvPr id="110" name="Shape 11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402551618"/>
      </p:ext>
    </p:extLst>
  </p:cSld>
  <p:clrMap bg1="lt1" tx1="dk1" bg2="lt2" tx2="dk2" accent1="accent1" accent2="accent2" accent3="accent3" accent4="accent4" accent5="accent5" accent6="accent6" hlink="hlink" folHlink="folHlink"/>
  <p:notesStyle>
    <a:lvl1pPr algn="r" latinLnBrk="0">
      <a:defRPr sz="1200">
        <a:latin typeface="+mn-lt"/>
        <a:ea typeface="+mn-ea"/>
        <a:cs typeface="+mn-cs"/>
        <a:sym typeface="Calibri"/>
      </a:defRPr>
    </a:lvl1pPr>
    <a:lvl2pPr indent="228600" algn="r" latinLnBrk="0">
      <a:defRPr sz="1200">
        <a:latin typeface="+mn-lt"/>
        <a:ea typeface="+mn-ea"/>
        <a:cs typeface="+mn-cs"/>
        <a:sym typeface="Calibri"/>
      </a:defRPr>
    </a:lvl2pPr>
    <a:lvl3pPr indent="457200" algn="r" latinLnBrk="0">
      <a:defRPr sz="1200">
        <a:latin typeface="+mn-lt"/>
        <a:ea typeface="+mn-ea"/>
        <a:cs typeface="+mn-cs"/>
        <a:sym typeface="Calibri"/>
      </a:defRPr>
    </a:lvl3pPr>
    <a:lvl4pPr indent="685800" algn="r" latinLnBrk="0">
      <a:defRPr sz="1200">
        <a:latin typeface="+mn-lt"/>
        <a:ea typeface="+mn-ea"/>
        <a:cs typeface="+mn-cs"/>
        <a:sym typeface="Calibri"/>
      </a:defRPr>
    </a:lvl4pPr>
    <a:lvl5pPr indent="914400" algn="r" latinLnBrk="0">
      <a:defRPr sz="1200">
        <a:latin typeface="+mn-lt"/>
        <a:ea typeface="+mn-ea"/>
        <a:cs typeface="+mn-cs"/>
        <a:sym typeface="Calibri"/>
      </a:defRPr>
    </a:lvl5pPr>
    <a:lvl6pPr indent="1143000" algn="r" latinLnBrk="0">
      <a:defRPr sz="1200">
        <a:latin typeface="+mn-lt"/>
        <a:ea typeface="+mn-ea"/>
        <a:cs typeface="+mn-cs"/>
        <a:sym typeface="Calibri"/>
      </a:defRPr>
    </a:lvl6pPr>
    <a:lvl7pPr indent="1371600" algn="r" latinLnBrk="0">
      <a:defRPr sz="1200">
        <a:latin typeface="+mn-lt"/>
        <a:ea typeface="+mn-ea"/>
        <a:cs typeface="+mn-cs"/>
        <a:sym typeface="Calibri"/>
      </a:defRPr>
    </a:lvl7pPr>
    <a:lvl8pPr indent="1600200" algn="r" latinLnBrk="0">
      <a:defRPr sz="1200">
        <a:latin typeface="+mn-lt"/>
        <a:ea typeface="+mn-ea"/>
        <a:cs typeface="+mn-cs"/>
        <a:sym typeface="Calibri"/>
      </a:defRPr>
    </a:lvl8pPr>
    <a:lvl9pPr indent="1828800" algn="r"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Shape 171"/>
          <p:cNvSpPr>
            <a:spLocks noGrp="1" noRot="1" noChangeAspect="1"/>
          </p:cNvSpPr>
          <p:nvPr>
            <p:ph type="sldImg"/>
          </p:nvPr>
        </p:nvSpPr>
        <p:spPr>
          <a:prstGeom prst="rect">
            <a:avLst/>
          </a:prstGeom>
        </p:spPr>
        <p:txBody>
          <a:bodyPr/>
          <a:lstStyle/>
          <a:p>
            <a:endParaRPr/>
          </a:p>
        </p:txBody>
      </p:sp>
      <p:sp>
        <p:nvSpPr>
          <p:cNvPr id="172" name="Shape 172"/>
          <p:cNvSpPr>
            <a:spLocks noGrp="1"/>
          </p:cNvSpPr>
          <p:nvPr>
            <p:ph type="body" sz="quarter" idx="1"/>
          </p:nvPr>
        </p:nvSpPr>
        <p:spPr>
          <a:prstGeom prst="rect">
            <a:avLst/>
          </a:prstGeom>
        </p:spPr>
        <p:txBody>
          <a:bodyPr/>
          <a:lstStyle/>
          <a:p>
            <a:pPr rtl="1">
              <a:defRPr>
                <a:latin typeface="+mj-lt"/>
                <a:ea typeface="+mj-ea"/>
                <a:cs typeface="+mj-cs"/>
                <a:sym typeface="Helvetica"/>
              </a:defRPr>
            </a:pPr>
            <a:r>
              <a:t>רשויות מתנגדות</a:t>
            </a:r>
            <a:r>
              <a:rPr>
                <a:latin typeface="+mn-lt"/>
                <a:ea typeface="+mn-ea"/>
                <a:cs typeface="+mn-cs"/>
                <a:sym typeface="Calibri"/>
              </a:rPr>
              <a:t>-</a:t>
            </a:r>
            <a:r>
              <a:t>רמת נגב</a:t>
            </a:r>
            <a:r>
              <a:rPr>
                <a:latin typeface="+mn-lt"/>
                <a:ea typeface="+mn-ea"/>
                <a:cs typeface="+mn-cs"/>
                <a:sym typeface="Calibri"/>
              </a:rPr>
              <a:t>, </a:t>
            </a:r>
            <a:r>
              <a:t>נשר</a:t>
            </a:r>
            <a:r>
              <a:rPr>
                <a:latin typeface="+mn-lt"/>
                <a:ea typeface="+mn-ea"/>
                <a:cs typeface="+mn-cs"/>
                <a:sym typeface="Calibri"/>
              </a:rPr>
              <a:t>, </a:t>
            </a:r>
            <a:r>
              <a:t>פרדסיה</a:t>
            </a:r>
            <a:r>
              <a:rPr>
                <a:latin typeface="+mn-lt"/>
                <a:ea typeface="+mn-ea"/>
                <a:cs typeface="+mn-cs"/>
                <a:sym typeface="Calibri"/>
              </a:rPr>
              <a:t>, </a:t>
            </a:r>
            <a:r>
              <a:t>גן רווה</a:t>
            </a:r>
            <a:r>
              <a:rPr>
                <a:latin typeface="+mn-lt"/>
                <a:ea typeface="+mn-ea"/>
                <a:cs typeface="+mn-cs"/>
                <a:sym typeface="Calibri"/>
              </a:rPr>
              <a:t>, </a:t>
            </a:r>
            <a:r>
              <a:t>בני ברק</a:t>
            </a:r>
            <a:r>
              <a:rPr>
                <a:latin typeface="+mn-lt"/>
                <a:ea typeface="+mn-ea"/>
                <a:cs typeface="+mn-cs"/>
                <a:sym typeface="Calibri"/>
              </a:rPr>
              <a:t>, </a:t>
            </a:r>
            <a:r>
              <a:t>הערבה התיכונה</a:t>
            </a:r>
            <a:r>
              <a:rPr>
                <a:latin typeface="+mn-lt"/>
                <a:ea typeface="+mn-ea"/>
                <a:cs typeface="+mn-cs"/>
                <a:sym typeface="Calibri"/>
              </a:rPr>
              <a:t>, </a:t>
            </a:r>
            <a:r>
              <a:t>נחל שורק</a:t>
            </a:r>
          </a:p>
        </p:txBody>
      </p:sp>
    </p:spTree>
    <p:extLst>
      <p:ext uri="{BB962C8B-B14F-4D97-AF65-F5344CB8AC3E}">
        <p14:creationId xmlns:p14="http://schemas.microsoft.com/office/powerpoint/2010/main" val="1904534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 name="Shape 339"/>
          <p:cNvSpPr>
            <a:spLocks noGrp="1" noRot="1" noChangeAspect="1"/>
          </p:cNvSpPr>
          <p:nvPr>
            <p:ph type="sldImg"/>
          </p:nvPr>
        </p:nvSpPr>
        <p:spPr>
          <a:prstGeom prst="rect">
            <a:avLst/>
          </a:prstGeom>
        </p:spPr>
        <p:txBody>
          <a:bodyPr/>
          <a:lstStyle/>
          <a:p>
            <a:endParaRPr/>
          </a:p>
        </p:txBody>
      </p:sp>
      <p:sp>
        <p:nvSpPr>
          <p:cNvPr id="340" name="Shape 340"/>
          <p:cNvSpPr>
            <a:spLocks noGrp="1"/>
          </p:cNvSpPr>
          <p:nvPr>
            <p:ph type="body" sz="quarter" idx="1"/>
          </p:nvPr>
        </p:nvSpPr>
        <p:spPr>
          <a:prstGeom prst="rect">
            <a:avLst/>
          </a:prstGeom>
        </p:spPr>
        <p:txBody>
          <a:bodyPr/>
          <a:lstStyle/>
          <a:p>
            <a:pPr rtl="1">
              <a:defRPr>
                <a:latin typeface="+mj-lt"/>
                <a:ea typeface="+mj-ea"/>
                <a:cs typeface="+mj-cs"/>
                <a:sym typeface="Helvetica"/>
              </a:defRPr>
            </a:pPr>
            <a:r>
              <a:t>מדד טיפוח </a:t>
            </a:r>
            <a:r>
              <a:rPr>
                <a:latin typeface="+mn-lt"/>
                <a:ea typeface="+mn-ea"/>
                <a:cs typeface="+mn-cs"/>
                <a:sym typeface="Calibri"/>
              </a:rPr>
              <a:t>1-2 (</a:t>
            </a:r>
            <a:r>
              <a:t>החזקים ביותר</a:t>
            </a:r>
            <a:r>
              <a:rPr>
                <a:latin typeface="+mn-lt"/>
                <a:ea typeface="+mn-ea"/>
                <a:cs typeface="+mn-cs"/>
                <a:sym typeface="Calibri"/>
              </a:rPr>
              <a:t>) </a:t>
            </a:r>
            <a:r>
              <a:t>מקבלים סל נמוך יותר </a:t>
            </a:r>
            <a:r>
              <a:rPr>
                <a:latin typeface="+mn-lt"/>
                <a:ea typeface="+mn-ea"/>
                <a:cs typeface="+mn-cs"/>
                <a:sym typeface="Calibri"/>
              </a:rPr>
              <a:t>(</a:t>
            </a:r>
            <a:r>
              <a:t>בגלל התוספת הפדגוגית הנמוכה יותר</a:t>
            </a:r>
            <a:r>
              <a:rPr>
                <a:latin typeface="+mn-lt"/>
                <a:ea typeface="+mn-ea"/>
                <a:cs typeface="+mn-cs"/>
                <a:sym typeface="Calibri"/>
              </a:rPr>
              <a:t>), </a:t>
            </a:r>
            <a:r>
              <a:t>אך מייצרים הכנסות עצמיות גבוהות יותר</a:t>
            </a:r>
            <a:r>
              <a:rPr>
                <a:latin typeface="+mn-lt"/>
                <a:ea typeface="+mn-ea"/>
                <a:cs typeface="+mn-cs"/>
                <a:sym typeface="Calibri"/>
              </a:rPr>
              <a:t>. </a:t>
            </a:r>
          </a:p>
        </p:txBody>
      </p:sp>
    </p:spTree>
    <p:extLst>
      <p:ext uri="{BB962C8B-B14F-4D97-AF65-F5344CB8AC3E}">
        <p14:creationId xmlns:p14="http://schemas.microsoft.com/office/powerpoint/2010/main" val="459679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 name="Shape 370"/>
          <p:cNvSpPr>
            <a:spLocks noGrp="1" noRot="1" noChangeAspect="1"/>
          </p:cNvSpPr>
          <p:nvPr>
            <p:ph type="sldImg"/>
          </p:nvPr>
        </p:nvSpPr>
        <p:spPr>
          <a:prstGeom prst="rect">
            <a:avLst/>
          </a:prstGeom>
        </p:spPr>
        <p:txBody>
          <a:bodyPr/>
          <a:lstStyle/>
          <a:p>
            <a:endParaRPr/>
          </a:p>
        </p:txBody>
      </p:sp>
      <p:sp>
        <p:nvSpPr>
          <p:cNvPr id="371" name="Shape 371"/>
          <p:cNvSpPr>
            <a:spLocks noGrp="1"/>
          </p:cNvSpPr>
          <p:nvPr>
            <p:ph type="body" sz="quarter" idx="1"/>
          </p:nvPr>
        </p:nvSpPr>
        <p:spPr>
          <a:prstGeom prst="rect">
            <a:avLst/>
          </a:prstGeom>
        </p:spPr>
        <p:txBody>
          <a:bodyPr/>
          <a:lstStyle/>
          <a:p>
            <a:pPr rtl="1">
              <a:defRPr b="1">
                <a:latin typeface="+mj-lt"/>
                <a:ea typeface="+mj-ea"/>
                <a:cs typeface="+mj-cs"/>
                <a:sym typeface="Helvetica"/>
              </a:defRPr>
            </a:pPr>
            <a:r>
              <a:t>מהנתונים עולה </a:t>
            </a:r>
            <a:r>
              <a:rPr b="0">
                <a:latin typeface="+mn-lt"/>
                <a:ea typeface="+mn-ea"/>
                <a:cs typeface="+mn-cs"/>
                <a:sym typeface="Calibri"/>
              </a:rPr>
              <a:t>"</a:t>
            </a:r>
            <a:r>
              <a:t>שישנם הבדלים משמעותיים בהוצאות בתי</a:t>
            </a:r>
            <a:r>
              <a:rPr b="0">
                <a:latin typeface="+mn-lt"/>
                <a:ea typeface="+mn-ea"/>
                <a:cs typeface="+mn-cs"/>
                <a:sym typeface="Calibri"/>
              </a:rPr>
              <a:t>- </a:t>
            </a:r>
            <a:r>
              <a:t>הספר לתלמיד בין מדד הטיפוח הגבוה לנמוך</a:t>
            </a:r>
            <a:r>
              <a:rPr b="0">
                <a:latin typeface="+mn-lt"/>
                <a:ea typeface="+mn-ea"/>
                <a:cs typeface="+mn-cs"/>
                <a:sym typeface="Calibri"/>
              </a:rPr>
              <a:t>" (...) </a:t>
            </a:r>
            <a:r>
              <a:rPr b="0"/>
              <a:t>הסיבה לכך היא חוסר אמון בין בית</a:t>
            </a:r>
            <a:r>
              <a:rPr b="0">
                <a:latin typeface="+mn-lt"/>
                <a:ea typeface="+mn-ea"/>
                <a:cs typeface="+mn-cs"/>
                <a:sym typeface="Calibri"/>
              </a:rPr>
              <a:t>-</a:t>
            </a:r>
            <a:r>
              <a:rPr b="0"/>
              <a:t>הספר והרשות המקומית אשר מביא לכך שבית</a:t>
            </a:r>
            <a:r>
              <a:rPr b="0">
                <a:latin typeface="+mn-lt"/>
                <a:ea typeface="+mn-ea"/>
                <a:cs typeface="+mn-cs"/>
                <a:sym typeface="Calibri"/>
              </a:rPr>
              <a:t>-</a:t>
            </a:r>
            <a:r>
              <a:rPr b="0"/>
              <a:t>הספר חושש להוציא כספים</a:t>
            </a:r>
            <a:r>
              <a:rPr b="0">
                <a:latin typeface="+mn-lt"/>
                <a:ea typeface="+mn-ea"/>
                <a:cs typeface="+mn-cs"/>
                <a:sym typeface="Calibri"/>
              </a:rPr>
              <a:t>. </a:t>
            </a:r>
            <a:r>
              <a:rPr b="0"/>
              <a:t>בבתי</a:t>
            </a:r>
            <a:r>
              <a:rPr b="0">
                <a:latin typeface="+mn-lt"/>
                <a:ea typeface="+mn-ea"/>
                <a:cs typeface="+mn-cs"/>
                <a:sym typeface="Calibri"/>
              </a:rPr>
              <a:t>-</a:t>
            </a:r>
            <a:r>
              <a:rPr b="0"/>
              <a:t>ספר שבהם הרשות לא מעבירה את כספי סל התלמיד באופן סדור</a:t>
            </a:r>
            <a:r>
              <a:rPr b="0">
                <a:latin typeface="+mn-lt"/>
                <a:ea typeface="+mn-ea"/>
                <a:cs typeface="+mn-cs"/>
                <a:sym typeface="Calibri"/>
              </a:rPr>
              <a:t>, </a:t>
            </a:r>
            <a:r>
              <a:rPr b="0"/>
              <a:t>בית</a:t>
            </a:r>
            <a:r>
              <a:rPr b="0">
                <a:latin typeface="+mn-lt"/>
                <a:ea typeface="+mn-ea"/>
                <a:cs typeface="+mn-cs"/>
                <a:sym typeface="Calibri"/>
              </a:rPr>
              <a:t>-</a:t>
            </a:r>
            <a:r>
              <a:rPr b="0"/>
              <a:t>הספר חושש שהכספים לא יגיעו בזמן</a:t>
            </a:r>
            <a:r>
              <a:rPr b="0">
                <a:latin typeface="+mn-lt"/>
                <a:ea typeface="+mn-ea"/>
                <a:cs typeface="+mn-cs"/>
                <a:sym typeface="Calibri"/>
              </a:rPr>
              <a:t>, </a:t>
            </a:r>
            <a:r>
              <a:rPr b="0"/>
              <a:t>ולכן הוא שומר סכומים גבוהים יותר בחשבון הבנק מבלי להוציאם</a:t>
            </a:r>
            <a:r>
              <a:rPr b="0">
                <a:latin typeface="+mn-lt"/>
                <a:ea typeface="+mn-ea"/>
                <a:cs typeface="+mn-cs"/>
                <a:sym typeface="Calibri"/>
              </a:rPr>
              <a:t>. </a:t>
            </a:r>
            <a:r>
              <a:rPr b="0"/>
              <a:t>במקביל</a:t>
            </a:r>
            <a:r>
              <a:rPr b="0">
                <a:latin typeface="+mn-lt"/>
                <a:ea typeface="+mn-ea"/>
                <a:cs typeface="+mn-cs"/>
                <a:sym typeface="Calibri"/>
              </a:rPr>
              <a:t>, </a:t>
            </a:r>
            <a:r>
              <a:rPr b="0"/>
              <a:t>במקרים רבים הרשות רואה שנשארו סכומים גבוהים בחשבון הבנק ומסרבת להעביר את תשלומי סל התלמיד במועדם</a:t>
            </a:r>
            <a:r>
              <a:rPr b="0">
                <a:latin typeface="+mn-lt"/>
                <a:ea typeface="+mn-ea"/>
                <a:cs typeface="+mn-cs"/>
                <a:sym typeface="Calibri"/>
              </a:rPr>
              <a:t>. </a:t>
            </a:r>
            <a:r>
              <a:rPr b="0"/>
              <a:t>על</a:t>
            </a:r>
            <a:r>
              <a:rPr b="0">
                <a:latin typeface="+mn-lt"/>
                <a:ea typeface="+mn-ea"/>
                <a:cs typeface="+mn-cs"/>
                <a:sym typeface="Calibri"/>
              </a:rPr>
              <a:t>-</a:t>
            </a:r>
            <a:r>
              <a:rPr b="0"/>
              <a:t>פי משרד החינוך</a:t>
            </a:r>
            <a:r>
              <a:rPr b="0">
                <a:latin typeface="+mn-lt"/>
                <a:ea typeface="+mn-ea"/>
                <a:cs typeface="+mn-cs"/>
                <a:sym typeface="Calibri"/>
              </a:rPr>
              <a:t>, </a:t>
            </a:r>
            <a:r>
              <a:rPr b="0"/>
              <a:t>תופעה זו נפוצה יותר בבתי</a:t>
            </a:r>
            <a:r>
              <a:rPr b="0">
                <a:latin typeface="+mn-lt"/>
                <a:ea typeface="+mn-ea"/>
                <a:cs typeface="+mn-cs"/>
                <a:sym typeface="Calibri"/>
              </a:rPr>
              <a:t>-</a:t>
            </a:r>
            <a:r>
              <a:rPr b="0"/>
              <a:t>ספר המשתייכים לקבוצות הטיפוח החלשות</a:t>
            </a:r>
            <a:r>
              <a:rPr b="0">
                <a:latin typeface="+mn-lt"/>
                <a:ea typeface="+mn-ea"/>
                <a:cs typeface="+mn-cs"/>
                <a:sym typeface="Calibri"/>
              </a:rPr>
              <a:t>, </a:t>
            </a:r>
            <a:r>
              <a:rPr b="0"/>
              <a:t>ואחד האתגרים של מינהלת הניהול העצמי היא להביא לשינוי מצב זה ולבנות יחסי אמון בין בית</a:t>
            </a:r>
            <a:r>
              <a:rPr b="0">
                <a:latin typeface="+mn-lt"/>
                <a:ea typeface="+mn-ea"/>
                <a:cs typeface="+mn-cs"/>
                <a:sym typeface="Calibri"/>
              </a:rPr>
              <a:t>-</a:t>
            </a:r>
            <a:r>
              <a:rPr b="0"/>
              <a:t>הספר והרשות המקומית</a:t>
            </a:r>
            <a:r>
              <a:rPr b="0">
                <a:latin typeface="+mn-lt"/>
                <a:ea typeface="+mn-ea"/>
                <a:cs typeface="+mn-cs"/>
                <a:sym typeface="Calibri"/>
              </a:rPr>
              <a:t>. </a:t>
            </a:r>
          </a:p>
          <a:p>
            <a:pPr rtl="1">
              <a:defRPr>
                <a:latin typeface="+mj-lt"/>
                <a:ea typeface="+mj-ea"/>
                <a:cs typeface="+mj-cs"/>
                <a:sym typeface="Helvetica"/>
              </a:defRPr>
            </a:pPr>
            <a:r>
              <a:t>בנוסף</a:t>
            </a:r>
            <a:r>
              <a:rPr>
                <a:latin typeface="+mn-lt"/>
                <a:ea typeface="+mn-ea"/>
                <a:cs typeface="+mn-cs"/>
                <a:sym typeface="Calibri"/>
              </a:rPr>
              <a:t>, (...) </a:t>
            </a:r>
            <a:r>
              <a:t>בתי</a:t>
            </a:r>
            <a:r>
              <a:rPr>
                <a:latin typeface="+mn-lt"/>
                <a:ea typeface="+mn-ea"/>
                <a:cs typeface="+mn-cs"/>
                <a:sym typeface="Calibri"/>
              </a:rPr>
              <a:t>-</a:t>
            </a:r>
            <a:r>
              <a:t>ספר מוחלשים לא תמיד יודעים כיצד לצרוך באופן מושכל את כספי סל התלמיד</a:t>
            </a:r>
            <a:r>
              <a:rPr>
                <a:latin typeface="+mn-lt"/>
                <a:ea typeface="+mn-ea"/>
                <a:cs typeface="+mn-cs"/>
                <a:sym typeface="Calibri"/>
              </a:rPr>
              <a:t>, </a:t>
            </a:r>
            <a:r>
              <a:t>ואחת ממטרות הליווי הניתן לבתי</a:t>
            </a:r>
            <a:r>
              <a:rPr>
                <a:latin typeface="+mn-lt"/>
                <a:ea typeface="+mn-ea"/>
                <a:cs typeface="+mn-cs"/>
                <a:sym typeface="Calibri"/>
              </a:rPr>
              <a:t>-</a:t>
            </a:r>
            <a:r>
              <a:t>הספר בניהול עצמי היא סיוע בגיבוש תוכנית עבודה ההולמת את צרכי בית</a:t>
            </a:r>
            <a:r>
              <a:rPr>
                <a:latin typeface="+mn-lt"/>
                <a:ea typeface="+mn-ea"/>
                <a:cs typeface="+mn-cs"/>
                <a:sym typeface="Calibri"/>
              </a:rPr>
              <a:t>-</a:t>
            </a:r>
            <a:r>
              <a:t>הספר</a:t>
            </a:r>
            <a:r>
              <a:rPr>
                <a:latin typeface="+mn-lt"/>
                <a:ea typeface="+mn-ea"/>
                <a:cs typeface="+mn-cs"/>
                <a:sym typeface="Calibri"/>
              </a:rPr>
              <a:t>.</a:t>
            </a:r>
          </a:p>
          <a:p>
            <a:pPr rtl="1">
              <a:defRPr sz="1100"/>
            </a:pPr>
            <a:r>
              <a:t>(</a:t>
            </a:r>
            <a:r>
              <a:rPr>
                <a:latin typeface="+mj-lt"/>
                <a:ea typeface="+mj-ea"/>
                <a:cs typeface="+mj-cs"/>
                <a:sym typeface="Helvetica"/>
              </a:rPr>
              <a:t>מתוך טיוטת דו</a:t>
            </a:r>
            <a:r>
              <a:t>"</a:t>
            </a:r>
            <a:r>
              <a:rPr>
                <a:latin typeface="+mj-lt"/>
                <a:ea typeface="+mj-ea"/>
                <a:cs typeface="+mj-cs"/>
                <a:sym typeface="Helvetica"/>
              </a:rPr>
              <a:t>ח המ</a:t>
            </a:r>
            <a:r>
              <a:t>.</a:t>
            </a:r>
            <a:r>
              <a:rPr>
                <a:latin typeface="+mj-lt"/>
                <a:ea typeface="+mj-ea"/>
                <a:cs typeface="+mj-cs"/>
                <a:sym typeface="Helvetica"/>
              </a:rPr>
              <a:t>מ</a:t>
            </a:r>
            <a:r>
              <a:t>.</a:t>
            </a:r>
            <a:r>
              <a:rPr>
                <a:latin typeface="+mj-lt"/>
                <a:ea typeface="+mj-ea"/>
                <a:cs typeface="+mj-cs"/>
                <a:sym typeface="Helvetica"/>
              </a:rPr>
              <a:t>מ</a:t>
            </a:r>
            <a:r>
              <a:t>. </a:t>
            </a:r>
            <a:r>
              <a:rPr>
                <a:latin typeface="+mj-lt"/>
                <a:ea typeface="+mj-ea"/>
                <a:cs typeface="+mj-cs"/>
                <a:sym typeface="Helvetica"/>
              </a:rPr>
              <a:t>בנושא הניהול העצמי</a:t>
            </a:r>
            <a:r>
              <a:t>)</a:t>
            </a:r>
          </a:p>
        </p:txBody>
      </p:sp>
    </p:spTree>
    <p:extLst>
      <p:ext uri="{BB962C8B-B14F-4D97-AF65-F5344CB8AC3E}">
        <p14:creationId xmlns:p14="http://schemas.microsoft.com/office/powerpoint/2010/main" val="1342493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שקופית כותרת">
    <p:spTree>
      <p:nvGrpSpPr>
        <p:cNvPr id="1" name=""/>
        <p:cNvGrpSpPr/>
        <p:nvPr/>
      </p:nvGrpSpPr>
      <p:grpSpPr>
        <a:xfrm>
          <a:off x="0" y="0"/>
          <a:ext cx="0" cy="0"/>
          <a:chOff x="0" y="0"/>
          <a:chExt cx="0" cy="0"/>
        </a:xfrm>
      </p:grpSpPr>
      <p:sp>
        <p:nvSpPr>
          <p:cNvPr id="11" name="Shape 11"/>
          <p:cNvSpPr>
            <a:spLocks noGrp="1"/>
          </p:cNvSpPr>
          <p:nvPr>
            <p:ph type="title"/>
          </p:nvPr>
        </p:nvSpPr>
        <p:spPr>
          <a:xfrm>
            <a:off x="685800" y="2130425"/>
            <a:ext cx="7772400" cy="1470025"/>
          </a:xfrm>
          <a:prstGeom prst="rect">
            <a:avLst/>
          </a:prstGeom>
        </p:spPr>
        <p:txBody>
          <a:bodyPr/>
          <a:lstStyle/>
          <a:p>
            <a:r>
              <a:t>Title Text</a:t>
            </a:r>
          </a:p>
        </p:txBody>
      </p:sp>
      <p:sp>
        <p:nvSpPr>
          <p:cNvPr id="12" name="Shape 12"/>
          <p:cNvSpPr>
            <a:spLocks noGrp="1"/>
          </p:cNvSpPr>
          <p:nvPr>
            <p:ph type="body" sz="quarter" idx="1"/>
          </p:nvPr>
        </p:nvSpPr>
        <p:spPr>
          <a:xfrm>
            <a:off x="1371600" y="3886200"/>
            <a:ext cx="6400800" cy="17526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כותרת ותוכן">
    <p:spTree>
      <p:nvGrpSpPr>
        <p:cNvPr id="1" name=""/>
        <p:cNvGrpSpPr/>
        <p:nvPr/>
      </p:nvGrpSpPr>
      <p:grpSpPr>
        <a:xfrm>
          <a:off x="0" y="0"/>
          <a:ext cx="0" cy="0"/>
          <a:chOff x="0" y="0"/>
          <a:chExt cx="0" cy="0"/>
        </a:xfrm>
      </p:grpSpPr>
      <p:sp>
        <p:nvSpPr>
          <p:cNvPr id="20" name="Shape 20"/>
          <p:cNvSpPr>
            <a:spLocks noGrp="1"/>
          </p:cNvSpPr>
          <p:nvPr>
            <p:ph type="title"/>
          </p:nvPr>
        </p:nvSpPr>
        <p:spPr>
          <a:prstGeom prst="rect">
            <a:avLst/>
          </a:prstGeom>
        </p:spPr>
        <p:txBody>
          <a:bodyPr/>
          <a:lstStyle/>
          <a:p>
            <a:r>
              <a:t>Title Text</a:t>
            </a:r>
          </a:p>
        </p:txBody>
      </p:sp>
      <p:sp>
        <p:nvSpPr>
          <p:cNvPr id="21" name="Shape 21"/>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hape 22"/>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כותרת מקטע עליונה">
    <p:spTree>
      <p:nvGrpSpPr>
        <p:cNvPr id="1" name=""/>
        <p:cNvGrpSpPr/>
        <p:nvPr/>
      </p:nvGrpSpPr>
      <p:grpSpPr>
        <a:xfrm>
          <a:off x="0" y="0"/>
          <a:ext cx="0" cy="0"/>
          <a:chOff x="0" y="0"/>
          <a:chExt cx="0" cy="0"/>
        </a:xfrm>
      </p:grpSpPr>
      <p:sp>
        <p:nvSpPr>
          <p:cNvPr id="29" name="Shape 29"/>
          <p:cNvSpPr>
            <a:spLocks noGrp="1"/>
          </p:cNvSpPr>
          <p:nvPr>
            <p:ph type="title"/>
          </p:nvPr>
        </p:nvSpPr>
        <p:spPr>
          <a:xfrm>
            <a:off x="722312" y="4406900"/>
            <a:ext cx="7772401" cy="1362075"/>
          </a:xfrm>
          <a:prstGeom prst="rect">
            <a:avLst/>
          </a:prstGeom>
        </p:spPr>
        <p:txBody>
          <a:bodyPr anchor="t"/>
          <a:lstStyle>
            <a:lvl1pPr algn="r">
              <a:defRPr sz="4000" cap="all"/>
            </a:lvl1pPr>
          </a:lstStyle>
          <a:p>
            <a:r>
              <a:t>Title Text</a:t>
            </a:r>
          </a:p>
        </p:txBody>
      </p:sp>
      <p:sp>
        <p:nvSpPr>
          <p:cNvPr id="30" name="Shape 30"/>
          <p:cNvSpPr>
            <a:spLocks noGrp="1"/>
          </p:cNvSpPr>
          <p:nvPr>
            <p:ph type="body" sz="quarter" idx="1"/>
          </p:nvPr>
        </p:nvSpPr>
        <p:spPr>
          <a:xfrm>
            <a:off x="722312" y="2906713"/>
            <a:ext cx="7772401" cy="1500189"/>
          </a:xfrm>
          <a:prstGeom prst="rect">
            <a:avLst/>
          </a:prstGeom>
        </p:spPr>
        <p:txBody>
          <a:bodyPr anchor="b"/>
          <a:lstStyle>
            <a:lvl1pPr marL="0" indent="0">
              <a:spcBef>
                <a:spcPts val="400"/>
              </a:spcBef>
              <a:buSzTx/>
              <a:buFontTx/>
              <a:buNone/>
              <a:defRPr sz="2000">
                <a:solidFill>
                  <a:srgbClr val="888888"/>
                </a:solidFill>
              </a:defRPr>
            </a:lvl1pPr>
            <a:lvl2pPr marL="0" indent="0">
              <a:spcBef>
                <a:spcPts val="400"/>
              </a:spcBef>
              <a:buSzTx/>
              <a:buFontTx/>
              <a:buNone/>
              <a:defRPr sz="2000">
                <a:solidFill>
                  <a:srgbClr val="888888"/>
                </a:solidFill>
              </a:defRPr>
            </a:lvl2pPr>
            <a:lvl3pPr marL="0" indent="0">
              <a:spcBef>
                <a:spcPts val="400"/>
              </a:spcBef>
              <a:buSzTx/>
              <a:buFontTx/>
              <a:buNone/>
              <a:defRPr sz="2000">
                <a:solidFill>
                  <a:srgbClr val="888888"/>
                </a:solidFill>
              </a:defRPr>
            </a:lvl3pPr>
            <a:lvl4pPr marL="0" indent="0">
              <a:spcBef>
                <a:spcPts val="400"/>
              </a:spcBef>
              <a:buSzTx/>
              <a:buFontTx/>
              <a:buNone/>
              <a:defRPr sz="2000">
                <a:solidFill>
                  <a:srgbClr val="888888"/>
                </a:solidFill>
              </a:defRPr>
            </a:lvl4pPr>
            <a:lvl5pPr marL="0" indent="0">
              <a:spcBef>
                <a:spcPts val="400"/>
              </a:spcBef>
              <a:buSzTx/>
              <a:buFontTx/>
              <a:buNone/>
              <a:defRPr sz="2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hape 31"/>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שני תכנים">
    <p:spTree>
      <p:nvGrpSpPr>
        <p:cNvPr id="1" name=""/>
        <p:cNvGrpSpPr/>
        <p:nvPr/>
      </p:nvGrpSpPr>
      <p:grpSpPr>
        <a:xfrm>
          <a:off x="0" y="0"/>
          <a:ext cx="0" cy="0"/>
          <a:chOff x="0" y="0"/>
          <a:chExt cx="0" cy="0"/>
        </a:xfrm>
      </p:grpSpPr>
      <p:sp>
        <p:nvSpPr>
          <p:cNvPr id="38" name="Shape 38"/>
          <p:cNvSpPr>
            <a:spLocks noGrp="1"/>
          </p:cNvSpPr>
          <p:nvPr>
            <p:ph type="title"/>
          </p:nvPr>
        </p:nvSpPr>
        <p:spPr>
          <a:prstGeom prst="rect">
            <a:avLst/>
          </a:prstGeom>
        </p:spPr>
        <p:txBody>
          <a:bodyPr/>
          <a:lstStyle/>
          <a:p>
            <a:r>
              <a:t>Title Text</a:t>
            </a:r>
          </a:p>
        </p:txBody>
      </p:sp>
      <p:sp>
        <p:nvSpPr>
          <p:cNvPr id="39" name="Shape 39"/>
          <p:cNvSpPr>
            <a:spLocks noGrp="1"/>
          </p:cNvSpPr>
          <p:nvPr>
            <p:ph type="body" sz="half" idx="1"/>
          </p:nvPr>
        </p:nvSpPr>
        <p:spPr>
          <a:xfrm>
            <a:off x="457200" y="1600200"/>
            <a:ext cx="4038600" cy="4525963"/>
          </a:xfrm>
          <a:prstGeom prst="rect">
            <a:avLst/>
          </a:prstGeom>
        </p:spPr>
        <p:txBody>
          <a:bodyPr/>
          <a:lstStyle>
            <a:lvl1pPr>
              <a:spcBef>
                <a:spcPts val="600"/>
              </a:spcBef>
              <a:defRPr sz="2800"/>
            </a:lvl1pPr>
            <a:lvl2pPr marL="790575" indent="-333375">
              <a:spcBef>
                <a:spcPts val="600"/>
              </a:spcBef>
              <a:defRPr sz="2800"/>
            </a:lvl2pPr>
            <a:lvl3pPr marL="1234438" indent="-320038">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hape 40"/>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השוואה">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lstStyle/>
          <a:p>
            <a:r>
              <a:t>Title Text</a:t>
            </a:r>
          </a:p>
        </p:txBody>
      </p:sp>
      <p:sp>
        <p:nvSpPr>
          <p:cNvPr id="48" name="Shape 48"/>
          <p:cNvSpPr>
            <a:spLocks noGrp="1"/>
          </p:cNvSpPr>
          <p:nvPr>
            <p:ph type="body" sz="quarter" idx="1"/>
          </p:nvPr>
        </p:nvSpPr>
        <p:spPr>
          <a:xfrm>
            <a:off x="457200" y="1535112"/>
            <a:ext cx="4040188" cy="639763"/>
          </a:xfrm>
          <a:prstGeom prst="rect">
            <a:avLst/>
          </a:prstGeom>
        </p:spPr>
        <p:txBody>
          <a:bodyPr anchor="b"/>
          <a:lstStyle>
            <a:lvl1pPr marL="0" indent="0">
              <a:spcBef>
                <a:spcPts val="500"/>
              </a:spcBef>
              <a:buSzTx/>
              <a:buFontTx/>
              <a:buNone/>
              <a:defRPr sz="2400"/>
            </a:lvl1pPr>
            <a:lvl2pPr marL="0" indent="0">
              <a:spcBef>
                <a:spcPts val="500"/>
              </a:spcBef>
              <a:buSzTx/>
              <a:buFontTx/>
              <a:buNone/>
              <a:defRPr sz="2400"/>
            </a:lvl2pPr>
            <a:lvl3pPr marL="0" indent="0">
              <a:spcBef>
                <a:spcPts val="500"/>
              </a:spcBef>
              <a:buSzTx/>
              <a:buFontTx/>
              <a:buNone/>
              <a:defRPr sz="2400"/>
            </a:lvl3pPr>
            <a:lvl4pPr marL="0" indent="0">
              <a:spcBef>
                <a:spcPts val="500"/>
              </a:spcBef>
              <a:buSzTx/>
              <a:buFontTx/>
              <a:buNone/>
              <a:defRPr sz="2400"/>
            </a:lvl4pPr>
            <a:lvl5pPr marL="0" indent="0">
              <a:spcBef>
                <a:spcPts val="500"/>
              </a:spcBef>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49" name="Shape 49"/>
          <p:cNvSpPr>
            <a:spLocks noGrp="1"/>
          </p:cNvSpPr>
          <p:nvPr>
            <p:ph type="body" sz="quarter" idx="13"/>
          </p:nvPr>
        </p:nvSpPr>
        <p:spPr>
          <a:xfrm>
            <a:off x="4645025" y="1535112"/>
            <a:ext cx="4041775" cy="639764"/>
          </a:xfrm>
          <a:prstGeom prst="rect">
            <a:avLst/>
          </a:prstGeom>
        </p:spPr>
        <p:txBody>
          <a:bodyPr anchor="b"/>
          <a:lstStyle/>
          <a:p>
            <a:pPr rtl="0">
              <a:defRPr/>
            </a:pPr>
            <a:endParaRPr/>
          </a:p>
        </p:txBody>
      </p:sp>
      <p:sp>
        <p:nvSpPr>
          <p:cNvPr id="50" name="Shape 50"/>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כותרת בלבד">
    <p:spTree>
      <p:nvGrpSpPr>
        <p:cNvPr id="1" name=""/>
        <p:cNvGrpSpPr/>
        <p:nvPr/>
      </p:nvGrpSpPr>
      <p:grpSpPr>
        <a:xfrm>
          <a:off x="0" y="0"/>
          <a:ext cx="0" cy="0"/>
          <a:chOff x="0" y="0"/>
          <a:chExt cx="0" cy="0"/>
        </a:xfrm>
      </p:grpSpPr>
      <p:sp>
        <p:nvSpPr>
          <p:cNvPr id="57" name="Shape 57"/>
          <p:cNvSpPr>
            <a:spLocks noGrp="1"/>
          </p:cNvSpPr>
          <p:nvPr>
            <p:ph type="title"/>
          </p:nvPr>
        </p:nvSpPr>
        <p:spPr>
          <a:prstGeom prst="rect">
            <a:avLst/>
          </a:prstGeom>
        </p:spPr>
        <p:txBody>
          <a:bodyPr/>
          <a:lstStyle/>
          <a:p>
            <a:r>
              <a:t>Title Text</a:t>
            </a:r>
          </a:p>
        </p:txBody>
      </p:sp>
      <p:sp>
        <p:nvSpPr>
          <p:cNvPr id="58" name="Shape 58"/>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ריק">
    <p:spTree>
      <p:nvGrpSpPr>
        <p:cNvPr id="1" name=""/>
        <p:cNvGrpSpPr/>
        <p:nvPr/>
      </p:nvGrpSpPr>
      <p:grpSpPr>
        <a:xfrm>
          <a:off x="0" y="0"/>
          <a:ext cx="0" cy="0"/>
          <a:chOff x="0" y="0"/>
          <a:chExt cx="0" cy="0"/>
        </a:xfrm>
      </p:grpSpPr>
      <p:sp>
        <p:nvSpPr>
          <p:cNvPr id="65" name="Shape 65"/>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תוכן עם כיתוב">
    <p:spTree>
      <p:nvGrpSpPr>
        <p:cNvPr id="1" name=""/>
        <p:cNvGrpSpPr/>
        <p:nvPr/>
      </p:nvGrpSpPr>
      <p:grpSpPr>
        <a:xfrm>
          <a:off x="0" y="0"/>
          <a:ext cx="0" cy="0"/>
          <a:chOff x="0" y="0"/>
          <a:chExt cx="0" cy="0"/>
        </a:xfrm>
      </p:grpSpPr>
      <p:sp>
        <p:nvSpPr>
          <p:cNvPr id="72" name="Shape 72"/>
          <p:cNvSpPr>
            <a:spLocks noGrp="1"/>
          </p:cNvSpPr>
          <p:nvPr>
            <p:ph type="title"/>
          </p:nvPr>
        </p:nvSpPr>
        <p:spPr>
          <a:xfrm>
            <a:off x="457200" y="273050"/>
            <a:ext cx="3008315" cy="1162050"/>
          </a:xfrm>
          <a:prstGeom prst="rect">
            <a:avLst/>
          </a:prstGeom>
        </p:spPr>
        <p:txBody>
          <a:bodyPr anchor="b"/>
          <a:lstStyle>
            <a:lvl1pPr algn="r">
              <a:defRPr sz="2000"/>
            </a:lvl1pPr>
          </a:lstStyle>
          <a:p>
            <a:r>
              <a:t>Title Text</a:t>
            </a:r>
          </a:p>
        </p:txBody>
      </p:sp>
      <p:sp>
        <p:nvSpPr>
          <p:cNvPr id="73" name="Shape 73"/>
          <p:cNvSpPr>
            <a:spLocks noGrp="1"/>
          </p:cNvSpPr>
          <p:nvPr>
            <p:ph type="body" idx="1"/>
          </p:nvPr>
        </p:nvSpPr>
        <p:spPr>
          <a:xfrm>
            <a:off x="3575050" y="273050"/>
            <a:ext cx="5111750" cy="585311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Shape 74"/>
          <p:cNvSpPr>
            <a:spLocks noGrp="1"/>
          </p:cNvSpPr>
          <p:nvPr>
            <p:ph type="body" sz="half" idx="13"/>
          </p:nvPr>
        </p:nvSpPr>
        <p:spPr>
          <a:xfrm>
            <a:off x="457198" y="1435100"/>
            <a:ext cx="3008317" cy="4691063"/>
          </a:xfrm>
          <a:prstGeom prst="rect">
            <a:avLst/>
          </a:prstGeom>
        </p:spPr>
        <p:txBody>
          <a:bodyPr/>
          <a:lstStyle/>
          <a:p>
            <a:pPr rtl="0">
              <a:defRPr/>
            </a:pPr>
            <a:endParaRPr/>
          </a:p>
        </p:txBody>
      </p:sp>
      <p:sp>
        <p:nvSpPr>
          <p:cNvPr id="75" name="Shape 75"/>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תמונה עם כיתוב">
    <p:spTree>
      <p:nvGrpSpPr>
        <p:cNvPr id="1" name=""/>
        <p:cNvGrpSpPr/>
        <p:nvPr/>
      </p:nvGrpSpPr>
      <p:grpSpPr>
        <a:xfrm>
          <a:off x="0" y="0"/>
          <a:ext cx="0" cy="0"/>
          <a:chOff x="0" y="0"/>
          <a:chExt cx="0" cy="0"/>
        </a:xfrm>
      </p:grpSpPr>
      <p:sp>
        <p:nvSpPr>
          <p:cNvPr id="82" name="Shape 82"/>
          <p:cNvSpPr>
            <a:spLocks noGrp="1"/>
          </p:cNvSpPr>
          <p:nvPr>
            <p:ph type="title"/>
          </p:nvPr>
        </p:nvSpPr>
        <p:spPr>
          <a:xfrm>
            <a:off x="1792288" y="4800600"/>
            <a:ext cx="5486402" cy="566738"/>
          </a:xfrm>
          <a:prstGeom prst="rect">
            <a:avLst/>
          </a:prstGeom>
        </p:spPr>
        <p:txBody>
          <a:bodyPr anchor="b"/>
          <a:lstStyle>
            <a:lvl1pPr algn="r">
              <a:defRPr sz="2000"/>
            </a:lvl1pPr>
          </a:lstStyle>
          <a:p>
            <a:r>
              <a:t>Title Text</a:t>
            </a:r>
          </a:p>
        </p:txBody>
      </p:sp>
      <p:sp>
        <p:nvSpPr>
          <p:cNvPr id="83" name="Shape 83"/>
          <p:cNvSpPr>
            <a:spLocks noGrp="1"/>
          </p:cNvSpPr>
          <p:nvPr>
            <p:ph type="pic" sz="half" idx="13"/>
          </p:nvPr>
        </p:nvSpPr>
        <p:spPr>
          <a:xfrm>
            <a:off x="1792288" y="612775"/>
            <a:ext cx="5486402" cy="4114800"/>
          </a:xfrm>
          <a:prstGeom prst="rect">
            <a:avLst/>
          </a:prstGeom>
        </p:spPr>
        <p:txBody>
          <a:bodyPr lIns="91439" tIns="45719" rIns="91439" bIns="45719">
            <a:noAutofit/>
          </a:bodyPr>
          <a:lstStyle/>
          <a:p>
            <a:endParaRPr/>
          </a:p>
        </p:txBody>
      </p:sp>
      <p:sp>
        <p:nvSpPr>
          <p:cNvPr id="84" name="Shape 84"/>
          <p:cNvSpPr>
            <a:spLocks noGrp="1"/>
          </p:cNvSpPr>
          <p:nvPr>
            <p:ph type="body" sz="quarter" idx="1"/>
          </p:nvPr>
        </p:nvSpPr>
        <p:spPr>
          <a:xfrm>
            <a:off x="1792288" y="5367337"/>
            <a:ext cx="5486402" cy="804864"/>
          </a:xfrm>
          <a:prstGeom prst="rect">
            <a:avLst/>
          </a:prstGeom>
        </p:spPr>
        <p:txBody>
          <a:bodyPr/>
          <a:lstStyle>
            <a:lvl1pPr marL="0" indent="0">
              <a:spcBef>
                <a:spcPts val="300"/>
              </a:spcBef>
              <a:buSzTx/>
              <a:buFontTx/>
              <a:buNone/>
              <a:defRPr sz="1400"/>
            </a:lvl1pPr>
            <a:lvl2pPr marL="0" indent="0">
              <a:spcBef>
                <a:spcPts val="300"/>
              </a:spcBef>
              <a:buSzTx/>
              <a:buFontTx/>
              <a:buNone/>
              <a:defRPr sz="1400"/>
            </a:lvl2pPr>
            <a:lvl3pPr marL="0" indent="0">
              <a:spcBef>
                <a:spcPts val="300"/>
              </a:spcBef>
              <a:buSzTx/>
              <a:buFontTx/>
              <a:buNone/>
              <a:defRPr sz="1400"/>
            </a:lvl3pPr>
            <a:lvl4pPr marL="0" indent="0">
              <a:spcBef>
                <a:spcPts val="300"/>
              </a:spcBef>
              <a:buSzTx/>
              <a:buFontTx/>
              <a:buNone/>
              <a:defRPr sz="1400"/>
            </a:lvl4pPr>
            <a:lvl5pPr marL="0" indent="0">
              <a:spcBef>
                <a:spcPts val="300"/>
              </a:spcBef>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85" name="Shape 85"/>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כותרת וטקסט אנכי">
    <p:spTree>
      <p:nvGrpSpPr>
        <p:cNvPr id="1" name=""/>
        <p:cNvGrpSpPr/>
        <p:nvPr/>
      </p:nvGrpSpPr>
      <p:grpSpPr>
        <a:xfrm>
          <a:off x="0" y="0"/>
          <a:ext cx="0" cy="0"/>
          <a:chOff x="0" y="0"/>
          <a:chExt cx="0" cy="0"/>
        </a:xfrm>
      </p:grpSpPr>
      <p:sp>
        <p:nvSpPr>
          <p:cNvPr id="92" name="Shape 92"/>
          <p:cNvSpPr>
            <a:spLocks noGrp="1"/>
          </p:cNvSpPr>
          <p:nvPr>
            <p:ph type="title"/>
          </p:nvPr>
        </p:nvSpPr>
        <p:spPr>
          <a:prstGeom prst="rect">
            <a:avLst/>
          </a:prstGeom>
        </p:spPr>
        <p:txBody>
          <a:bodyPr/>
          <a:lstStyle/>
          <a:p>
            <a:r>
              <a:t>Title Text</a:t>
            </a:r>
          </a:p>
        </p:txBody>
      </p:sp>
      <p:sp>
        <p:nvSpPr>
          <p:cNvPr id="93" name="Shape 93"/>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94" name="Shape 94"/>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כותרת אנכית וטקסט">
    <p:spTree>
      <p:nvGrpSpPr>
        <p:cNvPr id="1" name=""/>
        <p:cNvGrpSpPr/>
        <p:nvPr/>
      </p:nvGrpSpPr>
      <p:grpSpPr>
        <a:xfrm>
          <a:off x="0" y="0"/>
          <a:ext cx="0" cy="0"/>
          <a:chOff x="0" y="0"/>
          <a:chExt cx="0" cy="0"/>
        </a:xfrm>
      </p:grpSpPr>
      <p:sp>
        <p:nvSpPr>
          <p:cNvPr id="101" name="Shape 101"/>
          <p:cNvSpPr>
            <a:spLocks noGrp="1"/>
          </p:cNvSpPr>
          <p:nvPr>
            <p:ph type="title"/>
          </p:nvPr>
        </p:nvSpPr>
        <p:spPr>
          <a:xfrm>
            <a:off x="6629400" y="274638"/>
            <a:ext cx="2057400" cy="5851527"/>
          </a:xfrm>
          <a:prstGeom prst="rect">
            <a:avLst/>
          </a:prstGeom>
        </p:spPr>
        <p:txBody>
          <a:bodyPr/>
          <a:lstStyle/>
          <a:p>
            <a:r>
              <a:t>Title Text</a:t>
            </a:r>
          </a:p>
        </p:txBody>
      </p:sp>
      <p:sp>
        <p:nvSpPr>
          <p:cNvPr id="102" name="Shape 102"/>
          <p:cNvSpPr>
            <a:spLocks noGrp="1"/>
          </p:cNvSpPr>
          <p:nvPr>
            <p:ph type="body" idx="1"/>
          </p:nvPr>
        </p:nvSpPr>
        <p:spPr>
          <a:xfrm>
            <a:off x="457200" y="274638"/>
            <a:ext cx="6019800" cy="5851527"/>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03" name="Shape 103"/>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457200" y="274638"/>
            <a:ext cx="8229600" cy="1143001"/>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a:bodyPr>
          <a:lstStyle>
            <a:lvl1pPr rtl="1">
              <a:defRPr/>
            </a:lvl1pPr>
          </a:lstStyle>
          <a:p>
            <a:r>
              <a:t>Title Text</a:t>
            </a:r>
          </a:p>
        </p:txBody>
      </p:sp>
      <p:sp>
        <p:nvSpPr>
          <p:cNvPr id="3" name="Shape 3"/>
          <p:cNvSpPr>
            <a:spLocks noGrp="1"/>
          </p:cNvSpPr>
          <p:nvPr>
            <p:ph type="body" idx="1"/>
          </p:nvPr>
        </p:nvSpPr>
        <p:spPr>
          <a:xfrm>
            <a:off x="457200" y="1600200"/>
            <a:ext cx="8229600" cy="45259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a:bodyPr>
          <a:lstStyle>
            <a:lvl1pPr rtl="1">
              <a:defRPr/>
            </a:lvl1pPr>
            <a:lvl2pPr rtl="1">
              <a:defRPr/>
            </a:lvl2pPr>
            <a:lvl3pPr rtl="1">
              <a:defRPr/>
            </a:lvl3pPr>
            <a:lvl4pPr rtl="1">
              <a:defRPr/>
            </a:lvl4pPr>
            <a:lvl5pPr rtl="1">
              <a:defRPr/>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457200" y="6414761"/>
            <a:ext cx="258622" cy="248303"/>
          </a:xfrm>
          <a:prstGeom prst="rect">
            <a:avLst/>
          </a:prstGeom>
          <a:ln w="12700">
            <a:miter lim="400000"/>
          </a:ln>
        </p:spPr>
        <p:txBody>
          <a:bodyPr wrap="none" lIns="45718" tIns="45718" rIns="45718" bIns="45718" anchor="ctr">
            <a:spAutoFit/>
          </a:bodyPr>
          <a:lstStyle>
            <a:lvl1pPr algn="l">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5pPr>
      <a:lvl6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6pPr>
      <a:lvl7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7pPr>
      <a:lvl8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8pPr>
      <a:lvl9pPr marL="0" marR="0" indent="0" algn="ctr" defTabSz="9144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n-lt"/>
          <a:ea typeface="+mn-ea"/>
          <a:cs typeface="+mn-cs"/>
          <a:sym typeface="Calibri"/>
        </a:defRPr>
      </a:lvl9pPr>
    </p:titleStyle>
    <p:bodyStyle>
      <a:lvl1pPr marL="342900" marR="0" indent="-342900"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1pPr>
      <a:lvl2pPr marL="783771" marR="0" indent="-326571"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2pPr>
      <a:lvl3pPr marL="1219200" marR="0" indent="-304800"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3pPr>
      <a:lvl4pPr marL="1737360" marR="0" indent="-365760"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4pPr>
      <a:lvl5pPr marL="2194560" marR="0" indent="-365760"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5pPr>
      <a:lvl6pPr marL="2651760" marR="0" indent="-365760"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6pPr>
      <a:lvl7pPr marL="3108960" marR="0" indent="-365760"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7pPr>
      <a:lvl8pPr marL="3566159" marR="0" indent="-365759"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8pPr>
      <a:lvl9pPr marL="4023359" marR="0" indent="-365759" algn="r" defTabSz="9144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n-lt"/>
          <a:ea typeface="+mn-ea"/>
          <a:cs typeface="+mn-cs"/>
          <a:sym typeface="Calibri"/>
        </a:defRPr>
      </a:lvl9pPr>
    </p:bodyStyle>
    <p:otherStyle>
      <a:lvl1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0" algn="l"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4.xml"/><Relationship Id="rId4" Type="http://schemas.openxmlformats.org/officeDocument/2006/relationships/slide" Target="slide7.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image" Target="../media/image1.png"/><Relationship Id="rId8" Type="http://schemas.openxmlformats.org/officeDocument/2006/relationships/slide" Target="slide16.xml"/><Relationship Id="rId1" Type="http://schemas.openxmlformats.org/officeDocument/2006/relationships/slideLayout" Target="../slideLayouts/slideLayout2.xml"/><Relationship Id="rId2" Type="http://schemas.openxmlformats.org/officeDocument/2006/relationships/slide" Target="slide2.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3.xml"/><Relationship Id="rId7" Type="http://schemas.openxmlformats.org/officeDocument/2006/relationships/slide" Target="slide14.xml"/><Relationship Id="rId8" Type="http://schemas.openxmlformats.org/officeDocument/2006/relationships/slide" Target="slide16.xml"/><Relationship Id="rId9"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7.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slide" Target="slide4.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7.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slide" Target="slide16.xml"/><Relationship Id="rId1" Type="http://schemas.openxmlformats.org/officeDocument/2006/relationships/slideLayout" Target="../slideLayouts/slideLayout8.xml"/><Relationship Id="rId2"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7.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8.xml"/><Relationship Id="rId2" Type="http://schemas.openxmlformats.org/officeDocument/2006/relationships/slide" Target="slide4.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slide" Target="slide7.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slide" Target="slide7.xml"/></Relationships>
</file>

<file path=ppt/slides/_rels/slide9.xml.rels><?xml version="1.0" encoding="UTF-8" standalone="yes"?>
<Relationships xmlns="http://schemas.openxmlformats.org/package/2006/relationships"><Relationship Id="rId3" Type="http://schemas.openxmlformats.org/officeDocument/2006/relationships/slide" Target="slide7.xml"/><Relationship Id="rId4" Type="http://schemas.openxmlformats.org/officeDocument/2006/relationships/slide" Target="slide2.xml"/><Relationship Id="rId5" Type="http://schemas.openxmlformats.org/officeDocument/2006/relationships/slide" Target="slide4.xml"/><Relationship Id="rId6" Type="http://schemas.openxmlformats.org/officeDocument/2006/relationships/slide" Target="slide13.xml"/><Relationship Id="rId7" Type="http://schemas.openxmlformats.org/officeDocument/2006/relationships/slide" Target="slide14.xml"/><Relationship Id="rId8" Type="http://schemas.openxmlformats.org/officeDocument/2006/relationships/slide" Target="slide16.xml"/><Relationship Id="rId9"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3" Type="http://schemas.openxmlformats.org/officeDocument/2006/relationships/slide" Target="slide7.xml"/><Relationship Id="rId4" Type="http://schemas.openxmlformats.org/officeDocument/2006/relationships/slide" Target="slide2.xml"/><Relationship Id="rId5" Type="http://schemas.openxmlformats.org/officeDocument/2006/relationships/slide" Target="slide4.xml"/><Relationship Id="rId6" Type="http://schemas.openxmlformats.org/officeDocument/2006/relationships/slide" Target="slide13.xml"/><Relationship Id="rId7" Type="http://schemas.openxmlformats.org/officeDocument/2006/relationships/slide" Target="slide14.xml"/><Relationship Id="rId8" Type="http://schemas.openxmlformats.org/officeDocument/2006/relationships/slide" Target="slide16.xml"/><Relationship Id="rId9"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13.xml"/><Relationship Id="rId6" Type="http://schemas.openxmlformats.org/officeDocument/2006/relationships/slide" Target="slide14.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slide" Target="slide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4.xml"/><Relationship Id="rId7" Type="http://schemas.openxmlformats.org/officeDocument/2006/relationships/slide" Target="slide16.xml"/><Relationship Id="rId1" Type="http://schemas.openxmlformats.org/officeDocument/2006/relationships/slideLayout" Target="../slideLayouts/slideLayout8.xml"/><Relationship Id="rId2" Type="http://schemas.openxmlformats.org/officeDocument/2006/relationships/slide" Target="slide13.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4.xml"/><Relationship Id="rId7" Type="http://schemas.openxmlformats.org/officeDocument/2006/relationships/slide" Target="slide16.xml"/><Relationship Id="rId1" Type="http://schemas.openxmlformats.org/officeDocument/2006/relationships/slideLayout" Target="../slideLayouts/slideLayout8.xml"/><Relationship Id="rId2" Type="http://schemas.openxmlformats.org/officeDocument/2006/relationships/slide" Target="slide13.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3.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slide" Target="slide14.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3.xml"/><Relationship Id="rId7" Type="http://schemas.openxmlformats.org/officeDocument/2006/relationships/slide" Target="slide16.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slide" Target="slide14.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3.xml"/><Relationship Id="rId7" Type="http://schemas.openxmlformats.org/officeDocument/2006/relationships/slide" Target="slide14.xml"/><Relationship Id="rId8" Type="http://schemas.openxmlformats.org/officeDocument/2006/relationships/image" Target="../media/image1.png"/><Relationship Id="rId1" Type="http://schemas.openxmlformats.org/officeDocument/2006/relationships/slideLayout" Target="../slideLayouts/slideLayout8.xml"/><Relationship Id="rId2" Type="http://schemas.openxmlformats.org/officeDocument/2006/relationships/slide" Target="slide16.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4" Type="http://schemas.openxmlformats.org/officeDocument/2006/relationships/slide" Target="slide4.xml"/><Relationship Id="rId5" Type="http://schemas.openxmlformats.org/officeDocument/2006/relationships/slide" Target="slide7.xml"/><Relationship Id="rId6" Type="http://schemas.openxmlformats.org/officeDocument/2006/relationships/slide" Target="slide13.xml"/><Relationship Id="rId7" Type="http://schemas.openxmlformats.org/officeDocument/2006/relationships/slide" Target="slide14.xml"/><Relationship Id="rId8" Type="http://schemas.openxmlformats.org/officeDocument/2006/relationships/image" Target="../media/image1.png"/><Relationship Id="rId1" Type="http://schemas.openxmlformats.org/officeDocument/2006/relationships/slideLayout" Target="../slideLayouts/slideLayout8.xml"/><Relationship Id="rId2" Type="http://schemas.openxmlformats.org/officeDocument/2006/relationships/slide" Target="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p:nvPr/>
        </p:nvSpPr>
        <p:spPr>
          <a:xfrm>
            <a:off x="0" y="-1"/>
            <a:ext cx="9144001" cy="6858001"/>
          </a:xfrm>
          <a:prstGeom prst="rect">
            <a:avLst/>
          </a:prstGeom>
          <a:solidFill>
            <a:srgbClr val="01BCD6"/>
          </a:solidFill>
          <a:ln w="12700">
            <a:miter lim="400000"/>
          </a:ln>
        </p:spPr>
        <p:txBody>
          <a:bodyPr lIns="45718" tIns="45718" rIns="45718" bIns="45718" anchor="ctr"/>
          <a:lstStyle/>
          <a:p>
            <a:endParaRPr/>
          </a:p>
        </p:txBody>
      </p:sp>
      <p:sp>
        <p:nvSpPr>
          <p:cNvPr id="113" name="Shape 113"/>
          <p:cNvSpPr/>
          <p:nvPr/>
        </p:nvSpPr>
        <p:spPr>
          <a:xfrm>
            <a:off x="2124203" y="1565062"/>
            <a:ext cx="4844795" cy="624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l" rtl="1">
              <a:defRPr sz="4000" b="1">
                <a:solidFill>
                  <a:srgbClr val="F2FFF9"/>
                </a:solidFill>
                <a:latin typeface="Arial Hebrew"/>
                <a:ea typeface="Arial Hebrew"/>
                <a:cs typeface="Arial Hebrew"/>
                <a:sym typeface="Arial Hebrew"/>
              </a:defRPr>
            </a:lvl1pPr>
          </a:lstStyle>
          <a:p>
            <a:r>
              <a:t>תמונת מצב-ניהול עצמי</a:t>
            </a:r>
          </a:p>
        </p:txBody>
      </p:sp>
      <p:sp>
        <p:nvSpPr>
          <p:cNvPr id="114" name="Shape 114"/>
          <p:cNvSpPr/>
          <p:nvPr/>
        </p:nvSpPr>
        <p:spPr>
          <a:xfrm>
            <a:off x="2116639" y="2247900"/>
            <a:ext cx="7017117" cy="1"/>
          </a:xfrm>
          <a:prstGeom prst="line">
            <a:avLst/>
          </a:prstGeom>
          <a:ln w="12700">
            <a:solidFill>
              <a:srgbClr val="FFDB43"/>
            </a:solidFill>
          </a:ln>
        </p:spPr>
        <p:txBody>
          <a:bodyPr lIns="45718" tIns="45718" rIns="45718" bIns="45718"/>
          <a:lstStyle/>
          <a:p>
            <a:endParaRPr/>
          </a:p>
        </p:txBody>
      </p:sp>
      <p:sp>
        <p:nvSpPr>
          <p:cNvPr id="115" name="Shape 115"/>
          <p:cNvSpPr/>
          <p:nvPr/>
        </p:nvSpPr>
        <p:spPr>
          <a:xfrm>
            <a:off x="2103068" y="2367808"/>
            <a:ext cx="5772759" cy="4597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l" rtl="1">
              <a:spcBef>
                <a:spcPts val="700"/>
              </a:spcBef>
              <a:defRPr sz="2800">
                <a:solidFill>
                  <a:srgbClr val="F2FFF9"/>
                </a:solidFill>
                <a:latin typeface="Arial Hebrew"/>
                <a:ea typeface="Arial Hebrew"/>
                <a:cs typeface="Arial Hebrew"/>
                <a:sym typeface="Arial Hebrew"/>
              </a:defRPr>
            </a:lvl1pPr>
          </a:lstStyle>
          <a:p>
            <a:r>
              <a:t>לוועדת החינוך, התרבות והספורט | 8.5.17</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Shape 117"/>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118" name="Shape 118"/>
          <p:cNvSpPr>
            <a:spLocks noGrp="1"/>
          </p:cNvSpPr>
          <p:nvPr>
            <p:ph type="body" idx="1"/>
          </p:nvPr>
        </p:nvSpPr>
        <p:spPr>
          <a:xfrm>
            <a:off x="799833" y="1447712"/>
            <a:ext cx="6292356" cy="4058119"/>
          </a:xfrm>
          <a:prstGeom prst="rect">
            <a:avLst/>
          </a:prstGeom>
        </p:spPr>
        <p:txBody>
          <a:bodyPr>
            <a:noAutofit/>
          </a:bodyPr>
          <a:lstStyle/>
          <a:p>
            <a:pPr>
              <a:lnSpc>
                <a:spcPct val="130000"/>
              </a:lnSpc>
              <a:spcBef>
                <a:spcPts val="1100"/>
              </a:spcBef>
              <a:defRPr sz="2200">
                <a:solidFill>
                  <a:srgbClr val="0C1F75"/>
                </a:solidFill>
                <a:latin typeface="Arial Hebrew"/>
                <a:ea typeface="Arial Hebrew"/>
                <a:cs typeface="Arial Hebrew"/>
                <a:sym typeface="Arial Hebrew"/>
              </a:defRPr>
            </a:pPr>
            <a:r>
              <a:t>מדיניות המעבר לניהול עצמי החלה להיות מיושמת בשנות ה-80 בקרב </a:t>
            </a:r>
            <a:r>
              <a:rPr b="1"/>
              <a:t>מדינות מערביות מובילות</a:t>
            </a:r>
            <a:r>
              <a:t>.</a:t>
            </a:r>
          </a:p>
          <a:p>
            <a:pPr>
              <a:lnSpc>
                <a:spcPct val="130000"/>
              </a:lnSpc>
              <a:spcBef>
                <a:spcPts val="1100"/>
              </a:spcBef>
              <a:defRPr sz="2200" b="1">
                <a:solidFill>
                  <a:srgbClr val="0C1F75"/>
                </a:solidFill>
                <a:latin typeface="Arial Hebrew"/>
                <a:ea typeface="Arial Hebrew"/>
                <a:cs typeface="Arial Hebrew"/>
                <a:sym typeface="Arial Hebrew"/>
              </a:defRPr>
            </a:pPr>
            <a:r>
              <a:t>בישראל </a:t>
            </a:r>
            <a:r>
              <a:rPr b="0"/>
              <a:t>החל מהלך הדרגתי של העברת בתי"ס לניהול עצמי בשנות ה-90.</a:t>
            </a:r>
          </a:p>
          <a:p>
            <a:pPr>
              <a:lnSpc>
                <a:spcPct val="130000"/>
              </a:lnSpc>
              <a:spcBef>
                <a:spcPts val="1100"/>
              </a:spcBef>
              <a:defRPr sz="2200">
                <a:solidFill>
                  <a:srgbClr val="0C1F75"/>
                </a:solidFill>
                <a:latin typeface="Arial Hebrew"/>
                <a:ea typeface="Arial Hebrew"/>
                <a:cs typeface="Arial Hebrew"/>
                <a:sym typeface="Arial Hebrew"/>
              </a:defRPr>
            </a:pPr>
            <a:r>
              <a:t>במרץ 2011 התקבלה </a:t>
            </a:r>
            <a:r>
              <a:rPr b="1"/>
              <a:t>החלטת ממשלה </a:t>
            </a:r>
            <a:r>
              <a:t>בדבר הרחבה והעמקה של מעבר בתי"ס היסודיים לניהול עצמי.</a:t>
            </a:r>
          </a:p>
          <a:p>
            <a:pPr marL="360000" indent="-360000">
              <a:lnSpc>
                <a:spcPct val="130000"/>
              </a:lnSpc>
              <a:spcBef>
                <a:spcPts val="1100"/>
              </a:spcBef>
              <a:defRPr sz="2200">
                <a:solidFill>
                  <a:srgbClr val="0C1F75"/>
                </a:solidFill>
                <a:latin typeface="Arial Hebrew"/>
                <a:ea typeface="Arial Hebrew"/>
                <a:cs typeface="Arial Hebrew"/>
                <a:sym typeface="Arial Hebrew"/>
              </a:defRPr>
            </a:pPr>
            <a:r>
              <a:t>לצורך היישום הוקמה </a:t>
            </a:r>
            <a:r>
              <a:rPr b="1"/>
              <a:t>מנהלת בתי</a:t>
            </a:r>
            <a:r>
              <a:t>"</a:t>
            </a:r>
            <a:r>
              <a:rPr b="1"/>
              <a:t>ס בניהול עצמי</a:t>
            </a:r>
            <a:r>
              <a:t>, במנהל הפדגוגי במשרד החינוך - מטה מנהלת, ממונים מחוזיים ומערך יועצים ארגוניים וכלכליים.</a:t>
            </a:r>
          </a:p>
        </p:txBody>
      </p:sp>
      <p:sp>
        <p:nvSpPr>
          <p:cNvPr id="119" name="Shape 119"/>
          <p:cNvSpPr/>
          <p:nvPr/>
        </p:nvSpPr>
        <p:spPr>
          <a:xfrm>
            <a:off x="5983067" y="367178"/>
            <a:ext cx="727836"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rtl="1">
              <a:defRPr sz="3000" b="1">
                <a:solidFill>
                  <a:srgbClr val="0C1F75"/>
                </a:solidFill>
                <a:latin typeface="Arial Hebrew"/>
                <a:ea typeface="Arial Hebrew"/>
                <a:cs typeface="Arial Hebrew"/>
                <a:sym typeface="Arial Hebrew"/>
              </a:defRPr>
            </a:lvl1pPr>
          </a:lstStyle>
          <a:p>
            <a:r>
              <a:t>רקע</a:t>
            </a:r>
          </a:p>
        </p:txBody>
      </p:sp>
      <p:grpSp>
        <p:nvGrpSpPr>
          <p:cNvPr id="122" name="Group 122">
            <a:hlinkClick r:id="rId2" action="ppaction://hlinksldjump"/>
          </p:cNvPr>
          <p:cNvGrpSpPr/>
          <p:nvPr/>
        </p:nvGrpSpPr>
        <p:grpSpPr>
          <a:xfrm>
            <a:off x="7649237" y="116"/>
            <a:ext cx="1520277" cy="1125048"/>
            <a:chOff x="0" y="0"/>
            <a:chExt cx="1520276" cy="1125047"/>
          </a:xfrm>
        </p:grpSpPr>
        <p:sp>
          <p:nvSpPr>
            <p:cNvPr id="120" name="Shape 120"/>
            <p:cNvSpPr/>
            <p:nvPr/>
          </p:nvSpPr>
          <p:spPr>
            <a:xfrm>
              <a:off x="-1" y="0"/>
              <a:ext cx="1520278" cy="1125048"/>
            </a:xfrm>
            <a:prstGeom prst="rect">
              <a:avLst/>
            </a:prstGeom>
            <a:solidFill>
              <a:srgbClr val="01BCD6"/>
            </a:solidFill>
            <a:ln w="12700" cap="flat">
              <a:noFill/>
              <a:miter lim="400000"/>
            </a:ln>
            <a:effectLst/>
          </p:spPr>
          <p:txBody>
            <a:bodyPr wrap="square" lIns="45718" tIns="45718" rIns="45718" bIns="45718" numCol="1" anchor="ctr">
              <a:noAutofit/>
            </a:bodyPr>
            <a:lstStyle/>
            <a:p>
              <a:pPr algn="l"/>
              <a:endParaRPr/>
            </a:p>
          </p:txBody>
        </p:sp>
        <p:sp>
          <p:nvSpPr>
            <p:cNvPr id="121" name="Shape 121"/>
            <p:cNvSpPr/>
            <p:nvPr/>
          </p:nvSpPr>
          <p:spPr>
            <a:xfrm>
              <a:off x="-1" y="395981"/>
              <a:ext cx="1520278" cy="33308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grpSp>
        <p:nvGrpSpPr>
          <p:cNvPr id="125" name="Group 125">
            <a:hlinkClick r:id="rId3" action="ppaction://hlinksldjump"/>
          </p:cNvPr>
          <p:cNvGrpSpPr/>
          <p:nvPr/>
        </p:nvGrpSpPr>
        <p:grpSpPr>
          <a:xfrm>
            <a:off x="7657066" y="1155816"/>
            <a:ext cx="1504620" cy="1125049"/>
            <a:chOff x="0" y="0"/>
            <a:chExt cx="1504619" cy="1125048"/>
          </a:xfrm>
        </p:grpSpPr>
        <p:sp>
          <p:nvSpPr>
            <p:cNvPr id="123" name="Shape 123"/>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24" name="Shape 124"/>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128" name="Group 128">
            <a:hlinkClick r:id="rId4" action="ppaction://hlinksldjump"/>
          </p:cNvPr>
          <p:cNvGrpSpPr/>
          <p:nvPr/>
        </p:nvGrpSpPr>
        <p:grpSpPr>
          <a:xfrm>
            <a:off x="7664895" y="2309668"/>
            <a:ext cx="1504620" cy="1125050"/>
            <a:chOff x="0" y="0"/>
            <a:chExt cx="1504619" cy="1125048"/>
          </a:xfrm>
        </p:grpSpPr>
        <p:sp>
          <p:nvSpPr>
            <p:cNvPr id="126" name="Shape 126"/>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27" name="Shape 127"/>
            <p:cNvSpPr/>
            <p:nvPr/>
          </p:nvSpPr>
          <p:spPr>
            <a:xfrm>
              <a:off x="107450" y="938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131" name="Group 131">
            <a:hlinkClick r:id="rId5" action="ppaction://hlinksldjump"/>
          </p:cNvPr>
          <p:cNvGrpSpPr/>
          <p:nvPr/>
        </p:nvGrpSpPr>
        <p:grpSpPr>
          <a:xfrm>
            <a:off x="7664895" y="3466001"/>
            <a:ext cx="1504620" cy="1125049"/>
            <a:chOff x="0" y="0"/>
            <a:chExt cx="1504619" cy="1125047"/>
          </a:xfrm>
        </p:grpSpPr>
        <p:sp>
          <p:nvSpPr>
            <p:cNvPr id="129" name="Shape 129"/>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30" name="Shape 130"/>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134" name="Group 134">
            <a:hlinkClick r:id="rId6" action="ppaction://hlinksldjump"/>
          </p:cNvPr>
          <p:cNvGrpSpPr/>
          <p:nvPr/>
        </p:nvGrpSpPr>
        <p:grpSpPr>
          <a:xfrm>
            <a:off x="7664895" y="4619854"/>
            <a:ext cx="1504620" cy="1125049"/>
            <a:chOff x="0" y="0"/>
            <a:chExt cx="1504619" cy="1125047"/>
          </a:xfrm>
        </p:grpSpPr>
        <p:sp>
          <p:nvSpPr>
            <p:cNvPr id="132" name="Shape 132"/>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33" name="Shape 133"/>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sp>
        <p:nvSpPr>
          <p:cNvPr id="135" name="Shape 135"/>
          <p:cNvSpPr/>
          <p:nvPr/>
        </p:nvSpPr>
        <p:spPr>
          <a:xfrm rot="10800000">
            <a:off x="6946900" y="-9749"/>
            <a:ext cx="1264320" cy="1137392"/>
          </a:xfrm>
          <a:prstGeom prst="rightArrow">
            <a:avLst>
              <a:gd name="adj1" fmla="val 99631"/>
              <a:gd name="adj2" fmla="val 60989"/>
            </a:avLst>
          </a:prstGeom>
          <a:solidFill>
            <a:srgbClr val="01BCD6"/>
          </a:solidFill>
          <a:ln w="12700">
            <a:miter lim="400000"/>
          </a:ln>
        </p:spPr>
        <p:txBody>
          <a:bodyPr lIns="45718" tIns="45718" rIns="45718" bIns="45718" anchor="ctr"/>
          <a:lstStyle/>
          <a:p>
            <a:endParaRPr/>
          </a:p>
        </p:txBody>
      </p:sp>
      <p:sp>
        <p:nvSpPr>
          <p:cNvPr id="136" name="Shape 136"/>
          <p:cNvSpPr/>
          <p:nvPr/>
        </p:nvSpPr>
        <p:spPr>
          <a:xfrm>
            <a:off x="8180611" y="359669"/>
            <a:ext cx="540727"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defTabSz="457200" rtl="1">
              <a:defRPr sz="2100" b="1">
                <a:solidFill>
                  <a:srgbClr val="0C1F75"/>
                </a:solidFill>
                <a:latin typeface="Arial Hebrew"/>
                <a:ea typeface="Arial Hebrew"/>
                <a:cs typeface="Arial Hebrew"/>
                <a:sym typeface="Arial Hebrew"/>
              </a:defRPr>
            </a:lvl1pPr>
          </a:lstStyle>
          <a:p>
            <a:r>
              <a:t>רקע</a:t>
            </a:r>
          </a:p>
        </p:txBody>
      </p:sp>
      <p:sp>
        <p:nvSpPr>
          <p:cNvPr id="137" name="Shape 137"/>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138" name="image1.png"/>
          <p:cNvPicPr>
            <a:picLocks noChangeAspect="1"/>
          </p:cNvPicPr>
          <p:nvPr/>
        </p:nvPicPr>
        <p:blipFill>
          <a:blip r:embed="rId7">
            <a:extLst/>
          </a:blip>
          <a:stretch>
            <a:fillRect/>
          </a:stretch>
        </p:blipFill>
        <p:spPr>
          <a:xfrm>
            <a:off x="6391509" y="6088526"/>
            <a:ext cx="406431" cy="523242"/>
          </a:xfrm>
          <a:prstGeom prst="rect">
            <a:avLst/>
          </a:prstGeom>
          <a:ln w="12700">
            <a:miter lim="400000"/>
          </a:ln>
        </p:spPr>
      </p:pic>
      <p:sp>
        <p:nvSpPr>
          <p:cNvPr id="139" name="Shape 139"/>
          <p:cNvSpPr/>
          <p:nvPr/>
        </p:nvSpPr>
        <p:spPr>
          <a:xfrm>
            <a:off x="7491449" y="337966"/>
            <a:ext cx="419102" cy="419101"/>
          </a:xfrm>
          <a:custGeom>
            <a:avLst/>
            <a:gdLst/>
            <a:ahLst/>
            <a:cxnLst>
              <a:cxn ang="0">
                <a:pos x="wd2" y="hd2"/>
              </a:cxn>
              <a:cxn ang="5400000">
                <a:pos x="wd2" y="hd2"/>
              </a:cxn>
              <a:cxn ang="10800000">
                <a:pos x="wd2" y="hd2"/>
              </a:cxn>
              <a:cxn ang="16200000">
                <a:pos x="wd2" y="hd2"/>
              </a:cxn>
            </a:cxnLst>
            <a:rect l="0" t="0" r="r" b="b"/>
            <a:pathLst>
              <a:path w="21600" h="21600" extrusionOk="0">
                <a:moveTo>
                  <a:pt x="19755" y="6010"/>
                </a:moveTo>
                <a:lnTo>
                  <a:pt x="18630" y="7136"/>
                </a:lnTo>
                <a:lnTo>
                  <a:pt x="14465" y="2970"/>
                </a:lnTo>
                <a:lnTo>
                  <a:pt x="15590" y="1845"/>
                </a:lnTo>
                <a:cubicBezTo>
                  <a:pt x="15590" y="1845"/>
                  <a:pt x="16391" y="982"/>
                  <a:pt x="17673" y="982"/>
                </a:cubicBezTo>
                <a:cubicBezTo>
                  <a:pt x="19300" y="982"/>
                  <a:pt x="20618" y="2300"/>
                  <a:pt x="20618" y="3927"/>
                </a:cubicBezTo>
                <a:cubicBezTo>
                  <a:pt x="20618" y="4741"/>
                  <a:pt x="20288" y="5477"/>
                  <a:pt x="19755" y="6010"/>
                </a:cubicBezTo>
                <a:moveTo>
                  <a:pt x="7364" y="18402"/>
                </a:moveTo>
                <a:lnTo>
                  <a:pt x="7364" y="14727"/>
                </a:lnTo>
                <a:cubicBezTo>
                  <a:pt x="7364" y="14456"/>
                  <a:pt x="7144" y="14236"/>
                  <a:pt x="6873" y="14236"/>
                </a:cubicBezTo>
                <a:lnTo>
                  <a:pt x="3198" y="14236"/>
                </a:lnTo>
                <a:lnTo>
                  <a:pt x="13770" y="3665"/>
                </a:lnTo>
                <a:lnTo>
                  <a:pt x="17935" y="7830"/>
                </a:lnTo>
                <a:cubicBezTo>
                  <a:pt x="17935" y="7830"/>
                  <a:pt x="7364" y="18402"/>
                  <a:pt x="7364" y="18402"/>
                </a:cubicBezTo>
                <a:close/>
                <a:moveTo>
                  <a:pt x="6382" y="19042"/>
                </a:moveTo>
                <a:lnTo>
                  <a:pt x="2945" y="19845"/>
                </a:lnTo>
                <a:lnTo>
                  <a:pt x="2945" y="18655"/>
                </a:lnTo>
                <a:lnTo>
                  <a:pt x="1755" y="18655"/>
                </a:lnTo>
                <a:lnTo>
                  <a:pt x="2558" y="15218"/>
                </a:lnTo>
                <a:lnTo>
                  <a:pt x="6382" y="15218"/>
                </a:lnTo>
                <a:cubicBezTo>
                  <a:pt x="6382" y="15218"/>
                  <a:pt x="6382" y="19042"/>
                  <a:pt x="6382" y="19042"/>
                </a:cubicBezTo>
                <a:close/>
                <a:moveTo>
                  <a:pt x="17673" y="0"/>
                </a:moveTo>
                <a:cubicBezTo>
                  <a:pt x="16588" y="0"/>
                  <a:pt x="15606" y="439"/>
                  <a:pt x="14896" y="1151"/>
                </a:cubicBezTo>
                <a:lnTo>
                  <a:pt x="1641" y="14405"/>
                </a:lnTo>
                <a:lnTo>
                  <a:pt x="0" y="21600"/>
                </a:lnTo>
                <a:lnTo>
                  <a:pt x="7195" y="19959"/>
                </a:lnTo>
                <a:lnTo>
                  <a:pt x="20449" y="6704"/>
                </a:lnTo>
                <a:cubicBezTo>
                  <a:pt x="21160" y="5994"/>
                  <a:pt x="21600" y="5012"/>
                  <a:pt x="21600" y="3927"/>
                </a:cubicBezTo>
                <a:cubicBezTo>
                  <a:pt x="21600" y="1758"/>
                  <a:pt x="19842" y="0"/>
                  <a:pt x="17673" y="0"/>
                </a:cubicBezTo>
              </a:path>
            </a:pathLst>
          </a:custGeom>
          <a:solidFill>
            <a:srgbClr val="0C1F75"/>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nvGrpSpPr>
          <p:cNvPr id="142" name="Group 142">
            <a:hlinkClick r:id="rId8" action="ppaction://hlinksldjump"/>
          </p:cNvPr>
          <p:cNvGrpSpPr/>
          <p:nvPr/>
        </p:nvGrpSpPr>
        <p:grpSpPr>
          <a:xfrm>
            <a:off x="7669766" y="5774923"/>
            <a:ext cx="1504620" cy="1125049"/>
            <a:chOff x="0" y="0"/>
            <a:chExt cx="1504619" cy="1125047"/>
          </a:xfrm>
        </p:grpSpPr>
        <p:sp>
          <p:nvSpPr>
            <p:cNvPr id="140" name="Shape 140"/>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41" name="Shape 141"/>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Shape 144"/>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145" name="Shape 145"/>
          <p:cNvSpPr/>
          <p:nvPr/>
        </p:nvSpPr>
        <p:spPr>
          <a:xfrm>
            <a:off x="480819" y="3413757"/>
            <a:ext cx="6212082" cy="2000362"/>
          </a:xfrm>
          <a:prstGeom prst="rect">
            <a:avLst/>
          </a:prstGeom>
          <a:solidFill>
            <a:srgbClr val="E3EFEA"/>
          </a:solidFill>
          <a:ln w="12700">
            <a:miter lim="400000"/>
          </a:ln>
        </p:spPr>
        <p:txBody>
          <a:bodyPr lIns="45718" tIns="45718" rIns="45718" bIns="45718" anchor="ctr"/>
          <a:lstStyle/>
          <a:p>
            <a:pPr>
              <a:defRPr>
                <a:latin typeface="Arial Hebrew"/>
                <a:ea typeface="Arial Hebrew"/>
                <a:cs typeface="Arial Hebrew"/>
                <a:sym typeface="Arial Hebrew"/>
              </a:defRPr>
            </a:pPr>
            <a:endParaRPr/>
          </a:p>
        </p:txBody>
      </p:sp>
      <p:graphicFrame>
        <p:nvGraphicFramePr>
          <p:cNvPr id="146" name="Table 146"/>
          <p:cNvGraphicFramePr/>
          <p:nvPr/>
        </p:nvGraphicFramePr>
        <p:xfrm>
          <a:off x="128120" y="1194721"/>
          <a:ext cx="6311680" cy="2198793"/>
        </p:xfrm>
        <a:graphic>
          <a:graphicData uri="http://schemas.openxmlformats.org/drawingml/2006/table">
            <a:tbl>
              <a:tblPr rtl="1" firstRow="1" bandRow="1">
                <a:tableStyleId>{4C3C2611-4C71-4FC5-86AE-919BDF0F9419}</a:tableStyleId>
              </a:tblPr>
              <a:tblGrid>
                <a:gridCol w="1165125"/>
                <a:gridCol w="900243"/>
                <a:gridCol w="852212"/>
                <a:gridCol w="888293"/>
                <a:gridCol w="875077"/>
                <a:gridCol w="793417"/>
                <a:gridCol w="837313"/>
              </a:tblGrid>
              <a:tr h="552873">
                <a:tc>
                  <a:txBody>
                    <a:bodyPr/>
                    <a:lstStyle/>
                    <a:p>
                      <a:pPr algn="r">
                        <a:defRPr sz="1600" b="0">
                          <a:solidFill>
                            <a:srgbClr val="0C1F75"/>
                          </a:solidFill>
                          <a:latin typeface="Arial Hebrew"/>
                          <a:ea typeface="Arial Hebrew"/>
                          <a:cs typeface="Arial Hebrew"/>
                          <a:sym typeface="Arial Hebrew"/>
                        </a:defRPr>
                      </a:pPr>
                      <a:endParaRPr/>
                    </a:p>
                  </a:txBody>
                  <a:tcPr marL="45720" marR="45720" anchor="ctr" horzOverflow="overflow">
                    <a:lnL w="25400">
                      <a:solidFill>
                        <a:srgbClr val="FFFFFF"/>
                      </a:solidFill>
                    </a:lnL>
                    <a:lnT w="25400">
                      <a:solidFill>
                        <a:srgbClr val="FFFFFF"/>
                      </a:solidFill>
                    </a:lnT>
                    <a:solidFill>
                      <a:srgbClr val="01BCD6"/>
                    </a:solidFill>
                  </a:tcPr>
                </a:tc>
                <a:tc>
                  <a:txBody>
                    <a:bodyPr/>
                    <a:lstStyle/>
                    <a:p>
                      <a:pPr algn="ctr" rtl="1">
                        <a:defRPr sz="1600">
                          <a:solidFill>
                            <a:srgbClr val="0C1F75"/>
                          </a:solidFill>
                          <a:latin typeface="Arial Hebrew"/>
                          <a:ea typeface="Arial Hebrew"/>
                          <a:cs typeface="Arial Hebrew"/>
                          <a:sym typeface="Arial Hebrew"/>
                        </a:defRPr>
                      </a:pPr>
                      <a:r>
                        <a:t>תשע</a:t>
                      </a:r>
                      <a:r>
                        <a:rPr b="0"/>
                        <a:t>"</a:t>
                      </a:r>
                      <a:r>
                        <a:t>ב</a:t>
                      </a:r>
                    </a:p>
                  </a:txBody>
                  <a:tcPr marL="45720" marR="45720" anchor="ctr" horzOverflow="overflow">
                    <a:lnT w="25400">
                      <a:solidFill>
                        <a:srgbClr val="FFFFFF"/>
                      </a:solidFill>
                    </a:lnT>
                    <a:solidFill>
                      <a:srgbClr val="01BCD6"/>
                    </a:solidFill>
                  </a:tcPr>
                </a:tc>
                <a:tc>
                  <a:txBody>
                    <a:bodyPr/>
                    <a:lstStyle/>
                    <a:p>
                      <a:pPr algn="ctr" rtl="1">
                        <a:defRPr sz="1600">
                          <a:solidFill>
                            <a:srgbClr val="0C1F75"/>
                          </a:solidFill>
                          <a:latin typeface="Arial Hebrew"/>
                          <a:ea typeface="Arial Hebrew"/>
                          <a:cs typeface="Arial Hebrew"/>
                          <a:sym typeface="Arial Hebrew"/>
                        </a:defRPr>
                      </a:pPr>
                      <a:r>
                        <a:t>תשע</a:t>
                      </a:r>
                      <a:r>
                        <a:rPr b="0"/>
                        <a:t>"</a:t>
                      </a:r>
                      <a:r>
                        <a:t>ג</a:t>
                      </a:r>
                    </a:p>
                  </a:txBody>
                  <a:tcPr marL="45720" marR="45720" anchor="ctr" horzOverflow="overflow">
                    <a:lnT w="25400">
                      <a:solidFill>
                        <a:srgbClr val="FFFFFF"/>
                      </a:solidFill>
                    </a:lnT>
                    <a:solidFill>
                      <a:srgbClr val="01BCD6"/>
                    </a:solidFill>
                  </a:tcPr>
                </a:tc>
                <a:tc>
                  <a:txBody>
                    <a:bodyPr/>
                    <a:lstStyle/>
                    <a:p>
                      <a:pPr algn="ctr" rtl="1">
                        <a:defRPr sz="1600">
                          <a:solidFill>
                            <a:srgbClr val="0C1F75"/>
                          </a:solidFill>
                          <a:latin typeface="Arial Hebrew"/>
                          <a:ea typeface="Arial Hebrew"/>
                          <a:cs typeface="Arial Hebrew"/>
                          <a:sym typeface="Arial Hebrew"/>
                        </a:defRPr>
                      </a:pPr>
                      <a:r>
                        <a:t>תשע</a:t>
                      </a:r>
                      <a:r>
                        <a:rPr b="0"/>
                        <a:t>"</a:t>
                      </a:r>
                      <a:r>
                        <a:t>ד</a:t>
                      </a:r>
                    </a:p>
                  </a:txBody>
                  <a:tcPr marL="45720" marR="45720" anchor="ctr" horzOverflow="overflow">
                    <a:lnT w="25400">
                      <a:solidFill>
                        <a:srgbClr val="FFFFFF"/>
                      </a:solidFill>
                    </a:lnT>
                    <a:solidFill>
                      <a:srgbClr val="01BCD6"/>
                    </a:solidFill>
                  </a:tcPr>
                </a:tc>
                <a:tc>
                  <a:txBody>
                    <a:bodyPr/>
                    <a:lstStyle/>
                    <a:p>
                      <a:pPr algn="ctr" rtl="1">
                        <a:defRPr sz="1600">
                          <a:solidFill>
                            <a:srgbClr val="0C1F75"/>
                          </a:solidFill>
                          <a:latin typeface="Arial Hebrew"/>
                          <a:ea typeface="Arial Hebrew"/>
                          <a:cs typeface="Arial Hebrew"/>
                          <a:sym typeface="Arial Hebrew"/>
                        </a:defRPr>
                      </a:pPr>
                      <a:r>
                        <a:t>תשע</a:t>
                      </a:r>
                      <a:r>
                        <a:rPr b="0"/>
                        <a:t>"</a:t>
                      </a:r>
                      <a:r>
                        <a:t>ה</a:t>
                      </a:r>
                    </a:p>
                  </a:txBody>
                  <a:tcPr marL="45720" marR="45720" anchor="ctr" horzOverflow="overflow">
                    <a:lnT w="25400">
                      <a:solidFill>
                        <a:srgbClr val="FFFFFF"/>
                      </a:solidFill>
                    </a:lnT>
                    <a:solidFill>
                      <a:srgbClr val="01BCD6"/>
                    </a:solidFill>
                  </a:tcPr>
                </a:tc>
                <a:tc>
                  <a:txBody>
                    <a:bodyPr/>
                    <a:lstStyle/>
                    <a:p>
                      <a:pPr algn="ctr" rtl="1">
                        <a:defRPr sz="1600">
                          <a:solidFill>
                            <a:srgbClr val="0C1F75"/>
                          </a:solidFill>
                          <a:latin typeface="Arial Hebrew"/>
                          <a:ea typeface="Arial Hebrew"/>
                          <a:cs typeface="Arial Hebrew"/>
                          <a:sym typeface="Arial Hebrew"/>
                        </a:defRPr>
                      </a:pPr>
                      <a:r>
                        <a:t>תשע</a:t>
                      </a:r>
                      <a:r>
                        <a:rPr b="0"/>
                        <a:t>"</a:t>
                      </a:r>
                      <a:r>
                        <a:t>ו</a:t>
                      </a:r>
                    </a:p>
                  </a:txBody>
                  <a:tcPr marL="45720" marR="45720" anchor="ctr" horzOverflow="overflow">
                    <a:lnT w="25400">
                      <a:solidFill>
                        <a:srgbClr val="FFFFFF"/>
                      </a:solidFill>
                    </a:lnT>
                    <a:solidFill>
                      <a:srgbClr val="01BCD6"/>
                    </a:solidFill>
                  </a:tcPr>
                </a:tc>
                <a:tc>
                  <a:txBody>
                    <a:bodyPr/>
                    <a:lstStyle/>
                    <a:p>
                      <a:pPr algn="ctr" rtl="1">
                        <a:defRPr sz="1600">
                          <a:solidFill>
                            <a:srgbClr val="0C1F75"/>
                          </a:solidFill>
                          <a:latin typeface="Arial Hebrew"/>
                          <a:ea typeface="Arial Hebrew"/>
                          <a:cs typeface="Arial Hebrew"/>
                          <a:sym typeface="Arial Hebrew"/>
                        </a:defRPr>
                      </a:pPr>
                      <a:r>
                        <a:t>תשע</a:t>
                      </a:r>
                      <a:r>
                        <a:rPr b="0"/>
                        <a:t>"</a:t>
                      </a:r>
                      <a:r>
                        <a:t>ז</a:t>
                      </a:r>
                    </a:p>
                  </a:txBody>
                  <a:tcPr marL="45720" marR="45720" anchor="ctr" horzOverflow="overflow">
                    <a:lnR w="25400">
                      <a:solidFill>
                        <a:srgbClr val="FFFFFF"/>
                      </a:solidFill>
                    </a:lnR>
                    <a:lnT w="25400">
                      <a:solidFill>
                        <a:srgbClr val="FFFFFF"/>
                      </a:solidFill>
                    </a:lnT>
                    <a:solidFill>
                      <a:srgbClr val="01BCD6"/>
                    </a:solidFill>
                  </a:tcPr>
                </a:tc>
              </a:tr>
              <a:tr h="552873">
                <a:tc>
                  <a:txBody>
                    <a:bodyPr/>
                    <a:lstStyle/>
                    <a:p>
                      <a:pPr algn="r">
                        <a:defRPr sz="1800"/>
                      </a:pPr>
                      <a:r>
                        <a:rPr sz="1600" b="1">
                          <a:solidFill>
                            <a:srgbClr val="0C1F75"/>
                          </a:solidFill>
                          <a:latin typeface="Arial Hebrew"/>
                          <a:ea typeface="Arial Hebrew"/>
                          <a:cs typeface="Arial Hebrew"/>
                          <a:sym typeface="Arial Hebrew"/>
                        </a:rPr>
                        <a:t>מס' בתיה"ס בניהול עצמי</a:t>
                      </a:r>
                    </a:p>
                  </a:txBody>
                  <a:tcPr marL="45720" marR="45720" anchor="ctr" horzOverflow="overflow">
                    <a:lnL w="25400">
                      <a:solidFill>
                        <a:srgbClr val="FFFFFF"/>
                      </a:solidFill>
                    </a:lnL>
                    <a:solidFill>
                      <a:srgbClr val="FFDB43"/>
                    </a:solidFill>
                  </a:tcPr>
                </a:tc>
                <a:tc>
                  <a:txBody>
                    <a:bodyPr/>
                    <a:lstStyle/>
                    <a:p>
                      <a:pPr algn="ctr">
                        <a:defRPr sz="1800"/>
                      </a:pPr>
                      <a:r>
                        <a:rPr sz="1600">
                          <a:solidFill>
                            <a:srgbClr val="0C1F75"/>
                          </a:solidFill>
                          <a:latin typeface="Arial Hebrew"/>
                          <a:ea typeface="Arial Hebrew"/>
                          <a:cs typeface="Arial Hebrew"/>
                          <a:sym typeface="Arial Hebrew"/>
                        </a:rPr>
                        <a:t>160</a:t>
                      </a:r>
                    </a:p>
                  </a:txBody>
                  <a:tcPr marL="45720" marR="45720" anchor="ctr" horzOverflow="overflow">
                    <a:solidFill>
                      <a:srgbClr val="FFDB43"/>
                    </a:solidFill>
                  </a:tcPr>
                </a:tc>
                <a:tc>
                  <a:txBody>
                    <a:bodyPr/>
                    <a:lstStyle/>
                    <a:p>
                      <a:pPr algn="ctr">
                        <a:defRPr sz="1800"/>
                      </a:pPr>
                      <a:r>
                        <a:rPr sz="1600">
                          <a:solidFill>
                            <a:srgbClr val="0C1F75"/>
                          </a:solidFill>
                          <a:latin typeface="Arial Hebrew"/>
                          <a:ea typeface="Arial Hebrew"/>
                          <a:cs typeface="Arial Hebrew"/>
                          <a:sym typeface="Arial Hebrew"/>
                        </a:rPr>
                        <a:t>504</a:t>
                      </a:r>
                    </a:p>
                  </a:txBody>
                  <a:tcPr marL="45720" marR="45720" anchor="ctr" horzOverflow="overflow">
                    <a:solidFill>
                      <a:srgbClr val="FFDB43"/>
                    </a:solidFill>
                  </a:tcPr>
                </a:tc>
                <a:tc>
                  <a:txBody>
                    <a:bodyPr/>
                    <a:lstStyle/>
                    <a:p>
                      <a:pPr algn="ctr">
                        <a:defRPr sz="1800"/>
                      </a:pPr>
                      <a:r>
                        <a:rPr sz="1600">
                          <a:solidFill>
                            <a:srgbClr val="0C1F75"/>
                          </a:solidFill>
                          <a:latin typeface="Arial Hebrew"/>
                          <a:ea typeface="Arial Hebrew"/>
                          <a:cs typeface="Arial Hebrew"/>
                          <a:sym typeface="Arial Hebrew"/>
                        </a:rPr>
                        <a:t>1023</a:t>
                      </a:r>
                    </a:p>
                  </a:txBody>
                  <a:tcPr marL="45720" marR="45720" anchor="ctr" horzOverflow="overflow">
                    <a:solidFill>
                      <a:srgbClr val="FFDB43"/>
                    </a:solidFill>
                  </a:tcPr>
                </a:tc>
                <a:tc>
                  <a:txBody>
                    <a:bodyPr/>
                    <a:lstStyle/>
                    <a:p>
                      <a:pPr algn="ctr">
                        <a:defRPr sz="1800"/>
                      </a:pPr>
                      <a:r>
                        <a:rPr sz="1600">
                          <a:solidFill>
                            <a:srgbClr val="0C1F75"/>
                          </a:solidFill>
                          <a:latin typeface="Arial Hebrew"/>
                          <a:ea typeface="Arial Hebrew"/>
                          <a:cs typeface="Arial Hebrew"/>
                          <a:sym typeface="Arial Hebrew"/>
                        </a:rPr>
                        <a:t>1435</a:t>
                      </a:r>
                    </a:p>
                  </a:txBody>
                  <a:tcPr marL="45720" marR="45720" anchor="ctr" horzOverflow="overflow">
                    <a:solidFill>
                      <a:srgbClr val="FFDB43"/>
                    </a:solidFill>
                  </a:tcPr>
                </a:tc>
                <a:tc>
                  <a:txBody>
                    <a:bodyPr/>
                    <a:lstStyle/>
                    <a:p>
                      <a:pPr algn="ctr">
                        <a:defRPr sz="1800"/>
                      </a:pPr>
                      <a:r>
                        <a:rPr sz="1600">
                          <a:solidFill>
                            <a:srgbClr val="0C1F75"/>
                          </a:solidFill>
                          <a:latin typeface="Arial Hebrew"/>
                          <a:ea typeface="Arial Hebrew"/>
                          <a:cs typeface="Arial Hebrew"/>
                          <a:sym typeface="Arial Hebrew"/>
                        </a:rPr>
                        <a:t>1669</a:t>
                      </a:r>
                    </a:p>
                  </a:txBody>
                  <a:tcPr marL="45720" marR="45720" anchor="ctr" horzOverflow="overflow">
                    <a:solidFill>
                      <a:srgbClr val="FFDB43"/>
                    </a:solidFill>
                  </a:tcPr>
                </a:tc>
                <a:tc>
                  <a:txBody>
                    <a:bodyPr/>
                    <a:lstStyle/>
                    <a:p>
                      <a:pPr algn="ctr">
                        <a:defRPr sz="1800"/>
                      </a:pPr>
                      <a:r>
                        <a:rPr sz="1600">
                          <a:solidFill>
                            <a:srgbClr val="0C1F75"/>
                          </a:solidFill>
                          <a:latin typeface="Arial Hebrew"/>
                          <a:ea typeface="Arial Hebrew"/>
                          <a:cs typeface="Arial Hebrew"/>
                          <a:sym typeface="Arial Hebrew"/>
                        </a:rPr>
                        <a:t>1767</a:t>
                      </a:r>
                    </a:p>
                  </a:txBody>
                  <a:tcPr marL="45720" marR="45720" anchor="ctr" horzOverflow="overflow">
                    <a:lnR w="25400">
                      <a:solidFill>
                        <a:srgbClr val="FFFFFF"/>
                      </a:solidFill>
                    </a:lnR>
                    <a:solidFill>
                      <a:srgbClr val="FFDB43"/>
                    </a:solidFill>
                  </a:tcPr>
                </a:tc>
              </a:tr>
              <a:tr h="552873">
                <a:tc>
                  <a:txBody>
                    <a:bodyPr/>
                    <a:lstStyle/>
                    <a:p>
                      <a:pPr algn="r">
                        <a:defRPr sz="1800"/>
                      </a:pPr>
                      <a:r>
                        <a:rPr sz="1600" b="1">
                          <a:solidFill>
                            <a:srgbClr val="0C1F75"/>
                          </a:solidFill>
                          <a:latin typeface="Arial Hebrew"/>
                          <a:ea typeface="Arial Hebrew"/>
                          <a:cs typeface="Arial Hebrew"/>
                          <a:sym typeface="Arial Hebrew"/>
                        </a:rPr>
                        <a:t>% מתוך בתיה"ס בתשע"ז</a:t>
                      </a:r>
                    </a:p>
                  </a:txBody>
                  <a:tcPr marL="45720" marR="45720" anchor="ctr" horzOverflow="overflow">
                    <a:lnL w="25400">
                      <a:solidFill>
                        <a:srgbClr val="FFFFFF"/>
                      </a:solidFill>
                    </a:lnL>
                    <a:lnB w="25400">
                      <a:solidFill>
                        <a:srgbClr val="FFFFFF"/>
                      </a:solidFill>
                    </a:lnB>
                    <a:solidFill>
                      <a:srgbClr val="E3EFEA"/>
                    </a:solidFill>
                  </a:tcPr>
                </a:tc>
                <a:tc>
                  <a:txBody>
                    <a:bodyPr/>
                    <a:lstStyle/>
                    <a:p>
                      <a:pPr algn="ctr">
                        <a:defRPr sz="1800"/>
                      </a:pPr>
                      <a:r>
                        <a:rPr sz="1600">
                          <a:solidFill>
                            <a:srgbClr val="0C1F75"/>
                          </a:solidFill>
                          <a:latin typeface="Arial Hebrew"/>
                          <a:ea typeface="Arial Hebrew"/>
                          <a:cs typeface="Arial Hebrew"/>
                          <a:sym typeface="Arial Hebrew"/>
                        </a:rPr>
                        <a:t>9%</a:t>
                      </a:r>
                    </a:p>
                  </a:txBody>
                  <a:tcPr marL="45720" marR="45720" anchor="ctr" horzOverflow="overflow">
                    <a:lnB w="25400">
                      <a:solidFill>
                        <a:srgbClr val="FFFFFF"/>
                      </a:solidFill>
                    </a:lnB>
                    <a:solidFill>
                      <a:srgbClr val="E3EFEA"/>
                    </a:solidFill>
                  </a:tcPr>
                </a:tc>
                <a:tc>
                  <a:txBody>
                    <a:bodyPr/>
                    <a:lstStyle/>
                    <a:p>
                      <a:pPr algn="ctr">
                        <a:defRPr sz="1800"/>
                      </a:pPr>
                      <a:r>
                        <a:rPr sz="1600">
                          <a:solidFill>
                            <a:srgbClr val="0C1F75"/>
                          </a:solidFill>
                          <a:latin typeface="Arial Hebrew"/>
                          <a:ea typeface="Arial Hebrew"/>
                          <a:cs typeface="Arial Hebrew"/>
                          <a:sym typeface="Arial Hebrew"/>
                        </a:rPr>
                        <a:t>29%</a:t>
                      </a:r>
                    </a:p>
                  </a:txBody>
                  <a:tcPr marL="45720" marR="45720" anchor="ctr" horzOverflow="overflow">
                    <a:lnB w="25400">
                      <a:solidFill>
                        <a:srgbClr val="FFFFFF"/>
                      </a:solidFill>
                    </a:lnB>
                    <a:solidFill>
                      <a:srgbClr val="E3EFEA"/>
                    </a:solidFill>
                  </a:tcPr>
                </a:tc>
                <a:tc>
                  <a:txBody>
                    <a:bodyPr/>
                    <a:lstStyle/>
                    <a:p>
                      <a:pPr algn="ctr">
                        <a:defRPr sz="1800"/>
                      </a:pPr>
                      <a:r>
                        <a:rPr sz="1600">
                          <a:solidFill>
                            <a:srgbClr val="0C1F75"/>
                          </a:solidFill>
                          <a:latin typeface="Arial Hebrew"/>
                          <a:ea typeface="Arial Hebrew"/>
                          <a:cs typeface="Arial Hebrew"/>
                          <a:sym typeface="Arial Hebrew"/>
                        </a:rPr>
                        <a:t>56%</a:t>
                      </a:r>
                    </a:p>
                  </a:txBody>
                  <a:tcPr marL="45720" marR="45720" anchor="ctr" horzOverflow="overflow">
                    <a:lnB w="25400">
                      <a:solidFill>
                        <a:srgbClr val="FFFFFF"/>
                      </a:solidFill>
                    </a:lnB>
                    <a:solidFill>
                      <a:srgbClr val="E3EFEA"/>
                    </a:solidFill>
                  </a:tcPr>
                </a:tc>
                <a:tc>
                  <a:txBody>
                    <a:bodyPr/>
                    <a:lstStyle/>
                    <a:p>
                      <a:pPr algn="ctr">
                        <a:defRPr sz="1800"/>
                      </a:pPr>
                      <a:r>
                        <a:rPr sz="1600">
                          <a:solidFill>
                            <a:srgbClr val="0C1F75"/>
                          </a:solidFill>
                          <a:latin typeface="Arial Hebrew"/>
                          <a:ea typeface="Arial Hebrew"/>
                          <a:cs typeface="Arial Hebrew"/>
                          <a:sym typeface="Arial Hebrew"/>
                        </a:rPr>
                        <a:t>79%</a:t>
                      </a:r>
                    </a:p>
                  </a:txBody>
                  <a:tcPr marL="45720" marR="45720" anchor="ctr" horzOverflow="overflow">
                    <a:lnB w="25400">
                      <a:solidFill>
                        <a:srgbClr val="FFFFFF"/>
                      </a:solidFill>
                    </a:lnB>
                    <a:solidFill>
                      <a:srgbClr val="E3EFEA"/>
                    </a:solidFill>
                  </a:tcPr>
                </a:tc>
                <a:tc>
                  <a:txBody>
                    <a:bodyPr/>
                    <a:lstStyle/>
                    <a:p>
                      <a:pPr algn="ctr">
                        <a:defRPr sz="1800"/>
                      </a:pPr>
                      <a:r>
                        <a:rPr sz="1600">
                          <a:solidFill>
                            <a:srgbClr val="0C1F75"/>
                          </a:solidFill>
                          <a:latin typeface="Arial Hebrew"/>
                          <a:ea typeface="Arial Hebrew"/>
                          <a:cs typeface="Arial Hebrew"/>
                          <a:sym typeface="Arial Hebrew"/>
                        </a:rPr>
                        <a:t>92%</a:t>
                      </a:r>
                    </a:p>
                  </a:txBody>
                  <a:tcPr marL="45720" marR="45720" anchor="ctr" horzOverflow="overflow">
                    <a:lnB w="25400">
                      <a:solidFill>
                        <a:srgbClr val="FFFFFF"/>
                      </a:solidFill>
                    </a:lnB>
                    <a:solidFill>
                      <a:srgbClr val="E3EFEA"/>
                    </a:solidFill>
                  </a:tcPr>
                </a:tc>
                <a:tc>
                  <a:txBody>
                    <a:bodyPr/>
                    <a:lstStyle/>
                    <a:p>
                      <a:pPr algn="ctr">
                        <a:defRPr sz="1800"/>
                      </a:pPr>
                      <a:r>
                        <a:rPr sz="1600">
                          <a:solidFill>
                            <a:srgbClr val="0C1F75"/>
                          </a:solidFill>
                          <a:latin typeface="Arial Hebrew"/>
                          <a:ea typeface="Arial Hebrew"/>
                          <a:cs typeface="Arial Hebrew"/>
                          <a:sym typeface="Arial Hebrew"/>
                        </a:rPr>
                        <a:t>97.5%</a:t>
                      </a:r>
                    </a:p>
                  </a:txBody>
                  <a:tcPr marL="45720" marR="45720" anchor="ctr" horzOverflow="overflow">
                    <a:lnR w="25400">
                      <a:solidFill>
                        <a:srgbClr val="FFFFFF"/>
                      </a:solidFill>
                    </a:lnR>
                    <a:lnB w="25400">
                      <a:solidFill>
                        <a:srgbClr val="FFFFFF"/>
                      </a:solidFill>
                    </a:lnB>
                    <a:solidFill>
                      <a:srgbClr val="E3EFEA"/>
                    </a:solidFill>
                  </a:tcPr>
                </a:tc>
              </a:tr>
            </a:tbl>
          </a:graphicData>
        </a:graphic>
      </p:graphicFrame>
      <p:sp>
        <p:nvSpPr>
          <p:cNvPr id="147" name="Shape 147"/>
          <p:cNvSpPr/>
          <p:nvPr/>
        </p:nvSpPr>
        <p:spPr>
          <a:xfrm>
            <a:off x="349516" y="341784"/>
            <a:ext cx="6328536"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נתונים מספריים | בתי"ס יסודיים רשמיים</a:t>
            </a:r>
          </a:p>
        </p:txBody>
      </p:sp>
      <p:sp>
        <p:nvSpPr>
          <p:cNvPr id="148" name="Shape 148"/>
          <p:cNvSpPr/>
          <p:nvPr/>
        </p:nvSpPr>
        <p:spPr>
          <a:xfrm>
            <a:off x="819026" y="3659502"/>
            <a:ext cx="5587897" cy="1343660"/>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rtl="1">
              <a:lnSpc>
                <a:spcPct val="120000"/>
              </a:lnSpc>
              <a:defRPr sz="1600" b="1">
                <a:solidFill>
                  <a:srgbClr val="0C1F75"/>
                </a:solidFill>
                <a:latin typeface="Arial Hebrew"/>
                <a:ea typeface="Arial Hebrew"/>
                <a:cs typeface="Arial Hebrew"/>
                <a:sym typeface="Arial Hebrew"/>
              </a:defRPr>
            </a:pPr>
            <a:r>
              <a:t>רשויות שאינן בניהול עצמי</a:t>
            </a:r>
            <a:r>
              <a:rPr b="0"/>
              <a:t> - </a:t>
            </a:r>
            <a:r>
              <a:t>תשע</a:t>
            </a:r>
            <a:r>
              <a:rPr b="0"/>
              <a:t>”</a:t>
            </a:r>
            <a:r>
              <a:t>ז</a:t>
            </a:r>
            <a:r>
              <a:rPr b="0"/>
              <a:t> - 10:</a:t>
            </a:r>
          </a:p>
          <a:p>
            <a:pPr>
              <a:lnSpc>
                <a:spcPct val="120000"/>
              </a:lnSpc>
              <a:defRPr sz="1600">
                <a:solidFill>
                  <a:srgbClr val="0C1F75"/>
                </a:solidFill>
                <a:latin typeface="Arial Hebrew"/>
                <a:ea typeface="Arial Hebrew"/>
                <a:cs typeface="Arial Hebrew"/>
                <a:sym typeface="Arial Hebrew"/>
              </a:defRPr>
            </a:pPr>
            <a:endParaRPr b="0"/>
          </a:p>
          <a:p>
            <a:pPr rtl="1">
              <a:lnSpc>
                <a:spcPct val="120000"/>
              </a:lnSpc>
              <a:defRPr sz="1600">
                <a:solidFill>
                  <a:srgbClr val="0C1F75"/>
                </a:solidFill>
                <a:latin typeface="Arial Hebrew"/>
                <a:ea typeface="Arial Hebrew"/>
                <a:cs typeface="Arial Hebrew"/>
                <a:sym typeface="Arial Hebrew"/>
              </a:defRPr>
            </a:pPr>
            <a:r>
              <a:t>7- רשויות המתנגדות לכניסה לניהול עצמי</a:t>
            </a:r>
          </a:p>
          <a:p>
            <a:pPr rtl="1">
              <a:lnSpc>
                <a:spcPct val="120000"/>
              </a:lnSpc>
              <a:defRPr sz="1600">
                <a:solidFill>
                  <a:srgbClr val="0C1F75"/>
                </a:solidFill>
                <a:latin typeface="Arial Hebrew"/>
                <a:ea typeface="Arial Hebrew"/>
                <a:cs typeface="Arial Hebrew"/>
                <a:sym typeface="Arial Hebrew"/>
              </a:defRPr>
            </a:pPr>
            <a:r>
              <a:t>2- רשויות העתידות להיכנס לניהול עצמי בתשע"ח (אבן יהודה, עמנואל)</a:t>
            </a:r>
          </a:p>
          <a:p>
            <a:pPr rtl="1">
              <a:lnSpc>
                <a:spcPct val="120000"/>
              </a:lnSpc>
              <a:defRPr sz="1600">
                <a:solidFill>
                  <a:srgbClr val="0C1F75"/>
                </a:solidFill>
                <a:latin typeface="Arial Hebrew"/>
                <a:ea typeface="Arial Hebrew"/>
                <a:cs typeface="Arial Hebrew"/>
                <a:sym typeface="Arial Hebrew"/>
              </a:defRPr>
            </a:pPr>
            <a:r>
              <a:t>1- קושי משפטי בכניסה לניהול עצמי (בתיה"ס אינם בבעלות הרשות)</a:t>
            </a:r>
          </a:p>
        </p:txBody>
      </p:sp>
      <p:grpSp>
        <p:nvGrpSpPr>
          <p:cNvPr id="151" name="Group 151">
            <a:hlinkClick r:id="rId3" action="ppaction://hlinksldjump"/>
          </p:cNvPr>
          <p:cNvGrpSpPr/>
          <p:nvPr/>
        </p:nvGrpSpPr>
        <p:grpSpPr>
          <a:xfrm>
            <a:off x="7649237" y="116"/>
            <a:ext cx="1520277" cy="1125048"/>
            <a:chOff x="0" y="0"/>
            <a:chExt cx="1520276" cy="1125047"/>
          </a:xfrm>
        </p:grpSpPr>
        <p:sp>
          <p:nvSpPr>
            <p:cNvPr id="149" name="Shape 149"/>
            <p:cNvSpPr/>
            <p:nvPr/>
          </p:nvSpPr>
          <p:spPr>
            <a:xfrm>
              <a:off x="-1" y="0"/>
              <a:ext cx="1520278" cy="1125048"/>
            </a:xfrm>
            <a:prstGeom prst="rect">
              <a:avLst/>
            </a:prstGeom>
            <a:solidFill>
              <a:srgbClr val="01BCD6"/>
            </a:solidFill>
            <a:ln w="12700" cap="flat">
              <a:noFill/>
              <a:miter lim="400000"/>
            </a:ln>
            <a:effectLst/>
          </p:spPr>
          <p:txBody>
            <a:bodyPr wrap="square" lIns="45718" tIns="45718" rIns="45718" bIns="45718" numCol="1" anchor="ctr">
              <a:noAutofit/>
            </a:bodyPr>
            <a:lstStyle/>
            <a:p>
              <a:pPr algn="l"/>
              <a:endParaRPr/>
            </a:p>
          </p:txBody>
        </p:sp>
        <p:sp>
          <p:nvSpPr>
            <p:cNvPr id="150" name="Shape 150"/>
            <p:cNvSpPr/>
            <p:nvPr/>
          </p:nvSpPr>
          <p:spPr>
            <a:xfrm>
              <a:off x="-1" y="395981"/>
              <a:ext cx="1520278" cy="33308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grpSp>
        <p:nvGrpSpPr>
          <p:cNvPr id="154" name="Group 154">
            <a:hlinkClick r:id="rId4" action="ppaction://hlinksldjump"/>
          </p:cNvPr>
          <p:cNvGrpSpPr/>
          <p:nvPr/>
        </p:nvGrpSpPr>
        <p:grpSpPr>
          <a:xfrm>
            <a:off x="7657066" y="1155816"/>
            <a:ext cx="1504620" cy="1125049"/>
            <a:chOff x="0" y="0"/>
            <a:chExt cx="1504619" cy="1125048"/>
          </a:xfrm>
        </p:grpSpPr>
        <p:sp>
          <p:nvSpPr>
            <p:cNvPr id="152" name="Shape 152"/>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53" name="Shape 153"/>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157" name="Group 157">
            <a:hlinkClick r:id="rId5" action="ppaction://hlinksldjump"/>
          </p:cNvPr>
          <p:cNvGrpSpPr/>
          <p:nvPr/>
        </p:nvGrpSpPr>
        <p:grpSpPr>
          <a:xfrm>
            <a:off x="7664895" y="2309668"/>
            <a:ext cx="1504620" cy="1125050"/>
            <a:chOff x="0" y="0"/>
            <a:chExt cx="1504619" cy="1125048"/>
          </a:xfrm>
        </p:grpSpPr>
        <p:sp>
          <p:nvSpPr>
            <p:cNvPr id="155" name="Shape 155"/>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56" name="Shape 156"/>
            <p:cNvSpPr/>
            <p:nvPr/>
          </p:nvSpPr>
          <p:spPr>
            <a:xfrm>
              <a:off x="107450" y="938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160" name="Group 160">
            <a:hlinkClick r:id="rId6" action="ppaction://hlinksldjump"/>
          </p:cNvPr>
          <p:cNvGrpSpPr/>
          <p:nvPr/>
        </p:nvGrpSpPr>
        <p:grpSpPr>
          <a:xfrm>
            <a:off x="7664895" y="3466001"/>
            <a:ext cx="1504620" cy="1125049"/>
            <a:chOff x="0" y="0"/>
            <a:chExt cx="1504619" cy="1125047"/>
          </a:xfrm>
        </p:grpSpPr>
        <p:sp>
          <p:nvSpPr>
            <p:cNvPr id="158" name="Shape 158"/>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59" name="Shape 159"/>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163" name="Group 163">
            <a:hlinkClick r:id="rId7" action="ppaction://hlinksldjump"/>
          </p:cNvPr>
          <p:cNvGrpSpPr/>
          <p:nvPr/>
        </p:nvGrpSpPr>
        <p:grpSpPr>
          <a:xfrm>
            <a:off x="7664895" y="4619854"/>
            <a:ext cx="1504620" cy="1125049"/>
            <a:chOff x="0" y="0"/>
            <a:chExt cx="1504619" cy="1125047"/>
          </a:xfrm>
        </p:grpSpPr>
        <p:sp>
          <p:nvSpPr>
            <p:cNvPr id="161" name="Shape 161"/>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62" name="Shape 162"/>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sp>
        <p:nvSpPr>
          <p:cNvPr id="164" name="Shape 164"/>
          <p:cNvSpPr/>
          <p:nvPr/>
        </p:nvSpPr>
        <p:spPr>
          <a:xfrm rot="10800000">
            <a:off x="6946900" y="-9749"/>
            <a:ext cx="1264320" cy="1137392"/>
          </a:xfrm>
          <a:prstGeom prst="rightArrow">
            <a:avLst>
              <a:gd name="adj1" fmla="val 99631"/>
              <a:gd name="adj2" fmla="val 60989"/>
            </a:avLst>
          </a:prstGeom>
          <a:solidFill>
            <a:srgbClr val="01BCD6"/>
          </a:solidFill>
          <a:ln w="12700">
            <a:miter lim="400000"/>
          </a:ln>
        </p:spPr>
        <p:txBody>
          <a:bodyPr lIns="45718" tIns="45718" rIns="45718" bIns="45718" anchor="ctr"/>
          <a:lstStyle/>
          <a:p>
            <a:endParaRPr/>
          </a:p>
        </p:txBody>
      </p:sp>
      <p:sp>
        <p:nvSpPr>
          <p:cNvPr id="165" name="Shape 165"/>
          <p:cNvSpPr/>
          <p:nvPr/>
        </p:nvSpPr>
        <p:spPr>
          <a:xfrm>
            <a:off x="8180611" y="359669"/>
            <a:ext cx="540727"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defTabSz="457200" rtl="1">
              <a:defRPr sz="2100" b="1">
                <a:solidFill>
                  <a:srgbClr val="0C1F75"/>
                </a:solidFill>
                <a:latin typeface="Arial Hebrew"/>
                <a:ea typeface="Arial Hebrew"/>
                <a:cs typeface="Arial Hebrew"/>
                <a:sym typeface="Arial Hebrew"/>
              </a:defRPr>
            </a:lvl1pPr>
          </a:lstStyle>
          <a:p>
            <a:r>
              <a:t>רקע</a:t>
            </a:r>
          </a:p>
        </p:txBody>
      </p:sp>
      <p:grpSp>
        <p:nvGrpSpPr>
          <p:cNvPr id="168" name="Group 168">
            <a:hlinkClick r:id="rId8" action="ppaction://hlinksldjump"/>
          </p:cNvPr>
          <p:cNvGrpSpPr/>
          <p:nvPr/>
        </p:nvGrpSpPr>
        <p:grpSpPr>
          <a:xfrm>
            <a:off x="7669766" y="5774923"/>
            <a:ext cx="1504620" cy="1125049"/>
            <a:chOff x="0" y="0"/>
            <a:chExt cx="1504619" cy="1125047"/>
          </a:xfrm>
        </p:grpSpPr>
        <p:sp>
          <p:nvSpPr>
            <p:cNvPr id="166" name="Shape 166"/>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67" name="Shape 167"/>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169" name="Shape 169"/>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170" name="image1.png"/>
          <p:cNvPicPr>
            <a:picLocks noChangeAspect="1"/>
          </p:cNvPicPr>
          <p:nvPr/>
        </p:nvPicPr>
        <p:blipFill>
          <a:blip r:embed="rId9">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Shape 174"/>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rgbClr val="0C1F75"/>
                </a:solidFill>
              </a:defRPr>
            </a:pPr>
            <a:endParaRPr/>
          </a:p>
        </p:txBody>
      </p:sp>
      <p:sp>
        <p:nvSpPr>
          <p:cNvPr id="175" name="Shape 175"/>
          <p:cNvSpPr>
            <a:spLocks noGrp="1"/>
          </p:cNvSpPr>
          <p:nvPr>
            <p:ph type="body" sz="half" idx="1"/>
          </p:nvPr>
        </p:nvSpPr>
        <p:spPr>
          <a:xfrm>
            <a:off x="77441" y="2736995"/>
            <a:ext cx="6780662" cy="3329927"/>
          </a:xfrm>
          <a:prstGeom prst="rect">
            <a:avLst/>
          </a:prstGeom>
        </p:spPr>
        <p:txBody>
          <a:bodyPr>
            <a:noAutofit/>
          </a:bodyPr>
          <a:lstStyle/>
          <a:p>
            <a:pPr>
              <a:lnSpc>
                <a:spcPct val="120000"/>
              </a:lnSpc>
              <a:spcBef>
                <a:spcPts val="500"/>
              </a:spcBef>
              <a:buSzTx/>
              <a:buNone/>
              <a:defRPr sz="2000" b="1">
                <a:solidFill>
                  <a:srgbClr val="0C1F75"/>
                </a:solidFill>
                <a:latin typeface="Arial Hebrew"/>
                <a:ea typeface="Arial Hebrew"/>
                <a:cs typeface="Arial Hebrew"/>
                <a:sym typeface="Arial Hebrew"/>
              </a:defRPr>
            </a:pPr>
            <a:r>
              <a:t>עקרונות מרכזיים</a:t>
            </a:r>
            <a:r>
              <a:rPr b="0"/>
              <a:t>:</a:t>
            </a:r>
          </a:p>
          <a:p>
            <a:pPr marL="342899" indent="-342899">
              <a:lnSpc>
                <a:spcPct val="120000"/>
              </a:lnSpc>
              <a:spcBef>
                <a:spcPts val="900"/>
              </a:spcBef>
              <a:defRPr sz="2000">
                <a:solidFill>
                  <a:srgbClr val="0C1F75"/>
                </a:solidFill>
                <a:latin typeface="Arial Hebrew"/>
                <a:ea typeface="Arial Hebrew"/>
                <a:cs typeface="Arial Hebrew"/>
                <a:sym typeface="Arial Hebrew"/>
              </a:defRPr>
            </a:pPr>
            <a:r>
              <a:t>בית הספר נהנה מ</a:t>
            </a:r>
            <a:r>
              <a:rPr b="1"/>
              <a:t>גמישות ועצמאות </a:t>
            </a:r>
            <a:r>
              <a:t>בהפעלת המשאבים שלרשותו.</a:t>
            </a:r>
          </a:p>
          <a:p>
            <a:pPr marL="342899" indent="-342899">
              <a:lnSpc>
                <a:spcPct val="120000"/>
              </a:lnSpc>
              <a:spcBef>
                <a:spcPts val="900"/>
              </a:spcBef>
              <a:defRPr sz="2000">
                <a:solidFill>
                  <a:srgbClr val="0C1F75"/>
                </a:solidFill>
                <a:latin typeface="Arial Hebrew"/>
                <a:ea typeface="Arial Hebrew"/>
                <a:cs typeface="Arial Hebrew"/>
                <a:sym typeface="Arial Hebrew"/>
              </a:defRPr>
            </a:pPr>
            <a:r>
              <a:t>בית הספר </a:t>
            </a:r>
            <a:r>
              <a:rPr b="1"/>
              <a:t>קובע סדרי עדיפויות </a:t>
            </a:r>
            <a:r>
              <a:t>ומפנה את המשאבים לטובת היעדים והצרכים שהגדיר לשם שיפור וקידום הישגיו הפדגוגיים. </a:t>
            </a:r>
          </a:p>
          <a:p>
            <a:pPr marL="342899" indent="-342899">
              <a:lnSpc>
                <a:spcPct val="120000"/>
              </a:lnSpc>
              <a:spcBef>
                <a:spcPts val="900"/>
              </a:spcBef>
              <a:defRPr sz="2000">
                <a:solidFill>
                  <a:srgbClr val="0C1F75"/>
                </a:solidFill>
                <a:latin typeface="Arial Hebrew"/>
                <a:ea typeface="Arial Hebrew"/>
                <a:cs typeface="Arial Hebrew"/>
                <a:sym typeface="Arial Hebrew"/>
              </a:defRPr>
            </a:pPr>
            <a:r>
              <a:t>בית הספר </a:t>
            </a:r>
            <a:r>
              <a:rPr b="1"/>
              <a:t>לוקח אחריות </a:t>
            </a:r>
            <a:r>
              <a:t>על ניצול המשאבים והתוצרים החינוכיים.</a:t>
            </a:r>
          </a:p>
          <a:p>
            <a:pPr marL="342899" indent="-342899">
              <a:lnSpc>
                <a:spcPct val="120000"/>
              </a:lnSpc>
              <a:spcBef>
                <a:spcPts val="900"/>
              </a:spcBef>
              <a:defRPr sz="2000">
                <a:solidFill>
                  <a:srgbClr val="0C1F75"/>
                </a:solidFill>
                <a:latin typeface="Arial Hebrew"/>
                <a:ea typeface="Arial Hebrew"/>
                <a:cs typeface="Arial Hebrew"/>
                <a:sym typeface="Arial Hebrew"/>
              </a:defRPr>
            </a:pPr>
            <a:r>
              <a:t>צוות בית הספר והקהילה </a:t>
            </a:r>
            <a:r>
              <a:rPr b="1"/>
              <a:t>שותפים בקבלת ההחלטות </a:t>
            </a:r>
            <a:br>
              <a:rPr b="1"/>
            </a:br>
            <a:r>
              <a:t>וחותרים במשותף להגשמתן. </a:t>
            </a:r>
          </a:p>
        </p:txBody>
      </p:sp>
      <p:sp>
        <p:nvSpPr>
          <p:cNvPr id="176" name="Shape 176"/>
          <p:cNvSpPr/>
          <p:nvPr/>
        </p:nvSpPr>
        <p:spPr>
          <a:xfrm>
            <a:off x="4103878" y="341784"/>
            <a:ext cx="2688843"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תפיסת המדיניות</a:t>
            </a:r>
          </a:p>
        </p:txBody>
      </p:sp>
      <p:sp>
        <p:nvSpPr>
          <p:cNvPr id="177" name="Shape 177"/>
          <p:cNvSpPr/>
          <p:nvPr/>
        </p:nvSpPr>
        <p:spPr>
          <a:xfrm>
            <a:off x="838314" y="1033042"/>
            <a:ext cx="5956187" cy="1434203"/>
          </a:xfrm>
          <a:prstGeom prst="rect">
            <a:avLst/>
          </a:prstGeom>
          <a:solidFill>
            <a:srgbClr val="E3EFEA"/>
          </a:solidFill>
          <a:ln w="12700">
            <a:miter lim="400000"/>
          </a:ln>
        </p:spPr>
        <p:txBody>
          <a:bodyPr lIns="45718" tIns="45718" rIns="45718" bIns="45718" anchor="ctr"/>
          <a:lstStyle/>
          <a:p>
            <a:pPr>
              <a:defRPr>
                <a:latin typeface="Arial Hebrew"/>
                <a:ea typeface="Arial Hebrew"/>
                <a:cs typeface="Arial Hebrew"/>
                <a:sym typeface="Arial Hebrew"/>
              </a:defRPr>
            </a:pPr>
            <a:endParaRPr/>
          </a:p>
        </p:txBody>
      </p:sp>
      <p:sp>
        <p:nvSpPr>
          <p:cNvPr id="178" name="Shape 178"/>
          <p:cNvSpPr/>
          <p:nvPr/>
        </p:nvSpPr>
        <p:spPr>
          <a:xfrm>
            <a:off x="1559673" y="1201503"/>
            <a:ext cx="5023292" cy="102616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lnSpc>
                <a:spcPct val="110000"/>
              </a:lnSpc>
              <a:defRPr sz="2200" b="1">
                <a:solidFill>
                  <a:srgbClr val="01BCD6"/>
                </a:solidFill>
                <a:latin typeface="Arial Hebrew"/>
                <a:ea typeface="Arial Hebrew"/>
                <a:cs typeface="Arial Hebrew"/>
                <a:sym typeface="Arial Hebrew"/>
              </a:defRPr>
            </a:lvl1pPr>
          </a:lstStyle>
          <a:p>
            <a:r>
              <a:t>תרבות ניהולית - אירגונית שבבסיסה תפיסה של העברת מוקד קבלת החלטות, הסמכות והאחריות, לבתי הספר. </a:t>
            </a:r>
          </a:p>
        </p:txBody>
      </p:sp>
      <p:sp>
        <p:nvSpPr>
          <p:cNvPr id="179" name="Shape 179">
            <a:hlinkClick r:id="rId2" action="ppaction://hlinksldjump"/>
          </p:cNvPr>
          <p:cNvSpPr/>
          <p:nvPr/>
        </p:nvSpPr>
        <p:spPr>
          <a:xfrm>
            <a:off x="7657066" y="1155815"/>
            <a:ext cx="1504619" cy="1125049"/>
          </a:xfrm>
          <a:prstGeom prst="rect">
            <a:avLst/>
          </a:prstGeom>
          <a:solidFill>
            <a:srgbClr val="01BCD6"/>
          </a:solidFill>
          <a:ln w="12700">
            <a:miter lim="400000"/>
          </a:ln>
        </p:spPr>
        <p:txBody>
          <a:bodyPr lIns="45718" tIns="45718" rIns="45718" bIns="45718" anchor="ctr"/>
          <a:lstStyle/>
          <a:p>
            <a:endParaRPr/>
          </a:p>
        </p:txBody>
      </p:sp>
      <p:grpSp>
        <p:nvGrpSpPr>
          <p:cNvPr id="184" name="Group 184">
            <a:hlinkClick r:id="rId3" action="ppaction://hlinksldjump"/>
          </p:cNvPr>
          <p:cNvGrpSpPr/>
          <p:nvPr/>
        </p:nvGrpSpPr>
        <p:grpSpPr>
          <a:xfrm>
            <a:off x="7649237" y="116"/>
            <a:ext cx="1520278" cy="1125049"/>
            <a:chOff x="0" y="0"/>
            <a:chExt cx="1520277" cy="1125048"/>
          </a:xfrm>
        </p:grpSpPr>
        <p:grpSp>
          <p:nvGrpSpPr>
            <p:cNvPr id="182" name="Group 182"/>
            <p:cNvGrpSpPr/>
            <p:nvPr/>
          </p:nvGrpSpPr>
          <p:grpSpPr>
            <a:xfrm>
              <a:off x="-1" y="0"/>
              <a:ext cx="1520279" cy="1125049"/>
              <a:chOff x="0" y="0"/>
              <a:chExt cx="1520277" cy="1125048"/>
            </a:xfrm>
          </p:grpSpPr>
          <p:sp>
            <p:nvSpPr>
              <p:cNvPr id="180" name="Shape 180"/>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181" name="Shape 181"/>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183" name="Shape 183"/>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sp>
        <p:nvSpPr>
          <p:cNvPr id="185" name="Shape 185"/>
          <p:cNvSpPr/>
          <p:nvPr/>
        </p:nvSpPr>
        <p:spPr>
          <a:xfrm rot="10800000">
            <a:off x="6946900" y="1161357"/>
            <a:ext cx="1264320" cy="1113968"/>
          </a:xfrm>
          <a:prstGeom prst="rightArrow">
            <a:avLst>
              <a:gd name="adj1" fmla="val 99631"/>
              <a:gd name="adj2" fmla="val 62272"/>
            </a:avLst>
          </a:prstGeom>
          <a:solidFill>
            <a:srgbClr val="01BCD6"/>
          </a:solidFill>
          <a:ln w="12700">
            <a:miter lim="400000"/>
          </a:ln>
        </p:spPr>
        <p:txBody>
          <a:bodyPr lIns="45718" tIns="45718" rIns="45718" bIns="45718" anchor="ctr"/>
          <a:lstStyle/>
          <a:p>
            <a:endParaRPr/>
          </a:p>
        </p:txBody>
      </p:sp>
      <p:sp>
        <p:nvSpPr>
          <p:cNvPr id="186" name="Shape 186"/>
          <p:cNvSpPr/>
          <p:nvPr/>
        </p:nvSpPr>
        <p:spPr>
          <a:xfrm>
            <a:off x="7988593" y="1532920"/>
            <a:ext cx="841564"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defTabSz="457200" rtl="1">
              <a:defRPr sz="2100" b="1">
                <a:solidFill>
                  <a:srgbClr val="0C1F75"/>
                </a:solidFill>
                <a:latin typeface="Arial Hebrew"/>
                <a:ea typeface="Arial Hebrew"/>
                <a:cs typeface="Arial Hebrew"/>
                <a:sym typeface="Arial Hebrew"/>
              </a:defRPr>
            </a:lvl1pPr>
          </a:lstStyle>
          <a:p>
            <a:r>
              <a:t>תפיסה</a:t>
            </a:r>
          </a:p>
        </p:txBody>
      </p:sp>
      <p:sp>
        <p:nvSpPr>
          <p:cNvPr id="187" name="Shape 187"/>
          <p:cNvSpPr/>
          <p:nvPr/>
        </p:nvSpPr>
        <p:spPr>
          <a:xfrm>
            <a:off x="7452058" y="1510005"/>
            <a:ext cx="339980" cy="467471"/>
          </a:xfrm>
          <a:custGeom>
            <a:avLst/>
            <a:gdLst/>
            <a:ahLst/>
            <a:cxnLst>
              <a:cxn ang="0">
                <a:pos x="wd2" y="hd2"/>
              </a:cxn>
              <a:cxn ang="5400000">
                <a:pos x="wd2" y="hd2"/>
              </a:cxn>
              <a:cxn ang="10800000">
                <a:pos x="wd2" y="hd2"/>
              </a:cxn>
              <a:cxn ang="16200000">
                <a:pos x="wd2" y="hd2"/>
              </a:cxn>
            </a:cxnLst>
            <a:rect l="0" t="0" r="r" b="b"/>
            <a:pathLst>
              <a:path w="21600" h="21600" extrusionOk="0">
                <a:moveTo>
                  <a:pt x="6275" y="6273"/>
                </a:moveTo>
                <a:cubicBezTo>
                  <a:pt x="6275" y="6273"/>
                  <a:pt x="6661" y="6914"/>
                  <a:pt x="8976" y="7703"/>
                </a:cubicBezTo>
                <a:cubicBezTo>
                  <a:pt x="8976" y="7703"/>
                  <a:pt x="9413" y="7721"/>
                  <a:pt x="8899" y="7354"/>
                </a:cubicBezTo>
                <a:cubicBezTo>
                  <a:pt x="8384" y="6987"/>
                  <a:pt x="7819" y="6529"/>
                  <a:pt x="8462" y="6291"/>
                </a:cubicBezTo>
                <a:cubicBezTo>
                  <a:pt x="9104" y="6052"/>
                  <a:pt x="9285" y="6071"/>
                  <a:pt x="9439" y="6511"/>
                </a:cubicBezTo>
                <a:cubicBezTo>
                  <a:pt x="9594" y="6950"/>
                  <a:pt x="10108" y="6694"/>
                  <a:pt x="10159" y="6273"/>
                </a:cubicBezTo>
                <a:cubicBezTo>
                  <a:pt x="10211" y="5851"/>
                  <a:pt x="11163" y="5411"/>
                  <a:pt x="11806" y="5209"/>
                </a:cubicBezTo>
                <a:cubicBezTo>
                  <a:pt x="12449" y="5007"/>
                  <a:pt x="13040" y="4934"/>
                  <a:pt x="12963" y="4585"/>
                </a:cubicBezTo>
                <a:cubicBezTo>
                  <a:pt x="12886" y="4237"/>
                  <a:pt x="12706" y="3980"/>
                  <a:pt x="11703" y="3980"/>
                </a:cubicBezTo>
                <a:cubicBezTo>
                  <a:pt x="10699" y="3980"/>
                  <a:pt x="11137" y="4934"/>
                  <a:pt x="10314" y="4365"/>
                </a:cubicBezTo>
                <a:cubicBezTo>
                  <a:pt x="9491" y="3797"/>
                  <a:pt x="10493" y="3944"/>
                  <a:pt x="10905" y="3816"/>
                </a:cubicBezTo>
                <a:cubicBezTo>
                  <a:pt x="11317" y="3687"/>
                  <a:pt x="11729" y="3155"/>
                  <a:pt x="11009" y="3119"/>
                </a:cubicBezTo>
                <a:cubicBezTo>
                  <a:pt x="10287" y="3082"/>
                  <a:pt x="10442" y="3339"/>
                  <a:pt x="9876" y="3192"/>
                </a:cubicBezTo>
                <a:cubicBezTo>
                  <a:pt x="9310" y="3045"/>
                  <a:pt x="9053" y="3706"/>
                  <a:pt x="8693" y="3614"/>
                </a:cubicBezTo>
                <a:cubicBezTo>
                  <a:pt x="8519" y="3570"/>
                  <a:pt x="8131" y="3374"/>
                  <a:pt x="7770" y="3142"/>
                </a:cubicBezTo>
                <a:cubicBezTo>
                  <a:pt x="6767" y="3765"/>
                  <a:pt x="6022" y="4597"/>
                  <a:pt x="5656" y="5546"/>
                </a:cubicBezTo>
                <a:cubicBezTo>
                  <a:pt x="5919" y="6021"/>
                  <a:pt x="6275" y="6273"/>
                  <a:pt x="6275" y="6273"/>
                </a:cubicBezTo>
                <a:moveTo>
                  <a:pt x="20588" y="12027"/>
                </a:moveTo>
                <a:cubicBezTo>
                  <a:pt x="20407" y="12027"/>
                  <a:pt x="20245" y="12080"/>
                  <a:pt x="20124" y="12164"/>
                </a:cubicBezTo>
                <a:lnTo>
                  <a:pt x="20119" y="12161"/>
                </a:lnTo>
                <a:cubicBezTo>
                  <a:pt x="18145" y="13734"/>
                  <a:pt x="15310" y="14727"/>
                  <a:pt x="12150" y="14727"/>
                </a:cubicBezTo>
                <a:cubicBezTo>
                  <a:pt x="6186" y="14727"/>
                  <a:pt x="1350" y="11211"/>
                  <a:pt x="1350" y="6873"/>
                </a:cubicBezTo>
                <a:cubicBezTo>
                  <a:pt x="1350" y="4606"/>
                  <a:pt x="2678" y="2571"/>
                  <a:pt x="4788" y="1137"/>
                </a:cubicBezTo>
                <a:lnTo>
                  <a:pt x="4777" y="1127"/>
                </a:lnTo>
                <a:cubicBezTo>
                  <a:pt x="4945" y="1037"/>
                  <a:pt x="5062" y="900"/>
                  <a:pt x="5062" y="736"/>
                </a:cubicBezTo>
                <a:cubicBezTo>
                  <a:pt x="5062" y="465"/>
                  <a:pt x="4760" y="245"/>
                  <a:pt x="4388" y="245"/>
                </a:cubicBezTo>
                <a:cubicBezTo>
                  <a:pt x="4192" y="245"/>
                  <a:pt x="4020" y="308"/>
                  <a:pt x="3897" y="405"/>
                </a:cubicBezTo>
                <a:lnTo>
                  <a:pt x="3895" y="403"/>
                </a:lnTo>
                <a:cubicBezTo>
                  <a:pt x="1505" y="2016"/>
                  <a:pt x="0" y="4314"/>
                  <a:pt x="0" y="6873"/>
                </a:cubicBezTo>
                <a:cubicBezTo>
                  <a:pt x="0" y="11587"/>
                  <a:pt x="5081" y="15428"/>
                  <a:pt x="11475" y="15684"/>
                </a:cubicBezTo>
                <a:lnTo>
                  <a:pt x="11475" y="20618"/>
                </a:lnTo>
                <a:lnTo>
                  <a:pt x="7425" y="20618"/>
                </a:lnTo>
                <a:cubicBezTo>
                  <a:pt x="7052" y="20618"/>
                  <a:pt x="6750" y="20838"/>
                  <a:pt x="6750" y="21109"/>
                </a:cubicBezTo>
                <a:cubicBezTo>
                  <a:pt x="6750" y="21380"/>
                  <a:pt x="7052" y="21600"/>
                  <a:pt x="7425" y="21600"/>
                </a:cubicBezTo>
                <a:lnTo>
                  <a:pt x="16875" y="21600"/>
                </a:lnTo>
                <a:cubicBezTo>
                  <a:pt x="17247" y="21600"/>
                  <a:pt x="17550" y="21380"/>
                  <a:pt x="17550" y="21109"/>
                </a:cubicBezTo>
                <a:cubicBezTo>
                  <a:pt x="17550" y="20838"/>
                  <a:pt x="17247" y="20618"/>
                  <a:pt x="16875" y="20618"/>
                </a:cubicBezTo>
                <a:lnTo>
                  <a:pt x="12825" y="20618"/>
                </a:lnTo>
                <a:lnTo>
                  <a:pt x="12825" y="15684"/>
                </a:lnTo>
                <a:cubicBezTo>
                  <a:pt x="16068" y="15554"/>
                  <a:pt x="18970" y="14500"/>
                  <a:pt x="21045" y="12880"/>
                </a:cubicBezTo>
                <a:lnTo>
                  <a:pt x="21041" y="12877"/>
                </a:lnTo>
                <a:cubicBezTo>
                  <a:pt x="21175" y="12788"/>
                  <a:pt x="21262" y="12661"/>
                  <a:pt x="21262" y="12518"/>
                </a:cubicBezTo>
                <a:cubicBezTo>
                  <a:pt x="21262" y="12247"/>
                  <a:pt x="20960" y="12027"/>
                  <a:pt x="20588" y="12027"/>
                </a:cubicBezTo>
                <a:moveTo>
                  <a:pt x="12150" y="982"/>
                </a:moveTo>
                <a:cubicBezTo>
                  <a:pt x="16623" y="982"/>
                  <a:pt x="20250" y="3619"/>
                  <a:pt x="20250" y="6873"/>
                </a:cubicBezTo>
                <a:cubicBezTo>
                  <a:pt x="20250" y="10127"/>
                  <a:pt x="16623" y="12764"/>
                  <a:pt x="12150" y="12764"/>
                </a:cubicBezTo>
                <a:cubicBezTo>
                  <a:pt x="7677" y="12764"/>
                  <a:pt x="4050" y="10127"/>
                  <a:pt x="4050" y="6873"/>
                </a:cubicBezTo>
                <a:cubicBezTo>
                  <a:pt x="4050" y="3619"/>
                  <a:pt x="7677" y="982"/>
                  <a:pt x="12150" y="982"/>
                </a:cubicBezTo>
                <a:moveTo>
                  <a:pt x="12150" y="13745"/>
                </a:moveTo>
                <a:cubicBezTo>
                  <a:pt x="17369" y="13745"/>
                  <a:pt x="21600" y="10669"/>
                  <a:pt x="21600" y="6873"/>
                </a:cubicBezTo>
                <a:cubicBezTo>
                  <a:pt x="21600" y="3077"/>
                  <a:pt x="17369" y="0"/>
                  <a:pt x="12150" y="0"/>
                </a:cubicBezTo>
                <a:cubicBezTo>
                  <a:pt x="6931" y="0"/>
                  <a:pt x="2700" y="3077"/>
                  <a:pt x="2700" y="6873"/>
                </a:cubicBezTo>
                <a:cubicBezTo>
                  <a:pt x="2700" y="10669"/>
                  <a:pt x="6931" y="13745"/>
                  <a:pt x="12150" y="13745"/>
                </a:cubicBezTo>
                <a:moveTo>
                  <a:pt x="16733" y="8152"/>
                </a:moveTo>
                <a:cubicBezTo>
                  <a:pt x="16437" y="8280"/>
                  <a:pt x="16449" y="8564"/>
                  <a:pt x="16693" y="8720"/>
                </a:cubicBezTo>
                <a:cubicBezTo>
                  <a:pt x="16938" y="8876"/>
                  <a:pt x="17427" y="9078"/>
                  <a:pt x="17581" y="8720"/>
                </a:cubicBezTo>
                <a:cubicBezTo>
                  <a:pt x="17736" y="8362"/>
                  <a:pt x="17028" y="8023"/>
                  <a:pt x="16733" y="8152"/>
                </a:cubicBezTo>
                <a:moveTo>
                  <a:pt x="11317" y="7428"/>
                </a:moveTo>
                <a:cubicBezTo>
                  <a:pt x="10211" y="7428"/>
                  <a:pt x="9516" y="7611"/>
                  <a:pt x="9800" y="8711"/>
                </a:cubicBezTo>
                <a:cubicBezTo>
                  <a:pt x="10082" y="9811"/>
                  <a:pt x="10905" y="9316"/>
                  <a:pt x="10828" y="10160"/>
                </a:cubicBezTo>
                <a:cubicBezTo>
                  <a:pt x="10751" y="11003"/>
                  <a:pt x="11034" y="11186"/>
                  <a:pt x="11214" y="11388"/>
                </a:cubicBezTo>
                <a:cubicBezTo>
                  <a:pt x="11315" y="11501"/>
                  <a:pt x="11532" y="11731"/>
                  <a:pt x="11738" y="11767"/>
                </a:cubicBezTo>
                <a:cubicBezTo>
                  <a:pt x="11768" y="11768"/>
                  <a:pt x="11798" y="11769"/>
                  <a:pt x="11828" y="11770"/>
                </a:cubicBezTo>
                <a:cubicBezTo>
                  <a:pt x="11954" y="11751"/>
                  <a:pt x="12068" y="11642"/>
                  <a:pt x="12140" y="11351"/>
                </a:cubicBezTo>
                <a:cubicBezTo>
                  <a:pt x="12346" y="10526"/>
                  <a:pt x="12732" y="10067"/>
                  <a:pt x="13169" y="9664"/>
                </a:cubicBezTo>
                <a:cubicBezTo>
                  <a:pt x="13606" y="9261"/>
                  <a:pt x="14070" y="8729"/>
                  <a:pt x="13195" y="8197"/>
                </a:cubicBezTo>
                <a:cubicBezTo>
                  <a:pt x="12320" y="7666"/>
                  <a:pt x="12423" y="7428"/>
                  <a:pt x="11317" y="7428"/>
                </a:cubicBezTo>
                <a:moveTo>
                  <a:pt x="14404" y="3284"/>
                </a:moveTo>
                <a:cubicBezTo>
                  <a:pt x="14404" y="3284"/>
                  <a:pt x="14198" y="3431"/>
                  <a:pt x="14404" y="3962"/>
                </a:cubicBezTo>
                <a:cubicBezTo>
                  <a:pt x="14610" y="4494"/>
                  <a:pt x="14955" y="4609"/>
                  <a:pt x="15974" y="4311"/>
                </a:cubicBezTo>
                <a:cubicBezTo>
                  <a:pt x="16411" y="4182"/>
                  <a:pt x="16742" y="4248"/>
                  <a:pt x="16693" y="4567"/>
                </a:cubicBezTo>
                <a:cubicBezTo>
                  <a:pt x="16591" y="5246"/>
                  <a:pt x="15858" y="5217"/>
                  <a:pt x="16411" y="6309"/>
                </a:cubicBezTo>
                <a:cubicBezTo>
                  <a:pt x="16745" y="6969"/>
                  <a:pt x="17568" y="7226"/>
                  <a:pt x="17877" y="7739"/>
                </a:cubicBezTo>
                <a:cubicBezTo>
                  <a:pt x="17984" y="7918"/>
                  <a:pt x="18288" y="8083"/>
                  <a:pt x="18633" y="8228"/>
                </a:cubicBezTo>
                <a:cubicBezTo>
                  <a:pt x="18803" y="7797"/>
                  <a:pt x="18900" y="7344"/>
                  <a:pt x="18900" y="6873"/>
                </a:cubicBezTo>
                <a:cubicBezTo>
                  <a:pt x="18900" y="4752"/>
                  <a:pt x="17047" y="2950"/>
                  <a:pt x="14457" y="2264"/>
                </a:cubicBezTo>
                <a:cubicBezTo>
                  <a:pt x="14328" y="2411"/>
                  <a:pt x="14192" y="2545"/>
                  <a:pt x="14044" y="2605"/>
                </a:cubicBezTo>
                <a:cubicBezTo>
                  <a:pt x="13684" y="2752"/>
                  <a:pt x="13710" y="3339"/>
                  <a:pt x="14404" y="3284"/>
                </a:cubicBezTo>
              </a:path>
            </a:pathLst>
          </a:custGeom>
          <a:solidFill>
            <a:srgbClr val="0C1F75"/>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nvGrpSpPr>
          <p:cNvPr id="190" name="Group 190">
            <a:hlinkClick r:id="rId4" action="ppaction://hlinksldjump"/>
          </p:cNvPr>
          <p:cNvGrpSpPr/>
          <p:nvPr/>
        </p:nvGrpSpPr>
        <p:grpSpPr>
          <a:xfrm>
            <a:off x="7664895" y="2309668"/>
            <a:ext cx="1504620" cy="1125050"/>
            <a:chOff x="0" y="0"/>
            <a:chExt cx="1504619" cy="1125048"/>
          </a:xfrm>
        </p:grpSpPr>
        <p:sp>
          <p:nvSpPr>
            <p:cNvPr id="188" name="Shape 188"/>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89" name="Shape 189"/>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193" name="Group 193">
            <a:hlinkClick r:id="rId5" action="ppaction://hlinksldjump"/>
          </p:cNvPr>
          <p:cNvGrpSpPr/>
          <p:nvPr/>
        </p:nvGrpSpPr>
        <p:grpSpPr>
          <a:xfrm>
            <a:off x="7664895" y="3466001"/>
            <a:ext cx="1504620" cy="1125049"/>
            <a:chOff x="0" y="0"/>
            <a:chExt cx="1504619" cy="1125047"/>
          </a:xfrm>
        </p:grpSpPr>
        <p:sp>
          <p:nvSpPr>
            <p:cNvPr id="191" name="Shape 191"/>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92" name="Shape 192"/>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196" name="Group 196">
            <a:hlinkClick r:id="rId6" action="ppaction://hlinksldjump"/>
          </p:cNvPr>
          <p:cNvGrpSpPr/>
          <p:nvPr/>
        </p:nvGrpSpPr>
        <p:grpSpPr>
          <a:xfrm>
            <a:off x="7664895" y="4619854"/>
            <a:ext cx="1504620" cy="1125049"/>
            <a:chOff x="0" y="0"/>
            <a:chExt cx="1504619" cy="1125047"/>
          </a:xfrm>
        </p:grpSpPr>
        <p:sp>
          <p:nvSpPr>
            <p:cNvPr id="194" name="Shape 194"/>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95" name="Shape 195"/>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199" name="Group 199">
            <a:hlinkClick r:id="rId7" action="ppaction://hlinksldjump"/>
          </p:cNvPr>
          <p:cNvGrpSpPr/>
          <p:nvPr/>
        </p:nvGrpSpPr>
        <p:grpSpPr>
          <a:xfrm>
            <a:off x="7669766" y="5774923"/>
            <a:ext cx="1504620" cy="1125049"/>
            <a:chOff x="0" y="0"/>
            <a:chExt cx="1504619" cy="1125047"/>
          </a:xfrm>
        </p:grpSpPr>
        <p:sp>
          <p:nvSpPr>
            <p:cNvPr id="197" name="Shape 197"/>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198" name="Shape 198"/>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200" name="Shape 200"/>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201"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Shape 203"/>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graphicFrame>
        <p:nvGraphicFramePr>
          <p:cNvPr id="204" name="Table 204"/>
          <p:cNvGraphicFramePr/>
          <p:nvPr/>
        </p:nvGraphicFramePr>
        <p:xfrm>
          <a:off x="480165" y="786793"/>
          <a:ext cx="6381061" cy="5862675"/>
        </p:xfrm>
        <a:graphic>
          <a:graphicData uri="http://schemas.openxmlformats.org/drawingml/2006/table">
            <a:tbl>
              <a:tblPr rtl="1" firstRow="1" bandRow="1">
                <a:tableStyleId>{4C3C2611-4C71-4FC5-86AE-919BDF0F9419}</a:tableStyleId>
              </a:tblPr>
              <a:tblGrid>
                <a:gridCol w="3000624"/>
                <a:gridCol w="3380437"/>
              </a:tblGrid>
              <a:tr h="1439326">
                <a:tc gridSpan="2">
                  <a:txBody>
                    <a:bodyPr/>
                    <a:lstStyle/>
                    <a:p>
                      <a:pPr algn="r" rtl="1">
                        <a:lnSpc>
                          <a:spcPct val="120000"/>
                        </a:lnSpc>
                        <a:defRPr sz="1600" b="0">
                          <a:solidFill>
                            <a:srgbClr val="0C1F75"/>
                          </a:solidFill>
                          <a:latin typeface="Arial Hebrew"/>
                          <a:ea typeface="Arial Hebrew"/>
                          <a:cs typeface="Arial Hebrew"/>
                          <a:sym typeface="Arial Hebrew"/>
                        </a:defRPr>
                      </a:pPr>
                      <a:r>
                        <a:t>שילוב מדיניות של אוטונומיה ואחריותיות כבסיס להגברת אפקטיביות בית ספרית. </a:t>
                      </a:r>
                    </a:p>
                    <a:p>
                      <a:pPr algn="r" rtl="1">
                        <a:lnSpc>
                          <a:spcPct val="120000"/>
                        </a:lnSpc>
                        <a:defRPr sz="1600" b="0">
                          <a:solidFill>
                            <a:srgbClr val="0C1F75"/>
                          </a:solidFill>
                          <a:latin typeface="Arial Hebrew"/>
                          <a:ea typeface="Arial Hebrew"/>
                          <a:cs typeface="Arial Hebrew"/>
                          <a:sym typeface="Arial Hebrew"/>
                        </a:defRPr>
                      </a:pPr>
                      <a:r>
                        <a:t>מדיניות זו פועלת בשני ערוצים: </a:t>
                      </a:r>
                    </a:p>
                    <a:p>
                      <a:pPr marL="85725" indent="-342900" algn="r" rtl="1">
                        <a:lnSpc>
                          <a:spcPct val="120000"/>
                        </a:lnSpc>
                        <a:buSzPct val="100000"/>
                        <a:buAutoNum type="hebrew2Minus"/>
                        <a:defRPr sz="1600" b="0">
                          <a:solidFill>
                            <a:srgbClr val="0C1F75"/>
                          </a:solidFill>
                          <a:latin typeface="Arial Hebrew"/>
                          <a:ea typeface="Arial Hebrew"/>
                          <a:cs typeface="Arial Hebrew"/>
                          <a:sym typeface="Arial Hebrew"/>
                        </a:defRPr>
                      </a:pPr>
                      <a:r>
                        <a:t> הגדלת מרחב שיקול הדעת של המנהל וצוותו.</a:t>
                      </a:r>
                    </a:p>
                    <a:p>
                      <a:pPr marL="85725" indent="-342900" algn="r" rtl="1">
                        <a:lnSpc>
                          <a:spcPct val="120000"/>
                        </a:lnSpc>
                        <a:buSzPct val="100000"/>
                        <a:buAutoNum type="hebrew2Minus"/>
                        <a:defRPr sz="1600" b="0">
                          <a:solidFill>
                            <a:srgbClr val="0C1F75"/>
                          </a:solidFill>
                          <a:latin typeface="Arial Hebrew"/>
                          <a:ea typeface="Arial Hebrew"/>
                          <a:cs typeface="Arial Hebrew"/>
                          <a:sym typeface="Arial Hebrew"/>
                        </a:defRPr>
                      </a:pPr>
                      <a:r>
                        <a:t> טיוב איכות שיקול הדעת על בסיס עקרונות הניהול העצמי. </a:t>
                      </a:r>
                    </a:p>
                  </a:txBody>
                  <a:tcPr marL="50800" marR="50800" marT="50800" marB="50800" anchor="ctr" horzOverflow="overflow">
                    <a:solidFill>
                      <a:srgbClr val="01BCD6"/>
                    </a:solidFill>
                  </a:tcPr>
                </a:tc>
                <a:tc hMerge="1">
                  <a:txBody>
                    <a:bodyPr/>
                    <a:lstStyle/>
                    <a:p>
                      <a:endParaRPr lang="en-US"/>
                    </a:p>
                  </a:txBody>
                  <a:tcPr/>
                </a:tc>
              </a:tr>
              <a:tr h="810453">
                <a:tc>
                  <a:txBody>
                    <a:bodyPr/>
                    <a:lstStyle/>
                    <a:p>
                      <a:pPr algn="r">
                        <a:lnSpc>
                          <a:spcPct val="120000"/>
                        </a:lnSpc>
                        <a:defRPr sz="1800"/>
                      </a:pPr>
                      <a:r>
                        <a:rPr sz="1600" b="1">
                          <a:solidFill>
                            <a:srgbClr val="0C1F75"/>
                          </a:solidFill>
                          <a:latin typeface="Arial Hebrew"/>
                          <a:ea typeface="Arial Hebrew"/>
                          <a:cs typeface="Arial Hebrew"/>
                          <a:sym typeface="Arial Hebrew"/>
                        </a:rPr>
                        <a:t>עקרונות מנחים בעיצוב המדיניות ברמת מטה</a:t>
                      </a:r>
                    </a:p>
                  </a:txBody>
                  <a:tcPr marL="50800" marR="50800" marT="50800" marB="50800" anchor="ctr" horzOverflow="overflow">
                    <a:solidFill>
                      <a:srgbClr val="01BCD6"/>
                    </a:solidFill>
                  </a:tcPr>
                </a:tc>
                <a:tc>
                  <a:txBody>
                    <a:bodyPr/>
                    <a:lstStyle/>
                    <a:p>
                      <a:pPr algn="r">
                        <a:lnSpc>
                          <a:spcPct val="120000"/>
                        </a:lnSpc>
                        <a:defRPr sz="1800"/>
                      </a:pPr>
                      <a:r>
                        <a:rPr sz="1600">
                          <a:solidFill>
                            <a:srgbClr val="0C1F75"/>
                          </a:solidFill>
                          <a:latin typeface="Arial Hebrew"/>
                          <a:ea typeface="Arial Hebrew"/>
                          <a:cs typeface="Arial Hebrew"/>
                          <a:sym typeface="Arial Hebrew"/>
                        </a:rPr>
                        <a:t>ביטויים אופרטיביים</a:t>
                      </a:r>
                    </a:p>
                  </a:txBody>
                  <a:tcPr marL="50800" marR="50800" marT="50800" marB="50800" anchor="ctr" horzOverflow="overflow">
                    <a:solidFill>
                      <a:srgbClr val="01BCD6">
                        <a:alpha val="50000"/>
                      </a:srgbClr>
                    </a:solidFill>
                  </a:tcPr>
                </a:tc>
              </a:tr>
              <a:tr h="3072110">
                <a:tc>
                  <a:txBody>
                    <a:bodyPr/>
                    <a:lstStyle/>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העברת שליטה במשאבים פדגוגיים וכלכליים   לידי מנהל בית ספר</a:t>
                      </a:r>
                      <a:r>
                        <a:rPr b="0"/>
                        <a:t>. </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גמישות בניצול ובהקצאת משאבים</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גידול במשאבים</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עיגון מנגנוני אחריותיות </a:t>
                      </a:r>
                    </a:p>
                  </a:txBody>
                  <a:tcPr marL="50800" marR="50800" marT="50800" marB="50800" horzOverflow="overflow">
                    <a:solidFill>
                      <a:srgbClr val="01BCD6"/>
                    </a:solidFill>
                  </a:tcPr>
                </a:tc>
                <a:tc>
                  <a:txBody>
                    <a:bodyPr/>
                    <a:lstStyle/>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25% גמישות פדגוגית על שעות האורך. </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גמישות פדגוגית לפיתוח המקצועי. </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הקצאת סל תלמיד והעברת תחומי אחריות תפעוליים מהרשות לבתי הספר.</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תוספת משאבים: </a:t>
                      </a:r>
                    </a:p>
                    <a:p>
                      <a:pPr marL="342900" lvl="1" indent="-228600" algn="r" rtl="1">
                        <a:lnSpc>
                          <a:spcPct val="120000"/>
                        </a:lnSpc>
                        <a:buSzPct val="100000"/>
                        <a:buFont typeface="Arial"/>
                        <a:buChar char="•"/>
                        <a:defRPr sz="1600">
                          <a:solidFill>
                            <a:srgbClr val="0C1F75"/>
                          </a:solidFill>
                          <a:latin typeface="Arial Hebrew"/>
                          <a:ea typeface="Arial Hebrew"/>
                          <a:cs typeface="Arial Hebrew"/>
                          <a:sym typeface="Arial Hebrew"/>
                        </a:defRPr>
                      </a:pPr>
                      <a:r>
                        <a:t>סיוע ניהול עצמי - כ- 145 שקלים לתמיד לשנה. </a:t>
                      </a:r>
                    </a:p>
                    <a:p>
                      <a:pPr marL="342900" lvl="1" indent="-228600" algn="r" rtl="1">
                        <a:lnSpc>
                          <a:spcPct val="120000"/>
                        </a:lnSpc>
                        <a:buSzPct val="100000"/>
                        <a:buFont typeface="Arial"/>
                        <a:buChar char="•"/>
                        <a:defRPr sz="1600">
                          <a:solidFill>
                            <a:srgbClr val="0C1F75"/>
                          </a:solidFill>
                          <a:latin typeface="Arial Hebrew"/>
                          <a:ea typeface="Arial Hebrew"/>
                          <a:cs typeface="Arial Hebrew"/>
                          <a:sym typeface="Arial Hebrew"/>
                        </a:defRPr>
                      </a:pPr>
                      <a:r>
                        <a:t>תוספת פדגוגית - בין 50-200 ₪ לשנה לתלמיד על בסיס אשכול למ"ס. </a:t>
                      </a:r>
                    </a:p>
                    <a:p>
                      <a:pPr marL="215900" indent="-215900" algn="r" rtl="1">
                        <a:lnSpc>
                          <a:spcPct val="120000"/>
                        </a:lnSpc>
                        <a:buSzPct val="100000"/>
                        <a:buAutoNum type="hebrew2Minus" startAt="5"/>
                        <a:defRPr sz="1600">
                          <a:solidFill>
                            <a:srgbClr val="0C1F75"/>
                          </a:solidFill>
                          <a:latin typeface="Arial Hebrew"/>
                          <a:ea typeface="Arial Hebrew"/>
                          <a:cs typeface="Arial Hebrew"/>
                          <a:sym typeface="Arial Hebrew"/>
                        </a:defRPr>
                      </a:pPr>
                      <a:r>
                        <a:t>מיסוד ועדות מלוות בית ספריות ברמה ארצית.</a:t>
                      </a:r>
                    </a:p>
                  </a:txBody>
                  <a:tcPr marL="50800" marR="50800" marT="50800" marB="50800" horzOverflow="overflow">
                    <a:solidFill>
                      <a:srgbClr val="01BCD6">
                        <a:alpha val="20000"/>
                      </a:srgbClr>
                    </a:solidFill>
                  </a:tcPr>
                </a:tc>
              </a:tr>
            </a:tbl>
          </a:graphicData>
        </a:graphic>
      </p:graphicFrame>
      <p:sp>
        <p:nvSpPr>
          <p:cNvPr id="205" name="Shape 205">
            <a:hlinkClick r:id="rId2" action="ppaction://hlinksldjump"/>
          </p:cNvPr>
          <p:cNvSpPr/>
          <p:nvPr/>
        </p:nvSpPr>
        <p:spPr>
          <a:xfrm>
            <a:off x="7657066" y="1155815"/>
            <a:ext cx="1504619" cy="1125049"/>
          </a:xfrm>
          <a:prstGeom prst="rect">
            <a:avLst/>
          </a:prstGeom>
          <a:solidFill>
            <a:srgbClr val="01BCD6"/>
          </a:solidFill>
          <a:ln w="12700">
            <a:miter lim="400000"/>
          </a:ln>
        </p:spPr>
        <p:txBody>
          <a:bodyPr lIns="45718" tIns="45718" rIns="45718" bIns="45718" anchor="ctr"/>
          <a:lstStyle/>
          <a:p>
            <a:endParaRPr/>
          </a:p>
        </p:txBody>
      </p:sp>
      <p:grpSp>
        <p:nvGrpSpPr>
          <p:cNvPr id="210" name="Group 210">
            <a:hlinkClick r:id="rId3" action="ppaction://hlinksldjump"/>
          </p:cNvPr>
          <p:cNvGrpSpPr/>
          <p:nvPr/>
        </p:nvGrpSpPr>
        <p:grpSpPr>
          <a:xfrm>
            <a:off x="7649237" y="116"/>
            <a:ext cx="1520278" cy="1125049"/>
            <a:chOff x="0" y="0"/>
            <a:chExt cx="1520277" cy="1125048"/>
          </a:xfrm>
        </p:grpSpPr>
        <p:grpSp>
          <p:nvGrpSpPr>
            <p:cNvPr id="208" name="Group 208"/>
            <p:cNvGrpSpPr/>
            <p:nvPr/>
          </p:nvGrpSpPr>
          <p:grpSpPr>
            <a:xfrm>
              <a:off x="-1" y="0"/>
              <a:ext cx="1520279" cy="1125049"/>
              <a:chOff x="0" y="0"/>
              <a:chExt cx="1520277" cy="1125048"/>
            </a:xfrm>
          </p:grpSpPr>
          <p:sp>
            <p:nvSpPr>
              <p:cNvPr id="206" name="Shape 206"/>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207" name="Shape 207"/>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209" name="Shape 209"/>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sp>
        <p:nvSpPr>
          <p:cNvPr id="211" name="Shape 211"/>
          <p:cNvSpPr/>
          <p:nvPr/>
        </p:nvSpPr>
        <p:spPr>
          <a:xfrm rot="10800000">
            <a:off x="6946900" y="1161357"/>
            <a:ext cx="1264320" cy="1113968"/>
          </a:xfrm>
          <a:prstGeom prst="rightArrow">
            <a:avLst>
              <a:gd name="adj1" fmla="val 99631"/>
              <a:gd name="adj2" fmla="val 62272"/>
            </a:avLst>
          </a:prstGeom>
          <a:solidFill>
            <a:srgbClr val="01BCD6"/>
          </a:solidFill>
          <a:ln w="12700">
            <a:miter lim="400000"/>
          </a:ln>
        </p:spPr>
        <p:txBody>
          <a:bodyPr lIns="45718" tIns="45718" rIns="45718" bIns="45718" anchor="ctr"/>
          <a:lstStyle/>
          <a:p>
            <a:endParaRPr/>
          </a:p>
        </p:txBody>
      </p:sp>
      <p:sp>
        <p:nvSpPr>
          <p:cNvPr id="212" name="Shape 212"/>
          <p:cNvSpPr/>
          <p:nvPr/>
        </p:nvSpPr>
        <p:spPr>
          <a:xfrm>
            <a:off x="7988593" y="1532920"/>
            <a:ext cx="841564"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defTabSz="457200" rtl="1">
              <a:defRPr sz="2100" b="1">
                <a:solidFill>
                  <a:srgbClr val="0C1F75"/>
                </a:solidFill>
                <a:latin typeface="Arial Hebrew"/>
                <a:ea typeface="Arial Hebrew"/>
                <a:cs typeface="Arial Hebrew"/>
                <a:sym typeface="Arial Hebrew"/>
              </a:defRPr>
            </a:lvl1pPr>
          </a:lstStyle>
          <a:p>
            <a:r>
              <a:t>תפיסה</a:t>
            </a:r>
          </a:p>
        </p:txBody>
      </p:sp>
      <p:grpSp>
        <p:nvGrpSpPr>
          <p:cNvPr id="215" name="Group 215">
            <a:hlinkClick r:id="rId4" action="ppaction://hlinksldjump"/>
          </p:cNvPr>
          <p:cNvGrpSpPr/>
          <p:nvPr/>
        </p:nvGrpSpPr>
        <p:grpSpPr>
          <a:xfrm>
            <a:off x="7664895" y="2309668"/>
            <a:ext cx="1504620" cy="1125050"/>
            <a:chOff x="0" y="0"/>
            <a:chExt cx="1504619" cy="1125048"/>
          </a:xfrm>
        </p:grpSpPr>
        <p:sp>
          <p:nvSpPr>
            <p:cNvPr id="213" name="Shape 213"/>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14" name="Shape 214"/>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218" name="Group 218">
            <a:hlinkClick r:id="rId5" action="ppaction://hlinksldjump"/>
          </p:cNvPr>
          <p:cNvGrpSpPr/>
          <p:nvPr/>
        </p:nvGrpSpPr>
        <p:grpSpPr>
          <a:xfrm>
            <a:off x="7664895" y="3466001"/>
            <a:ext cx="1504620" cy="1125049"/>
            <a:chOff x="0" y="0"/>
            <a:chExt cx="1504619" cy="1125047"/>
          </a:xfrm>
        </p:grpSpPr>
        <p:sp>
          <p:nvSpPr>
            <p:cNvPr id="216" name="Shape 216"/>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17" name="Shape 217"/>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221" name="Group 221">
            <a:hlinkClick r:id="rId6" action="ppaction://hlinksldjump"/>
          </p:cNvPr>
          <p:cNvGrpSpPr/>
          <p:nvPr/>
        </p:nvGrpSpPr>
        <p:grpSpPr>
          <a:xfrm>
            <a:off x="7664895" y="4619854"/>
            <a:ext cx="1504620" cy="1125049"/>
            <a:chOff x="0" y="0"/>
            <a:chExt cx="1504619" cy="1125047"/>
          </a:xfrm>
        </p:grpSpPr>
        <p:sp>
          <p:nvSpPr>
            <p:cNvPr id="219" name="Shape 219"/>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20" name="Shape 220"/>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224" name="Group 224">
            <a:hlinkClick r:id="rId7" action="ppaction://hlinksldjump"/>
          </p:cNvPr>
          <p:cNvGrpSpPr/>
          <p:nvPr/>
        </p:nvGrpSpPr>
        <p:grpSpPr>
          <a:xfrm>
            <a:off x="7669766" y="5774923"/>
            <a:ext cx="1504620" cy="1125049"/>
            <a:chOff x="0" y="0"/>
            <a:chExt cx="1504619" cy="1125047"/>
          </a:xfrm>
        </p:grpSpPr>
        <p:sp>
          <p:nvSpPr>
            <p:cNvPr id="222" name="Shape 222"/>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23" name="Shape 223"/>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225" name="Shape 225"/>
          <p:cNvSpPr/>
          <p:nvPr/>
        </p:nvSpPr>
        <p:spPr>
          <a:xfrm>
            <a:off x="7452058" y="1510005"/>
            <a:ext cx="339980" cy="467471"/>
          </a:xfrm>
          <a:custGeom>
            <a:avLst/>
            <a:gdLst/>
            <a:ahLst/>
            <a:cxnLst>
              <a:cxn ang="0">
                <a:pos x="wd2" y="hd2"/>
              </a:cxn>
              <a:cxn ang="5400000">
                <a:pos x="wd2" y="hd2"/>
              </a:cxn>
              <a:cxn ang="10800000">
                <a:pos x="wd2" y="hd2"/>
              </a:cxn>
              <a:cxn ang="16200000">
                <a:pos x="wd2" y="hd2"/>
              </a:cxn>
            </a:cxnLst>
            <a:rect l="0" t="0" r="r" b="b"/>
            <a:pathLst>
              <a:path w="21600" h="21600" extrusionOk="0">
                <a:moveTo>
                  <a:pt x="6275" y="6273"/>
                </a:moveTo>
                <a:cubicBezTo>
                  <a:pt x="6275" y="6273"/>
                  <a:pt x="6661" y="6914"/>
                  <a:pt x="8976" y="7703"/>
                </a:cubicBezTo>
                <a:cubicBezTo>
                  <a:pt x="8976" y="7703"/>
                  <a:pt x="9413" y="7721"/>
                  <a:pt x="8899" y="7354"/>
                </a:cubicBezTo>
                <a:cubicBezTo>
                  <a:pt x="8384" y="6987"/>
                  <a:pt x="7819" y="6529"/>
                  <a:pt x="8462" y="6291"/>
                </a:cubicBezTo>
                <a:cubicBezTo>
                  <a:pt x="9104" y="6052"/>
                  <a:pt x="9285" y="6071"/>
                  <a:pt x="9439" y="6511"/>
                </a:cubicBezTo>
                <a:cubicBezTo>
                  <a:pt x="9594" y="6950"/>
                  <a:pt x="10108" y="6694"/>
                  <a:pt x="10159" y="6273"/>
                </a:cubicBezTo>
                <a:cubicBezTo>
                  <a:pt x="10211" y="5851"/>
                  <a:pt x="11163" y="5411"/>
                  <a:pt x="11806" y="5209"/>
                </a:cubicBezTo>
                <a:cubicBezTo>
                  <a:pt x="12449" y="5007"/>
                  <a:pt x="13040" y="4934"/>
                  <a:pt x="12963" y="4585"/>
                </a:cubicBezTo>
                <a:cubicBezTo>
                  <a:pt x="12886" y="4237"/>
                  <a:pt x="12706" y="3980"/>
                  <a:pt x="11703" y="3980"/>
                </a:cubicBezTo>
                <a:cubicBezTo>
                  <a:pt x="10699" y="3980"/>
                  <a:pt x="11137" y="4934"/>
                  <a:pt x="10314" y="4365"/>
                </a:cubicBezTo>
                <a:cubicBezTo>
                  <a:pt x="9491" y="3797"/>
                  <a:pt x="10493" y="3944"/>
                  <a:pt x="10905" y="3816"/>
                </a:cubicBezTo>
                <a:cubicBezTo>
                  <a:pt x="11317" y="3687"/>
                  <a:pt x="11729" y="3155"/>
                  <a:pt x="11009" y="3119"/>
                </a:cubicBezTo>
                <a:cubicBezTo>
                  <a:pt x="10287" y="3082"/>
                  <a:pt x="10442" y="3339"/>
                  <a:pt x="9876" y="3192"/>
                </a:cubicBezTo>
                <a:cubicBezTo>
                  <a:pt x="9310" y="3045"/>
                  <a:pt x="9053" y="3706"/>
                  <a:pt x="8693" y="3614"/>
                </a:cubicBezTo>
                <a:cubicBezTo>
                  <a:pt x="8519" y="3570"/>
                  <a:pt x="8131" y="3374"/>
                  <a:pt x="7770" y="3142"/>
                </a:cubicBezTo>
                <a:cubicBezTo>
                  <a:pt x="6767" y="3765"/>
                  <a:pt x="6022" y="4597"/>
                  <a:pt x="5656" y="5546"/>
                </a:cubicBezTo>
                <a:cubicBezTo>
                  <a:pt x="5919" y="6021"/>
                  <a:pt x="6275" y="6273"/>
                  <a:pt x="6275" y="6273"/>
                </a:cubicBezTo>
                <a:moveTo>
                  <a:pt x="20588" y="12027"/>
                </a:moveTo>
                <a:cubicBezTo>
                  <a:pt x="20407" y="12027"/>
                  <a:pt x="20245" y="12080"/>
                  <a:pt x="20124" y="12164"/>
                </a:cubicBezTo>
                <a:lnTo>
                  <a:pt x="20119" y="12161"/>
                </a:lnTo>
                <a:cubicBezTo>
                  <a:pt x="18145" y="13734"/>
                  <a:pt x="15310" y="14727"/>
                  <a:pt x="12150" y="14727"/>
                </a:cubicBezTo>
                <a:cubicBezTo>
                  <a:pt x="6186" y="14727"/>
                  <a:pt x="1350" y="11211"/>
                  <a:pt x="1350" y="6873"/>
                </a:cubicBezTo>
                <a:cubicBezTo>
                  <a:pt x="1350" y="4606"/>
                  <a:pt x="2678" y="2571"/>
                  <a:pt x="4788" y="1137"/>
                </a:cubicBezTo>
                <a:lnTo>
                  <a:pt x="4777" y="1127"/>
                </a:lnTo>
                <a:cubicBezTo>
                  <a:pt x="4945" y="1037"/>
                  <a:pt x="5062" y="900"/>
                  <a:pt x="5062" y="736"/>
                </a:cubicBezTo>
                <a:cubicBezTo>
                  <a:pt x="5062" y="465"/>
                  <a:pt x="4760" y="245"/>
                  <a:pt x="4388" y="245"/>
                </a:cubicBezTo>
                <a:cubicBezTo>
                  <a:pt x="4192" y="245"/>
                  <a:pt x="4020" y="308"/>
                  <a:pt x="3897" y="405"/>
                </a:cubicBezTo>
                <a:lnTo>
                  <a:pt x="3895" y="403"/>
                </a:lnTo>
                <a:cubicBezTo>
                  <a:pt x="1505" y="2016"/>
                  <a:pt x="0" y="4314"/>
                  <a:pt x="0" y="6873"/>
                </a:cubicBezTo>
                <a:cubicBezTo>
                  <a:pt x="0" y="11587"/>
                  <a:pt x="5081" y="15428"/>
                  <a:pt x="11475" y="15684"/>
                </a:cubicBezTo>
                <a:lnTo>
                  <a:pt x="11475" y="20618"/>
                </a:lnTo>
                <a:lnTo>
                  <a:pt x="7425" y="20618"/>
                </a:lnTo>
                <a:cubicBezTo>
                  <a:pt x="7052" y="20618"/>
                  <a:pt x="6750" y="20838"/>
                  <a:pt x="6750" y="21109"/>
                </a:cubicBezTo>
                <a:cubicBezTo>
                  <a:pt x="6750" y="21380"/>
                  <a:pt x="7052" y="21600"/>
                  <a:pt x="7425" y="21600"/>
                </a:cubicBezTo>
                <a:lnTo>
                  <a:pt x="16875" y="21600"/>
                </a:lnTo>
                <a:cubicBezTo>
                  <a:pt x="17247" y="21600"/>
                  <a:pt x="17550" y="21380"/>
                  <a:pt x="17550" y="21109"/>
                </a:cubicBezTo>
                <a:cubicBezTo>
                  <a:pt x="17550" y="20838"/>
                  <a:pt x="17247" y="20618"/>
                  <a:pt x="16875" y="20618"/>
                </a:cubicBezTo>
                <a:lnTo>
                  <a:pt x="12825" y="20618"/>
                </a:lnTo>
                <a:lnTo>
                  <a:pt x="12825" y="15684"/>
                </a:lnTo>
                <a:cubicBezTo>
                  <a:pt x="16068" y="15554"/>
                  <a:pt x="18970" y="14500"/>
                  <a:pt x="21045" y="12880"/>
                </a:cubicBezTo>
                <a:lnTo>
                  <a:pt x="21041" y="12877"/>
                </a:lnTo>
                <a:cubicBezTo>
                  <a:pt x="21175" y="12788"/>
                  <a:pt x="21262" y="12661"/>
                  <a:pt x="21262" y="12518"/>
                </a:cubicBezTo>
                <a:cubicBezTo>
                  <a:pt x="21262" y="12247"/>
                  <a:pt x="20960" y="12027"/>
                  <a:pt x="20588" y="12027"/>
                </a:cubicBezTo>
                <a:moveTo>
                  <a:pt x="12150" y="982"/>
                </a:moveTo>
                <a:cubicBezTo>
                  <a:pt x="16623" y="982"/>
                  <a:pt x="20250" y="3619"/>
                  <a:pt x="20250" y="6873"/>
                </a:cubicBezTo>
                <a:cubicBezTo>
                  <a:pt x="20250" y="10127"/>
                  <a:pt x="16623" y="12764"/>
                  <a:pt x="12150" y="12764"/>
                </a:cubicBezTo>
                <a:cubicBezTo>
                  <a:pt x="7677" y="12764"/>
                  <a:pt x="4050" y="10127"/>
                  <a:pt x="4050" y="6873"/>
                </a:cubicBezTo>
                <a:cubicBezTo>
                  <a:pt x="4050" y="3619"/>
                  <a:pt x="7677" y="982"/>
                  <a:pt x="12150" y="982"/>
                </a:cubicBezTo>
                <a:moveTo>
                  <a:pt x="12150" y="13745"/>
                </a:moveTo>
                <a:cubicBezTo>
                  <a:pt x="17369" y="13745"/>
                  <a:pt x="21600" y="10669"/>
                  <a:pt x="21600" y="6873"/>
                </a:cubicBezTo>
                <a:cubicBezTo>
                  <a:pt x="21600" y="3077"/>
                  <a:pt x="17369" y="0"/>
                  <a:pt x="12150" y="0"/>
                </a:cubicBezTo>
                <a:cubicBezTo>
                  <a:pt x="6931" y="0"/>
                  <a:pt x="2700" y="3077"/>
                  <a:pt x="2700" y="6873"/>
                </a:cubicBezTo>
                <a:cubicBezTo>
                  <a:pt x="2700" y="10669"/>
                  <a:pt x="6931" y="13745"/>
                  <a:pt x="12150" y="13745"/>
                </a:cubicBezTo>
                <a:moveTo>
                  <a:pt x="16733" y="8152"/>
                </a:moveTo>
                <a:cubicBezTo>
                  <a:pt x="16437" y="8280"/>
                  <a:pt x="16449" y="8564"/>
                  <a:pt x="16693" y="8720"/>
                </a:cubicBezTo>
                <a:cubicBezTo>
                  <a:pt x="16938" y="8876"/>
                  <a:pt x="17427" y="9078"/>
                  <a:pt x="17581" y="8720"/>
                </a:cubicBezTo>
                <a:cubicBezTo>
                  <a:pt x="17736" y="8362"/>
                  <a:pt x="17028" y="8023"/>
                  <a:pt x="16733" y="8152"/>
                </a:cubicBezTo>
                <a:moveTo>
                  <a:pt x="11317" y="7428"/>
                </a:moveTo>
                <a:cubicBezTo>
                  <a:pt x="10211" y="7428"/>
                  <a:pt x="9516" y="7611"/>
                  <a:pt x="9800" y="8711"/>
                </a:cubicBezTo>
                <a:cubicBezTo>
                  <a:pt x="10082" y="9811"/>
                  <a:pt x="10905" y="9316"/>
                  <a:pt x="10828" y="10160"/>
                </a:cubicBezTo>
                <a:cubicBezTo>
                  <a:pt x="10751" y="11003"/>
                  <a:pt x="11034" y="11186"/>
                  <a:pt x="11214" y="11388"/>
                </a:cubicBezTo>
                <a:cubicBezTo>
                  <a:pt x="11315" y="11501"/>
                  <a:pt x="11532" y="11731"/>
                  <a:pt x="11738" y="11767"/>
                </a:cubicBezTo>
                <a:cubicBezTo>
                  <a:pt x="11768" y="11768"/>
                  <a:pt x="11798" y="11769"/>
                  <a:pt x="11828" y="11770"/>
                </a:cubicBezTo>
                <a:cubicBezTo>
                  <a:pt x="11954" y="11751"/>
                  <a:pt x="12068" y="11642"/>
                  <a:pt x="12140" y="11351"/>
                </a:cubicBezTo>
                <a:cubicBezTo>
                  <a:pt x="12346" y="10526"/>
                  <a:pt x="12732" y="10067"/>
                  <a:pt x="13169" y="9664"/>
                </a:cubicBezTo>
                <a:cubicBezTo>
                  <a:pt x="13606" y="9261"/>
                  <a:pt x="14070" y="8729"/>
                  <a:pt x="13195" y="8197"/>
                </a:cubicBezTo>
                <a:cubicBezTo>
                  <a:pt x="12320" y="7666"/>
                  <a:pt x="12423" y="7428"/>
                  <a:pt x="11317" y="7428"/>
                </a:cubicBezTo>
                <a:moveTo>
                  <a:pt x="14404" y="3284"/>
                </a:moveTo>
                <a:cubicBezTo>
                  <a:pt x="14404" y="3284"/>
                  <a:pt x="14198" y="3431"/>
                  <a:pt x="14404" y="3962"/>
                </a:cubicBezTo>
                <a:cubicBezTo>
                  <a:pt x="14610" y="4494"/>
                  <a:pt x="14955" y="4609"/>
                  <a:pt x="15974" y="4311"/>
                </a:cubicBezTo>
                <a:cubicBezTo>
                  <a:pt x="16411" y="4182"/>
                  <a:pt x="16742" y="4248"/>
                  <a:pt x="16693" y="4567"/>
                </a:cubicBezTo>
                <a:cubicBezTo>
                  <a:pt x="16591" y="5246"/>
                  <a:pt x="15858" y="5217"/>
                  <a:pt x="16411" y="6309"/>
                </a:cubicBezTo>
                <a:cubicBezTo>
                  <a:pt x="16745" y="6969"/>
                  <a:pt x="17568" y="7226"/>
                  <a:pt x="17877" y="7739"/>
                </a:cubicBezTo>
                <a:cubicBezTo>
                  <a:pt x="17984" y="7918"/>
                  <a:pt x="18288" y="8083"/>
                  <a:pt x="18633" y="8228"/>
                </a:cubicBezTo>
                <a:cubicBezTo>
                  <a:pt x="18803" y="7797"/>
                  <a:pt x="18900" y="7344"/>
                  <a:pt x="18900" y="6873"/>
                </a:cubicBezTo>
                <a:cubicBezTo>
                  <a:pt x="18900" y="4752"/>
                  <a:pt x="17047" y="2950"/>
                  <a:pt x="14457" y="2264"/>
                </a:cubicBezTo>
                <a:cubicBezTo>
                  <a:pt x="14328" y="2411"/>
                  <a:pt x="14192" y="2545"/>
                  <a:pt x="14044" y="2605"/>
                </a:cubicBezTo>
                <a:cubicBezTo>
                  <a:pt x="13684" y="2752"/>
                  <a:pt x="13710" y="3339"/>
                  <a:pt x="14404" y="3284"/>
                </a:cubicBezTo>
              </a:path>
            </a:pathLst>
          </a:custGeom>
          <a:solidFill>
            <a:srgbClr val="0C1F75"/>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Shape 227"/>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228" name="Shape 228">
            <a:hlinkClick r:id="rId2" action="ppaction://hlinksldjump"/>
          </p:cNvPr>
          <p:cNvSpPr/>
          <p:nvPr/>
        </p:nvSpPr>
        <p:spPr>
          <a:xfrm>
            <a:off x="7657066" y="1155815"/>
            <a:ext cx="1504619" cy="1125049"/>
          </a:xfrm>
          <a:prstGeom prst="rect">
            <a:avLst/>
          </a:prstGeom>
          <a:solidFill>
            <a:srgbClr val="01BCD6"/>
          </a:solidFill>
          <a:ln w="12700">
            <a:miter lim="400000"/>
          </a:ln>
        </p:spPr>
        <p:txBody>
          <a:bodyPr lIns="45718" tIns="45718" rIns="45718" bIns="45718" anchor="ctr"/>
          <a:lstStyle/>
          <a:p>
            <a:endParaRPr/>
          </a:p>
        </p:txBody>
      </p:sp>
      <p:grpSp>
        <p:nvGrpSpPr>
          <p:cNvPr id="233" name="Group 233">
            <a:hlinkClick r:id="rId3" action="ppaction://hlinksldjump"/>
          </p:cNvPr>
          <p:cNvGrpSpPr/>
          <p:nvPr/>
        </p:nvGrpSpPr>
        <p:grpSpPr>
          <a:xfrm>
            <a:off x="7649237" y="116"/>
            <a:ext cx="1520278" cy="1125049"/>
            <a:chOff x="0" y="0"/>
            <a:chExt cx="1520277" cy="1125048"/>
          </a:xfrm>
        </p:grpSpPr>
        <p:grpSp>
          <p:nvGrpSpPr>
            <p:cNvPr id="231" name="Group 231"/>
            <p:cNvGrpSpPr/>
            <p:nvPr/>
          </p:nvGrpSpPr>
          <p:grpSpPr>
            <a:xfrm>
              <a:off x="-1" y="0"/>
              <a:ext cx="1520279" cy="1125049"/>
              <a:chOff x="0" y="0"/>
              <a:chExt cx="1520277" cy="1125048"/>
            </a:xfrm>
          </p:grpSpPr>
          <p:sp>
            <p:nvSpPr>
              <p:cNvPr id="229" name="Shape 229"/>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230" name="Shape 230"/>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232" name="Shape 232"/>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sp>
        <p:nvSpPr>
          <p:cNvPr id="234" name="Shape 234"/>
          <p:cNvSpPr/>
          <p:nvPr/>
        </p:nvSpPr>
        <p:spPr>
          <a:xfrm rot="10800000">
            <a:off x="6946900" y="1161357"/>
            <a:ext cx="1264320" cy="1113968"/>
          </a:xfrm>
          <a:prstGeom prst="rightArrow">
            <a:avLst>
              <a:gd name="adj1" fmla="val 99631"/>
              <a:gd name="adj2" fmla="val 62272"/>
            </a:avLst>
          </a:prstGeom>
          <a:solidFill>
            <a:srgbClr val="01BCD6"/>
          </a:solidFill>
          <a:ln w="12700">
            <a:miter lim="400000"/>
          </a:ln>
        </p:spPr>
        <p:txBody>
          <a:bodyPr lIns="45718" tIns="45718" rIns="45718" bIns="45718" anchor="ctr"/>
          <a:lstStyle/>
          <a:p>
            <a:endParaRPr/>
          </a:p>
        </p:txBody>
      </p:sp>
      <p:sp>
        <p:nvSpPr>
          <p:cNvPr id="235" name="Shape 235"/>
          <p:cNvSpPr/>
          <p:nvPr/>
        </p:nvSpPr>
        <p:spPr>
          <a:xfrm>
            <a:off x="7988593" y="1532920"/>
            <a:ext cx="841564"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defTabSz="457200" rtl="1">
              <a:defRPr sz="2100" b="1">
                <a:solidFill>
                  <a:srgbClr val="0C1F75"/>
                </a:solidFill>
                <a:latin typeface="Arial Hebrew"/>
                <a:ea typeface="Arial Hebrew"/>
                <a:cs typeface="Arial Hebrew"/>
                <a:sym typeface="Arial Hebrew"/>
              </a:defRPr>
            </a:lvl1pPr>
          </a:lstStyle>
          <a:p>
            <a:r>
              <a:t>תפיסה</a:t>
            </a:r>
          </a:p>
        </p:txBody>
      </p:sp>
      <p:grpSp>
        <p:nvGrpSpPr>
          <p:cNvPr id="238" name="Group 238">
            <a:hlinkClick r:id="rId4" action="ppaction://hlinksldjump"/>
          </p:cNvPr>
          <p:cNvGrpSpPr/>
          <p:nvPr/>
        </p:nvGrpSpPr>
        <p:grpSpPr>
          <a:xfrm>
            <a:off x="7664895" y="2309668"/>
            <a:ext cx="1504620" cy="1125050"/>
            <a:chOff x="0" y="0"/>
            <a:chExt cx="1504619" cy="1125048"/>
          </a:xfrm>
        </p:grpSpPr>
        <p:sp>
          <p:nvSpPr>
            <p:cNvPr id="236" name="Shape 236"/>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37" name="Shape 237"/>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241" name="Group 241">
            <a:hlinkClick r:id="rId5" action="ppaction://hlinksldjump"/>
          </p:cNvPr>
          <p:cNvGrpSpPr/>
          <p:nvPr/>
        </p:nvGrpSpPr>
        <p:grpSpPr>
          <a:xfrm>
            <a:off x="7664895" y="3466001"/>
            <a:ext cx="1504620" cy="1125049"/>
            <a:chOff x="0" y="0"/>
            <a:chExt cx="1504619" cy="1125047"/>
          </a:xfrm>
        </p:grpSpPr>
        <p:sp>
          <p:nvSpPr>
            <p:cNvPr id="239" name="Shape 239"/>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40" name="Shape 240"/>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244" name="Group 244">
            <a:hlinkClick r:id="rId6" action="ppaction://hlinksldjump"/>
          </p:cNvPr>
          <p:cNvGrpSpPr/>
          <p:nvPr/>
        </p:nvGrpSpPr>
        <p:grpSpPr>
          <a:xfrm>
            <a:off x="7664895" y="4619854"/>
            <a:ext cx="1504620" cy="1125049"/>
            <a:chOff x="0" y="0"/>
            <a:chExt cx="1504619" cy="1125047"/>
          </a:xfrm>
        </p:grpSpPr>
        <p:sp>
          <p:nvSpPr>
            <p:cNvPr id="242" name="Shape 242"/>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43" name="Shape 243"/>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247" name="Group 247">
            <a:hlinkClick r:id="rId7" action="ppaction://hlinksldjump"/>
          </p:cNvPr>
          <p:cNvGrpSpPr/>
          <p:nvPr/>
        </p:nvGrpSpPr>
        <p:grpSpPr>
          <a:xfrm>
            <a:off x="7669766" y="5774923"/>
            <a:ext cx="1504620" cy="1125049"/>
            <a:chOff x="0" y="0"/>
            <a:chExt cx="1504619" cy="1125047"/>
          </a:xfrm>
        </p:grpSpPr>
        <p:sp>
          <p:nvSpPr>
            <p:cNvPr id="245" name="Shape 245"/>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46" name="Shape 246"/>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248" name="Shape 248"/>
          <p:cNvSpPr/>
          <p:nvPr/>
        </p:nvSpPr>
        <p:spPr>
          <a:xfrm>
            <a:off x="7452058" y="1510005"/>
            <a:ext cx="339980" cy="467471"/>
          </a:xfrm>
          <a:custGeom>
            <a:avLst/>
            <a:gdLst/>
            <a:ahLst/>
            <a:cxnLst>
              <a:cxn ang="0">
                <a:pos x="wd2" y="hd2"/>
              </a:cxn>
              <a:cxn ang="5400000">
                <a:pos x="wd2" y="hd2"/>
              </a:cxn>
              <a:cxn ang="10800000">
                <a:pos x="wd2" y="hd2"/>
              </a:cxn>
              <a:cxn ang="16200000">
                <a:pos x="wd2" y="hd2"/>
              </a:cxn>
            </a:cxnLst>
            <a:rect l="0" t="0" r="r" b="b"/>
            <a:pathLst>
              <a:path w="21600" h="21600" extrusionOk="0">
                <a:moveTo>
                  <a:pt x="6275" y="6273"/>
                </a:moveTo>
                <a:cubicBezTo>
                  <a:pt x="6275" y="6273"/>
                  <a:pt x="6661" y="6914"/>
                  <a:pt x="8976" y="7703"/>
                </a:cubicBezTo>
                <a:cubicBezTo>
                  <a:pt x="8976" y="7703"/>
                  <a:pt x="9413" y="7721"/>
                  <a:pt x="8899" y="7354"/>
                </a:cubicBezTo>
                <a:cubicBezTo>
                  <a:pt x="8384" y="6987"/>
                  <a:pt x="7819" y="6529"/>
                  <a:pt x="8462" y="6291"/>
                </a:cubicBezTo>
                <a:cubicBezTo>
                  <a:pt x="9104" y="6052"/>
                  <a:pt x="9285" y="6071"/>
                  <a:pt x="9439" y="6511"/>
                </a:cubicBezTo>
                <a:cubicBezTo>
                  <a:pt x="9594" y="6950"/>
                  <a:pt x="10108" y="6694"/>
                  <a:pt x="10159" y="6273"/>
                </a:cubicBezTo>
                <a:cubicBezTo>
                  <a:pt x="10211" y="5851"/>
                  <a:pt x="11163" y="5411"/>
                  <a:pt x="11806" y="5209"/>
                </a:cubicBezTo>
                <a:cubicBezTo>
                  <a:pt x="12449" y="5007"/>
                  <a:pt x="13040" y="4934"/>
                  <a:pt x="12963" y="4585"/>
                </a:cubicBezTo>
                <a:cubicBezTo>
                  <a:pt x="12886" y="4237"/>
                  <a:pt x="12706" y="3980"/>
                  <a:pt x="11703" y="3980"/>
                </a:cubicBezTo>
                <a:cubicBezTo>
                  <a:pt x="10699" y="3980"/>
                  <a:pt x="11137" y="4934"/>
                  <a:pt x="10314" y="4365"/>
                </a:cubicBezTo>
                <a:cubicBezTo>
                  <a:pt x="9491" y="3797"/>
                  <a:pt x="10493" y="3944"/>
                  <a:pt x="10905" y="3816"/>
                </a:cubicBezTo>
                <a:cubicBezTo>
                  <a:pt x="11317" y="3687"/>
                  <a:pt x="11729" y="3155"/>
                  <a:pt x="11009" y="3119"/>
                </a:cubicBezTo>
                <a:cubicBezTo>
                  <a:pt x="10287" y="3082"/>
                  <a:pt x="10442" y="3339"/>
                  <a:pt x="9876" y="3192"/>
                </a:cubicBezTo>
                <a:cubicBezTo>
                  <a:pt x="9310" y="3045"/>
                  <a:pt x="9053" y="3706"/>
                  <a:pt x="8693" y="3614"/>
                </a:cubicBezTo>
                <a:cubicBezTo>
                  <a:pt x="8519" y="3570"/>
                  <a:pt x="8131" y="3374"/>
                  <a:pt x="7770" y="3142"/>
                </a:cubicBezTo>
                <a:cubicBezTo>
                  <a:pt x="6767" y="3765"/>
                  <a:pt x="6022" y="4597"/>
                  <a:pt x="5656" y="5546"/>
                </a:cubicBezTo>
                <a:cubicBezTo>
                  <a:pt x="5919" y="6021"/>
                  <a:pt x="6275" y="6273"/>
                  <a:pt x="6275" y="6273"/>
                </a:cubicBezTo>
                <a:moveTo>
                  <a:pt x="20588" y="12027"/>
                </a:moveTo>
                <a:cubicBezTo>
                  <a:pt x="20407" y="12027"/>
                  <a:pt x="20245" y="12080"/>
                  <a:pt x="20124" y="12164"/>
                </a:cubicBezTo>
                <a:lnTo>
                  <a:pt x="20119" y="12161"/>
                </a:lnTo>
                <a:cubicBezTo>
                  <a:pt x="18145" y="13734"/>
                  <a:pt x="15310" y="14727"/>
                  <a:pt x="12150" y="14727"/>
                </a:cubicBezTo>
                <a:cubicBezTo>
                  <a:pt x="6186" y="14727"/>
                  <a:pt x="1350" y="11211"/>
                  <a:pt x="1350" y="6873"/>
                </a:cubicBezTo>
                <a:cubicBezTo>
                  <a:pt x="1350" y="4606"/>
                  <a:pt x="2678" y="2571"/>
                  <a:pt x="4788" y="1137"/>
                </a:cubicBezTo>
                <a:lnTo>
                  <a:pt x="4777" y="1127"/>
                </a:lnTo>
                <a:cubicBezTo>
                  <a:pt x="4945" y="1037"/>
                  <a:pt x="5062" y="900"/>
                  <a:pt x="5062" y="736"/>
                </a:cubicBezTo>
                <a:cubicBezTo>
                  <a:pt x="5062" y="465"/>
                  <a:pt x="4760" y="245"/>
                  <a:pt x="4388" y="245"/>
                </a:cubicBezTo>
                <a:cubicBezTo>
                  <a:pt x="4192" y="245"/>
                  <a:pt x="4020" y="308"/>
                  <a:pt x="3897" y="405"/>
                </a:cubicBezTo>
                <a:lnTo>
                  <a:pt x="3895" y="403"/>
                </a:lnTo>
                <a:cubicBezTo>
                  <a:pt x="1505" y="2016"/>
                  <a:pt x="0" y="4314"/>
                  <a:pt x="0" y="6873"/>
                </a:cubicBezTo>
                <a:cubicBezTo>
                  <a:pt x="0" y="11587"/>
                  <a:pt x="5081" y="15428"/>
                  <a:pt x="11475" y="15684"/>
                </a:cubicBezTo>
                <a:lnTo>
                  <a:pt x="11475" y="20618"/>
                </a:lnTo>
                <a:lnTo>
                  <a:pt x="7425" y="20618"/>
                </a:lnTo>
                <a:cubicBezTo>
                  <a:pt x="7052" y="20618"/>
                  <a:pt x="6750" y="20838"/>
                  <a:pt x="6750" y="21109"/>
                </a:cubicBezTo>
                <a:cubicBezTo>
                  <a:pt x="6750" y="21380"/>
                  <a:pt x="7052" y="21600"/>
                  <a:pt x="7425" y="21600"/>
                </a:cubicBezTo>
                <a:lnTo>
                  <a:pt x="16875" y="21600"/>
                </a:lnTo>
                <a:cubicBezTo>
                  <a:pt x="17247" y="21600"/>
                  <a:pt x="17550" y="21380"/>
                  <a:pt x="17550" y="21109"/>
                </a:cubicBezTo>
                <a:cubicBezTo>
                  <a:pt x="17550" y="20838"/>
                  <a:pt x="17247" y="20618"/>
                  <a:pt x="16875" y="20618"/>
                </a:cubicBezTo>
                <a:lnTo>
                  <a:pt x="12825" y="20618"/>
                </a:lnTo>
                <a:lnTo>
                  <a:pt x="12825" y="15684"/>
                </a:lnTo>
                <a:cubicBezTo>
                  <a:pt x="16068" y="15554"/>
                  <a:pt x="18970" y="14500"/>
                  <a:pt x="21045" y="12880"/>
                </a:cubicBezTo>
                <a:lnTo>
                  <a:pt x="21041" y="12877"/>
                </a:lnTo>
                <a:cubicBezTo>
                  <a:pt x="21175" y="12788"/>
                  <a:pt x="21262" y="12661"/>
                  <a:pt x="21262" y="12518"/>
                </a:cubicBezTo>
                <a:cubicBezTo>
                  <a:pt x="21262" y="12247"/>
                  <a:pt x="20960" y="12027"/>
                  <a:pt x="20588" y="12027"/>
                </a:cubicBezTo>
                <a:moveTo>
                  <a:pt x="12150" y="982"/>
                </a:moveTo>
                <a:cubicBezTo>
                  <a:pt x="16623" y="982"/>
                  <a:pt x="20250" y="3619"/>
                  <a:pt x="20250" y="6873"/>
                </a:cubicBezTo>
                <a:cubicBezTo>
                  <a:pt x="20250" y="10127"/>
                  <a:pt x="16623" y="12764"/>
                  <a:pt x="12150" y="12764"/>
                </a:cubicBezTo>
                <a:cubicBezTo>
                  <a:pt x="7677" y="12764"/>
                  <a:pt x="4050" y="10127"/>
                  <a:pt x="4050" y="6873"/>
                </a:cubicBezTo>
                <a:cubicBezTo>
                  <a:pt x="4050" y="3619"/>
                  <a:pt x="7677" y="982"/>
                  <a:pt x="12150" y="982"/>
                </a:cubicBezTo>
                <a:moveTo>
                  <a:pt x="12150" y="13745"/>
                </a:moveTo>
                <a:cubicBezTo>
                  <a:pt x="17369" y="13745"/>
                  <a:pt x="21600" y="10669"/>
                  <a:pt x="21600" y="6873"/>
                </a:cubicBezTo>
                <a:cubicBezTo>
                  <a:pt x="21600" y="3077"/>
                  <a:pt x="17369" y="0"/>
                  <a:pt x="12150" y="0"/>
                </a:cubicBezTo>
                <a:cubicBezTo>
                  <a:pt x="6931" y="0"/>
                  <a:pt x="2700" y="3077"/>
                  <a:pt x="2700" y="6873"/>
                </a:cubicBezTo>
                <a:cubicBezTo>
                  <a:pt x="2700" y="10669"/>
                  <a:pt x="6931" y="13745"/>
                  <a:pt x="12150" y="13745"/>
                </a:cubicBezTo>
                <a:moveTo>
                  <a:pt x="16733" y="8152"/>
                </a:moveTo>
                <a:cubicBezTo>
                  <a:pt x="16437" y="8280"/>
                  <a:pt x="16449" y="8564"/>
                  <a:pt x="16693" y="8720"/>
                </a:cubicBezTo>
                <a:cubicBezTo>
                  <a:pt x="16938" y="8876"/>
                  <a:pt x="17427" y="9078"/>
                  <a:pt x="17581" y="8720"/>
                </a:cubicBezTo>
                <a:cubicBezTo>
                  <a:pt x="17736" y="8362"/>
                  <a:pt x="17028" y="8023"/>
                  <a:pt x="16733" y="8152"/>
                </a:cubicBezTo>
                <a:moveTo>
                  <a:pt x="11317" y="7428"/>
                </a:moveTo>
                <a:cubicBezTo>
                  <a:pt x="10211" y="7428"/>
                  <a:pt x="9516" y="7611"/>
                  <a:pt x="9800" y="8711"/>
                </a:cubicBezTo>
                <a:cubicBezTo>
                  <a:pt x="10082" y="9811"/>
                  <a:pt x="10905" y="9316"/>
                  <a:pt x="10828" y="10160"/>
                </a:cubicBezTo>
                <a:cubicBezTo>
                  <a:pt x="10751" y="11003"/>
                  <a:pt x="11034" y="11186"/>
                  <a:pt x="11214" y="11388"/>
                </a:cubicBezTo>
                <a:cubicBezTo>
                  <a:pt x="11315" y="11501"/>
                  <a:pt x="11532" y="11731"/>
                  <a:pt x="11738" y="11767"/>
                </a:cubicBezTo>
                <a:cubicBezTo>
                  <a:pt x="11768" y="11768"/>
                  <a:pt x="11798" y="11769"/>
                  <a:pt x="11828" y="11770"/>
                </a:cubicBezTo>
                <a:cubicBezTo>
                  <a:pt x="11954" y="11751"/>
                  <a:pt x="12068" y="11642"/>
                  <a:pt x="12140" y="11351"/>
                </a:cubicBezTo>
                <a:cubicBezTo>
                  <a:pt x="12346" y="10526"/>
                  <a:pt x="12732" y="10067"/>
                  <a:pt x="13169" y="9664"/>
                </a:cubicBezTo>
                <a:cubicBezTo>
                  <a:pt x="13606" y="9261"/>
                  <a:pt x="14070" y="8729"/>
                  <a:pt x="13195" y="8197"/>
                </a:cubicBezTo>
                <a:cubicBezTo>
                  <a:pt x="12320" y="7666"/>
                  <a:pt x="12423" y="7428"/>
                  <a:pt x="11317" y="7428"/>
                </a:cubicBezTo>
                <a:moveTo>
                  <a:pt x="14404" y="3284"/>
                </a:moveTo>
                <a:cubicBezTo>
                  <a:pt x="14404" y="3284"/>
                  <a:pt x="14198" y="3431"/>
                  <a:pt x="14404" y="3962"/>
                </a:cubicBezTo>
                <a:cubicBezTo>
                  <a:pt x="14610" y="4494"/>
                  <a:pt x="14955" y="4609"/>
                  <a:pt x="15974" y="4311"/>
                </a:cubicBezTo>
                <a:cubicBezTo>
                  <a:pt x="16411" y="4182"/>
                  <a:pt x="16742" y="4248"/>
                  <a:pt x="16693" y="4567"/>
                </a:cubicBezTo>
                <a:cubicBezTo>
                  <a:pt x="16591" y="5246"/>
                  <a:pt x="15858" y="5217"/>
                  <a:pt x="16411" y="6309"/>
                </a:cubicBezTo>
                <a:cubicBezTo>
                  <a:pt x="16745" y="6969"/>
                  <a:pt x="17568" y="7226"/>
                  <a:pt x="17877" y="7739"/>
                </a:cubicBezTo>
                <a:cubicBezTo>
                  <a:pt x="17984" y="7918"/>
                  <a:pt x="18288" y="8083"/>
                  <a:pt x="18633" y="8228"/>
                </a:cubicBezTo>
                <a:cubicBezTo>
                  <a:pt x="18803" y="7797"/>
                  <a:pt x="18900" y="7344"/>
                  <a:pt x="18900" y="6873"/>
                </a:cubicBezTo>
                <a:cubicBezTo>
                  <a:pt x="18900" y="4752"/>
                  <a:pt x="17047" y="2950"/>
                  <a:pt x="14457" y="2264"/>
                </a:cubicBezTo>
                <a:cubicBezTo>
                  <a:pt x="14328" y="2411"/>
                  <a:pt x="14192" y="2545"/>
                  <a:pt x="14044" y="2605"/>
                </a:cubicBezTo>
                <a:cubicBezTo>
                  <a:pt x="13684" y="2752"/>
                  <a:pt x="13710" y="3339"/>
                  <a:pt x="14404" y="3284"/>
                </a:cubicBezTo>
              </a:path>
            </a:pathLst>
          </a:custGeom>
          <a:solidFill>
            <a:srgbClr val="0C1F75"/>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aphicFrame>
        <p:nvGraphicFramePr>
          <p:cNvPr id="249" name="Table 249"/>
          <p:cNvGraphicFramePr/>
          <p:nvPr/>
        </p:nvGraphicFramePr>
        <p:xfrm>
          <a:off x="469901" y="1060450"/>
          <a:ext cx="6381061" cy="3434097"/>
        </p:xfrm>
        <a:graphic>
          <a:graphicData uri="http://schemas.openxmlformats.org/drawingml/2006/table">
            <a:tbl>
              <a:tblPr rtl="1" bandRow="1">
                <a:tableStyleId>{4C3C2611-4C71-4FC5-86AE-919BDF0F9419}</a:tableStyleId>
              </a:tblPr>
              <a:tblGrid>
                <a:gridCol w="3000624"/>
                <a:gridCol w="3380437"/>
              </a:tblGrid>
              <a:tr h="699025">
                <a:tc>
                  <a:txBody>
                    <a:bodyPr/>
                    <a:lstStyle/>
                    <a:p>
                      <a:pPr algn="r" rtl="1">
                        <a:lnSpc>
                          <a:spcPct val="120000"/>
                        </a:lnSpc>
                        <a:defRPr sz="1600" b="1">
                          <a:solidFill>
                            <a:srgbClr val="0C1F75"/>
                          </a:solidFill>
                          <a:latin typeface="Arial Hebrew"/>
                          <a:ea typeface="Arial Hebrew"/>
                          <a:cs typeface="Arial Hebrew"/>
                          <a:sym typeface="Arial Hebrew"/>
                        </a:defRPr>
                      </a:pPr>
                      <a:r>
                        <a:t>עקרונות מנחים בעיצוב התרבות הארגונית הבית ספרית</a:t>
                      </a:r>
                      <a:r>
                        <a:rPr b="0"/>
                        <a:t>:</a:t>
                      </a:r>
                    </a:p>
                  </a:txBody>
                  <a:tcPr marL="50800" marR="50800" marT="50800" marB="50800" anchor="ctr" horzOverflow="overflow">
                    <a:solidFill>
                      <a:srgbClr val="01BCD6"/>
                    </a:solidFill>
                  </a:tcPr>
                </a:tc>
                <a:tc>
                  <a:txBody>
                    <a:bodyPr/>
                    <a:lstStyle/>
                    <a:p>
                      <a:pPr algn="r">
                        <a:lnSpc>
                          <a:spcPct val="120000"/>
                        </a:lnSpc>
                        <a:defRPr sz="1800"/>
                      </a:pPr>
                      <a:r>
                        <a:rPr sz="1600">
                          <a:solidFill>
                            <a:srgbClr val="0C1F75"/>
                          </a:solidFill>
                          <a:latin typeface="Arial Hebrew"/>
                          <a:ea typeface="Arial Hebrew"/>
                          <a:cs typeface="Arial Hebrew"/>
                          <a:sym typeface="Arial Hebrew"/>
                        </a:rPr>
                        <a:t>ביטויים אופרטיביים</a:t>
                      </a:r>
                    </a:p>
                  </a:txBody>
                  <a:tcPr marL="50800" marR="50800" marT="50800" marB="50800" anchor="ctr" horzOverflow="overflow">
                    <a:solidFill>
                      <a:srgbClr val="01BCD6">
                        <a:alpha val="50000"/>
                      </a:srgbClr>
                    </a:solidFill>
                  </a:tcPr>
                </a:tc>
              </a:tr>
              <a:tr h="2470011">
                <a:tc>
                  <a:txBody>
                    <a:bodyPr/>
                    <a:lstStyle/>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מוקד שליטה פנימי</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אחריותיות</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העצמה וביזור</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ארגון לומד</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יחסי בית ספר סביבה</a:t>
                      </a:r>
                    </a:p>
                    <a:p>
                      <a:pPr marL="97971" indent="-391885" algn="r" rtl="1">
                        <a:lnSpc>
                          <a:spcPct val="120000"/>
                        </a:lnSpc>
                        <a:buSzPct val="100000"/>
                        <a:buAutoNum type="hebrew2Minus"/>
                        <a:defRPr sz="1600" b="1">
                          <a:solidFill>
                            <a:srgbClr val="0C1F75"/>
                          </a:solidFill>
                          <a:latin typeface="Arial Hebrew"/>
                          <a:ea typeface="Arial Hebrew"/>
                          <a:cs typeface="Arial Hebrew"/>
                          <a:sym typeface="Arial Hebrew"/>
                        </a:defRPr>
                      </a:pPr>
                      <a:r>
                        <a:t> ניהול מושכל של משאבים</a:t>
                      </a:r>
                      <a:r>
                        <a:rPr b="0"/>
                        <a:t> </a:t>
                      </a:r>
                    </a:p>
                  </a:txBody>
                  <a:tcPr marL="50800" marR="50800" marT="50800" marB="50800" horzOverflow="overflow">
                    <a:solidFill>
                      <a:srgbClr val="01BCD6"/>
                    </a:solidFill>
                  </a:tcPr>
                </a:tc>
                <a:tc>
                  <a:txBody>
                    <a:bodyPr/>
                    <a:lstStyle/>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תכנית עבודה מקושרת משאבים (פיתוח כלי ממוחשב).</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ועדה מלווה בית ספרית.</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הרחבת מעגלי השותפות בקבלת החלטות </a:t>
                      </a:r>
                      <a:br/>
                      <a:r>
                        <a:t>בתוך בית הספר.</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נגישות של חברי צוות למשאבים לשם קידום יוזמות.</a:t>
                      </a:r>
                    </a:p>
                    <a:p>
                      <a:pPr marL="97971" indent="-391885" algn="r" rtl="1">
                        <a:lnSpc>
                          <a:spcPct val="120000"/>
                        </a:lnSpc>
                        <a:buSzPct val="100000"/>
                        <a:buAutoNum type="hebrew2Minus"/>
                        <a:defRPr sz="1600">
                          <a:solidFill>
                            <a:srgbClr val="0C1F75"/>
                          </a:solidFill>
                          <a:latin typeface="Arial Hebrew"/>
                          <a:ea typeface="Arial Hebrew"/>
                          <a:cs typeface="Arial Hebrew"/>
                          <a:sym typeface="Arial Hebrew"/>
                        </a:defRPr>
                      </a:pPr>
                      <a:r>
                        <a:t> יוזמות ומענים פדגוגיים חדשים.</a:t>
                      </a:r>
                    </a:p>
                  </a:txBody>
                  <a:tcPr marL="50800" marR="50800" marT="50800" marB="50800" horzOverflow="overflow">
                    <a:solidFill>
                      <a:srgbClr val="01BCD6">
                        <a:alpha val="20000"/>
                      </a:srgbClr>
                    </a:solidFill>
                  </a:tcPr>
                </a:tc>
              </a:tr>
            </a:tbl>
          </a:graphicData>
        </a:graphic>
      </p:graphicFrame>
      <p:sp>
        <p:nvSpPr>
          <p:cNvPr id="250" name="Shape 250"/>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251"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Shape 253"/>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254" name="Shape 254"/>
          <p:cNvSpPr>
            <a:spLocks noGrp="1"/>
          </p:cNvSpPr>
          <p:nvPr>
            <p:ph type="body" idx="1"/>
          </p:nvPr>
        </p:nvSpPr>
        <p:spPr>
          <a:xfrm>
            <a:off x="712193" y="1369363"/>
            <a:ext cx="6096894" cy="4525966"/>
          </a:xfrm>
          <a:prstGeom prst="rect">
            <a:avLst/>
          </a:prstGeom>
        </p:spPr>
        <p:txBody>
          <a:bodyPr>
            <a:noAutofit/>
          </a:bodyPr>
          <a:lstStyle/>
          <a:p>
            <a:pPr marL="342899" indent="-342899">
              <a:lnSpc>
                <a:spcPct val="120000"/>
              </a:lnSpc>
              <a:defRPr sz="2000">
                <a:solidFill>
                  <a:srgbClr val="0C1F75"/>
                </a:solidFill>
                <a:latin typeface="Arial Hebrew"/>
                <a:ea typeface="Arial Hebrew"/>
                <a:cs typeface="Arial Hebrew"/>
                <a:sym typeface="Arial Hebrew"/>
              </a:defRPr>
            </a:pPr>
            <a:r>
              <a:t>"תוספת סיוע ניהול עצמי” - כ-145 ₪ לתלמיד בתשע"ז. </a:t>
            </a:r>
          </a:p>
          <a:p>
            <a:pPr marL="342899" indent="-342899">
              <a:lnSpc>
                <a:spcPct val="120000"/>
              </a:lnSpc>
              <a:defRPr sz="2000">
                <a:solidFill>
                  <a:srgbClr val="0C1F75"/>
                </a:solidFill>
                <a:latin typeface="Arial Hebrew"/>
                <a:ea typeface="Arial Hebrew"/>
                <a:cs typeface="Arial Hebrew"/>
                <a:sym typeface="Arial Hebrew"/>
              </a:defRPr>
            </a:pPr>
            <a:r>
              <a:t>"תוספת פדגוגית ניהול עצמי"- תוספת דיפרנציאלית </a:t>
            </a:r>
            <a:br/>
            <a:r>
              <a:t>לפי אשכול למ”ס:</a:t>
            </a:r>
          </a:p>
          <a:p>
            <a:pPr marL="742950" lvl="1" indent="-285750">
              <a:lnSpc>
                <a:spcPct val="120000"/>
              </a:lnSpc>
              <a:spcBef>
                <a:spcPts val="600"/>
              </a:spcBef>
              <a:defRPr sz="2000" b="1">
                <a:solidFill>
                  <a:srgbClr val="0C1F75"/>
                </a:solidFill>
                <a:latin typeface="Arial Hebrew"/>
                <a:ea typeface="Arial Hebrew"/>
                <a:cs typeface="Arial Hebrew"/>
                <a:sym typeface="Arial Hebrew"/>
              </a:defRPr>
            </a:pPr>
            <a:r>
              <a:t>אשכול 1-2  |</a:t>
            </a:r>
            <a:r>
              <a:rPr b="0"/>
              <a:t>  200 ₪ לתלמיד</a:t>
            </a:r>
          </a:p>
          <a:p>
            <a:pPr marL="742950" lvl="1" indent="-285750">
              <a:lnSpc>
                <a:spcPct val="120000"/>
              </a:lnSpc>
              <a:spcBef>
                <a:spcPts val="600"/>
              </a:spcBef>
              <a:defRPr sz="2000" b="1">
                <a:solidFill>
                  <a:srgbClr val="0C1F75"/>
                </a:solidFill>
                <a:latin typeface="Arial Hebrew"/>
                <a:ea typeface="Arial Hebrew"/>
                <a:cs typeface="Arial Hebrew"/>
                <a:sym typeface="Arial Hebrew"/>
              </a:defRPr>
            </a:pPr>
            <a:r>
              <a:t>אשכול 3-4  | </a:t>
            </a:r>
            <a:r>
              <a:rPr b="0"/>
              <a:t> 150 ₪ לתלמיד</a:t>
            </a:r>
          </a:p>
          <a:p>
            <a:pPr marL="742950" lvl="1" indent="-285750">
              <a:lnSpc>
                <a:spcPct val="120000"/>
              </a:lnSpc>
              <a:spcBef>
                <a:spcPts val="600"/>
              </a:spcBef>
              <a:defRPr sz="2000" b="1">
                <a:solidFill>
                  <a:srgbClr val="0C1F75"/>
                </a:solidFill>
                <a:latin typeface="Arial Hebrew"/>
                <a:ea typeface="Arial Hebrew"/>
                <a:cs typeface="Arial Hebrew"/>
                <a:sym typeface="Arial Hebrew"/>
              </a:defRPr>
            </a:pPr>
            <a:r>
              <a:t>אשכול 5-6  |</a:t>
            </a:r>
            <a:r>
              <a:rPr b="0"/>
              <a:t>  100 ₪ לתלמיד</a:t>
            </a:r>
          </a:p>
          <a:p>
            <a:pPr marL="742950" lvl="1" indent="-285750">
              <a:lnSpc>
                <a:spcPct val="120000"/>
              </a:lnSpc>
              <a:spcBef>
                <a:spcPts val="600"/>
              </a:spcBef>
              <a:defRPr sz="2000" b="1">
                <a:solidFill>
                  <a:srgbClr val="0C1F75"/>
                </a:solidFill>
                <a:latin typeface="Arial Hebrew"/>
                <a:ea typeface="Arial Hebrew"/>
                <a:cs typeface="Arial Hebrew"/>
                <a:sym typeface="Arial Hebrew"/>
              </a:defRPr>
            </a:pPr>
            <a:r>
              <a:t>אשכול 7-10  |</a:t>
            </a:r>
            <a:r>
              <a:rPr b="0"/>
              <a:t>  50 ₪ לתלמיד</a:t>
            </a:r>
          </a:p>
          <a:p>
            <a:pPr marL="342899" indent="-342899">
              <a:lnSpc>
                <a:spcPct val="120000"/>
              </a:lnSpc>
              <a:defRPr sz="2000" b="1">
                <a:solidFill>
                  <a:srgbClr val="0C1F75"/>
                </a:solidFill>
                <a:latin typeface="Arial Hebrew"/>
                <a:ea typeface="Arial Hebrew"/>
                <a:cs typeface="Arial Hebrew"/>
                <a:sym typeface="Arial Hebrew"/>
              </a:defRPr>
            </a:pPr>
            <a:r>
              <a:t>סה"כ- כ-200 מליון ₪ בשנה. </a:t>
            </a:r>
          </a:p>
        </p:txBody>
      </p:sp>
      <p:sp>
        <p:nvSpPr>
          <p:cNvPr id="255" name="Shape 255"/>
          <p:cNvSpPr/>
          <p:nvPr/>
        </p:nvSpPr>
        <p:spPr>
          <a:xfrm>
            <a:off x="864928" y="494030"/>
            <a:ext cx="5902959"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תוספת תקציבית לבתי"ס בניהול עצמי</a:t>
            </a:r>
          </a:p>
        </p:txBody>
      </p:sp>
      <p:grpSp>
        <p:nvGrpSpPr>
          <p:cNvPr id="260" name="Group 260">
            <a:hlinkClick r:id="rId2" action="ppaction://hlinksldjump"/>
          </p:cNvPr>
          <p:cNvGrpSpPr/>
          <p:nvPr/>
        </p:nvGrpSpPr>
        <p:grpSpPr>
          <a:xfrm>
            <a:off x="6946899" y="2307823"/>
            <a:ext cx="2222616" cy="1125049"/>
            <a:chOff x="0" y="0"/>
            <a:chExt cx="2222615" cy="1125047"/>
          </a:xfrm>
        </p:grpSpPr>
        <p:sp>
          <p:nvSpPr>
            <p:cNvPr id="256" name="Shape 256"/>
            <p:cNvSpPr/>
            <p:nvPr/>
          </p:nvSpPr>
          <p:spPr>
            <a:xfrm>
              <a:off x="7179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257" name="Shape 257"/>
            <p:cNvSpPr/>
            <p:nvPr/>
          </p:nvSpPr>
          <p:spPr>
            <a:xfrm rot="10800000">
              <a:off x="-1" y="1696"/>
              <a:ext cx="1264322"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258" name="Shape 258"/>
            <p:cNvSpPr/>
            <p:nvPr/>
          </p:nvSpPr>
          <p:spPr>
            <a:xfrm>
              <a:off x="825446" y="106555"/>
              <a:ext cx="1289721"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b="1">
                  <a:solidFill>
                    <a:srgbClr val="0C1F75"/>
                  </a:solidFill>
                  <a:latin typeface="Arial Hebrew"/>
                  <a:ea typeface="Arial Hebrew"/>
                  <a:cs typeface="Arial Hebrew"/>
                  <a:sym typeface="Arial Hebrew"/>
                </a:defRPr>
              </a:lvl1pPr>
            </a:lstStyle>
            <a:p>
              <a:r>
                <a:t>מרכיבי ההפעלה ומשאבים</a:t>
              </a:r>
            </a:p>
          </p:txBody>
        </p:sp>
        <p:sp>
          <p:nvSpPr>
            <p:cNvPr id="259" name="Shape 259"/>
            <p:cNvSpPr/>
            <p:nvPr/>
          </p:nvSpPr>
          <p:spPr>
            <a:xfrm>
              <a:off x="422376" y="352973"/>
              <a:ext cx="406635" cy="406635"/>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265" name="Group 265">
            <a:hlinkClick r:id="rId3" action="ppaction://hlinksldjump"/>
          </p:cNvPr>
          <p:cNvGrpSpPr/>
          <p:nvPr/>
        </p:nvGrpSpPr>
        <p:grpSpPr>
          <a:xfrm>
            <a:off x="7649237" y="116"/>
            <a:ext cx="1520278" cy="1125049"/>
            <a:chOff x="0" y="0"/>
            <a:chExt cx="1520277" cy="1125048"/>
          </a:xfrm>
        </p:grpSpPr>
        <p:grpSp>
          <p:nvGrpSpPr>
            <p:cNvPr id="263" name="Group 263"/>
            <p:cNvGrpSpPr/>
            <p:nvPr/>
          </p:nvGrpSpPr>
          <p:grpSpPr>
            <a:xfrm>
              <a:off x="-1" y="0"/>
              <a:ext cx="1520279" cy="1125049"/>
              <a:chOff x="0" y="0"/>
              <a:chExt cx="1520277" cy="1125048"/>
            </a:xfrm>
          </p:grpSpPr>
          <p:sp>
            <p:nvSpPr>
              <p:cNvPr id="261" name="Shape 261"/>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262" name="Shape 262"/>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264" name="Shape 264"/>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268" name="Group 268">
            <a:hlinkClick r:id="rId4" action="ppaction://hlinksldjump"/>
          </p:cNvPr>
          <p:cNvGrpSpPr/>
          <p:nvPr/>
        </p:nvGrpSpPr>
        <p:grpSpPr>
          <a:xfrm>
            <a:off x="7657066" y="1155816"/>
            <a:ext cx="1504620" cy="1125049"/>
            <a:chOff x="0" y="0"/>
            <a:chExt cx="1504619" cy="1125048"/>
          </a:xfrm>
        </p:grpSpPr>
        <p:sp>
          <p:nvSpPr>
            <p:cNvPr id="266" name="Shape 266"/>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67" name="Shape 267"/>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271" name="Group 271">
            <a:hlinkClick r:id="rId5" action="ppaction://hlinksldjump"/>
          </p:cNvPr>
          <p:cNvGrpSpPr/>
          <p:nvPr/>
        </p:nvGrpSpPr>
        <p:grpSpPr>
          <a:xfrm>
            <a:off x="7664895" y="3466001"/>
            <a:ext cx="1504620" cy="1125049"/>
            <a:chOff x="0" y="0"/>
            <a:chExt cx="1504619" cy="1125047"/>
          </a:xfrm>
        </p:grpSpPr>
        <p:sp>
          <p:nvSpPr>
            <p:cNvPr id="269" name="Shape 269"/>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70" name="Shape 270"/>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274" name="Group 274">
            <a:hlinkClick r:id="rId6" action="ppaction://hlinksldjump"/>
          </p:cNvPr>
          <p:cNvGrpSpPr/>
          <p:nvPr/>
        </p:nvGrpSpPr>
        <p:grpSpPr>
          <a:xfrm>
            <a:off x="7664895" y="4619854"/>
            <a:ext cx="1504620" cy="1125049"/>
            <a:chOff x="0" y="0"/>
            <a:chExt cx="1504619" cy="1125047"/>
          </a:xfrm>
        </p:grpSpPr>
        <p:sp>
          <p:nvSpPr>
            <p:cNvPr id="272" name="Shape 272"/>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73" name="Shape 273"/>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277" name="Group 277">
            <a:hlinkClick r:id="rId7" action="ppaction://hlinksldjump"/>
          </p:cNvPr>
          <p:cNvGrpSpPr/>
          <p:nvPr/>
        </p:nvGrpSpPr>
        <p:grpSpPr>
          <a:xfrm>
            <a:off x="7669766" y="5774923"/>
            <a:ext cx="1504620" cy="1125049"/>
            <a:chOff x="0" y="0"/>
            <a:chExt cx="1504619" cy="1125047"/>
          </a:xfrm>
        </p:grpSpPr>
        <p:sp>
          <p:nvSpPr>
            <p:cNvPr id="275" name="Shape 275"/>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76" name="Shape 276"/>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278" name="Shape 278"/>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279"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 name="Shape 281"/>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graphicFrame>
        <p:nvGraphicFramePr>
          <p:cNvPr id="282" name="Table 282"/>
          <p:cNvGraphicFramePr/>
          <p:nvPr/>
        </p:nvGraphicFramePr>
        <p:xfrm>
          <a:off x="536004" y="1606191"/>
          <a:ext cx="6296372" cy="3658038"/>
        </p:xfrm>
        <a:graphic>
          <a:graphicData uri="http://schemas.openxmlformats.org/drawingml/2006/table">
            <a:tbl>
              <a:tblPr rtl="1" firstRow="1" bandRow="1">
                <a:tableStyleId>{4C3C2611-4C71-4FC5-86AE-919BDF0F9419}</a:tableStyleId>
              </a:tblPr>
              <a:tblGrid>
                <a:gridCol w="3148186"/>
                <a:gridCol w="3148186"/>
              </a:tblGrid>
              <a:tr h="415682">
                <a:tc>
                  <a:txBody>
                    <a:bodyPr/>
                    <a:lstStyle/>
                    <a:p>
                      <a:pPr algn="r">
                        <a:defRPr sz="1800" b="0">
                          <a:solidFill>
                            <a:srgbClr val="000000"/>
                          </a:solidFill>
                        </a:defRPr>
                      </a:pPr>
                      <a:r>
                        <a:rPr sz="1600" b="1">
                          <a:solidFill>
                            <a:srgbClr val="FFFFFF"/>
                          </a:solidFill>
                          <a:latin typeface="Arial Hebrew"/>
                          <a:ea typeface="Arial Hebrew"/>
                          <a:cs typeface="Arial Hebrew"/>
                          <a:sym typeface="Arial Hebrew"/>
                        </a:rPr>
                        <a:t>בשנת הכניסה</a:t>
                      </a:r>
                    </a:p>
                  </a:txBody>
                  <a:tcPr marL="45720" marR="45720" anchor="ctr" horzOverflow="overflow">
                    <a:solidFill>
                      <a:srgbClr val="01BCD6"/>
                    </a:solidFill>
                  </a:tcPr>
                </a:tc>
                <a:tc>
                  <a:txBody>
                    <a:bodyPr/>
                    <a:lstStyle/>
                    <a:p>
                      <a:pPr algn="r">
                        <a:defRPr sz="1800" b="0">
                          <a:solidFill>
                            <a:srgbClr val="000000"/>
                          </a:solidFill>
                        </a:defRPr>
                      </a:pPr>
                      <a:r>
                        <a:rPr sz="1600" b="1">
                          <a:solidFill>
                            <a:srgbClr val="FFFFFF"/>
                          </a:solidFill>
                          <a:latin typeface="Arial Hebrew"/>
                          <a:ea typeface="Arial Hebrew"/>
                          <a:cs typeface="Arial Hebrew"/>
                          <a:sym typeface="Arial Hebrew"/>
                        </a:rPr>
                        <a:t>בשנים שלאחר שנת הכניסה</a:t>
                      </a:r>
                    </a:p>
                  </a:txBody>
                  <a:tcPr marL="45720" marR="45720" anchor="ctr" horzOverflow="overflow">
                    <a:solidFill>
                      <a:srgbClr val="01BCD6"/>
                    </a:solidFill>
                  </a:tcPr>
                </a:tc>
              </a:tr>
              <a:tr h="766520">
                <a:tc>
                  <a:txBody>
                    <a:bodyPr/>
                    <a:lstStyle/>
                    <a:p>
                      <a:pPr algn="r">
                        <a:defRPr sz="1800"/>
                      </a:pPr>
                      <a:r>
                        <a:rPr sz="1600">
                          <a:latin typeface="Arial Hebrew"/>
                          <a:ea typeface="Arial Hebrew"/>
                          <a:cs typeface="Arial Hebrew"/>
                          <a:sym typeface="Arial Hebrew"/>
                        </a:rPr>
                        <a:t>ממונה מחוזית מתכללת את התהליך בכל רשויות המחוז</a:t>
                      </a: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ממונה מחוזית מתכללת את התהליך בכל רשויות המחוז</a:t>
                      </a:r>
                    </a:p>
                  </a:txBody>
                  <a:tcPr marL="45720" marR="45720" anchor="ctr" horzOverflow="overflow">
                    <a:solidFill>
                      <a:srgbClr val="01BCD6">
                        <a:alpha val="50000"/>
                      </a:srgbClr>
                    </a:solidFill>
                  </a:tcPr>
                </a:tc>
              </a:tr>
              <a:tr h="662940">
                <a:tc>
                  <a:txBody>
                    <a:bodyPr/>
                    <a:lstStyle/>
                    <a:p>
                      <a:pPr algn="r">
                        <a:defRPr sz="1800"/>
                      </a:pPr>
                      <a:r>
                        <a:rPr sz="1600">
                          <a:latin typeface="Arial Hebrew"/>
                          <a:ea typeface="Arial Hebrew"/>
                          <a:cs typeface="Arial Hebrew"/>
                          <a:sym typeface="Arial Hebrew"/>
                        </a:rPr>
                        <a:t>מפקח בית הספר שותף לכל אורך הדרך</a:t>
                      </a:r>
                    </a:p>
                  </a:txBody>
                  <a:tcPr marL="45720" marR="45720" anchor="ctr" horzOverflow="overflow">
                    <a:solidFill>
                      <a:srgbClr val="01BCD6">
                        <a:alpha val="20092"/>
                      </a:srgbClr>
                    </a:solidFill>
                  </a:tcPr>
                </a:tc>
                <a:tc>
                  <a:txBody>
                    <a:bodyPr/>
                    <a:lstStyle/>
                    <a:p>
                      <a:pPr algn="r">
                        <a:defRPr sz="1800"/>
                      </a:pPr>
                      <a:r>
                        <a:rPr sz="1600">
                          <a:latin typeface="Arial Hebrew"/>
                          <a:ea typeface="Arial Hebrew"/>
                          <a:cs typeface="Arial Hebrew"/>
                          <a:sym typeface="Arial Hebrew"/>
                        </a:rPr>
                        <a:t>מפקח בית הספר שחקן מרכזי</a:t>
                      </a:r>
                    </a:p>
                  </a:txBody>
                  <a:tcPr marL="45720" marR="45720" anchor="ctr" horzOverflow="overflow">
                    <a:solidFill>
                      <a:srgbClr val="01BCD6">
                        <a:alpha val="20092"/>
                      </a:srgbClr>
                    </a:solidFill>
                  </a:tcPr>
                </a:tc>
              </a:tr>
              <a:tr h="705269">
                <a:tc>
                  <a:txBody>
                    <a:bodyPr/>
                    <a:lstStyle/>
                    <a:p>
                      <a:pPr algn="r">
                        <a:defRPr sz="1800"/>
                      </a:pPr>
                      <a:r>
                        <a:rPr sz="1600">
                          <a:latin typeface="Arial Hebrew"/>
                          <a:ea typeface="Arial Hebrew"/>
                          <a:cs typeface="Arial Hebrew"/>
                          <a:sym typeface="Arial Hebrew"/>
                        </a:rPr>
                        <a:t>ליווי ארגוני לביה"ס ולרשות המקומית</a:t>
                      </a: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ליווי ארגוני המשכי לפי תכנית מחוזית</a:t>
                      </a:r>
                    </a:p>
                  </a:txBody>
                  <a:tcPr marL="45720" marR="45720" anchor="ctr" horzOverflow="overflow">
                    <a:solidFill>
                      <a:srgbClr val="01BCD6">
                        <a:alpha val="50000"/>
                      </a:srgbClr>
                    </a:solidFill>
                  </a:tcPr>
                </a:tc>
              </a:tr>
              <a:tr h="705269">
                <a:tc>
                  <a:txBody>
                    <a:bodyPr/>
                    <a:lstStyle/>
                    <a:p>
                      <a:pPr algn="r">
                        <a:defRPr sz="1800"/>
                      </a:pPr>
                      <a:r>
                        <a:rPr sz="1600">
                          <a:latin typeface="Arial Hebrew"/>
                          <a:ea typeface="Arial Hebrew"/>
                          <a:cs typeface="Arial Hebrew"/>
                          <a:sym typeface="Arial Hebrew"/>
                        </a:rPr>
                        <a:t>ליווי כלכלי לביה"ס ולרשות המקומית</a:t>
                      </a:r>
                    </a:p>
                  </a:txBody>
                  <a:tcPr marL="45720" marR="45720" anchor="ctr" horzOverflow="overflow">
                    <a:solidFill>
                      <a:srgbClr val="01BCD6">
                        <a:alpha val="20092"/>
                      </a:srgbClr>
                    </a:solidFill>
                  </a:tcPr>
                </a:tc>
                <a:tc>
                  <a:txBody>
                    <a:bodyPr/>
                    <a:lstStyle/>
                    <a:p>
                      <a:pPr algn="r">
                        <a:defRPr sz="1800"/>
                      </a:pPr>
                      <a:r>
                        <a:rPr sz="1600">
                          <a:latin typeface="Arial Hebrew"/>
                          <a:ea typeface="Arial Hebrew"/>
                          <a:cs typeface="Arial Hebrew"/>
                          <a:sym typeface="Arial Hebrew"/>
                        </a:rPr>
                        <a:t>ליווי כלכלי המשכי לפי תכנית מחוזית</a:t>
                      </a:r>
                    </a:p>
                  </a:txBody>
                  <a:tcPr marL="45720" marR="45720" anchor="ctr" horzOverflow="overflow">
                    <a:solidFill>
                      <a:srgbClr val="01BCD6">
                        <a:alpha val="20092"/>
                      </a:srgbClr>
                    </a:solidFill>
                  </a:tcPr>
                </a:tc>
              </a:tr>
              <a:tr h="402358">
                <a:tc>
                  <a:txBody>
                    <a:bodyPr/>
                    <a:lstStyle/>
                    <a:p>
                      <a:pPr algn="r">
                        <a:defRPr sz="1800"/>
                      </a:pPr>
                      <a:r>
                        <a:rPr sz="1600">
                          <a:latin typeface="Arial Hebrew"/>
                          <a:ea typeface="Arial Hebrew"/>
                          <a:cs typeface="Arial Hebrew"/>
                          <a:sym typeface="Arial Hebrew"/>
                        </a:rPr>
                        <a:t>הכשרת מזכירות</a:t>
                      </a:r>
                    </a:p>
                  </a:txBody>
                  <a:tcPr marL="45720" marR="45720" anchor="ctr" horzOverflow="overflow">
                    <a:solidFill>
                      <a:srgbClr val="01BCD6">
                        <a:alpha val="50000"/>
                      </a:srgbClr>
                    </a:solidFill>
                  </a:tcPr>
                </a:tc>
                <a:tc>
                  <a:txBody>
                    <a:bodyPr/>
                    <a:lstStyle/>
                    <a:p>
                      <a:pPr algn="r">
                        <a:defRPr sz="1600">
                          <a:latin typeface="Arial Hebrew"/>
                          <a:ea typeface="Arial Hebrew"/>
                          <a:cs typeface="Arial Hebrew"/>
                          <a:sym typeface="Arial Hebrew"/>
                        </a:defRPr>
                      </a:pPr>
                      <a:endParaRPr/>
                    </a:p>
                  </a:txBody>
                  <a:tcPr marL="45720" marR="45720" anchor="ctr" horzOverflow="overflow">
                    <a:solidFill>
                      <a:srgbClr val="01BCD6">
                        <a:alpha val="50000"/>
                      </a:srgbClr>
                    </a:solidFill>
                  </a:tcPr>
                </a:tc>
              </a:tr>
            </a:tbl>
          </a:graphicData>
        </a:graphic>
      </p:graphicFrame>
      <p:sp>
        <p:nvSpPr>
          <p:cNvPr id="283" name="Shape 283"/>
          <p:cNvSpPr/>
          <p:nvPr/>
        </p:nvSpPr>
        <p:spPr>
          <a:xfrm>
            <a:off x="2303746" y="5380840"/>
            <a:ext cx="4536508" cy="3073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defRPr sz="1600">
                <a:solidFill>
                  <a:srgbClr val="0C1F75"/>
                </a:solidFill>
                <a:latin typeface="Arial Hebrew"/>
                <a:ea typeface="Arial Hebrew"/>
                <a:cs typeface="Arial Hebrew"/>
                <a:sym typeface="Arial Hebrew"/>
              </a:defRPr>
            </a:lvl1pPr>
          </a:lstStyle>
          <a:p>
            <a:r>
              <a:t>* עלויות ליווי בכל השנים- כ-6 מליון ש"ח לשנה. </a:t>
            </a:r>
          </a:p>
        </p:txBody>
      </p:sp>
      <p:sp>
        <p:nvSpPr>
          <p:cNvPr id="284" name="Shape 284"/>
          <p:cNvSpPr/>
          <p:nvPr/>
        </p:nvSpPr>
        <p:spPr>
          <a:xfrm>
            <a:off x="3076480" y="290830"/>
            <a:ext cx="3730497" cy="94487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rtl="1">
              <a:lnSpc>
                <a:spcPct val="110000"/>
              </a:lnSpc>
              <a:defRPr sz="3000" b="1">
                <a:solidFill>
                  <a:srgbClr val="0C1F75"/>
                </a:solidFill>
                <a:latin typeface="Arial Hebrew"/>
                <a:ea typeface="Arial Hebrew"/>
                <a:cs typeface="Arial Hebrew"/>
                <a:sym typeface="Arial Hebrew"/>
              </a:defRPr>
            </a:pPr>
            <a:r>
              <a:t>מעטפת הליווי לבתי״ס </a:t>
            </a:r>
          </a:p>
          <a:p>
            <a:pPr rtl="1">
              <a:lnSpc>
                <a:spcPct val="110000"/>
              </a:lnSpc>
              <a:defRPr sz="3000" b="1">
                <a:solidFill>
                  <a:srgbClr val="0C1F75"/>
                </a:solidFill>
                <a:latin typeface="Arial Hebrew"/>
                <a:ea typeface="Arial Hebrew"/>
                <a:cs typeface="Arial Hebrew"/>
                <a:sym typeface="Arial Hebrew"/>
              </a:defRPr>
            </a:pPr>
            <a:r>
              <a:t>ורשויות בניהול עצמי</a:t>
            </a:r>
          </a:p>
        </p:txBody>
      </p:sp>
      <p:grpSp>
        <p:nvGrpSpPr>
          <p:cNvPr id="289" name="Group 289">
            <a:hlinkClick r:id="rId2" action="ppaction://hlinksldjump"/>
          </p:cNvPr>
          <p:cNvGrpSpPr/>
          <p:nvPr/>
        </p:nvGrpSpPr>
        <p:grpSpPr>
          <a:xfrm>
            <a:off x="6946899" y="2307823"/>
            <a:ext cx="2222616" cy="1125049"/>
            <a:chOff x="0" y="0"/>
            <a:chExt cx="2222615" cy="1125047"/>
          </a:xfrm>
        </p:grpSpPr>
        <p:sp>
          <p:nvSpPr>
            <p:cNvPr id="285" name="Shape 285"/>
            <p:cNvSpPr/>
            <p:nvPr/>
          </p:nvSpPr>
          <p:spPr>
            <a:xfrm>
              <a:off x="7179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286" name="Shape 286"/>
            <p:cNvSpPr/>
            <p:nvPr/>
          </p:nvSpPr>
          <p:spPr>
            <a:xfrm rot="10800000">
              <a:off x="-1" y="1696"/>
              <a:ext cx="1264322"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287" name="Shape 287"/>
            <p:cNvSpPr/>
            <p:nvPr/>
          </p:nvSpPr>
          <p:spPr>
            <a:xfrm>
              <a:off x="825446" y="106555"/>
              <a:ext cx="1289721"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b="1">
                  <a:solidFill>
                    <a:srgbClr val="0C1F75"/>
                  </a:solidFill>
                  <a:latin typeface="Arial Hebrew"/>
                  <a:ea typeface="Arial Hebrew"/>
                  <a:cs typeface="Arial Hebrew"/>
                  <a:sym typeface="Arial Hebrew"/>
                </a:defRPr>
              </a:lvl1pPr>
            </a:lstStyle>
            <a:p>
              <a:r>
                <a:t>מרכיבי ההפעלה ומשאבים</a:t>
              </a:r>
            </a:p>
          </p:txBody>
        </p:sp>
        <p:sp>
          <p:nvSpPr>
            <p:cNvPr id="288" name="Shape 288"/>
            <p:cNvSpPr/>
            <p:nvPr/>
          </p:nvSpPr>
          <p:spPr>
            <a:xfrm>
              <a:off x="422376" y="352973"/>
              <a:ext cx="406635" cy="406635"/>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294" name="Group 294">
            <a:hlinkClick r:id="rId3" action="ppaction://hlinksldjump"/>
          </p:cNvPr>
          <p:cNvGrpSpPr/>
          <p:nvPr/>
        </p:nvGrpSpPr>
        <p:grpSpPr>
          <a:xfrm>
            <a:off x="7649237" y="116"/>
            <a:ext cx="1520278" cy="1125049"/>
            <a:chOff x="0" y="0"/>
            <a:chExt cx="1520277" cy="1125048"/>
          </a:xfrm>
        </p:grpSpPr>
        <p:grpSp>
          <p:nvGrpSpPr>
            <p:cNvPr id="292" name="Group 292"/>
            <p:cNvGrpSpPr/>
            <p:nvPr/>
          </p:nvGrpSpPr>
          <p:grpSpPr>
            <a:xfrm>
              <a:off x="-1" y="0"/>
              <a:ext cx="1520279" cy="1125049"/>
              <a:chOff x="0" y="0"/>
              <a:chExt cx="1520277" cy="1125048"/>
            </a:xfrm>
          </p:grpSpPr>
          <p:sp>
            <p:nvSpPr>
              <p:cNvPr id="290" name="Shape 290"/>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291" name="Shape 291"/>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293" name="Shape 293"/>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297" name="Group 297">
            <a:hlinkClick r:id="rId4" action="ppaction://hlinksldjump"/>
          </p:cNvPr>
          <p:cNvGrpSpPr/>
          <p:nvPr/>
        </p:nvGrpSpPr>
        <p:grpSpPr>
          <a:xfrm>
            <a:off x="7657066" y="1155816"/>
            <a:ext cx="1504620" cy="1125049"/>
            <a:chOff x="0" y="0"/>
            <a:chExt cx="1504619" cy="1125048"/>
          </a:xfrm>
        </p:grpSpPr>
        <p:sp>
          <p:nvSpPr>
            <p:cNvPr id="295" name="Shape 295"/>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96" name="Shape 296"/>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300" name="Group 300">
            <a:hlinkClick r:id="rId5" action="ppaction://hlinksldjump"/>
          </p:cNvPr>
          <p:cNvGrpSpPr/>
          <p:nvPr/>
        </p:nvGrpSpPr>
        <p:grpSpPr>
          <a:xfrm>
            <a:off x="7664895" y="3466001"/>
            <a:ext cx="1504620" cy="1125049"/>
            <a:chOff x="0" y="0"/>
            <a:chExt cx="1504619" cy="1125047"/>
          </a:xfrm>
        </p:grpSpPr>
        <p:sp>
          <p:nvSpPr>
            <p:cNvPr id="298" name="Shape 298"/>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299" name="Shape 299"/>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303" name="Group 303">
            <a:hlinkClick r:id="rId6" action="ppaction://hlinksldjump"/>
          </p:cNvPr>
          <p:cNvGrpSpPr/>
          <p:nvPr/>
        </p:nvGrpSpPr>
        <p:grpSpPr>
          <a:xfrm>
            <a:off x="7664895" y="4619854"/>
            <a:ext cx="1504620" cy="1125049"/>
            <a:chOff x="0" y="0"/>
            <a:chExt cx="1504619" cy="1125047"/>
          </a:xfrm>
        </p:grpSpPr>
        <p:sp>
          <p:nvSpPr>
            <p:cNvPr id="301" name="Shape 301"/>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02" name="Shape 302"/>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306" name="Group 306">
            <a:hlinkClick r:id="rId7" action="ppaction://hlinksldjump"/>
          </p:cNvPr>
          <p:cNvGrpSpPr/>
          <p:nvPr/>
        </p:nvGrpSpPr>
        <p:grpSpPr>
          <a:xfrm>
            <a:off x="7669766" y="5774923"/>
            <a:ext cx="1504620" cy="1125049"/>
            <a:chOff x="0" y="0"/>
            <a:chExt cx="1504619" cy="1125047"/>
          </a:xfrm>
        </p:grpSpPr>
        <p:sp>
          <p:nvSpPr>
            <p:cNvPr id="304" name="Shape 304"/>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05" name="Shape 305"/>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307" name="Shape 307"/>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308"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 name="Shape 310"/>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graphicFrame>
        <p:nvGraphicFramePr>
          <p:cNvPr id="311" name="Table 311"/>
          <p:cNvGraphicFramePr/>
          <p:nvPr/>
        </p:nvGraphicFramePr>
        <p:xfrm>
          <a:off x="802792" y="2099454"/>
          <a:ext cx="6052634" cy="2954528"/>
        </p:xfrm>
        <a:graphic>
          <a:graphicData uri="http://schemas.openxmlformats.org/drawingml/2006/table">
            <a:tbl>
              <a:tblPr rtl="1" firstRow="1" firstCol="1" bandRow="1">
                <a:tableStyleId>{4C3C2611-4C71-4FC5-86AE-919BDF0F9419}</a:tableStyleId>
              </a:tblPr>
              <a:tblGrid>
                <a:gridCol w="679746"/>
                <a:gridCol w="1375673"/>
                <a:gridCol w="1803666"/>
                <a:gridCol w="2193549"/>
              </a:tblGrid>
              <a:tr h="621537">
                <a:tc>
                  <a:txBody>
                    <a:bodyPr/>
                    <a:lstStyle/>
                    <a:p>
                      <a:pPr algn="r">
                        <a:lnSpc>
                          <a:spcPct val="115000"/>
                        </a:lnSpc>
                        <a:defRPr sz="1800" b="0">
                          <a:solidFill>
                            <a:srgbClr val="000000"/>
                          </a:solidFill>
                        </a:defRPr>
                      </a:pPr>
                      <a:r>
                        <a:rPr sz="1600" b="1">
                          <a:solidFill>
                            <a:srgbClr val="FFFFFF"/>
                          </a:solidFill>
                          <a:latin typeface="Arial Hebrew"/>
                          <a:ea typeface="Arial Hebrew"/>
                          <a:cs typeface="Arial Hebrew"/>
                          <a:sym typeface="Arial Hebrew"/>
                        </a:rPr>
                        <a:t>מדד טיפוח</a:t>
                      </a:r>
                    </a:p>
                  </a:txBody>
                  <a:tcPr marL="50800" marR="50800" marT="50800" marB="50800" anchor="ctr" horzOverflow="overflow">
                    <a:solidFill>
                      <a:srgbClr val="01BCD6"/>
                    </a:solidFill>
                  </a:tcPr>
                </a:tc>
                <a:tc>
                  <a:txBody>
                    <a:bodyPr/>
                    <a:lstStyle/>
                    <a:p>
                      <a:pPr algn="r">
                        <a:lnSpc>
                          <a:spcPct val="115000"/>
                        </a:lnSpc>
                        <a:defRPr sz="1800" b="0">
                          <a:solidFill>
                            <a:srgbClr val="000000"/>
                          </a:solidFill>
                        </a:defRPr>
                      </a:pPr>
                      <a:r>
                        <a:rPr sz="1600" b="1">
                          <a:solidFill>
                            <a:srgbClr val="FFFFFF"/>
                          </a:solidFill>
                          <a:latin typeface="Arial Hebrew"/>
                          <a:ea typeface="Arial Hebrew"/>
                          <a:cs typeface="Arial Hebrew"/>
                          <a:sym typeface="Arial Hebrew"/>
                        </a:rPr>
                        <a:t>ממוצע סל תלמיד</a:t>
                      </a:r>
                    </a:p>
                  </a:txBody>
                  <a:tcPr marL="50800" marR="50800" marT="50800" marB="50800" anchor="ctr" horzOverflow="overflow">
                    <a:solidFill>
                      <a:srgbClr val="01BCD6"/>
                    </a:solidFill>
                  </a:tcPr>
                </a:tc>
                <a:tc>
                  <a:txBody>
                    <a:bodyPr/>
                    <a:lstStyle/>
                    <a:p>
                      <a:pPr algn="r">
                        <a:lnSpc>
                          <a:spcPct val="115000"/>
                        </a:lnSpc>
                        <a:defRPr sz="1800" b="0">
                          <a:solidFill>
                            <a:srgbClr val="000000"/>
                          </a:solidFill>
                        </a:defRPr>
                      </a:pPr>
                      <a:r>
                        <a:rPr sz="1600" b="1">
                          <a:solidFill>
                            <a:srgbClr val="FFFFFF"/>
                          </a:solidFill>
                          <a:latin typeface="Arial Hebrew"/>
                          <a:ea typeface="Arial Hebrew"/>
                          <a:cs typeface="Arial Hebrew"/>
                          <a:sym typeface="Arial Hebrew"/>
                        </a:rPr>
                        <a:t>ממוצע הכנסות עצמיות</a:t>
                      </a:r>
                    </a:p>
                  </a:txBody>
                  <a:tcPr marL="50800" marR="50800" marT="50800" marB="50800" anchor="ctr" horzOverflow="overflow">
                    <a:solidFill>
                      <a:srgbClr val="01BCD6"/>
                    </a:solidFill>
                  </a:tcPr>
                </a:tc>
                <a:tc>
                  <a:txBody>
                    <a:bodyPr/>
                    <a:lstStyle/>
                    <a:p>
                      <a:pPr indent="457200" algn="r">
                        <a:lnSpc>
                          <a:spcPct val="115000"/>
                        </a:lnSpc>
                        <a:defRPr sz="1600">
                          <a:latin typeface="Arial Hebrew"/>
                          <a:ea typeface="Arial Hebrew"/>
                          <a:cs typeface="Arial Hebrew"/>
                          <a:sym typeface="Arial Hebrew"/>
                        </a:defRPr>
                      </a:pPr>
                      <a:r>
                        <a:t>ממוצעי הכנסות סל תלמיד</a:t>
                      </a:r>
                      <a:r>
                        <a:rPr b="0"/>
                        <a:t>+ </a:t>
                      </a:r>
                      <a:r>
                        <a:t>הכנסות נוספות</a:t>
                      </a:r>
                    </a:p>
                  </a:txBody>
                  <a:tcPr marL="50800" marR="50800" marT="50800" marB="50800" anchor="ctr" horzOverflow="overflow">
                    <a:solidFill>
                      <a:srgbClr val="01BCD6"/>
                    </a:solidFill>
                  </a:tcPr>
                </a:tc>
              </a:tr>
              <a:tr h="255192">
                <a:tc>
                  <a:txBody>
                    <a:bodyPr/>
                    <a:lstStyle/>
                    <a:p>
                      <a:pPr algn="r">
                        <a:lnSpc>
                          <a:spcPct val="115000"/>
                        </a:lnSpc>
                        <a:defRPr sz="1800" b="0">
                          <a:solidFill>
                            <a:srgbClr val="000000"/>
                          </a:solidFill>
                        </a:defRPr>
                      </a:pPr>
                      <a:r>
                        <a:rPr sz="1600">
                          <a:solidFill>
                            <a:srgbClr val="FFFFFF"/>
                          </a:solidFill>
                          <a:latin typeface="Arial Hebrew"/>
                          <a:ea typeface="Arial Hebrew"/>
                          <a:cs typeface="Arial Hebrew"/>
                          <a:sym typeface="Arial Hebrew"/>
                        </a:rPr>
                        <a:t>1-2</a:t>
                      </a:r>
                    </a:p>
                  </a:txBody>
                  <a:tcPr marL="50800" marR="50800" marT="50800" marB="50800" horzOverflow="overflow">
                    <a:solidFill>
                      <a:srgbClr val="01BCD6"/>
                    </a:solidFill>
                  </a:tcPr>
                </a:tc>
                <a:tc>
                  <a:txBody>
                    <a:bodyPr/>
                    <a:lstStyle/>
                    <a:p>
                      <a:pPr algn="r">
                        <a:lnSpc>
                          <a:spcPct val="115000"/>
                        </a:lnSpc>
                        <a:defRPr sz="1800"/>
                      </a:pPr>
                      <a:r>
                        <a:rPr sz="1600">
                          <a:latin typeface="Arial Hebrew"/>
                          <a:ea typeface="Arial Hebrew"/>
                          <a:cs typeface="Arial Hebrew"/>
                          <a:sym typeface="Arial Hebrew"/>
                        </a:rPr>
                        <a:t>666.12 ₪ </a:t>
                      </a:r>
                    </a:p>
                  </a:txBody>
                  <a:tcPr marL="50800" marR="50800" marT="50800" marB="50800" horzOverflow="overflow">
                    <a:solidFill>
                      <a:srgbClr val="01BCD6">
                        <a:alpha val="50000"/>
                      </a:srgbClr>
                    </a:solidFill>
                  </a:tcPr>
                </a:tc>
                <a:tc>
                  <a:txBody>
                    <a:bodyPr/>
                    <a:lstStyle/>
                    <a:p>
                      <a:pPr algn="r">
                        <a:lnSpc>
                          <a:spcPct val="115000"/>
                        </a:lnSpc>
                        <a:defRPr sz="1800"/>
                      </a:pPr>
                      <a:r>
                        <a:rPr sz="1600">
                          <a:latin typeface="Arial Hebrew"/>
                          <a:ea typeface="Arial Hebrew"/>
                          <a:cs typeface="Arial Hebrew"/>
                          <a:sym typeface="Arial Hebrew"/>
                        </a:rPr>
                        <a:t>228.37 ₪ </a:t>
                      </a:r>
                    </a:p>
                  </a:txBody>
                  <a:tcPr marL="50800" marR="50800" marT="50800" marB="50800" horzOverflow="overflow">
                    <a:solidFill>
                      <a:srgbClr val="01BCD6">
                        <a:alpha val="50000"/>
                      </a:srgbClr>
                    </a:solidFill>
                  </a:tcPr>
                </a:tc>
                <a:tc>
                  <a:txBody>
                    <a:bodyPr/>
                    <a:lstStyle/>
                    <a:p>
                      <a:pPr algn="r">
                        <a:lnSpc>
                          <a:spcPct val="115000"/>
                        </a:lnSpc>
                        <a:defRPr sz="1800"/>
                      </a:pPr>
                      <a:r>
                        <a:rPr sz="1600">
                          <a:latin typeface="Arial Hebrew"/>
                          <a:ea typeface="Arial Hebrew"/>
                          <a:cs typeface="Arial Hebrew"/>
                          <a:sym typeface="Arial Hebrew"/>
                        </a:rPr>
                        <a:t>894.49 ₪ </a:t>
                      </a:r>
                    </a:p>
                  </a:txBody>
                  <a:tcPr marL="50800" marR="50800" marT="50800" marB="50800" horzOverflow="overflow">
                    <a:solidFill>
                      <a:srgbClr val="01BCD6">
                        <a:alpha val="50000"/>
                      </a:srgbClr>
                    </a:solidFill>
                  </a:tcPr>
                </a:tc>
              </a:tr>
              <a:tr h="234894">
                <a:tc>
                  <a:txBody>
                    <a:bodyPr/>
                    <a:lstStyle/>
                    <a:p>
                      <a:pPr algn="r">
                        <a:lnSpc>
                          <a:spcPct val="115000"/>
                        </a:lnSpc>
                        <a:defRPr sz="1800" b="0">
                          <a:solidFill>
                            <a:srgbClr val="000000"/>
                          </a:solidFill>
                        </a:defRPr>
                      </a:pPr>
                      <a:r>
                        <a:rPr sz="1600">
                          <a:solidFill>
                            <a:srgbClr val="FFFFFF"/>
                          </a:solidFill>
                          <a:latin typeface="Arial Hebrew"/>
                          <a:ea typeface="Arial Hebrew"/>
                          <a:cs typeface="Arial Hebrew"/>
                          <a:sym typeface="Arial Hebrew"/>
                        </a:rPr>
                        <a:t>3-4</a:t>
                      </a:r>
                    </a:p>
                  </a:txBody>
                  <a:tcPr marL="50800" marR="50800" marT="50800" marB="50800" horzOverflow="overflow">
                    <a:solidFill>
                      <a:srgbClr val="01BCD6"/>
                    </a:solidFill>
                  </a:tcPr>
                </a:tc>
                <a:tc>
                  <a:txBody>
                    <a:bodyPr/>
                    <a:lstStyle/>
                    <a:p>
                      <a:pPr algn="r">
                        <a:lnSpc>
                          <a:spcPct val="115000"/>
                        </a:lnSpc>
                        <a:defRPr sz="1800"/>
                      </a:pPr>
                      <a:r>
                        <a:rPr sz="1600">
                          <a:latin typeface="Arial Hebrew"/>
                          <a:ea typeface="Arial Hebrew"/>
                          <a:cs typeface="Arial Hebrew"/>
                          <a:sym typeface="Arial Hebrew"/>
                        </a:rPr>
                        <a:t>730.27 ₪ </a:t>
                      </a:r>
                    </a:p>
                  </a:txBody>
                  <a:tcPr marL="50800" marR="50800" marT="50800" marB="50800" horzOverflow="overflow">
                    <a:solidFill>
                      <a:srgbClr val="01BCD6">
                        <a:alpha val="20000"/>
                      </a:srgbClr>
                    </a:solidFill>
                  </a:tcPr>
                </a:tc>
                <a:tc>
                  <a:txBody>
                    <a:bodyPr/>
                    <a:lstStyle/>
                    <a:p>
                      <a:pPr algn="r">
                        <a:lnSpc>
                          <a:spcPct val="115000"/>
                        </a:lnSpc>
                        <a:defRPr sz="1800"/>
                      </a:pPr>
                      <a:r>
                        <a:rPr sz="1600">
                          <a:latin typeface="Arial Hebrew"/>
                          <a:ea typeface="Arial Hebrew"/>
                          <a:cs typeface="Arial Hebrew"/>
                          <a:sym typeface="Arial Hebrew"/>
                        </a:rPr>
                        <a:t>147.65 ₪ </a:t>
                      </a:r>
                    </a:p>
                  </a:txBody>
                  <a:tcPr marL="50800" marR="50800" marT="50800" marB="50800" horzOverflow="overflow">
                    <a:solidFill>
                      <a:srgbClr val="01BCD6">
                        <a:alpha val="20000"/>
                      </a:srgbClr>
                    </a:solidFill>
                  </a:tcPr>
                </a:tc>
                <a:tc>
                  <a:txBody>
                    <a:bodyPr/>
                    <a:lstStyle/>
                    <a:p>
                      <a:pPr algn="r">
                        <a:lnSpc>
                          <a:spcPct val="115000"/>
                        </a:lnSpc>
                        <a:defRPr sz="1800"/>
                      </a:pPr>
                      <a:r>
                        <a:rPr sz="1600">
                          <a:latin typeface="Arial Hebrew"/>
                          <a:ea typeface="Arial Hebrew"/>
                          <a:cs typeface="Arial Hebrew"/>
                          <a:sym typeface="Arial Hebrew"/>
                        </a:rPr>
                        <a:t>877.92 ₪ </a:t>
                      </a:r>
                    </a:p>
                  </a:txBody>
                  <a:tcPr marL="50800" marR="50800" marT="50800" marB="50800" horzOverflow="overflow">
                    <a:solidFill>
                      <a:srgbClr val="01BCD6">
                        <a:alpha val="20000"/>
                      </a:srgbClr>
                    </a:solidFill>
                  </a:tcPr>
                </a:tc>
              </a:tr>
              <a:tr h="234894">
                <a:tc>
                  <a:txBody>
                    <a:bodyPr/>
                    <a:lstStyle/>
                    <a:p>
                      <a:pPr algn="r">
                        <a:lnSpc>
                          <a:spcPct val="115000"/>
                        </a:lnSpc>
                        <a:defRPr sz="1800" b="0">
                          <a:solidFill>
                            <a:srgbClr val="000000"/>
                          </a:solidFill>
                        </a:defRPr>
                      </a:pPr>
                      <a:r>
                        <a:rPr sz="1600">
                          <a:solidFill>
                            <a:srgbClr val="FFFFFF"/>
                          </a:solidFill>
                          <a:latin typeface="Arial Hebrew"/>
                          <a:ea typeface="Arial Hebrew"/>
                          <a:cs typeface="Arial Hebrew"/>
                          <a:sym typeface="Arial Hebrew"/>
                        </a:rPr>
                        <a:t>5-6</a:t>
                      </a:r>
                    </a:p>
                  </a:txBody>
                  <a:tcPr marL="50800" marR="50800" marT="50800" marB="50800" horzOverflow="overflow">
                    <a:solidFill>
                      <a:srgbClr val="01BCD6"/>
                    </a:solidFill>
                  </a:tcPr>
                </a:tc>
                <a:tc>
                  <a:txBody>
                    <a:bodyPr/>
                    <a:lstStyle/>
                    <a:p>
                      <a:pPr algn="r">
                        <a:lnSpc>
                          <a:spcPct val="115000"/>
                        </a:lnSpc>
                        <a:defRPr sz="1800"/>
                      </a:pPr>
                      <a:r>
                        <a:rPr sz="1600">
                          <a:latin typeface="Arial Hebrew"/>
                          <a:ea typeface="Arial Hebrew"/>
                          <a:cs typeface="Arial Hebrew"/>
                          <a:sym typeface="Arial Hebrew"/>
                        </a:rPr>
                        <a:t>838.24 ₪ </a:t>
                      </a:r>
                    </a:p>
                  </a:txBody>
                  <a:tcPr marL="50800" marR="50800" marT="50800" marB="50800" horzOverflow="overflow">
                    <a:solidFill>
                      <a:srgbClr val="01BCD6">
                        <a:alpha val="50000"/>
                      </a:srgbClr>
                    </a:solidFill>
                  </a:tcPr>
                </a:tc>
                <a:tc>
                  <a:txBody>
                    <a:bodyPr/>
                    <a:lstStyle/>
                    <a:p>
                      <a:pPr algn="r">
                        <a:lnSpc>
                          <a:spcPct val="115000"/>
                        </a:lnSpc>
                        <a:defRPr sz="1800"/>
                      </a:pPr>
                      <a:r>
                        <a:rPr sz="1600">
                          <a:latin typeface="Arial Hebrew"/>
                          <a:ea typeface="Arial Hebrew"/>
                          <a:cs typeface="Arial Hebrew"/>
                          <a:sym typeface="Arial Hebrew"/>
                        </a:rPr>
                        <a:t>86.13 ₪ </a:t>
                      </a:r>
                    </a:p>
                  </a:txBody>
                  <a:tcPr marL="50800" marR="50800" marT="50800" marB="50800" horzOverflow="overflow">
                    <a:solidFill>
                      <a:srgbClr val="01BCD6">
                        <a:alpha val="50000"/>
                      </a:srgbClr>
                    </a:solidFill>
                  </a:tcPr>
                </a:tc>
                <a:tc>
                  <a:txBody>
                    <a:bodyPr/>
                    <a:lstStyle/>
                    <a:p>
                      <a:pPr algn="r">
                        <a:lnSpc>
                          <a:spcPct val="115000"/>
                        </a:lnSpc>
                        <a:defRPr sz="1800"/>
                      </a:pPr>
                      <a:r>
                        <a:rPr sz="1600">
                          <a:latin typeface="Arial Hebrew"/>
                          <a:ea typeface="Arial Hebrew"/>
                          <a:cs typeface="Arial Hebrew"/>
                          <a:sym typeface="Arial Hebrew"/>
                        </a:rPr>
                        <a:t>924.37 ₪ </a:t>
                      </a:r>
                    </a:p>
                  </a:txBody>
                  <a:tcPr marL="50800" marR="50800" marT="50800" marB="50800" horzOverflow="overflow">
                    <a:solidFill>
                      <a:srgbClr val="01BCD6">
                        <a:alpha val="50000"/>
                      </a:srgbClr>
                    </a:solidFill>
                  </a:tcPr>
                </a:tc>
              </a:tr>
              <a:tr h="234894">
                <a:tc>
                  <a:txBody>
                    <a:bodyPr/>
                    <a:lstStyle/>
                    <a:p>
                      <a:pPr indent="9525" algn="r">
                        <a:lnSpc>
                          <a:spcPct val="115000"/>
                        </a:lnSpc>
                        <a:defRPr sz="1800" b="0">
                          <a:solidFill>
                            <a:srgbClr val="000000"/>
                          </a:solidFill>
                        </a:defRPr>
                      </a:pPr>
                      <a:r>
                        <a:rPr sz="1600">
                          <a:solidFill>
                            <a:srgbClr val="FFFFFF"/>
                          </a:solidFill>
                          <a:latin typeface="Arial Hebrew"/>
                          <a:ea typeface="Arial Hebrew"/>
                          <a:cs typeface="Arial Hebrew"/>
                          <a:sym typeface="Arial Hebrew"/>
                        </a:rPr>
                        <a:t>7-8</a:t>
                      </a:r>
                    </a:p>
                  </a:txBody>
                  <a:tcPr marL="50800" marR="50800" marT="50800" marB="50800" horzOverflow="overflow">
                    <a:solidFill>
                      <a:srgbClr val="01BCD6"/>
                    </a:solidFill>
                  </a:tcPr>
                </a:tc>
                <a:tc>
                  <a:txBody>
                    <a:bodyPr/>
                    <a:lstStyle/>
                    <a:p>
                      <a:pPr algn="r">
                        <a:lnSpc>
                          <a:spcPct val="115000"/>
                        </a:lnSpc>
                        <a:defRPr sz="1800"/>
                      </a:pPr>
                      <a:r>
                        <a:rPr sz="1600">
                          <a:latin typeface="Arial Hebrew"/>
                          <a:ea typeface="Arial Hebrew"/>
                          <a:cs typeface="Arial Hebrew"/>
                          <a:sym typeface="Arial Hebrew"/>
                        </a:rPr>
                        <a:t>741.89 ₪ </a:t>
                      </a:r>
                    </a:p>
                  </a:txBody>
                  <a:tcPr marL="50800" marR="50800" marT="50800" marB="50800" horzOverflow="overflow">
                    <a:solidFill>
                      <a:srgbClr val="01BCD6">
                        <a:alpha val="20312"/>
                      </a:srgbClr>
                    </a:solidFill>
                  </a:tcPr>
                </a:tc>
                <a:tc>
                  <a:txBody>
                    <a:bodyPr/>
                    <a:lstStyle/>
                    <a:p>
                      <a:pPr algn="r">
                        <a:lnSpc>
                          <a:spcPct val="115000"/>
                        </a:lnSpc>
                        <a:defRPr sz="1800"/>
                      </a:pPr>
                      <a:r>
                        <a:rPr sz="1600">
                          <a:latin typeface="Arial Hebrew"/>
                          <a:ea typeface="Arial Hebrew"/>
                          <a:cs typeface="Arial Hebrew"/>
                          <a:sym typeface="Arial Hebrew"/>
                        </a:rPr>
                        <a:t>54.45 ₪ </a:t>
                      </a:r>
                    </a:p>
                  </a:txBody>
                  <a:tcPr marL="50800" marR="50800" marT="50800" marB="50800" horzOverflow="overflow">
                    <a:solidFill>
                      <a:srgbClr val="01BCD6">
                        <a:alpha val="20312"/>
                      </a:srgbClr>
                    </a:solidFill>
                  </a:tcPr>
                </a:tc>
                <a:tc>
                  <a:txBody>
                    <a:bodyPr/>
                    <a:lstStyle/>
                    <a:p>
                      <a:pPr algn="r">
                        <a:lnSpc>
                          <a:spcPct val="115000"/>
                        </a:lnSpc>
                        <a:defRPr sz="1800"/>
                      </a:pPr>
                      <a:r>
                        <a:rPr sz="1600">
                          <a:latin typeface="Arial Hebrew"/>
                          <a:ea typeface="Arial Hebrew"/>
                          <a:cs typeface="Arial Hebrew"/>
                          <a:sym typeface="Arial Hebrew"/>
                        </a:rPr>
                        <a:t>796.34 ₪ </a:t>
                      </a:r>
                    </a:p>
                  </a:txBody>
                  <a:tcPr marL="50800" marR="50800" marT="50800" marB="50800" horzOverflow="overflow">
                    <a:solidFill>
                      <a:srgbClr val="01BCD6">
                        <a:alpha val="20312"/>
                      </a:srgbClr>
                    </a:solidFill>
                  </a:tcPr>
                </a:tc>
              </a:tr>
              <a:tr h="234894">
                <a:tc>
                  <a:txBody>
                    <a:bodyPr/>
                    <a:lstStyle/>
                    <a:p>
                      <a:pPr algn="r">
                        <a:lnSpc>
                          <a:spcPct val="115000"/>
                        </a:lnSpc>
                        <a:defRPr sz="1800" b="0">
                          <a:solidFill>
                            <a:srgbClr val="000000"/>
                          </a:solidFill>
                        </a:defRPr>
                      </a:pPr>
                      <a:r>
                        <a:rPr sz="1600">
                          <a:solidFill>
                            <a:srgbClr val="FFFFFF"/>
                          </a:solidFill>
                          <a:latin typeface="Arial Hebrew"/>
                          <a:ea typeface="Arial Hebrew"/>
                          <a:cs typeface="Arial Hebrew"/>
                          <a:sym typeface="Arial Hebrew"/>
                        </a:rPr>
                        <a:t>9-10</a:t>
                      </a:r>
                    </a:p>
                  </a:txBody>
                  <a:tcPr marL="50800" marR="50800" marT="50800" marB="50800" horzOverflow="overflow">
                    <a:solidFill>
                      <a:srgbClr val="01BCD6"/>
                    </a:solidFill>
                  </a:tcPr>
                </a:tc>
                <a:tc>
                  <a:txBody>
                    <a:bodyPr/>
                    <a:lstStyle/>
                    <a:p>
                      <a:pPr algn="r">
                        <a:lnSpc>
                          <a:spcPct val="115000"/>
                        </a:lnSpc>
                        <a:defRPr sz="1800"/>
                      </a:pPr>
                      <a:r>
                        <a:rPr sz="1600">
                          <a:latin typeface="Arial Hebrew"/>
                          <a:ea typeface="Arial Hebrew"/>
                          <a:cs typeface="Arial Hebrew"/>
                          <a:sym typeface="Arial Hebrew"/>
                        </a:rPr>
                        <a:t>739.52 ₪ </a:t>
                      </a:r>
                    </a:p>
                  </a:txBody>
                  <a:tcPr marL="50800" marR="50800" marT="50800" marB="50800" horzOverflow="overflow">
                    <a:solidFill>
                      <a:srgbClr val="01BCD6">
                        <a:alpha val="50000"/>
                      </a:srgbClr>
                    </a:solidFill>
                  </a:tcPr>
                </a:tc>
                <a:tc>
                  <a:txBody>
                    <a:bodyPr/>
                    <a:lstStyle/>
                    <a:p>
                      <a:pPr algn="r">
                        <a:lnSpc>
                          <a:spcPct val="115000"/>
                        </a:lnSpc>
                        <a:defRPr sz="1800"/>
                      </a:pPr>
                      <a:r>
                        <a:rPr sz="1600">
                          <a:latin typeface="Arial Hebrew"/>
                          <a:ea typeface="Arial Hebrew"/>
                          <a:cs typeface="Arial Hebrew"/>
                          <a:sym typeface="Arial Hebrew"/>
                        </a:rPr>
                        <a:t>52.50 ₪ </a:t>
                      </a:r>
                    </a:p>
                  </a:txBody>
                  <a:tcPr marL="50800" marR="50800" marT="50800" marB="50800" horzOverflow="overflow">
                    <a:solidFill>
                      <a:srgbClr val="01BCD6">
                        <a:alpha val="50000"/>
                      </a:srgbClr>
                    </a:solidFill>
                  </a:tcPr>
                </a:tc>
                <a:tc>
                  <a:txBody>
                    <a:bodyPr/>
                    <a:lstStyle/>
                    <a:p>
                      <a:pPr algn="r">
                        <a:lnSpc>
                          <a:spcPct val="115000"/>
                        </a:lnSpc>
                        <a:defRPr sz="1800"/>
                      </a:pPr>
                      <a:r>
                        <a:rPr sz="1600">
                          <a:latin typeface="Arial Hebrew"/>
                          <a:ea typeface="Arial Hebrew"/>
                          <a:cs typeface="Arial Hebrew"/>
                          <a:sym typeface="Arial Hebrew"/>
                        </a:rPr>
                        <a:t>792.02 ₪ </a:t>
                      </a:r>
                    </a:p>
                  </a:txBody>
                  <a:tcPr marL="50800" marR="50800" marT="50800" marB="50800" horzOverflow="overflow">
                    <a:solidFill>
                      <a:srgbClr val="01BCD6">
                        <a:alpha val="50000"/>
                      </a:srgbClr>
                    </a:solidFill>
                  </a:tcPr>
                </a:tc>
              </a:tr>
              <a:tr h="284172">
                <a:tc>
                  <a:txBody>
                    <a:bodyPr/>
                    <a:lstStyle/>
                    <a:p>
                      <a:pPr algn="r">
                        <a:lnSpc>
                          <a:spcPct val="115000"/>
                        </a:lnSpc>
                        <a:defRPr sz="1800" b="0">
                          <a:solidFill>
                            <a:srgbClr val="000000"/>
                          </a:solidFill>
                        </a:defRPr>
                      </a:pPr>
                      <a:r>
                        <a:rPr sz="1600" b="1">
                          <a:solidFill>
                            <a:srgbClr val="FFFFFF"/>
                          </a:solidFill>
                          <a:latin typeface="Arial Hebrew"/>
                          <a:ea typeface="Arial Hebrew"/>
                          <a:cs typeface="Arial Hebrew"/>
                          <a:sym typeface="Arial Hebrew"/>
                        </a:rPr>
                        <a:t>ממוצע</a:t>
                      </a:r>
                    </a:p>
                  </a:txBody>
                  <a:tcPr marL="50800" marR="50800" marT="50800" marB="50800" horzOverflow="overflow">
                    <a:solidFill>
                      <a:srgbClr val="01BCD6"/>
                    </a:solidFill>
                  </a:tcPr>
                </a:tc>
                <a:tc>
                  <a:txBody>
                    <a:bodyPr/>
                    <a:lstStyle/>
                    <a:p>
                      <a:pPr lvl="1" algn="r" rtl="1">
                        <a:lnSpc>
                          <a:spcPct val="115000"/>
                        </a:lnSpc>
                        <a:defRPr sz="1600">
                          <a:latin typeface="Arial Hebrew"/>
                          <a:ea typeface="Arial Hebrew"/>
                          <a:cs typeface="Arial Hebrew"/>
                          <a:sym typeface="Arial Hebrew"/>
                        </a:defRPr>
                      </a:pPr>
                      <a:r>
                        <a:t>745.41 ₪ </a:t>
                      </a:r>
                    </a:p>
                  </a:txBody>
                  <a:tcPr marL="50800" marR="50800" marT="50800" marB="50800" horzOverflow="overflow">
                    <a:solidFill>
                      <a:srgbClr val="01BCD6">
                        <a:alpha val="19730"/>
                      </a:srgbClr>
                    </a:solidFill>
                  </a:tcPr>
                </a:tc>
                <a:tc>
                  <a:txBody>
                    <a:bodyPr/>
                    <a:lstStyle/>
                    <a:p>
                      <a:pPr algn="r">
                        <a:lnSpc>
                          <a:spcPct val="115000"/>
                        </a:lnSpc>
                        <a:defRPr sz="1800"/>
                      </a:pPr>
                      <a:r>
                        <a:rPr sz="1600">
                          <a:latin typeface="Arial Hebrew"/>
                          <a:ea typeface="Arial Hebrew"/>
                          <a:cs typeface="Arial Hebrew"/>
                          <a:sym typeface="Arial Hebrew"/>
                        </a:rPr>
                        <a:t>123.09 ₪ </a:t>
                      </a:r>
                    </a:p>
                  </a:txBody>
                  <a:tcPr marL="50800" marR="50800" marT="50800" marB="50800" horzOverflow="overflow">
                    <a:solidFill>
                      <a:srgbClr val="01BCD6">
                        <a:alpha val="19730"/>
                      </a:srgbClr>
                    </a:solidFill>
                  </a:tcPr>
                </a:tc>
                <a:tc>
                  <a:txBody>
                    <a:bodyPr/>
                    <a:lstStyle/>
                    <a:p>
                      <a:pPr algn="r">
                        <a:lnSpc>
                          <a:spcPct val="115000"/>
                        </a:lnSpc>
                        <a:defRPr sz="1800"/>
                      </a:pPr>
                      <a:r>
                        <a:rPr sz="1600">
                          <a:latin typeface="Arial Hebrew"/>
                          <a:ea typeface="Arial Hebrew"/>
                          <a:cs typeface="Arial Hebrew"/>
                          <a:sym typeface="Arial Hebrew"/>
                        </a:rPr>
                        <a:t>865.50 ₪ </a:t>
                      </a:r>
                    </a:p>
                  </a:txBody>
                  <a:tcPr marL="50800" marR="50800" marT="50800" marB="50800" horzOverflow="overflow">
                    <a:solidFill>
                      <a:srgbClr val="01BCD6">
                        <a:alpha val="19730"/>
                      </a:srgbClr>
                    </a:solidFill>
                  </a:tcPr>
                </a:tc>
              </a:tr>
            </a:tbl>
          </a:graphicData>
        </a:graphic>
      </p:graphicFrame>
      <p:sp>
        <p:nvSpPr>
          <p:cNvPr id="312" name="Shape 312"/>
          <p:cNvSpPr/>
          <p:nvPr/>
        </p:nvSpPr>
        <p:spPr>
          <a:xfrm>
            <a:off x="777388" y="1211016"/>
            <a:ext cx="6078038" cy="70611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lnSpc>
                <a:spcPct val="120000"/>
              </a:lnSpc>
              <a:defRPr sz="2000">
                <a:solidFill>
                  <a:srgbClr val="0C1F75"/>
                </a:solidFill>
                <a:latin typeface="Arial Hebrew"/>
                <a:ea typeface="Arial Hebrew"/>
                <a:cs typeface="Arial Hebrew"/>
                <a:sym typeface="Arial Hebrew"/>
              </a:defRPr>
            </a:lvl1pPr>
          </a:lstStyle>
          <a:p>
            <a:r>
              <a:t>הכנסות לתלמיד- סל תלמיד (הכולל את תוספות המשרד) והכנסות עצמיות של בתיה"ס. </a:t>
            </a:r>
          </a:p>
        </p:txBody>
      </p:sp>
      <p:sp>
        <p:nvSpPr>
          <p:cNvPr id="313" name="Shape 313"/>
          <p:cNvSpPr/>
          <p:nvPr/>
        </p:nvSpPr>
        <p:spPr>
          <a:xfrm>
            <a:off x="790089" y="5089924"/>
            <a:ext cx="6065337" cy="70611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lnSpc>
                <a:spcPct val="120000"/>
              </a:lnSpc>
              <a:defRPr sz="2000">
                <a:solidFill>
                  <a:srgbClr val="0C1F75"/>
                </a:solidFill>
                <a:latin typeface="Arial Hebrew"/>
                <a:ea typeface="Arial Hebrew"/>
                <a:cs typeface="Arial Hebrew"/>
                <a:sym typeface="Arial Hebrew"/>
              </a:defRPr>
            </a:lvl1pPr>
          </a:lstStyle>
          <a:p>
            <a:r>
              <a:t>מהנתונים עולה שהדיפרנציאליות בתוספות המשרד מצליחה כמעט להשלים את הפערים בהכנסות העצמיות של בתיה"ס. </a:t>
            </a:r>
          </a:p>
        </p:txBody>
      </p:sp>
      <p:sp>
        <p:nvSpPr>
          <p:cNvPr id="314" name="Shape 314"/>
          <p:cNvSpPr/>
          <p:nvPr/>
        </p:nvSpPr>
        <p:spPr>
          <a:xfrm>
            <a:off x="1646160" y="506730"/>
            <a:ext cx="5204205"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סל תלמיד ביחס להכנסות עצמיות</a:t>
            </a:r>
          </a:p>
        </p:txBody>
      </p:sp>
      <p:grpSp>
        <p:nvGrpSpPr>
          <p:cNvPr id="319" name="Group 319">
            <a:hlinkClick r:id="rId3" action="ppaction://hlinksldjump"/>
          </p:cNvPr>
          <p:cNvGrpSpPr/>
          <p:nvPr/>
        </p:nvGrpSpPr>
        <p:grpSpPr>
          <a:xfrm>
            <a:off x="6946899" y="2307823"/>
            <a:ext cx="2222616" cy="1125049"/>
            <a:chOff x="0" y="0"/>
            <a:chExt cx="2222615" cy="1125047"/>
          </a:xfrm>
        </p:grpSpPr>
        <p:sp>
          <p:nvSpPr>
            <p:cNvPr id="315" name="Shape 315"/>
            <p:cNvSpPr/>
            <p:nvPr/>
          </p:nvSpPr>
          <p:spPr>
            <a:xfrm>
              <a:off x="7179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316" name="Shape 316"/>
            <p:cNvSpPr/>
            <p:nvPr/>
          </p:nvSpPr>
          <p:spPr>
            <a:xfrm rot="10800000">
              <a:off x="-1" y="1696"/>
              <a:ext cx="1264322"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317" name="Shape 317"/>
            <p:cNvSpPr/>
            <p:nvPr/>
          </p:nvSpPr>
          <p:spPr>
            <a:xfrm>
              <a:off x="825446" y="106555"/>
              <a:ext cx="1289721"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b="1">
                  <a:solidFill>
                    <a:srgbClr val="0C1F75"/>
                  </a:solidFill>
                  <a:latin typeface="Arial Hebrew"/>
                  <a:ea typeface="Arial Hebrew"/>
                  <a:cs typeface="Arial Hebrew"/>
                  <a:sym typeface="Arial Hebrew"/>
                </a:defRPr>
              </a:lvl1pPr>
            </a:lstStyle>
            <a:p>
              <a:r>
                <a:t>מרכיבי ההפעלה ומשאבים</a:t>
              </a:r>
            </a:p>
          </p:txBody>
        </p:sp>
        <p:sp>
          <p:nvSpPr>
            <p:cNvPr id="318" name="Shape 318"/>
            <p:cNvSpPr/>
            <p:nvPr/>
          </p:nvSpPr>
          <p:spPr>
            <a:xfrm>
              <a:off x="422376" y="352973"/>
              <a:ext cx="406635" cy="406635"/>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324" name="Group 324">
            <a:hlinkClick r:id="rId4" action="ppaction://hlinksldjump"/>
          </p:cNvPr>
          <p:cNvGrpSpPr/>
          <p:nvPr/>
        </p:nvGrpSpPr>
        <p:grpSpPr>
          <a:xfrm>
            <a:off x="7649237" y="116"/>
            <a:ext cx="1520278" cy="1125049"/>
            <a:chOff x="0" y="0"/>
            <a:chExt cx="1520277" cy="1125048"/>
          </a:xfrm>
        </p:grpSpPr>
        <p:grpSp>
          <p:nvGrpSpPr>
            <p:cNvPr id="322" name="Group 322"/>
            <p:cNvGrpSpPr/>
            <p:nvPr/>
          </p:nvGrpSpPr>
          <p:grpSpPr>
            <a:xfrm>
              <a:off x="-1" y="0"/>
              <a:ext cx="1520279" cy="1125049"/>
              <a:chOff x="0" y="0"/>
              <a:chExt cx="1520277" cy="1125048"/>
            </a:xfrm>
          </p:grpSpPr>
          <p:sp>
            <p:nvSpPr>
              <p:cNvPr id="320" name="Shape 320"/>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321" name="Shape 321"/>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323" name="Shape 323"/>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327" name="Group 327">
            <a:hlinkClick r:id="rId5" action="ppaction://hlinksldjump"/>
          </p:cNvPr>
          <p:cNvGrpSpPr/>
          <p:nvPr/>
        </p:nvGrpSpPr>
        <p:grpSpPr>
          <a:xfrm>
            <a:off x="7657066" y="1155816"/>
            <a:ext cx="1504620" cy="1125049"/>
            <a:chOff x="0" y="0"/>
            <a:chExt cx="1504619" cy="1125048"/>
          </a:xfrm>
        </p:grpSpPr>
        <p:sp>
          <p:nvSpPr>
            <p:cNvPr id="325" name="Shape 325"/>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26" name="Shape 326"/>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330" name="Group 330">
            <a:hlinkClick r:id="rId6" action="ppaction://hlinksldjump"/>
          </p:cNvPr>
          <p:cNvGrpSpPr/>
          <p:nvPr/>
        </p:nvGrpSpPr>
        <p:grpSpPr>
          <a:xfrm>
            <a:off x="7664895" y="3466001"/>
            <a:ext cx="1504620" cy="1125049"/>
            <a:chOff x="0" y="0"/>
            <a:chExt cx="1504619" cy="1125047"/>
          </a:xfrm>
        </p:grpSpPr>
        <p:sp>
          <p:nvSpPr>
            <p:cNvPr id="328" name="Shape 328"/>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29" name="Shape 329"/>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333" name="Group 333">
            <a:hlinkClick r:id="rId7" action="ppaction://hlinksldjump"/>
          </p:cNvPr>
          <p:cNvGrpSpPr/>
          <p:nvPr/>
        </p:nvGrpSpPr>
        <p:grpSpPr>
          <a:xfrm>
            <a:off x="7664895" y="4619854"/>
            <a:ext cx="1504620" cy="1125049"/>
            <a:chOff x="0" y="0"/>
            <a:chExt cx="1504619" cy="1125047"/>
          </a:xfrm>
        </p:grpSpPr>
        <p:sp>
          <p:nvSpPr>
            <p:cNvPr id="331" name="Shape 331"/>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32" name="Shape 332"/>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336" name="Group 336">
            <a:hlinkClick r:id="rId8" action="ppaction://hlinksldjump"/>
          </p:cNvPr>
          <p:cNvGrpSpPr/>
          <p:nvPr/>
        </p:nvGrpSpPr>
        <p:grpSpPr>
          <a:xfrm>
            <a:off x="7669766" y="5774923"/>
            <a:ext cx="1504620" cy="1125049"/>
            <a:chOff x="0" y="0"/>
            <a:chExt cx="1504619" cy="1125047"/>
          </a:xfrm>
        </p:grpSpPr>
        <p:sp>
          <p:nvSpPr>
            <p:cNvPr id="334" name="Shape 334"/>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35" name="Shape 335"/>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337" name="Shape 337"/>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338" name="image1.png"/>
          <p:cNvPicPr>
            <a:picLocks noChangeAspect="1"/>
          </p:cNvPicPr>
          <p:nvPr/>
        </p:nvPicPr>
        <p:blipFill>
          <a:blip r:embed="rId9">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Shape 342"/>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graphicFrame>
        <p:nvGraphicFramePr>
          <p:cNvPr id="343" name="Table 343"/>
          <p:cNvGraphicFramePr/>
          <p:nvPr>
            <p:extLst>
              <p:ext uri="{D42A27DB-BD31-4B8C-83A1-F6EECF244321}">
                <p14:modId xmlns:p14="http://schemas.microsoft.com/office/powerpoint/2010/main" val="1116515648"/>
              </p:ext>
            </p:extLst>
          </p:nvPr>
        </p:nvGraphicFramePr>
        <p:xfrm>
          <a:off x="1023685" y="3488503"/>
          <a:ext cx="5013173" cy="2433320"/>
        </p:xfrm>
        <a:graphic>
          <a:graphicData uri="http://schemas.openxmlformats.org/drawingml/2006/table">
            <a:tbl>
              <a:tblPr rtl="1" firstRow="1" bandRow="1">
                <a:tableStyleId>{4C3C2611-4C71-4FC5-86AE-919BDF0F9419}</a:tableStyleId>
              </a:tblPr>
              <a:tblGrid>
                <a:gridCol w="751482"/>
                <a:gridCol w="1840262"/>
                <a:gridCol w="2421429"/>
              </a:tblGrid>
              <a:tr h="370840">
                <a:tc>
                  <a:txBody>
                    <a:bodyPr/>
                    <a:lstStyle/>
                    <a:p>
                      <a:pPr algn="r">
                        <a:defRPr sz="1800" b="0">
                          <a:solidFill>
                            <a:srgbClr val="000000"/>
                          </a:solidFill>
                        </a:defRPr>
                      </a:pPr>
                      <a:r>
                        <a:rPr sz="1600" b="1">
                          <a:solidFill>
                            <a:srgbClr val="FFFFFF"/>
                          </a:solidFill>
                          <a:latin typeface="Arial Hebrew"/>
                          <a:ea typeface="Arial Hebrew"/>
                          <a:cs typeface="Arial Hebrew"/>
                          <a:sym typeface="Arial Hebrew"/>
                        </a:rPr>
                        <a:t>מדד טיפוח</a:t>
                      </a:r>
                    </a:p>
                  </a:txBody>
                  <a:tcPr marL="45720" marR="45720" anchor="ctr" horzOverflow="overflow">
                    <a:solidFill>
                      <a:srgbClr val="01BCD6"/>
                    </a:solidFill>
                  </a:tcPr>
                </a:tc>
                <a:tc>
                  <a:txBody>
                    <a:bodyPr/>
                    <a:lstStyle/>
                    <a:p>
                      <a:pPr algn="r">
                        <a:defRPr sz="1800" b="0">
                          <a:solidFill>
                            <a:srgbClr val="000000"/>
                          </a:solidFill>
                        </a:defRPr>
                      </a:pPr>
                      <a:r>
                        <a:rPr sz="1600" b="1" dirty="0">
                          <a:solidFill>
                            <a:srgbClr val="FFFFFF"/>
                          </a:solidFill>
                          <a:latin typeface="Arial Hebrew"/>
                          <a:ea typeface="Arial Hebrew"/>
                          <a:cs typeface="Arial Hebrew"/>
                          <a:sym typeface="Arial Hebrew"/>
                        </a:rPr>
                        <a:t>ממוצע הוצאות  ניהול עצמי לתלמיד</a:t>
                      </a:r>
                    </a:p>
                  </a:txBody>
                  <a:tcPr marL="45720" marR="45720" anchor="ctr" horzOverflow="overflow">
                    <a:solidFill>
                      <a:srgbClr val="01BCD6"/>
                    </a:solidFill>
                  </a:tcPr>
                </a:tc>
                <a:tc>
                  <a:txBody>
                    <a:bodyPr/>
                    <a:lstStyle/>
                    <a:p>
                      <a:pPr algn="r">
                        <a:defRPr sz="1800" b="0">
                          <a:solidFill>
                            <a:srgbClr val="000000"/>
                          </a:solidFill>
                        </a:defRPr>
                      </a:pPr>
                      <a:r>
                        <a:rPr sz="1600" b="1" dirty="0">
                          <a:solidFill>
                            <a:srgbClr val="FFFFFF"/>
                          </a:solidFill>
                          <a:latin typeface="Arial Hebrew"/>
                          <a:ea typeface="Arial Hebrew"/>
                          <a:cs typeface="Arial Hebrew"/>
                          <a:sym typeface="Arial Hebrew"/>
                        </a:rPr>
                        <a:t>מזה הוצאות לתלמיד  עבור יוזמות פדגוגיות</a:t>
                      </a:r>
                    </a:p>
                  </a:txBody>
                  <a:tcPr marL="45720" marR="45720" anchor="ctr" horzOverflow="overflow">
                    <a:solidFill>
                      <a:srgbClr val="01BCD6"/>
                    </a:solidFill>
                  </a:tcPr>
                </a:tc>
              </a:tr>
              <a:tr h="370840">
                <a:tc>
                  <a:txBody>
                    <a:bodyPr/>
                    <a:lstStyle/>
                    <a:p>
                      <a:pPr algn="r">
                        <a:defRPr sz="1800"/>
                      </a:pPr>
                      <a:r>
                        <a:rPr sz="1600">
                          <a:latin typeface="Arial Hebrew"/>
                          <a:ea typeface="Arial Hebrew"/>
                          <a:cs typeface="Arial Hebrew"/>
                          <a:sym typeface="Arial Hebrew"/>
                        </a:rPr>
                        <a:t>1-2</a:t>
                      </a:r>
                    </a:p>
                  </a:txBody>
                  <a:tcPr marL="45720" marR="45720" anchor="ctr" horzOverflow="overflow">
                    <a:solidFill>
                      <a:srgbClr val="01BCD6">
                        <a:alpha val="50000"/>
                      </a:srgbClr>
                    </a:solidFill>
                  </a:tcPr>
                </a:tc>
                <a:tc>
                  <a:txBody>
                    <a:bodyPr/>
                    <a:lstStyle/>
                    <a:p>
                      <a:pPr algn="r">
                        <a:defRPr sz="1800"/>
                      </a:pPr>
                      <a:r>
                        <a:rPr sz="1600" dirty="0">
                          <a:latin typeface="Arial Hebrew"/>
                          <a:ea typeface="Arial Hebrew"/>
                          <a:cs typeface="Arial Hebrew"/>
                          <a:sym typeface="Arial Hebrew"/>
                        </a:rPr>
                        <a:t>1,034 ₪ </a:t>
                      </a:r>
                    </a:p>
                  </a:txBody>
                  <a:tcPr marL="45720" marR="45720" anchor="ctr" horzOverflow="overflow">
                    <a:solidFill>
                      <a:srgbClr val="01BCD6">
                        <a:alpha val="50000"/>
                      </a:srgbClr>
                    </a:solidFill>
                  </a:tcPr>
                </a:tc>
                <a:tc>
                  <a:txBody>
                    <a:bodyPr/>
                    <a:lstStyle/>
                    <a:p>
                      <a:pPr algn="r">
                        <a:defRPr sz="1800"/>
                      </a:pPr>
                      <a:r>
                        <a:rPr sz="1600" dirty="0">
                          <a:latin typeface="Arial Hebrew"/>
                          <a:ea typeface="Arial Hebrew"/>
                          <a:cs typeface="Arial Hebrew"/>
                          <a:sym typeface="Arial Hebrew"/>
                        </a:rPr>
                        <a:t>395 ₪ </a:t>
                      </a:r>
                    </a:p>
                  </a:txBody>
                  <a:tcPr marL="45720" marR="45720" anchor="ctr" horzOverflow="overflow">
                    <a:solidFill>
                      <a:srgbClr val="01BCD6">
                        <a:alpha val="50000"/>
                      </a:srgbClr>
                    </a:solidFill>
                  </a:tcPr>
                </a:tc>
              </a:tr>
              <a:tr h="370840">
                <a:tc>
                  <a:txBody>
                    <a:bodyPr/>
                    <a:lstStyle/>
                    <a:p>
                      <a:pPr algn="r">
                        <a:defRPr sz="1800"/>
                      </a:pPr>
                      <a:r>
                        <a:rPr sz="1600">
                          <a:latin typeface="Arial Hebrew"/>
                          <a:ea typeface="Arial Hebrew"/>
                          <a:cs typeface="Arial Hebrew"/>
                          <a:sym typeface="Arial Hebrew"/>
                        </a:rPr>
                        <a:t>3-4</a:t>
                      </a:r>
                    </a:p>
                  </a:txBody>
                  <a:tcPr marL="45720" marR="45720" anchor="ctr" horzOverflow="overflow">
                    <a:solidFill>
                      <a:srgbClr val="01BCD6">
                        <a:alpha val="20092"/>
                      </a:srgbClr>
                    </a:solidFill>
                  </a:tcPr>
                </a:tc>
                <a:tc>
                  <a:txBody>
                    <a:bodyPr/>
                    <a:lstStyle/>
                    <a:p>
                      <a:pPr algn="r">
                        <a:defRPr sz="1800"/>
                      </a:pPr>
                      <a:r>
                        <a:rPr sz="1600" dirty="0">
                          <a:latin typeface="Arial Hebrew"/>
                          <a:ea typeface="Arial Hebrew"/>
                          <a:cs typeface="Arial Hebrew"/>
                          <a:sym typeface="Arial Hebrew"/>
                        </a:rPr>
                        <a:t>1,061 ₪ </a:t>
                      </a:r>
                    </a:p>
                  </a:txBody>
                  <a:tcPr marL="45720" marR="45720" anchor="ctr" horzOverflow="overflow">
                    <a:solidFill>
                      <a:srgbClr val="01BCD6">
                        <a:alpha val="20092"/>
                      </a:srgbClr>
                    </a:solidFill>
                  </a:tcPr>
                </a:tc>
                <a:tc>
                  <a:txBody>
                    <a:bodyPr/>
                    <a:lstStyle/>
                    <a:p>
                      <a:pPr algn="r">
                        <a:defRPr sz="1800"/>
                      </a:pPr>
                      <a:r>
                        <a:rPr sz="1600">
                          <a:latin typeface="Arial Hebrew"/>
                          <a:ea typeface="Arial Hebrew"/>
                          <a:cs typeface="Arial Hebrew"/>
                          <a:sym typeface="Arial Hebrew"/>
                        </a:rPr>
                        <a:t>331 ₪ </a:t>
                      </a:r>
                    </a:p>
                  </a:txBody>
                  <a:tcPr marL="45720" marR="45720" anchor="ctr" horzOverflow="overflow">
                    <a:solidFill>
                      <a:srgbClr val="01BCD6">
                        <a:alpha val="20092"/>
                      </a:srgbClr>
                    </a:solidFill>
                  </a:tcPr>
                </a:tc>
              </a:tr>
              <a:tr h="370840">
                <a:tc>
                  <a:txBody>
                    <a:bodyPr/>
                    <a:lstStyle/>
                    <a:p>
                      <a:pPr algn="r">
                        <a:defRPr sz="1800"/>
                      </a:pPr>
                      <a:r>
                        <a:rPr sz="1600">
                          <a:latin typeface="Arial Hebrew"/>
                          <a:ea typeface="Arial Hebrew"/>
                          <a:cs typeface="Arial Hebrew"/>
                          <a:sym typeface="Arial Hebrew"/>
                        </a:rPr>
                        <a:t>5-6</a:t>
                      </a:r>
                    </a:p>
                  </a:txBody>
                  <a:tcPr marL="45720" marR="45720" anchor="ctr" horzOverflow="overflow">
                    <a:solidFill>
                      <a:srgbClr val="01BCD6">
                        <a:alpha val="50000"/>
                      </a:srgbClr>
                    </a:solidFill>
                  </a:tcPr>
                </a:tc>
                <a:tc>
                  <a:txBody>
                    <a:bodyPr/>
                    <a:lstStyle/>
                    <a:p>
                      <a:pPr algn="r">
                        <a:defRPr sz="1800"/>
                      </a:pPr>
                      <a:r>
                        <a:rPr sz="1600" dirty="0">
                          <a:latin typeface="Arial Hebrew"/>
                          <a:ea typeface="Arial Hebrew"/>
                          <a:cs typeface="Arial Hebrew"/>
                          <a:sym typeface="Arial Hebrew"/>
                        </a:rPr>
                        <a:t>950 ₪ </a:t>
                      </a: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258 ₪ </a:t>
                      </a:r>
                    </a:p>
                  </a:txBody>
                  <a:tcPr marL="45720" marR="45720" anchor="ctr" horzOverflow="overflow">
                    <a:solidFill>
                      <a:srgbClr val="01BCD6">
                        <a:alpha val="50000"/>
                      </a:srgbClr>
                    </a:solidFill>
                  </a:tcPr>
                </a:tc>
              </a:tr>
              <a:tr h="370840">
                <a:tc>
                  <a:txBody>
                    <a:bodyPr/>
                    <a:lstStyle/>
                    <a:p>
                      <a:pPr algn="r">
                        <a:defRPr sz="1800"/>
                      </a:pPr>
                      <a:r>
                        <a:rPr sz="1600">
                          <a:latin typeface="Arial Hebrew"/>
                          <a:ea typeface="Arial Hebrew"/>
                          <a:cs typeface="Arial Hebrew"/>
                          <a:sym typeface="Arial Hebrew"/>
                        </a:rPr>
                        <a:t>7-8</a:t>
                      </a:r>
                    </a:p>
                  </a:txBody>
                  <a:tcPr marL="45720" marR="45720" anchor="ctr" horzOverflow="overflow">
                    <a:solidFill>
                      <a:srgbClr val="01BCD6">
                        <a:alpha val="20092"/>
                      </a:srgbClr>
                    </a:solidFill>
                  </a:tcPr>
                </a:tc>
                <a:tc>
                  <a:txBody>
                    <a:bodyPr/>
                    <a:lstStyle/>
                    <a:p>
                      <a:pPr algn="r">
                        <a:defRPr sz="1800"/>
                      </a:pPr>
                      <a:r>
                        <a:rPr sz="1600" dirty="0">
                          <a:latin typeface="Arial Hebrew"/>
                          <a:ea typeface="Arial Hebrew"/>
                          <a:cs typeface="Arial Hebrew"/>
                          <a:sym typeface="Arial Hebrew"/>
                        </a:rPr>
                        <a:t>757 ₪ </a:t>
                      </a:r>
                    </a:p>
                  </a:txBody>
                  <a:tcPr marL="45720" marR="45720" anchor="ctr" horzOverflow="overflow">
                    <a:solidFill>
                      <a:srgbClr val="01BCD6">
                        <a:alpha val="20092"/>
                      </a:srgbClr>
                    </a:solidFill>
                  </a:tcPr>
                </a:tc>
                <a:tc>
                  <a:txBody>
                    <a:bodyPr/>
                    <a:lstStyle/>
                    <a:p>
                      <a:pPr algn="r">
                        <a:defRPr sz="1800"/>
                      </a:pPr>
                      <a:r>
                        <a:rPr sz="1600">
                          <a:latin typeface="Arial Hebrew"/>
                          <a:ea typeface="Arial Hebrew"/>
                          <a:cs typeface="Arial Hebrew"/>
                          <a:sym typeface="Arial Hebrew"/>
                        </a:rPr>
                        <a:t>214 ₪ </a:t>
                      </a:r>
                    </a:p>
                  </a:txBody>
                  <a:tcPr marL="45720" marR="45720" anchor="ctr" horzOverflow="overflow">
                    <a:solidFill>
                      <a:srgbClr val="01BCD6">
                        <a:alpha val="20092"/>
                      </a:srgbClr>
                    </a:solidFill>
                  </a:tcPr>
                </a:tc>
              </a:tr>
              <a:tr h="370840">
                <a:tc>
                  <a:txBody>
                    <a:bodyPr/>
                    <a:lstStyle/>
                    <a:p>
                      <a:pPr algn="r">
                        <a:defRPr sz="1800"/>
                      </a:pPr>
                      <a:r>
                        <a:rPr sz="1600">
                          <a:latin typeface="Arial Hebrew"/>
                          <a:ea typeface="Arial Hebrew"/>
                          <a:cs typeface="Arial Hebrew"/>
                          <a:sym typeface="Arial Hebrew"/>
                        </a:rPr>
                        <a:t>9-10</a:t>
                      </a:r>
                    </a:p>
                  </a:txBody>
                  <a:tcPr marL="45720" marR="45720" anchor="ctr" horzOverflow="overflow">
                    <a:solidFill>
                      <a:srgbClr val="01BCD6">
                        <a:alpha val="50000"/>
                      </a:srgbClr>
                    </a:solidFill>
                  </a:tcPr>
                </a:tc>
                <a:tc>
                  <a:txBody>
                    <a:bodyPr/>
                    <a:lstStyle/>
                    <a:p>
                      <a:pPr algn="r">
                        <a:defRPr sz="1800"/>
                      </a:pPr>
                      <a:r>
                        <a:rPr sz="1600" dirty="0">
                          <a:latin typeface="Arial Hebrew"/>
                          <a:ea typeface="Arial Hebrew"/>
                          <a:cs typeface="Arial Hebrew"/>
                          <a:sym typeface="Arial Hebrew"/>
                        </a:rPr>
                        <a:t>757 ₪ </a:t>
                      </a:r>
                    </a:p>
                  </a:txBody>
                  <a:tcPr marL="45720" marR="45720" anchor="ctr" horzOverflow="overflow">
                    <a:solidFill>
                      <a:srgbClr val="01BCD6">
                        <a:alpha val="50000"/>
                      </a:srgbClr>
                    </a:solidFill>
                  </a:tcPr>
                </a:tc>
                <a:tc>
                  <a:txBody>
                    <a:bodyPr/>
                    <a:lstStyle/>
                    <a:p>
                      <a:pPr algn="r">
                        <a:defRPr sz="1800"/>
                      </a:pPr>
                      <a:r>
                        <a:rPr sz="1600" dirty="0">
                          <a:latin typeface="Arial Hebrew"/>
                          <a:ea typeface="Arial Hebrew"/>
                          <a:cs typeface="Arial Hebrew"/>
                          <a:sym typeface="Arial Hebrew"/>
                        </a:rPr>
                        <a:t>153 ₪ </a:t>
                      </a:r>
                    </a:p>
                  </a:txBody>
                  <a:tcPr marL="45720" marR="45720" anchor="ctr" horzOverflow="overflow">
                    <a:solidFill>
                      <a:srgbClr val="01BCD6">
                        <a:alpha val="50000"/>
                      </a:srgbClr>
                    </a:solidFill>
                  </a:tcPr>
                </a:tc>
              </a:tr>
            </a:tbl>
          </a:graphicData>
        </a:graphic>
      </p:graphicFrame>
      <p:sp>
        <p:nvSpPr>
          <p:cNvPr id="344" name="Shape 344"/>
          <p:cNvSpPr/>
          <p:nvPr/>
        </p:nvSpPr>
        <p:spPr>
          <a:xfrm>
            <a:off x="0" y="1026587"/>
            <a:ext cx="6830002" cy="2326787"/>
          </a:xfrm>
          <a:prstGeom prst="rect">
            <a:avLst/>
          </a:prstGeom>
          <a:ln w="12700">
            <a:miter lim="400000"/>
          </a:ln>
          <a:extLst>
            <a:ext uri="{C572A759-6A51-4108-AA02-DFA0A04FC94B}">
              <ma14:wrappingTextBoxFlag xmlns:ma14="http://schemas.microsoft.com/office/mac/drawingml/2011/main" val="1"/>
            </a:ext>
          </a:extLst>
        </p:spPr>
        <p:txBody>
          <a:bodyPr wrap="square" lIns="45718" tIns="45718" rIns="45718" bIns="45718">
            <a:spAutoFit/>
          </a:bodyPr>
          <a:lstStyle/>
          <a:p>
            <a:pPr rtl="1">
              <a:lnSpc>
                <a:spcPct val="120000"/>
              </a:lnSpc>
              <a:defRPr>
                <a:solidFill>
                  <a:srgbClr val="0C1F75"/>
                </a:solidFill>
                <a:latin typeface="Arial Hebrew"/>
                <a:ea typeface="Arial Hebrew"/>
                <a:cs typeface="Arial Hebrew"/>
                <a:sym typeface="Arial Hebrew"/>
              </a:defRPr>
            </a:pPr>
            <a:r>
              <a:t>מהנתונים עולה שבתי"ס במדדי הטיפוח החזקים ביותר מוציאים סכומים גבוהים משמעותית מבתיה"ס במדדי הטיפוח החלשים - עיקר הפער הוא בהוצאות עבור יוזמות פדגוגיות. </a:t>
            </a:r>
          </a:p>
          <a:p>
            <a:pPr>
              <a:lnSpc>
                <a:spcPct val="120000"/>
              </a:lnSpc>
              <a:defRPr sz="1300">
                <a:solidFill>
                  <a:srgbClr val="0C1F75"/>
                </a:solidFill>
                <a:latin typeface="Arial Hebrew"/>
                <a:ea typeface="Arial Hebrew"/>
                <a:cs typeface="Arial Hebrew"/>
                <a:sym typeface="Arial Hebrew"/>
              </a:defRPr>
            </a:pPr>
            <a:endParaRPr dirty="0"/>
          </a:p>
          <a:p>
            <a:pPr rtl="1">
              <a:lnSpc>
                <a:spcPct val="120000"/>
              </a:lnSpc>
              <a:defRPr b="1">
                <a:solidFill>
                  <a:srgbClr val="0C1F75"/>
                </a:solidFill>
                <a:latin typeface="Arial Hebrew"/>
                <a:ea typeface="Arial Hebrew"/>
                <a:cs typeface="Arial Hebrew"/>
                <a:sym typeface="Arial Hebrew"/>
              </a:defRPr>
            </a:pPr>
            <a:r>
              <a:rPr dirty="0"/>
              <a:t>הסיבות המרכזיות: </a:t>
            </a:r>
          </a:p>
          <a:p>
            <a:pPr rtl="1">
              <a:lnSpc>
                <a:spcPct val="120000"/>
              </a:lnSpc>
              <a:defRPr>
                <a:solidFill>
                  <a:srgbClr val="0C1F75"/>
                </a:solidFill>
                <a:latin typeface="Arial Hebrew"/>
                <a:ea typeface="Arial Hebrew"/>
                <a:cs typeface="Arial Hebrew"/>
                <a:sym typeface="Arial Hebrew"/>
              </a:defRPr>
            </a:pPr>
            <a:r>
              <a:rPr dirty="0"/>
              <a:t>א. בתי"ס שחוששים להוציא כספים, כיוון שההעברות מהרשות אינן סדירות. </a:t>
            </a:r>
          </a:p>
          <a:p>
            <a:pPr rtl="1">
              <a:lnSpc>
                <a:spcPct val="120000"/>
              </a:lnSpc>
              <a:defRPr>
                <a:solidFill>
                  <a:srgbClr val="0C1F75"/>
                </a:solidFill>
                <a:latin typeface="Arial Hebrew"/>
                <a:ea typeface="Arial Hebrew"/>
                <a:cs typeface="Arial Hebrew"/>
                <a:sym typeface="Arial Hebrew"/>
              </a:defRPr>
            </a:pPr>
            <a:r>
              <a:rPr dirty="0"/>
              <a:t>ב. בתי"ס שאינם יודעים כיצד לנצל את המשאבים העומדים לרשותם. </a:t>
            </a:r>
          </a:p>
        </p:txBody>
      </p:sp>
      <p:sp>
        <p:nvSpPr>
          <p:cNvPr id="345" name="Shape 345"/>
          <p:cNvSpPr/>
          <p:nvPr/>
        </p:nvSpPr>
        <p:spPr>
          <a:xfrm>
            <a:off x="3872554" y="519430"/>
            <a:ext cx="2957448"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הוצאות ניהול עצמי</a:t>
            </a:r>
          </a:p>
        </p:txBody>
      </p:sp>
      <p:grpSp>
        <p:nvGrpSpPr>
          <p:cNvPr id="350" name="Group 350">
            <a:hlinkClick r:id="rId3" action="ppaction://hlinksldjump"/>
          </p:cNvPr>
          <p:cNvGrpSpPr/>
          <p:nvPr/>
        </p:nvGrpSpPr>
        <p:grpSpPr>
          <a:xfrm>
            <a:off x="6946899" y="2307823"/>
            <a:ext cx="2222616" cy="1125049"/>
            <a:chOff x="0" y="0"/>
            <a:chExt cx="2222615" cy="1125047"/>
          </a:xfrm>
        </p:grpSpPr>
        <p:sp>
          <p:nvSpPr>
            <p:cNvPr id="346" name="Shape 346"/>
            <p:cNvSpPr/>
            <p:nvPr/>
          </p:nvSpPr>
          <p:spPr>
            <a:xfrm>
              <a:off x="7179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347" name="Shape 347"/>
            <p:cNvSpPr/>
            <p:nvPr/>
          </p:nvSpPr>
          <p:spPr>
            <a:xfrm rot="10800000">
              <a:off x="-1" y="1696"/>
              <a:ext cx="1264322"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348" name="Shape 348"/>
            <p:cNvSpPr/>
            <p:nvPr/>
          </p:nvSpPr>
          <p:spPr>
            <a:xfrm>
              <a:off x="825446" y="106555"/>
              <a:ext cx="1289721"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b="1">
                  <a:solidFill>
                    <a:srgbClr val="0C1F75"/>
                  </a:solidFill>
                  <a:latin typeface="Arial Hebrew"/>
                  <a:ea typeface="Arial Hebrew"/>
                  <a:cs typeface="Arial Hebrew"/>
                  <a:sym typeface="Arial Hebrew"/>
                </a:defRPr>
              </a:lvl1pPr>
            </a:lstStyle>
            <a:p>
              <a:r>
                <a:t>מרכיבי ההפעלה ומשאבים</a:t>
              </a:r>
            </a:p>
          </p:txBody>
        </p:sp>
        <p:sp>
          <p:nvSpPr>
            <p:cNvPr id="349" name="Shape 349"/>
            <p:cNvSpPr/>
            <p:nvPr/>
          </p:nvSpPr>
          <p:spPr>
            <a:xfrm>
              <a:off x="422376" y="352973"/>
              <a:ext cx="406635" cy="406635"/>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355" name="Group 355">
            <a:hlinkClick r:id="rId4" action="ppaction://hlinksldjump"/>
          </p:cNvPr>
          <p:cNvGrpSpPr/>
          <p:nvPr/>
        </p:nvGrpSpPr>
        <p:grpSpPr>
          <a:xfrm>
            <a:off x="7649237" y="116"/>
            <a:ext cx="1520278" cy="1125049"/>
            <a:chOff x="0" y="0"/>
            <a:chExt cx="1520277" cy="1125048"/>
          </a:xfrm>
        </p:grpSpPr>
        <p:grpSp>
          <p:nvGrpSpPr>
            <p:cNvPr id="353" name="Group 353"/>
            <p:cNvGrpSpPr/>
            <p:nvPr/>
          </p:nvGrpSpPr>
          <p:grpSpPr>
            <a:xfrm>
              <a:off x="-1" y="0"/>
              <a:ext cx="1520279" cy="1125049"/>
              <a:chOff x="0" y="0"/>
              <a:chExt cx="1520277" cy="1125048"/>
            </a:xfrm>
          </p:grpSpPr>
          <p:sp>
            <p:nvSpPr>
              <p:cNvPr id="351" name="Shape 351"/>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352" name="Shape 352"/>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354" name="Shape 354"/>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358" name="Group 358">
            <a:hlinkClick r:id="rId5" action="ppaction://hlinksldjump"/>
          </p:cNvPr>
          <p:cNvGrpSpPr/>
          <p:nvPr/>
        </p:nvGrpSpPr>
        <p:grpSpPr>
          <a:xfrm>
            <a:off x="7657066" y="1155816"/>
            <a:ext cx="1504620" cy="1125049"/>
            <a:chOff x="0" y="0"/>
            <a:chExt cx="1504619" cy="1125048"/>
          </a:xfrm>
        </p:grpSpPr>
        <p:sp>
          <p:nvSpPr>
            <p:cNvPr id="356" name="Shape 356"/>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57" name="Shape 357"/>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361" name="Group 361">
            <a:hlinkClick r:id="rId6" action="ppaction://hlinksldjump"/>
          </p:cNvPr>
          <p:cNvGrpSpPr/>
          <p:nvPr/>
        </p:nvGrpSpPr>
        <p:grpSpPr>
          <a:xfrm>
            <a:off x="7664895" y="3466001"/>
            <a:ext cx="1504620" cy="1125049"/>
            <a:chOff x="0" y="0"/>
            <a:chExt cx="1504619" cy="1125047"/>
          </a:xfrm>
        </p:grpSpPr>
        <p:sp>
          <p:nvSpPr>
            <p:cNvPr id="359" name="Shape 359"/>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60" name="Shape 360"/>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364" name="Group 364">
            <a:hlinkClick r:id="rId7" action="ppaction://hlinksldjump"/>
          </p:cNvPr>
          <p:cNvGrpSpPr/>
          <p:nvPr/>
        </p:nvGrpSpPr>
        <p:grpSpPr>
          <a:xfrm>
            <a:off x="7664895" y="4619854"/>
            <a:ext cx="1504620" cy="1125049"/>
            <a:chOff x="0" y="0"/>
            <a:chExt cx="1504619" cy="1125047"/>
          </a:xfrm>
        </p:grpSpPr>
        <p:sp>
          <p:nvSpPr>
            <p:cNvPr id="362" name="Shape 362"/>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63" name="Shape 363"/>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367" name="Group 367">
            <a:hlinkClick r:id="rId8" action="ppaction://hlinksldjump"/>
          </p:cNvPr>
          <p:cNvGrpSpPr/>
          <p:nvPr/>
        </p:nvGrpSpPr>
        <p:grpSpPr>
          <a:xfrm>
            <a:off x="7669766" y="5774923"/>
            <a:ext cx="1504620" cy="1125049"/>
            <a:chOff x="0" y="0"/>
            <a:chExt cx="1504619" cy="1125047"/>
          </a:xfrm>
        </p:grpSpPr>
        <p:sp>
          <p:nvSpPr>
            <p:cNvPr id="365" name="Shape 365"/>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66" name="Shape 366"/>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368" name="Shape 368"/>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369" name="image1.png"/>
          <p:cNvPicPr>
            <a:picLocks noChangeAspect="1"/>
          </p:cNvPicPr>
          <p:nvPr/>
        </p:nvPicPr>
        <p:blipFill>
          <a:blip r:embed="rId9">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 name="Shape 373"/>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374" name="Shape 374"/>
          <p:cNvSpPr>
            <a:spLocks noGrp="1"/>
          </p:cNvSpPr>
          <p:nvPr>
            <p:ph type="body" idx="1"/>
          </p:nvPr>
        </p:nvSpPr>
        <p:spPr>
          <a:xfrm>
            <a:off x="1004624" y="1216817"/>
            <a:ext cx="5827204" cy="4659459"/>
          </a:xfrm>
          <a:prstGeom prst="rect">
            <a:avLst/>
          </a:prstGeom>
        </p:spPr>
        <p:txBody>
          <a:bodyPr>
            <a:noAutofit/>
          </a:bodyPr>
          <a:lstStyle/>
          <a:p>
            <a:pPr marL="342899" indent="-342899">
              <a:lnSpc>
                <a:spcPct val="120000"/>
              </a:lnSpc>
              <a:spcBef>
                <a:spcPts val="500"/>
              </a:spcBef>
              <a:defRPr sz="2000" b="1">
                <a:solidFill>
                  <a:srgbClr val="0C1F75"/>
                </a:solidFill>
                <a:latin typeface="Arial Hebrew"/>
                <a:ea typeface="Arial Hebrew"/>
                <a:cs typeface="Arial Hebrew"/>
                <a:sym typeface="Arial Hebrew"/>
              </a:defRPr>
            </a:pPr>
            <a:r>
              <a:t>אחריות הרשות לבקרה: </a:t>
            </a:r>
          </a:p>
          <a:p>
            <a:pPr marL="742950" lvl="1" indent="-285750">
              <a:lnSpc>
                <a:spcPct val="120000"/>
              </a:lnSpc>
              <a:spcBef>
                <a:spcPts val="400"/>
              </a:spcBef>
              <a:defRPr sz="2000">
                <a:solidFill>
                  <a:srgbClr val="0C1F75"/>
                </a:solidFill>
                <a:latin typeface="Arial Hebrew"/>
                <a:ea typeface="Arial Hebrew"/>
                <a:cs typeface="Arial Hebrew"/>
                <a:sym typeface="Arial Hebrew"/>
              </a:defRPr>
            </a:pPr>
            <a:r>
              <a:t>וועדה מלווה</a:t>
            </a:r>
          </a:p>
          <a:p>
            <a:pPr marL="742950" lvl="1" indent="-285750">
              <a:lnSpc>
                <a:spcPct val="120000"/>
              </a:lnSpc>
              <a:spcBef>
                <a:spcPts val="400"/>
              </a:spcBef>
              <a:defRPr sz="2000">
                <a:solidFill>
                  <a:srgbClr val="0C1F75"/>
                </a:solidFill>
                <a:latin typeface="Arial Hebrew"/>
                <a:ea typeface="Arial Hebrew"/>
                <a:cs typeface="Arial Hebrew"/>
                <a:sym typeface="Arial Hebrew"/>
              </a:defRPr>
            </a:pPr>
            <a:r>
              <a:t>סקר בקרה פנימית</a:t>
            </a:r>
          </a:p>
          <a:p>
            <a:pPr marL="742950" lvl="1" indent="-285750">
              <a:lnSpc>
                <a:spcPct val="120000"/>
              </a:lnSpc>
              <a:spcBef>
                <a:spcPts val="400"/>
              </a:spcBef>
              <a:defRPr sz="2000">
                <a:solidFill>
                  <a:srgbClr val="0C1F75"/>
                </a:solidFill>
                <a:latin typeface="Arial Hebrew"/>
                <a:ea typeface="Arial Hebrew"/>
                <a:cs typeface="Arial Hebrew"/>
                <a:sym typeface="Arial Hebrew"/>
              </a:defRPr>
            </a:pPr>
            <a:r>
              <a:t>דוח כספי מבוקר</a:t>
            </a:r>
          </a:p>
          <a:p>
            <a:pPr marL="0" lvl="1" indent="457200" rtl="0">
              <a:lnSpc>
                <a:spcPct val="120000"/>
              </a:lnSpc>
              <a:spcBef>
                <a:spcPts val="400"/>
              </a:spcBef>
              <a:buSzTx/>
              <a:buNone/>
              <a:defRPr sz="1200">
                <a:solidFill>
                  <a:srgbClr val="0C1F75"/>
                </a:solidFill>
                <a:latin typeface="Arial Hebrew"/>
                <a:ea typeface="Arial Hebrew"/>
                <a:cs typeface="Arial Hebrew"/>
                <a:sym typeface="Arial Hebrew"/>
              </a:defRPr>
            </a:pPr>
            <a:endParaRPr/>
          </a:p>
          <a:p>
            <a:pPr marL="342899" indent="-342899">
              <a:lnSpc>
                <a:spcPct val="120000"/>
              </a:lnSpc>
              <a:spcBef>
                <a:spcPts val="500"/>
              </a:spcBef>
              <a:defRPr sz="2000" b="1">
                <a:solidFill>
                  <a:srgbClr val="0C1F75"/>
                </a:solidFill>
                <a:latin typeface="Arial Hebrew"/>
                <a:ea typeface="Arial Hebrew"/>
                <a:cs typeface="Arial Hebrew"/>
                <a:sym typeface="Arial Hebrew"/>
              </a:defRPr>
            </a:pPr>
            <a:r>
              <a:t>דיווח רבעוני של בתיה"ס מתוכנת הנה"ח לרשות המקומית ולמשרד החינוך</a:t>
            </a:r>
          </a:p>
          <a:p>
            <a:pPr marL="0" indent="0" rtl="0">
              <a:lnSpc>
                <a:spcPct val="120000"/>
              </a:lnSpc>
              <a:spcBef>
                <a:spcPts val="500"/>
              </a:spcBef>
              <a:buSzTx/>
              <a:buNone/>
              <a:defRPr sz="1200">
                <a:solidFill>
                  <a:srgbClr val="0C1F75"/>
                </a:solidFill>
                <a:latin typeface="Arial Hebrew"/>
                <a:ea typeface="Arial Hebrew"/>
                <a:cs typeface="Arial Hebrew"/>
                <a:sym typeface="Arial Hebrew"/>
              </a:defRPr>
            </a:pPr>
            <a:endParaRPr/>
          </a:p>
          <a:p>
            <a:pPr marL="342899" indent="-342899">
              <a:lnSpc>
                <a:spcPct val="120000"/>
              </a:lnSpc>
              <a:spcBef>
                <a:spcPts val="500"/>
              </a:spcBef>
              <a:defRPr sz="2000" b="1">
                <a:solidFill>
                  <a:srgbClr val="0C1F75"/>
                </a:solidFill>
                <a:latin typeface="Arial Hebrew"/>
                <a:ea typeface="Arial Hebrew"/>
                <a:cs typeface="Arial Hebrew"/>
                <a:sym typeface="Arial Hebrew"/>
              </a:defRPr>
            </a:pPr>
            <a:r>
              <a:t>בקרה ישירה של המינהלת על העברת כספים:</a:t>
            </a:r>
          </a:p>
          <a:p>
            <a:pPr marL="742950" lvl="1" indent="-285750">
              <a:lnSpc>
                <a:spcPct val="120000"/>
              </a:lnSpc>
              <a:spcBef>
                <a:spcPts val="400"/>
              </a:spcBef>
              <a:defRPr sz="2000">
                <a:solidFill>
                  <a:srgbClr val="0C1F75"/>
                </a:solidFill>
                <a:latin typeface="Arial Hebrew"/>
                <a:ea typeface="Arial Hebrew"/>
                <a:cs typeface="Arial Hebrew"/>
                <a:sym typeface="Arial Hebrew"/>
              </a:defRPr>
            </a:pPr>
            <a:r>
              <a:t>הצהרה חצי שנתית של גזבר הרשות</a:t>
            </a:r>
          </a:p>
          <a:p>
            <a:pPr marL="742950" lvl="1" indent="-285750">
              <a:lnSpc>
                <a:spcPct val="120000"/>
              </a:lnSpc>
              <a:spcBef>
                <a:spcPts val="400"/>
              </a:spcBef>
              <a:defRPr sz="2000">
                <a:solidFill>
                  <a:srgbClr val="0C1F75"/>
                </a:solidFill>
                <a:latin typeface="Arial Hebrew"/>
                <a:ea typeface="Arial Hebrew"/>
                <a:cs typeface="Arial Hebrew"/>
                <a:sym typeface="Arial Hebrew"/>
              </a:defRPr>
            </a:pPr>
            <a:r>
              <a:t>דוחות כספיים של בתיה"ס</a:t>
            </a:r>
          </a:p>
          <a:p>
            <a:pPr marL="0" lvl="1" indent="457200" rtl="0">
              <a:lnSpc>
                <a:spcPct val="120000"/>
              </a:lnSpc>
              <a:spcBef>
                <a:spcPts val="400"/>
              </a:spcBef>
              <a:buSzTx/>
              <a:buNone/>
              <a:defRPr sz="1200">
                <a:solidFill>
                  <a:srgbClr val="0C1F75"/>
                </a:solidFill>
                <a:latin typeface="Arial Hebrew"/>
                <a:ea typeface="Arial Hebrew"/>
                <a:cs typeface="Arial Hebrew"/>
                <a:sym typeface="Arial Hebrew"/>
              </a:defRPr>
            </a:pPr>
            <a:endParaRPr/>
          </a:p>
          <a:p>
            <a:pPr marL="342899" indent="-342899">
              <a:lnSpc>
                <a:spcPct val="120000"/>
              </a:lnSpc>
              <a:spcBef>
                <a:spcPts val="500"/>
              </a:spcBef>
              <a:defRPr sz="2000" b="1">
                <a:solidFill>
                  <a:srgbClr val="0C1F75"/>
                </a:solidFill>
                <a:latin typeface="Arial Hebrew"/>
                <a:ea typeface="Arial Hebrew"/>
                <a:cs typeface="Arial Hebrew"/>
                <a:sym typeface="Arial Hebrew"/>
              </a:defRPr>
            </a:pPr>
            <a:r>
              <a:t>פיילוט בקרה של מינהל רישוי בקרה ואכיפה</a:t>
            </a:r>
          </a:p>
        </p:txBody>
      </p:sp>
      <p:sp>
        <p:nvSpPr>
          <p:cNvPr id="375" name="Shape 375"/>
          <p:cNvSpPr/>
          <p:nvPr/>
        </p:nvSpPr>
        <p:spPr>
          <a:xfrm>
            <a:off x="5857485" y="506730"/>
            <a:ext cx="974343"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בקרה</a:t>
            </a:r>
          </a:p>
        </p:txBody>
      </p:sp>
      <p:grpSp>
        <p:nvGrpSpPr>
          <p:cNvPr id="380" name="Group 380">
            <a:hlinkClick r:id="rId2" action="ppaction://hlinksldjump"/>
          </p:cNvPr>
          <p:cNvGrpSpPr/>
          <p:nvPr/>
        </p:nvGrpSpPr>
        <p:grpSpPr>
          <a:xfrm>
            <a:off x="6946899" y="2307823"/>
            <a:ext cx="2222616" cy="1125049"/>
            <a:chOff x="0" y="0"/>
            <a:chExt cx="2222615" cy="1125047"/>
          </a:xfrm>
        </p:grpSpPr>
        <p:sp>
          <p:nvSpPr>
            <p:cNvPr id="376" name="Shape 376"/>
            <p:cNvSpPr/>
            <p:nvPr/>
          </p:nvSpPr>
          <p:spPr>
            <a:xfrm>
              <a:off x="7179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377" name="Shape 377"/>
            <p:cNvSpPr/>
            <p:nvPr/>
          </p:nvSpPr>
          <p:spPr>
            <a:xfrm rot="10800000">
              <a:off x="-1" y="1696"/>
              <a:ext cx="1264322"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378" name="Shape 378"/>
            <p:cNvSpPr/>
            <p:nvPr/>
          </p:nvSpPr>
          <p:spPr>
            <a:xfrm>
              <a:off x="825446" y="106555"/>
              <a:ext cx="1289721"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b="1">
                  <a:solidFill>
                    <a:srgbClr val="0C1F75"/>
                  </a:solidFill>
                  <a:latin typeface="Arial Hebrew"/>
                  <a:ea typeface="Arial Hebrew"/>
                  <a:cs typeface="Arial Hebrew"/>
                  <a:sym typeface="Arial Hebrew"/>
                </a:defRPr>
              </a:lvl1pPr>
            </a:lstStyle>
            <a:p>
              <a:r>
                <a:t>מרכיבי ההפעלה ומשאבים</a:t>
              </a:r>
            </a:p>
          </p:txBody>
        </p:sp>
        <p:sp>
          <p:nvSpPr>
            <p:cNvPr id="379" name="Shape 379"/>
            <p:cNvSpPr/>
            <p:nvPr/>
          </p:nvSpPr>
          <p:spPr>
            <a:xfrm>
              <a:off x="422376" y="352973"/>
              <a:ext cx="406635" cy="406635"/>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385" name="Group 385">
            <a:hlinkClick r:id="rId3" action="ppaction://hlinksldjump"/>
          </p:cNvPr>
          <p:cNvGrpSpPr/>
          <p:nvPr/>
        </p:nvGrpSpPr>
        <p:grpSpPr>
          <a:xfrm>
            <a:off x="7649237" y="116"/>
            <a:ext cx="1520278" cy="1125049"/>
            <a:chOff x="0" y="0"/>
            <a:chExt cx="1520277" cy="1125048"/>
          </a:xfrm>
        </p:grpSpPr>
        <p:grpSp>
          <p:nvGrpSpPr>
            <p:cNvPr id="383" name="Group 383"/>
            <p:cNvGrpSpPr/>
            <p:nvPr/>
          </p:nvGrpSpPr>
          <p:grpSpPr>
            <a:xfrm>
              <a:off x="-1" y="0"/>
              <a:ext cx="1520279" cy="1125049"/>
              <a:chOff x="0" y="0"/>
              <a:chExt cx="1520277" cy="1125048"/>
            </a:xfrm>
          </p:grpSpPr>
          <p:sp>
            <p:nvSpPr>
              <p:cNvPr id="381" name="Shape 381"/>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382" name="Shape 382"/>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384" name="Shape 384"/>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388" name="Group 388">
            <a:hlinkClick r:id="rId4" action="ppaction://hlinksldjump"/>
          </p:cNvPr>
          <p:cNvGrpSpPr/>
          <p:nvPr/>
        </p:nvGrpSpPr>
        <p:grpSpPr>
          <a:xfrm>
            <a:off x="7657066" y="1155816"/>
            <a:ext cx="1504620" cy="1125049"/>
            <a:chOff x="0" y="0"/>
            <a:chExt cx="1504619" cy="1125048"/>
          </a:xfrm>
        </p:grpSpPr>
        <p:sp>
          <p:nvSpPr>
            <p:cNvPr id="386" name="Shape 386"/>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87" name="Shape 387"/>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391" name="Group 391">
            <a:hlinkClick r:id="rId5" action="ppaction://hlinksldjump"/>
          </p:cNvPr>
          <p:cNvGrpSpPr/>
          <p:nvPr/>
        </p:nvGrpSpPr>
        <p:grpSpPr>
          <a:xfrm>
            <a:off x="7664895" y="3466001"/>
            <a:ext cx="1504620" cy="1125049"/>
            <a:chOff x="0" y="0"/>
            <a:chExt cx="1504619" cy="1125047"/>
          </a:xfrm>
        </p:grpSpPr>
        <p:sp>
          <p:nvSpPr>
            <p:cNvPr id="389" name="Shape 389"/>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90" name="Shape 390"/>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394" name="Group 394">
            <a:hlinkClick r:id="rId6" action="ppaction://hlinksldjump"/>
          </p:cNvPr>
          <p:cNvGrpSpPr/>
          <p:nvPr/>
        </p:nvGrpSpPr>
        <p:grpSpPr>
          <a:xfrm>
            <a:off x="7664895" y="4619854"/>
            <a:ext cx="1504620" cy="1125049"/>
            <a:chOff x="0" y="0"/>
            <a:chExt cx="1504619" cy="1125047"/>
          </a:xfrm>
        </p:grpSpPr>
        <p:sp>
          <p:nvSpPr>
            <p:cNvPr id="392" name="Shape 392"/>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93" name="Shape 393"/>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397" name="Group 397">
            <a:hlinkClick r:id="rId7" action="ppaction://hlinksldjump"/>
          </p:cNvPr>
          <p:cNvGrpSpPr/>
          <p:nvPr/>
        </p:nvGrpSpPr>
        <p:grpSpPr>
          <a:xfrm>
            <a:off x="7669766" y="5774923"/>
            <a:ext cx="1504620" cy="1125049"/>
            <a:chOff x="0" y="0"/>
            <a:chExt cx="1504619" cy="1125047"/>
          </a:xfrm>
        </p:grpSpPr>
        <p:sp>
          <p:nvSpPr>
            <p:cNvPr id="395" name="Shape 395"/>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396" name="Shape 396"/>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398" name="Shape 398"/>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399"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3" name="Group 403"/>
          <p:cNvGrpSpPr/>
          <p:nvPr/>
        </p:nvGrpSpPr>
        <p:grpSpPr>
          <a:xfrm>
            <a:off x="437867" y="5092586"/>
            <a:ext cx="6189094" cy="915619"/>
            <a:chOff x="0" y="0"/>
            <a:chExt cx="6189093" cy="915617"/>
          </a:xfrm>
        </p:grpSpPr>
        <p:sp>
          <p:nvSpPr>
            <p:cNvPr id="401" name="Shape 401"/>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02" name="Shape 402"/>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06" name="Group 406"/>
          <p:cNvGrpSpPr/>
          <p:nvPr/>
        </p:nvGrpSpPr>
        <p:grpSpPr>
          <a:xfrm>
            <a:off x="437867" y="4135643"/>
            <a:ext cx="6189094" cy="915619"/>
            <a:chOff x="0" y="0"/>
            <a:chExt cx="6189093" cy="915617"/>
          </a:xfrm>
        </p:grpSpPr>
        <p:sp>
          <p:nvSpPr>
            <p:cNvPr id="404" name="Shape 404"/>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05" name="Shape 405"/>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09" name="Group 409"/>
          <p:cNvGrpSpPr/>
          <p:nvPr/>
        </p:nvGrpSpPr>
        <p:grpSpPr>
          <a:xfrm>
            <a:off x="437867" y="3178855"/>
            <a:ext cx="6189094" cy="915619"/>
            <a:chOff x="0" y="0"/>
            <a:chExt cx="6189093" cy="915617"/>
          </a:xfrm>
        </p:grpSpPr>
        <p:sp>
          <p:nvSpPr>
            <p:cNvPr id="407" name="Shape 407"/>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08" name="Shape 408"/>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12" name="Group 412"/>
          <p:cNvGrpSpPr/>
          <p:nvPr/>
        </p:nvGrpSpPr>
        <p:grpSpPr>
          <a:xfrm>
            <a:off x="437867" y="2230060"/>
            <a:ext cx="6189094" cy="915618"/>
            <a:chOff x="0" y="0"/>
            <a:chExt cx="6189093" cy="915617"/>
          </a:xfrm>
        </p:grpSpPr>
        <p:sp>
          <p:nvSpPr>
            <p:cNvPr id="410" name="Shape 410"/>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11" name="Shape 411"/>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sp>
        <p:nvSpPr>
          <p:cNvPr id="413" name="Shape 413"/>
          <p:cNvSpPr/>
          <p:nvPr/>
        </p:nvSpPr>
        <p:spPr>
          <a:xfrm>
            <a:off x="437867" y="693125"/>
            <a:ext cx="6189093" cy="554962"/>
          </a:xfrm>
          <a:prstGeom prst="rect">
            <a:avLst/>
          </a:prstGeom>
          <a:solidFill>
            <a:srgbClr val="01BCD6"/>
          </a:solidFill>
          <a:ln w="12700">
            <a:miter lim="400000"/>
          </a:ln>
        </p:spPr>
        <p:txBody>
          <a:bodyPr lIns="45718" tIns="45718" rIns="45718" bIns="45718" anchor="ctr"/>
          <a:lstStyle/>
          <a:p>
            <a:pPr>
              <a:defRPr>
                <a:latin typeface="Arial Hebrew"/>
                <a:ea typeface="Arial Hebrew"/>
                <a:cs typeface="Arial Hebrew"/>
                <a:sym typeface="Arial Hebrew"/>
              </a:defRPr>
            </a:pPr>
            <a:endParaRPr/>
          </a:p>
        </p:txBody>
      </p:sp>
      <p:grpSp>
        <p:nvGrpSpPr>
          <p:cNvPr id="416" name="Group 416"/>
          <p:cNvGrpSpPr/>
          <p:nvPr/>
        </p:nvGrpSpPr>
        <p:grpSpPr>
          <a:xfrm>
            <a:off x="437867" y="1281264"/>
            <a:ext cx="6189094" cy="915618"/>
            <a:chOff x="0" y="0"/>
            <a:chExt cx="6189093" cy="915617"/>
          </a:xfrm>
        </p:grpSpPr>
        <p:sp>
          <p:nvSpPr>
            <p:cNvPr id="414" name="Shape 414"/>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15" name="Shape 415"/>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21" name="Group 421">
            <a:hlinkClick r:id="rId2" action="ppaction://hlinksldjump"/>
          </p:cNvPr>
          <p:cNvGrpSpPr/>
          <p:nvPr/>
        </p:nvGrpSpPr>
        <p:grpSpPr>
          <a:xfrm>
            <a:off x="6972299" y="3463523"/>
            <a:ext cx="2197216" cy="1125049"/>
            <a:chOff x="0" y="0"/>
            <a:chExt cx="2197215" cy="1125047"/>
          </a:xfrm>
        </p:grpSpPr>
        <p:sp>
          <p:nvSpPr>
            <p:cNvPr id="417" name="Shape 417"/>
            <p:cNvSpPr/>
            <p:nvPr/>
          </p:nvSpPr>
          <p:spPr>
            <a:xfrm>
              <a:off x="6925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418" name="Shape 418"/>
            <p:cNvSpPr/>
            <p:nvPr/>
          </p:nvSpPr>
          <p:spPr>
            <a:xfrm rot="10800000">
              <a:off x="0" y="5539"/>
              <a:ext cx="1264321"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419" name="Shape 419"/>
            <p:cNvSpPr/>
            <p:nvPr/>
          </p:nvSpPr>
          <p:spPr>
            <a:xfrm>
              <a:off x="986943" y="403540"/>
              <a:ext cx="889037"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b="1">
                  <a:solidFill>
                    <a:srgbClr val="0C1F75"/>
                  </a:solidFill>
                  <a:latin typeface="Arial Hebrew"/>
                  <a:ea typeface="Arial Hebrew"/>
                  <a:cs typeface="Arial Hebrew"/>
                  <a:sym typeface="Arial Hebrew"/>
                </a:defRPr>
              </a:lvl1pPr>
            </a:lstStyle>
            <a:p>
              <a:r>
                <a:t>הישגים</a:t>
              </a:r>
            </a:p>
          </p:txBody>
        </p:sp>
        <p:sp>
          <p:nvSpPr>
            <p:cNvPr id="420" name="Shape 420"/>
            <p:cNvSpPr/>
            <p:nvPr/>
          </p:nvSpPr>
          <p:spPr>
            <a:xfrm>
              <a:off x="397209" y="352973"/>
              <a:ext cx="419102" cy="419102"/>
            </a:xfrm>
            <a:custGeom>
              <a:avLst/>
              <a:gdLst/>
              <a:ahLst/>
              <a:cxnLst>
                <a:cxn ang="0">
                  <a:pos x="wd2" y="hd2"/>
                </a:cxn>
                <a:cxn ang="5400000">
                  <a:pos x="wd2" y="hd2"/>
                </a:cxn>
                <a:cxn ang="10800000">
                  <a:pos x="wd2" y="hd2"/>
                </a:cxn>
                <a:cxn ang="16200000">
                  <a:pos x="wd2" y="hd2"/>
                </a:cxn>
              </a:cxnLst>
              <a:rect l="0" t="0" r="r" b="b"/>
              <a:pathLst>
                <a:path w="21600" h="21600" extrusionOk="0">
                  <a:moveTo>
                    <a:pt x="12133" y="11950"/>
                  </a:moveTo>
                  <a:lnTo>
                    <a:pt x="12831" y="14044"/>
                  </a:lnTo>
                  <a:lnTo>
                    <a:pt x="11135" y="12801"/>
                  </a:lnTo>
                  <a:lnTo>
                    <a:pt x="10555" y="12375"/>
                  </a:lnTo>
                  <a:lnTo>
                    <a:pt x="9974" y="12801"/>
                  </a:lnTo>
                  <a:lnTo>
                    <a:pt x="8277" y="14044"/>
                  </a:lnTo>
                  <a:lnTo>
                    <a:pt x="8976" y="11950"/>
                  </a:lnTo>
                  <a:lnTo>
                    <a:pt x="9195" y="11291"/>
                  </a:lnTo>
                  <a:lnTo>
                    <a:pt x="8647" y="10864"/>
                  </a:lnTo>
                  <a:lnTo>
                    <a:pt x="7280" y="9801"/>
                  </a:lnTo>
                  <a:lnTo>
                    <a:pt x="9560" y="9801"/>
                  </a:lnTo>
                  <a:lnTo>
                    <a:pt x="9799" y="9167"/>
                  </a:lnTo>
                  <a:lnTo>
                    <a:pt x="10555" y="7167"/>
                  </a:lnTo>
                  <a:lnTo>
                    <a:pt x="11310" y="9167"/>
                  </a:lnTo>
                  <a:lnTo>
                    <a:pt x="11549" y="9801"/>
                  </a:lnTo>
                  <a:lnTo>
                    <a:pt x="13829" y="9801"/>
                  </a:lnTo>
                  <a:lnTo>
                    <a:pt x="12462" y="10864"/>
                  </a:lnTo>
                  <a:lnTo>
                    <a:pt x="11914" y="11291"/>
                  </a:lnTo>
                  <a:cubicBezTo>
                    <a:pt x="11914" y="11291"/>
                    <a:pt x="12133" y="11950"/>
                    <a:pt x="12133" y="11950"/>
                  </a:cubicBezTo>
                  <a:close/>
                  <a:moveTo>
                    <a:pt x="12228" y="8820"/>
                  </a:moveTo>
                  <a:lnTo>
                    <a:pt x="10555" y="4388"/>
                  </a:lnTo>
                  <a:lnTo>
                    <a:pt x="8881" y="8820"/>
                  </a:lnTo>
                  <a:lnTo>
                    <a:pt x="4418" y="8820"/>
                  </a:lnTo>
                  <a:lnTo>
                    <a:pt x="8044" y="11639"/>
                  </a:lnTo>
                  <a:lnTo>
                    <a:pt x="6371" y="16660"/>
                  </a:lnTo>
                  <a:lnTo>
                    <a:pt x="10555" y="13592"/>
                  </a:lnTo>
                  <a:lnTo>
                    <a:pt x="14738" y="16660"/>
                  </a:lnTo>
                  <a:lnTo>
                    <a:pt x="13065" y="11639"/>
                  </a:lnTo>
                  <a:lnTo>
                    <a:pt x="16691" y="8820"/>
                  </a:lnTo>
                  <a:cubicBezTo>
                    <a:pt x="16691" y="8820"/>
                    <a:pt x="12228" y="8820"/>
                    <a:pt x="12228" y="8820"/>
                  </a:cubicBezTo>
                  <a:close/>
                  <a:moveTo>
                    <a:pt x="10800" y="20618"/>
                  </a:moveTo>
                  <a:cubicBezTo>
                    <a:pt x="5378" y="20618"/>
                    <a:pt x="982" y="16223"/>
                    <a:pt x="982" y="10800"/>
                  </a:cubicBezTo>
                  <a:cubicBezTo>
                    <a:pt x="982" y="5377"/>
                    <a:pt x="5378" y="982"/>
                    <a:pt x="10800" y="982"/>
                  </a:cubicBezTo>
                  <a:cubicBezTo>
                    <a:pt x="16223" y="982"/>
                    <a:pt x="20618" y="5377"/>
                    <a:pt x="20618" y="10800"/>
                  </a:cubicBezTo>
                  <a:cubicBezTo>
                    <a:pt x="20618" y="16223"/>
                    <a:pt x="16223" y="20618"/>
                    <a:pt x="10800" y="20618"/>
                  </a:cubicBezTo>
                  <a:moveTo>
                    <a:pt x="10800" y="0"/>
                  </a:moveTo>
                  <a:cubicBezTo>
                    <a:pt x="4835" y="0"/>
                    <a:pt x="0" y="4836"/>
                    <a:pt x="0" y="10800"/>
                  </a:cubicBezTo>
                  <a:cubicBezTo>
                    <a:pt x="0" y="16765"/>
                    <a:pt x="4835" y="21600"/>
                    <a:pt x="10800" y="21600"/>
                  </a:cubicBezTo>
                  <a:cubicBezTo>
                    <a:pt x="16765" y="21600"/>
                    <a:pt x="21600" y="16765"/>
                    <a:pt x="21600" y="10800"/>
                  </a:cubicBezTo>
                  <a:cubicBezTo>
                    <a:pt x="21600" y="4836"/>
                    <a:pt x="16765" y="0"/>
                    <a:pt x="10800" y="0"/>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426" name="Group 426">
            <a:hlinkClick r:id="rId3" action="ppaction://hlinksldjump"/>
          </p:cNvPr>
          <p:cNvGrpSpPr/>
          <p:nvPr/>
        </p:nvGrpSpPr>
        <p:grpSpPr>
          <a:xfrm>
            <a:off x="7649237" y="116"/>
            <a:ext cx="1520278" cy="1125049"/>
            <a:chOff x="0" y="0"/>
            <a:chExt cx="1520277" cy="1125048"/>
          </a:xfrm>
        </p:grpSpPr>
        <p:grpSp>
          <p:nvGrpSpPr>
            <p:cNvPr id="424" name="Group 424"/>
            <p:cNvGrpSpPr/>
            <p:nvPr/>
          </p:nvGrpSpPr>
          <p:grpSpPr>
            <a:xfrm>
              <a:off x="-1" y="0"/>
              <a:ext cx="1520279" cy="1125049"/>
              <a:chOff x="0" y="0"/>
              <a:chExt cx="1520277" cy="1125048"/>
            </a:xfrm>
          </p:grpSpPr>
          <p:sp>
            <p:nvSpPr>
              <p:cNvPr id="422" name="Shape 422"/>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423" name="Shape 423"/>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425" name="Shape 425"/>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429" name="Group 429">
            <a:hlinkClick r:id="rId4" action="ppaction://hlinksldjump"/>
          </p:cNvPr>
          <p:cNvGrpSpPr/>
          <p:nvPr/>
        </p:nvGrpSpPr>
        <p:grpSpPr>
          <a:xfrm>
            <a:off x="7657066" y="1155816"/>
            <a:ext cx="1504620" cy="1125049"/>
            <a:chOff x="0" y="0"/>
            <a:chExt cx="1504619" cy="1125048"/>
          </a:xfrm>
        </p:grpSpPr>
        <p:sp>
          <p:nvSpPr>
            <p:cNvPr id="427" name="Shape 427"/>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28" name="Shape 428"/>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432" name="Group 432">
            <a:hlinkClick r:id="rId5" action="ppaction://hlinksldjump"/>
          </p:cNvPr>
          <p:cNvGrpSpPr/>
          <p:nvPr/>
        </p:nvGrpSpPr>
        <p:grpSpPr>
          <a:xfrm>
            <a:off x="7664895" y="2309668"/>
            <a:ext cx="1504620" cy="1125050"/>
            <a:chOff x="0" y="0"/>
            <a:chExt cx="1504619" cy="1125048"/>
          </a:xfrm>
        </p:grpSpPr>
        <p:sp>
          <p:nvSpPr>
            <p:cNvPr id="430" name="Shape 430"/>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31" name="Shape 431"/>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435" name="Group 435">
            <a:hlinkClick r:id="rId6" action="ppaction://hlinksldjump"/>
          </p:cNvPr>
          <p:cNvGrpSpPr/>
          <p:nvPr/>
        </p:nvGrpSpPr>
        <p:grpSpPr>
          <a:xfrm>
            <a:off x="7664895" y="4619854"/>
            <a:ext cx="1504620" cy="1125049"/>
            <a:chOff x="0" y="0"/>
            <a:chExt cx="1504619" cy="1125047"/>
          </a:xfrm>
        </p:grpSpPr>
        <p:sp>
          <p:nvSpPr>
            <p:cNvPr id="433" name="Shape 433"/>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34" name="Shape 434"/>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438" name="Group 438">
            <a:hlinkClick r:id="rId7" action="ppaction://hlinksldjump"/>
          </p:cNvPr>
          <p:cNvGrpSpPr/>
          <p:nvPr/>
        </p:nvGrpSpPr>
        <p:grpSpPr>
          <a:xfrm>
            <a:off x="7669766" y="5774923"/>
            <a:ext cx="1504620" cy="1125049"/>
            <a:chOff x="0" y="0"/>
            <a:chExt cx="1504619" cy="1125047"/>
          </a:xfrm>
        </p:grpSpPr>
        <p:sp>
          <p:nvSpPr>
            <p:cNvPr id="436" name="Shape 436"/>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37" name="Shape 437"/>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439" name="Shape 439"/>
          <p:cNvSpPr/>
          <p:nvPr/>
        </p:nvSpPr>
        <p:spPr>
          <a:xfrm>
            <a:off x="5913782" y="1548525"/>
            <a:ext cx="419101" cy="381096"/>
          </a:xfrm>
          <a:custGeom>
            <a:avLst/>
            <a:gdLst/>
            <a:ahLst/>
            <a:cxnLst>
              <a:cxn ang="0">
                <a:pos x="wd2" y="hd2"/>
              </a:cxn>
              <a:cxn ang="5400000">
                <a:pos x="wd2" y="hd2"/>
              </a:cxn>
              <a:cxn ang="10800000">
                <a:pos x="wd2" y="hd2"/>
              </a:cxn>
              <a:cxn ang="16200000">
                <a:pos x="wd2" y="hd2"/>
              </a:cxn>
            </a:cxnLst>
            <a:rect l="0" t="0" r="r" b="b"/>
            <a:pathLst>
              <a:path w="21600" h="21600" extrusionOk="0">
                <a:moveTo>
                  <a:pt x="1016" y="20520"/>
                </a:moveTo>
                <a:cubicBezTo>
                  <a:pt x="1258" y="18675"/>
                  <a:pt x="2752" y="17923"/>
                  <a:pt x="4191" y="17361"/>
                </a:cubicBezTo>
                <a:cubicBezTo>
                  <a:pt x="5156" y="17087"/>
                  <a:pt x="6884" y="15971"/>
                  <a:pt x="6884" y="13567"/>
                </a:cubicBezTo>
                <a:cubicBezTo>
                  <a:pt x="6884" y="11510"/>
                  <a:pt x="6113" y="10507"/>
                  <a:pt x="5698" y="9969"/>
                </a:cubicBezTo>
                <a:cubicBezTo>
                  <a:pt x="5646" y="9902"/>
                  <a:pt x="5599" y="9842"/>
                  <a:pt x="5562" y="9786"/>
                </a:cubicBezTo>
                <a:cubicBezTo>
                  <a:pt x="5550" y="9769"/>
                  <a:pt x="5538" y="9752"/>
                  <a:pt x="5526" y="9735"/>
                </a:cubicBezTo>
                <a:cubicBezTo>
                  <a:pt x="5491" y="9662"/>
                  <a:pt x="5297" y="9177"/>
                  <a:pt x="5553" y="8011"/>
                </a:cubicBezTo>
                <a:cubicBezTo>
                  <a:pt x="5604" y="7777"/>
                  <a:pt x="5583" y="7531"/>
                  <a:pt x="5493" y="7312"/>
                </a:cubicBezTo>
                <a:cubicBezTo>
                  <a:pt x="5249" y="6721"/>
                  <a:pt x="4603" y="5151"/>
                  <a:pt x="5035" y="3988"/>
                </a:cubicBezTo>
                <a:cubicBezTo>
                  <a:pt x="5619" y="2411"/>
                  <a:pt x="6140" y="2099"/>
                  <a:pt x="7085" y="1642"/>
                </a:cubicBezTo>
                <a:cubicBezTo>
                  <a:pt x="7132" y="1619"/>
                  <a:pt x="7177" y="1592"/>
                  <a:pt x="7220" y="1562"/>
                </a:cubicBezTo>
                <a:cubicBezTo>
                  <a:pt x="7458" y="1393"/>
                  <a:pt x="8233" y="1080"/>
                  <a:pt x="9029" y="1080"/>
                </a:cubicBezTo>
                <a:cubicBezTo>
                  <a:pt x="9467" y="1080"/>
                  <a:pt x="9840" y="1172"/>
                  <a:pt x="10137" y="1353"/>
                </a:cubicBezTo>
                <a:cubicBezTo>
                  <a:pt x="10491" y="1569"/>
                  <a:pt x="10825" y="1968"/>
                  <a:pt x="11308" y="3213"/>
                </a:cubicBezTo>
                <a:cubicBezTo>
                  <a:pt x="11991" y="4974"/>
                  <a:pt x="11820" y="6477"/>
                  <a:pt x="11347" y="7186"/>
                </a:cubicBezTo>
                <a:cubicBezTo>
                  <a:pt x="11175" y="7442"/>
                  <a:pt x="11116" y="7769"/>
                  <a:pt x="11184" y="8078"/>
                </a:cubicBezTo>
                <a:cubicBezTo>
                  <a:pt x="11422" y="9164"/>
                  <a:pt x="11247" y="9602"/>
                  <a:pt x="11210" y="9679"/>
                </a:cubicBezTo>
                <a:cubicBezTo>
                  <a:pt x="11181" y="9712"/>
                  <a:pt x="11153" y="9748"/>
                  <a:pt x="11129" y="9786"/>
                </a:cubicBezTo>
                <a:cubicBezTo>
                  <a:pt x="11091" y="9842"/>
                  <a:pt x="11044" y="9902"/>
                  <a:pt x="10992" y="9969"/>
                </a:cubicBezTo>
                <a:cubicBezTo>
                  <a:pt x="10578" y="10507"/>
                  <a:pt x="9806" y="11510"/>
                  <a:pt x="9806" y="13567"/>
                </a:cubicBezTo>
                <a:cubicBezTo>
                  <a:pt x="9806" y="15972"/>
                  <a:pt x="11535" y="17087"/>
                  <a:pt x="12500" y="17361"/>
                </a:cubicBezTo>
                <a:cubicBezTo>
                  <a:pt x="13925" y="17916"/>
                  <a:pt x="15432" y="18665"/>
                  <a:pt x="15675" y="20520"/>
                </a:cubicBezTo>
                <a:cubicBezTo>
                  <a:pt x="15675" y="20520"/>
                  <a:pt x="1016" y="20520"/>
                  <a:pt x="1016" y="20520"/>
                </a:cubicBezTo>
                <a:close/>
                <a:moveTo>
                  <a:pt x="12782" y="16326"/>
                </a:moveTo>
                <a:cubicBezTo>
                  <a:pt x="12782" y="16326"/>
                  <a:pt x="10788" y="15813"/>
                  <a:pt x="10788" y="13567"/>
                </a:cubicBezTo>
                <a:cubicBezTo>
                  <a:pt x="10788" y="11595"/>
                  <a:pt x="11607" y="10900"/>
                  <a:pt x="11923" y="10420"/>
                </a:cubicBezTo>
                <a:cubicBezTo>
                  <a:pt x="11923" y="10420"/>
                  <a:pt x="12573" y="9806"/>
                  <a:pt x="12138" y="7825"/>
                </a:cubicBezTo>
                <a:cubicBezTo>
                  <a:pt x="12863" y="6740"/>
                  <a:pt x="12999" y="4821"/>
                  <a:pt x="12211" y="2789"/>
                </a:cubicBezTo>
                <a:cubicBezTo>
                  <a:pt x="11716" y="1514"/>
                  <a:pt x="11279" y="815"/>
                  <a:pt x="10613" y="409"/>
                </a:cubicBezTo>
                <a:cubicBezTo>
                  <a:pt x="10124" y="111"/>
                  <a:pt x="9569" y="0"/>
                  <a:pt x="9029" y="0"/>
                </a:cubicBezTo>
                <a:cubicBezTo>
                  <a:pt x="8023" y="0"/>
                  <a:pt x="7070" y="384"/>
                  <a:pt x="6690" y="653"/>
                </a:cubicBezTo>
                <a:cubicBezTo>
                  <a:pt x="5576" y="1192"/>
                  <a:pt x="4828" y="1688"/>
                  <a:pt x="4126" y="3579"/>
                </a:cubicBezTo>
                <a:cubicBezTo>
                  <a:pt x="3556" y="5114"/>
                  <a:pt x="4241" y="6891"/>
                  <a:pt x="4598" y="7757"/>
                </a:cubicBezTo>
                <a:cubicBezTo>
                  <a:pt x="4163" y="9739"/>
                  <a:pt x="4767" y="10420"/>
                  <a:pt x="4767" y="10420"/>
                </a:cubicBezTo>
                <a:cubicBezTo>
                  <a:pt x="5083" y="10900"/>
                  <a:pt x="5903" y="11595"/>
                  <a:pt x="5903" y="13567"/>
                </a:cubicBezTo>
                <a:cubicBezTo>
                  <a:pt x="5903" y="15813"/>
                  <a:pt x="3909" y="16326"/>
                  <a:pt x="3909" y="16326"/>
                </a:cubicBezTo>
                <a:cubicBezTo>
                  <a:pt x="2642" y="16817"/>
                  <a:pt x="0" y="17821"/>
                  <a:pt x="0" y="21060"/>
                </a:cubicBezTo>
                <a:cubicBezTo>
                  <a:pt x="0" y="21060"/>
                  <a:pt x="0" y="21600"/>
                  <a:pt x="491" y="21600"/>
                </a:cubicBezTo>
                <a:lnTo>
                  <a:pt x="16200" y="21600"/>
                </a:lnTo>
                <a:cubicBezTo>
                  <a:pt x="16691" y="21600"/>
                  <a:pt x="16691" y="21060"/>
                  <a:pt x="16691" y="21060"/>
                </a:cubicBezTo>
                <a:cubicBezTo>
                  <a:pt x="16691" y="17821"/>
                  <a:pt x="14048" y="16817"/>
                  <a:pt x="12782" y="16326"/>
                </a:cubicBezTo>
                <a:moveTo>
                  <a:pt x="18035" y="15774"/>
                </a:moveTo>
                <a:cubicBezTo>
                  <a:pt x="18035" y="15774"/>
                  <a:pt x="16217" y="15312"/>
                  <a:pt x="16217" y="13291"/>
                </a:cubicBezTo>
                <a:cubicBezTo>
                  <a:pt x="16217" y="11515"/>
                  <a:pt x="17087" y="10890"/>
                  <a:pt x="17376" y="10458"/>
                </a:cubicBezTo>
                <a:cubicBezTo>
                  <a:pt x="17376" y="10458"/>
                  <a:pt x="17968" y="9906"/>
                  <a:pt x="17572" y="8122"/>
                </a:cubicBezTo>
                <a:cubicBezTo>
                  <a:pt x="18232" y="7146"/>
                  <a:pt x="18387" y="5419"/>
                  <a:pt x="17669" y="3590"/>
                </a:cubicBezTo>
                <a:cubicBezTo>
                  <a:pt x="17218" y="2442"/>
                  <a:pt x="16666" y="1814"/>
                  <a:pt x="16059" y="1449"/>
                </a:cubicBezTo>
                <a:cubicBezTo>
                  <a:pt x="15612" y="1180"/>
                  <a:pt x="15107" y="1081"/>
                  <a:pt x="14614" y="1081"/>
                </a:cubicBezTo>
                <a:cubicBezTo>
                  <a:pt x="13880" y="1081"/>
                  <a:pt x="13182" y="1301"/>
                  <a:pt x="12753" y="1514"/>
                </a:cubicBezTo>
                <a:cubicBezTo>
                  <a:pt x="12878" y="1781"/>
                  <a:pt x="12997" y="2064"/>
                  <a:pt x="13115" y="2366"/>
                </a:cubicBezTo>
                <a:cubicBezTo>
                  <a:pt x="13131" y="2409"/>
                  <a:pt x="13143" y="2453"/>
                  <a:pt x="13159" y="2496"/>
                </a:cubicBezTo>
                <a:cubicBezTo>
                  <a:pt x="13436" y="2360"/>
                  <a:pt x="13994" y="2160"/>
                  <a:pt x="14614" y="2160"/>
                </a:cubicBezTo>
                <a:cubicBezTo>
                  <a:pt x="15001" y="2160"/>
                  <a:pt x="15328" y="2239"/>
                  <a:pt x="15588" y="2396"/>
                </a:cubicBezTo>
                <a:cubicBezTo>
                  <a:pt x="15893" y="2579"/>
                  <a:pt x="16347" y="2947"/>
                  <a:pt x="16767" y="4019"/>
                </a:cubicBezTo>
                <a:cubicBezTo>
                  <a:pt x="17366" y="5541"/>
                  <a:pt x="17207" y="6853"/>
                  <a:pt x="16784" y="7478"/>
                </a:cubicBezTo>
                <a:cubicBezTo>
                  <a:pt x="16610" y="7736"/>
                  <a:pt x="16549" y="8067"/>
                  <a:pt x="16618" y="8379"/>
                </a:cubicBezTo>
                <a:cubicBezTo>
                  <a:pt x="16817" y="9273"/>
                  <a:pt x="16689" y="9648"/>
                  <a:pt x="16656" y="9723"/>
                </a:cubicBezTo>
                <a:cubicBezTo>
                  <a:pt x="16631" y="9754"/>
                  <a:pt x="16607" y="9786"/>
                  <a:pt x="16584" y="9820"/>
                </a:cubicBezTo>
                <a:cubicBezTo>
                  <a:pt x="16565" y="9848"/>
                  <a:pt x="16497" y="9929"/>
                  <a:pt x="16447" y="9988"/>
                </a:cubicBezTo>
                <a:cubicBezTo>
                  <a:pt x="16023" y="10488"/>
                  <a:pt x="15236" y="11419"/>
                  <a:pt x="15236" y="13291"/>
                </a:cubicBezTo>
                <a:cubicBezTo>
                  <a:pt x="15236" y="15520"/>
                  <a:pt x="16851" y="16555"/>
                  <a:pt x="17757" y="16810"/>
                </a:cubicBezTo>
                <a:cubicBezTo>
                  <a:pt x="19050" y="17307"/>
                  <a:pt x="20311" y="17926"/>
                  <a:pt x="20570" y="19440"/>
                </a:cubicBezTo>
                <a:lnTo>
                  <a:pt x="17464" y="19440"/>
                </a:lnTo>
                <a:cubicBezTo>
                  <a:pt x="17553" y="19773"/>
                  <a:pt x="17615" y="20132"/>
                  <a:pt x="17645" y="20520"/>
                </a:cubicBezTo>
                <a:lnTo>
                  <a:pt x="21152" y="20520"/>
                </a:lnTo>
                <a:cubicBezTo>
                  <a:pt x="21600" y="20520"/>
                  <a:pt x="21600" y="20034"/>
                  <a:pt x="21600" y="20034"/>
                </a:cubicBezTo>
                <a:cubicBezTo>
                  <a:pt x="21600" y="17119"/>
                  <a:pt x="19191" y="16215"/>
                  <a:pt x="18035" y="15774"/>
                </a:cubicBezTo>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0" name="Shape 440"/>
          <p:cNvSpPr/>
          <p:nvPr/>
        </p:nvSpPr>
        <p:spPr>
          <a:xfrm>
            <a:off x="5913782" y="2464348"/>
            <a:ext cx="419101" cy="419101"/>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1" name="Shape 441"/>
          <p:cNvSpPr/>
          <p:nvPr/>
        </p:nvSpPr>
        <p:spPr>
          <a:xfrm>
            <a:off x="5949923" y="3433513"/>
            <a:ext cx="346820" cy="3468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2" name="Shape 442"/>
          <p:cNvSpPr/>
          <p:nvPr/>
        </p:nvSpPr>
        <p:spPr>
          <a:xfrm>
            <a:off x="1032060" y="1398566"/>
            <a:ext cx="4445507" cy="70611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rtl="1">
              <a:lnSpc>
                <a:spcPct val="120000"/>
              </a:lnSpc>
              <a:defRPr sz="2000" b="1">
                <a:solidFill>
                  <a:srgbClr val="0C1F75"/>
                </a:solidFill>
                <a:latin typeface="Arial Hebrew"/>
                <a:ea typeface="Arial Hebrew"/>
                <a:cs typeface="Arial Hebrew"/>
                <a:sym typeface="Arial Hebrew"/>
              </a:defRPr>
            </a:pPr>
            <a:r>
              <a:t>עלייה באמון בין מנהלי בתי הספר לרשויות </a:t>
            </a:r>
            <a:br/>
            <a:r>
              <a:rPr b="0"/>
              <a:t>(80% דיווחו על אמון והערכה עם הרשות).</a:t>
            </a:r>
          </a:p>
        </p:txBody>
      </p:sp>
      <p:sp>
        <p:nvSpPr>
          <p:cNvPr id="443" name="Shape 443"/>
          <p:cNvSpPr/>
          <p:nvPr/>
        </p:nvSpPr>
        <p:spPr>
          <a:xfrm>
            <a:off x="4528700" y="790515"/>
            <a:ext cx="1980868" cy="3835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rtl="1">
              <a:lnSpc>
                <a:spcPct val="140000"/>
              </a:lnSpc>
              <a:defRPr sz="2200" b="1">
                <a:solidFill>
                  <a:srgbClr val="0C1F75"/>
                </a:solidFill>
                <a:latin typeface="Arial Hebrew"/>
                <a:ea typeface="Arial Hebrew"/>
                <a:cs typeface="Arial Hebrew"/>
                <a:sym typeface="Arial Hebrew"/>
              </a:defRPr>
            </a:lvl1pPr>
          </a:lstStyle>
          <a:p>
            <a:r>
              <a:t>הישגים מרכזיים:</a:t>
            </a:r>
          </a:p>
        </p:txBody>
      </p:sp>
      <p:sp>
        <p:nvSpPr>
          <p:cNvPr id="444" name="Shape 444"/>
          <p:cNvSpPr/>
          <p:nvPr/>
        </p:nvSpPr>
        <p:spPr>
          <a:xfrm>
            <a:off x="443796" y="2312000"/>
            <a:ext cx="5059171" cy="70611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rtl="1">
              <a:lnSpc>
                <a:spcPct val="120000"/>
              </a:lnSpc>
              <a:defRPr sz="2000" b="1">
                <a:solidFill>
                  <a:srgbClr val="0C1F75"/>
                </a:solidFill>
                <a:latin typeface="Arial Hebrew"/>
                <a:ea typeface="Arial Hebrew"/>
                <a:cs typeface="Arial Hebrew"/>
                <a:sym typeface="Arial Hebrew"/>
              </a:defRPr>
            </a:pPr>
            <a:r>
              <a:t>קידום יוזמות והעמקת תרבות יזמית בבתי הספר </a:t>
            </a:r>
            <a:br/>
            <a:r>
              <a:rPr b="0"/>
              <a:t>(84% במגזר הערבי ו- 73% ביהודי).</a:t>
            </a:r>
          </a:p>
        </p:txBody>
      </p:sp>
      <p:sp>
        <p:nvSpPr>
          <p:cNvPr id="445" name="Shape 445"/>
          <p:cNvSpPr/>
          <p:nvPr/>
        </p:nvSpPr>
        <p:spPr>
          <a:xfrm>
            <a:off x="1989386" y="3446116"/>
            <a:ext cx="3488181"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rtl="1">
              <a:lnSpc>
                <a:spcPct val="140000"/>
              </a:lnSpc>
              <a:defRPr sz="2000" b="1">
                <a:solidFill>
                  <a:srgbClr val="0C1F75"/>
                </a:solidFill>
                <a:latin typeface="Arial Hebrew"/>
                <a:ea typeface="Arial Hebrew"/>
                <a:cs typeface="Arial Hebrew"/>
                <a:sym typeface="Arial Hebrew"/>
              </a:defRPr>
            </a:lvl1pPr>
          </a:lstStyle>
          <a:p>
            <a:r>
              <a:t>עלייה בשביעות רצון על ציר הזמן.</a:t>
            </a:r>
          </a:p>
        </p:txBody>
      </p:sp>
      <p:sp>
        <p:nvSpPr>
          <p:cNvPr id="446" name="Shape 446"/>
          <p:cNvSpPr/>
          <p:nvPr/>
        </p:nvSpPr>
        <p:spPr>
          <a:xfrm>
            <a:off x="1032060" y="4229810"/>
            <a:ext cx="4445507" cy="70611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lnSpc>
                <a:spcPct val="120000"/>
              </a:lnSpc>
              <a:defRPr sz="2000" b="1">
                <a:solidFill>
                  <a:srgbClr val="0C1F75"/>
                </a:solidFill>
                <a:latin typeface="Arial Hebrew"/>
                <a:ea typeface="Arial Hebrew"/>
                <a:cs typeface="Arial Hebrew"/>
                <a:sym typeface="Arial Hebrew"/>
              </a:defRPr>
            </a:lvl1pPr>
          </a:lstStyle>
          <a:p>
            <a:r>
              <a:t>קידום תשתיות פיזיות ותרבות יזמית בעיקר בחברה הערבית.</a:t>
            </a:r>
          </a:p>
        </p:txBody>
      </p:sp>
      <p:sp>
        <p:nvSpPr>
          <p:cNvPr id="447" name="Shape 447"/>
          <p:cNvSpPr/>
          <p:nvPr/>
        </p:nvSpPr>
        <p:spPr>
          <a:xfrm>
            <a:off x="5949923" y="4420042"/>
            <a:ext cx="346820" cy="346820"/>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8" name="Shape 448"/>
          <p:cNvSpPr/>
          <p:nvPr/>
        </p:nvSpPr>
        <p:spPr>
          <a:xfrm>
            <a:off x="5913782" y="5326875"/>
            <a:ext cx="419101" cy="419101"/>
          </a:xfrm>
          <a:custGeom>
            <a:avLst/>
            <a:gdLst/>
            <a:ahLst/>
            <a:cxnLst>
              <a:cxn ang="0">
                <a:pos x="wd2" y="hd2"/>
              </a:cxn>
              <a:cxn ang="5400000">
                <a:pos x="wd2" y="hd2"/>
              </a:cxn>
              <a:cxn ang="10800000">
                <a:pos x="wd2" y="hd2"/>
              </a:cxn>
              <a:cxn ang="16200000">
                <a:pos x="wd2" y="hd2"/>
              </a:cxn>
            </a:cxnLst>
            <a:rect l="0" t="0" r="r" b="b"/>
            <a:pathLst>
              <a:path w="21600" h="21600" extrusionOk="0">
                <a:moveTo>
                  <a:pt x="982" y="6873"/>
                </a:moveTo>
                <a:lnTo>
                  <a:pt x="20618" y="6873"/>
                </a:lnTo>
                <a:lnTo>
                  <a:pt x="20618" y="7855"/>
                </a:lnTo>
                <a:lnTo>
                  <a:pt x="982" y="7855"/>
                </a:lnTo>
                <a:cubicBezTo>
                  <a:pt x="982" y="7855"/>
                  <a:pt x="982" y="6873"/>
                  <a:pt x="982" y="6873"/>
                </a:cubicBezTo>
                <a:close/>
                <a:moveTo>
                  <a:pt x="16691" y="8836"/>
                </a:moveTo>
                <a:lnTo>
                  <a:pt x="18655" y="8836"/>
                </a:lnTo>
                <a:lnTo>
                  <a:pt x="18655" y="17673"/>
                </a:lnTo>
                <a:lnTo>
                  <a:pt x="16691" y="17673"/>
                </a:lnTo>
                <a:cubicBezTo>
                  <a:pt x="16691" y="17673"/>
                  <a:pt x="16691" y="8836"/>
                  <a:pt x="16691" y="8836"/>
                </a:cubicBezTo>
                <a:close/>
                <a:moveTo>
                  <a:pt x="13745" y="8836"/>
                </a:moveTo>
                <a:lnTo>
                  <a:pt x="15709" y="8836"/>
                </a:lnTo>
                <a:lnTo>
                  <a:pt x="15709" y="17673"/>
                </a:lnTo>
                <a:lnTo>
                  <a:pt x="13745" y="17673"/>
                </a:lnTo>
                <a:cubicBezTo>
                  <a:pt x="13745" y="17673"/>
                  <a:pt x="13745" y="8836"/>
                  <a:pt x="13745" y="8836"/>
                </a:cubicBezTo>
                <a:close/>
                <a:moveTo>
                  <a:pt x="8836" y="8836"/>
                </a:moveTo>
                <a:lnTo>
                  <a:pt x="12764" y="8836"/>
                </a:lnTo>
                <a:lnTo>
                  <a:pt x="12764" y="17673"/>
                </a:lnTo>
                <a:lnTo>
                  <a:pt x="8836" y="17673"/>
                </a:lnTo>
                <a:cubicBezTo>
                  <a:pt x="8836" y="17673"/>
                  <a:pt x="8836" y="8836"/>
                  <a:pt x="8836" y="8836"/>
                </a:cubicBezTo>
                <a:close/>
                <a:moveTo>
                  <a:pt x="5891" y="8836"/>
                </a:moveTo>
                <a:lnTo>
                  <a:pt x="7855" y="8836"/>
                </a:lnTo>
                <a:lnTo>
                  <a:pt x="7855" y="17673"/>
                </a:lnTo>
                <a:lnTo>
                  <a:pt x="5891" y="17673"/>
                </a:lnTo>
                <a:cubicBezTo>
                  <a:pt x="5891" y="17673"/>
                  <a:pt x="5891" y="8836"/>
                  <a:pt x="5891" y="8836"/>
                </a:cubicBezTo>
                <a:close/>
                <a:moveTo>
                  <a:pt x="2945" y="8836"/>
                </a:moveTo>
                <a:lnTo>
                  <a:pt x="4909" y="8836"/>
                </a:lnTo>
                <a:lnTo>
                  <a:pt x="4909" y="17673"/>
                </a:lnTo>
                <a:lnTo>
                  <a:pt x="2945" y="17673"/>
                </a:lnTo>
                <a:cubicBezTo>
                  <a:pt x="2945" y="17673"/>
                  <a:pt x="2945" y="8836"/>
                  <a:pt x="2945" y="8836"/>
                </a:cubicBezTo>
                <a:close/>
                <a:moveTo>
                  <a:pt x="19773" y="18655"/>
                </a:moveTo>
                <a:lnTo>
                  <a:pt x="20428" y="20618"/>
                </a:lnTo>
                <a:lnTo>
                  <a:pt x="1172" y="20618"/>
                </a:lnTo>
                <a:lnTo>
                  <a:pt x="1827" y="18655"/>
                </a:lnTo>
                <a:cubicBezTo>
                  <a:pt x="1827" y="18655"/>
                  <a:pt x="19773" y="18655"/>
                  <a:pt x="19773" y="18655"/>
                </a:cubicBezTo>
                <a:close/>
                <a:moveTo>
                  <a:pt x="10800" y="1056"/>
                </a:moveTo>
                <a:lnTo>
                  <a:pt x="19261" y="5891"/>
                </a:lnTo>
                <a:lnTo>
                  <a:pt x="2339" y="5891"/>
                </a:lnTo>
                <a:cubicBezTo>
                  <a:pt x="2339" y="5891"/>
                  <a:pt x="10800" y="1056"/>
                  <a:pt x="10800" y="1056"/>
                </a:cubicBezTo>
                <a:close/>
                <a:moveTo>
                  <a:pt x="21109" y="8836"/>
                </a:moveTo>
                <a:cubicBezTo>
                  <a:pt x="21380" y="8836"/>
                  <a:pt x="21600" y="8617"/>
                  <a:pt x="21600" y="8345"/>
                </a:cubicBezTo>
                <a:lnTo>
                  <a:pt x="21600" y="6382"/>
                </a:lnTo>
                <a:cubicBezTo>
                  <a:pt x="21600" y="6200"/>
                  <a:pt x="21496" y="6047"/>
                  <a:pt x="21349" y="5963"/>
                </a:cubicBezTo>
                <a:lnTo>
                  <a:pt x="21353" y="5956"/>
                </a:lnTo>
                <a:lnTo>
                  <a:pt x="11044" y="65"/>
                </a:lnTo>
                <a:lnTo>
                  <a:pt x="11040" y="72"/>
                </a:lnTo>
                <a:cubicBezTo>
                  <a:pt x="10968" y="30"/>
                  <a:pt x="10889" y="0"/>
                  <a:pt x="10800" y="0"/>
                </a:cubicBezTo>
                <a:cubicBezTo>
                  <a:pt x="10711" y="0"/>
                  <a:pt x="10632" y="30"/>
                  <a:pt x="10560" y="72"/>
                </a:cubicBezTo>
                <a:lnTo>
                  <a:pt x="10556" y="65"/>
                </a:lnTo>
                <a:lnTo>
                  <a:pt x="247" y="5956"/>
                </a:lnTo>
                <a:lnTo>
                  <a:pt x="251" y="5963"/>
                </a:lnTo>
                <a:cubicBezTo>
                  <a:pt x="104" y="6047"/>
                  <a:pt x="0" y="6200"/>
                  <a:pt x="0" y="6382"/>
                </a:cubicBezTo>
                <a:lnTo>
                  <a:pt x="0" y="8345"/>
                </a:lnTo>
                <a:cubicBezTo>
                  <a:pt x="0" y="8617"/>
                  <a:pt x="220" y="8836"/>
                  <a:pt x="491" y="8836"/>
                </a:cubicBezTo>
                <a:lnTo>
                  <a:pt x="1964" y="8836"/>
                </a:lnTo>
                <a:lnTo>
                  <a:pt x="1964" y="17673"/>
                </a:lnTo>
                <a:lnTo>
                  <a:pt x="1473" y="17673"/>
                </a:lnTo>
                <a:cubicBezTo>
                  <a:pt x="1256" y="17673"/>
                  <a:pt x="1078" y="17816"/>
                  <a:pt x="1013" y="18010"/>
                </a:cubicBezTo>
                <a:lnTo>
                  <a:pt x="1007" y="18009"/>
                </a:lnTo>
                <a:lnTo>
                  <a:pt x="25" y="20954"/>
                </a:lnTo>
                <a:lnTo>
                  <a:pt x="31" y="20955"/>
                </a:lnTo>
                <a:cubicBezTo>
                  <a:pt x="14" y="21005"/>
                  <a:pt x="0" y="21055"/>
                  <a:pt x="0" y="21109"/>
                </a:cubicBezTo>
                <a:cubicBezTo>
                  <a:pt x="0" y="21381"/>
                  <a:pt x="220" y="21600"/>
                  <a:pt x="491" y="21600"/>
                </a:cubicBezTo>
                <a:lnTo>
                  <a:pt x="21109" y="21600"/>
                </a:lnTo>
                <a:cubicBezTo>
                  <a:pt x="21380" y="21600"/>
                  <a:pt x="21600" y="21381"/>
                  <a:pt x="21600" y="21109"/>
                </a:cubicBezTo>
                <a:cubicBezTo>
                  <a:pt x="21600" y="21055"/>
                  <a:pt x="21586" y="21005"/>
                  <a:pt x="21569" y="20955"/>
                </a:cubicBezTo>
                <a:lnTo>
                  <a:pt x="21575" y="20954"/>
                </a:lnTo>
                <a:lnTo>
                  <a:pt x="20593" y="18009"/>
                </a:lnTo>
                <a:lnTo>
                  <a:pt x="20587" y="18010"/>
                </a:lnTo>
                <a:cubicBezTo>
                  <a:pt x="20522" y="17816"/>
                  <a:pt x="20344" y="17673"/>
                  <a:pt x="20127" y="17673"/>
                </a:cubicBezTo>
                <a:lnTo>
                  <a:pt x="19636" y="17673"/>
                </a:lnTo>
                <a:lnTo>
                  <a:pt x="19636" y="8836"/>
                </a:lnTo>
                <a:cubicBezTo>
                  <a:pt x="19636" y="8836"/>
                  <a:pt x="21109" y="8836"/>
                  <a:pt x="21109" y="8836"/>
                </a:cubicBezTo>
                <a:close/>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9" name="Shape 449"/>
          <p:cNvSpPr/>
          <p:nvPr/>
        </p:nvSpPr>
        <p:spPr>
          <a:xfrm>
            <a:off x="1082860" y="5183366"/>
            <a:ext cx="4343907" cy="70611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lnSpc>
                <a:spcPct val="120000"/>
              </a:lnSpc>
              <a:defRPr sz="2000" b="1">
                <a:solidFill>
                  <a:srgbClr val="0C1F75"/>
                </a:solidFill>
                <a:latin typeface="Arial Hebrew"/>
                <a:ea typeface="Arial Hebrew"/>
                <a:cs typeface="Arial Hebrew"/>
                <a:sym typeface="Arial Hebrew"/>
              </a:defRPr>
            </a:lvl1pPr>
          </a:lstStyle>
          <a:p>
            <a:r>
              <a:t>ניצנים של גמישות פדגוגית - קמפוסים, רב תחומיות, עיצוב סביבות למידה.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3" name="Group 453"/>
          <p:cNvGrpSpPr/>
          <p:nvPr/>
        </p:nvGrpSpPr>
        <p:grpSpPr>
          <a:xfrm>
            <a:off x="437867" y="4182633"/>
            <a:ext cx="6189094" cy="915618"/>
            <a:chOff x="0" y="0"/>
            <a:chExt cx="6189093" cy="915617"/>
          </a:xfrm>
        </p:grpSpPr>
        <p:sp>
          <p:nvSpPr>
            <p:cNvPr id="451" name="Shape 451"/>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52" name="Shape 452"/>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56" name="Group 456"/>
          <p:cNvGrpSpPr/>
          <p:nvPr/>
        </p:nvGrpSpPr>
        <p:grpSpPr>
          <a:xfrm>
            <a:off x="437867" y="3223713"/>
            <a:ext cx="6189094" cy="915619"/>
            <a:chOff x="0" y="0"/>
            <a:chExt cx="6189093" cy="915617"/>
          </a:xfrm>
        </p:grpSpPr>
        <p:sp>
          <p:nvSpPr>
            <p:cNvPr id="454" name="Shape 454"/>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55" name="Shape 455"/>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59" name="Group 459"/>
          <p:cNvGrpSpPr/>
          <p:nvPr/>
        </p:nvGrpSpPr>
        <p:grpSpPr>
          <a:xfrm>
            <a:off x="437867" y="2264794"/>
            <a:ext cx="6189094" cy="915619"/>
            <a:chOff x="0" y="0"/>
            <a:chExt cx="6189093" cy="915617"/>
          </a:xfrm>
        </p:grpSpPr>
        <p:sp>
          <p:nvSpPr>
            <p:cNvPr id="457" name="Shape 457"/>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58" name="Shape 458"/>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grpSp>
        <p:nvGrpSpPr>
          <p:cNvPr id="462" name="Group 462"/>
          <p:cNvGrpSpPr/>
          <p:nvPr/>
        </p:nvGrpSpPr>
        <p:grpSpPr>
          <a:xfrm>
            <a:off x="437867" y="1298631"/>
            <a:ext cx="6189094" cy="915619"/>
            <a:chOff x="0" y="0"/>
            <a:chExt cx="6189093" cy="915617"/>
          </a:xfrm>
        </p:grpSpPr>
        <p:sp>
          <p:nvSpPr>
            <p:cNvPr id="460" name="Shape 460"/>
            <p:cNvSpPr/>
            <p:nvPr/>
          </p:nvSpPr>
          <p:spPr>
            <a:xfrm>
              <a:off x="5207238" y="0"/>
              <a:ext cx="981856" cy="909318"/>
            </a:xfrm>
            <a:prstGeom prst="rect">
              <a:avLst/>
            </a:prstGeom>
            <a:solidFill>
              <a:srgbClr val="FFDB43"/>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sp>
          <p:nvSpPr>
            <p:cNvPr id="461" name="Shape 461"/>
            <p:cNvSpPr/>
            <p:nvPr/>
          </p:nvSpPr>
          <p:spPr>
            <a:xfrm>
              <a:off x="0" y="0"/>
              <a:ext cx="5164719" cy="915618"/>
            </a:xfrm>
            <a:prstGeom prst="rect">
              <a:avLst/>
            </a:prstGeom>
            <a:solidFill>
              <a:srgbClr val="E3EFEA"/>
            </a:solidFill>
            <a:ln w="12700" cap="flat">
              <a:noFill/>
              <a:miter lim="400000"/>
            </a:ln>
            <a:effectLst/>
          </p:spPr>
          <p:txBody>
            <a:bodyPr wrap="square" lIns="45718" tIns="45718" rIns="45718" bIns="45718" numCol="1" anchor="ctr">
              <a:noAutofit/>
            </a:bodyPr>
            <a:lstStyle/>
            <a:p>
              <a:pPr>
                <a:defRPr>
                  <a:latin typeface="Arial Hebrew"/>
                  <a:ea typeface="Arial Hebrew"/>
                  <a:cs typeface="Arial Hebrew"/>
                  <a:sym typeface="Arial Hebrew"/>
                </a:defRPr>
              </a:pPr>
              <a:endParaRPr/>
            </a:p>
          </p:txBody>
        </p:sp>
      </p:grpSp>
      <p:sp>
        <p:nvSpPr>
          <p:cNvPr id="463" name="Shape 463"/>
          <p:cNvSpPr/>
          <p:nvPr/>
        </p:nvSpPr>
        <p:spPr>
          <a:xfrm>
            <a:off x="1461520" y="4271153"/>
            <a:ext cx="3867644" cy="70611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rtl="1">
              <a:lnSpc>
                <a:spcPct val="120000"/>
              </a:lnSpc>
              <a:defRPr sz="2000" b="1">
                <a:solidFill>
                  <a:srgbClr val="0C1F75"/>
                </a:solidFill>
                <a:latin typeface="Arial Hebrew"/>
                <a:ea typeface="Arial Hebrew"/>
                <a:cs typeface="Arial Hebrew"/>
                <a:sym typeface="Arial Hebrew"/>
              </a:defRPr>
            </a:lvl1pPr>
          </a:lstStyle>
          <a:p>
            <a:r>
              <a:t>הטמעת וועדה מלווה-הידוק הקשר בין הרשות וביה"ס</a:t>
            </a:r>
          </a:p>
        </p:txBody>
      </p:sp>
      <p:grpSp>
        <p:nvGrpSpPr>
          <p:cNvPr id="468" name="Group 468">
            <a:hlinkClick r:id="rId2" action="ppaction://hlinksldjump"/>
          </p:cNvPr>
          <p:cNvGrpSpPr/>
          <p:nvPr/>
        </p:nvGrpSpPr>
        <p:grpSpPr>
          <a:xfrm>
            <a:off x="6972299" y="3463523"/>
            <a:ext cx="2197216" cy="1125049"/>
            <a:chOff x="0" y="0"/>
            <a:chExt cx="2197215" cy="1125047"/>
          </a:xfrm>
        </p:grpSpPr>
        <p:sp>
          <p:nvSpPr>
            <p:cNvPr id="464" name="Shape 464"/>
            <p:cNvSpPr/>
            <p:nvPr/>
          </p:nvSpPr>
          <p:spPr>
            <a:xfrm>
              <a:off x="6925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465" name="Shape 465"/>
            <p:cNvSpPr/>
            <p:nvPr/>
          </p:nvSpPr>
          <p:spPr>
            <a:xfrm rot="10800000">
              <a:off x="0" y="5539"/>
              <a:ext cx="1264321"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466" name="Shape 466"/>
            <p:cNvSpPr/>
            <p:nvPr/>
          </p:nvSpPr>
          <p:spPr>
            <a:xfrm>
              <a:off x="986943" y="403540"/>
              <a:ext cx="889037"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b="1">
                  <a:solidFill>
                    <a:srgbClr val="0C1F75"/>
                  </a:solidFill>
                  <a:latin typeface="Arial Hebrew"/>
                  <a:ea typeface="Arial Hebrew"/>
                  <a:cs typeface="Arial Hebrew"/>
                  <a:sym typeface="Arial Hebrew"/>
                </a:defRPr>
              </a:lvl1pPr>
            </a:lstStyle>
            <a:p>
              <a:r>
                <a:t>הישגים</a:t>
              </a:r>
            </a:p>
          </p:txBody>
        </p:sp>
        <p:sp>
          <p:nvSpPr>
            <p:cNvPr id="467" name="Shape 467"/>
            <p:cNvSpPr/>
            <p:nvPr/>
          </p:nvSpPr>
          <p:spPr>
            <a:xfrm>
              <a:off x="397209" y="352973"/>
              <a:ext cx="419102" cy="419102"/>
            </a:xfrm>
            <a:custGeom>
              <a:avLst/>
              <a:gdLst/>
              <a:ahLst/>
              <a:cxnLst>
                <a:cxn ang="0">
                  <a:pos x="wd2" y="hd2"/>
                </a:cxn>
                <a:cxn ang="5400000">
                  <a:pos x="wd2" y="hd2"/>
                </a:cxn>
                <a:cxn ang="10800000">
                  <a:pos x="wd2" y="hd2"/>
                </a:cxn>
                <a:cxn ang="16200000">
                  <a:pos x="wd2" y="hd2"/>
                </a:cxn>
              </a:cxnLst>
              <a:rect l="0" t="0" r="r" b="b"/>
              <a:pathLst>
                <a:path w="21600" h="21600" extrusionOk="0">
                  <a:moveTo>
                    <a:pt x="12133" y="11950"/>
                  </a:moveTo>
                  <a:lnTo>
                    <a:pt x="12831" y="14044"/>
                  </a:lnTo>
                  <a:lnTo>
                    <a:pt x="11135" y="12801"/>
                  </a:lnTo>
                  <a:lnTo>
                    <a:pt x="10555" y="12375"/>
                  </a:lnTo>
                  <a:lnTo>
                    <a:pt x="9974" y="12801"/>
                  </a:lnTo>
                  <a:lnTo>
                    <a:pt x="8277" y="14044"/>
                  </a:lnTo>
                  <a:lnTo>
                    <a:pt x="8976" y="11950"/>
                  </a:lnTo>
                  <a:lnTo>
                    <a:pt x="9195" y="11291"/>
                  </a:lnTo>
                  <a:lnTo>
                    <a:pt x="8647" y="10864"/>
                  </a:lnTo>
                  <a:lnTo>
                    <a:pt x="7280" y="9801"/>
                  </a:lnTo>
                  <a:lnTo>
                    <a:pt x="9560" y="9801"/>
                  </a:lnTo>
                  <a:lnTo>
                    <a:pt x="9799" y="9167"/>
                  </a:lnTo>
                  <a:lnTo>
                    <a:pt x="10555" y="7167"/>
                  </a:lnTo>
                  <a:lnTo>
                    <a:pt x="11310" y="9167"/>
                  </a:lnTo>
                  <a:lnTo>
                    <a:pt x="11549" y="9801"/>
                  </a:lnTo>
                  <a:lnTo>
                    <a:pt x="13829" y="9801"/>
                  </a:lnTo>
                  <a:lnTo>
                    <a:pt x="12462" y="10864"/>
                  </a:lnTo>
                  <a:lnTo>
                    <a:pt x="11914" y="11291"/>
                  </a:lnTo>
                  <a:cubicBezTo>
                    <a:pt x="11914" y="11291"/>
                    <a:pt x="12133" y="11950"/>
                    <a:pt x="12133" y="11950"/>
                  </a:cubicBezTo>
                  <a:close/>
                  <a:moveTo>
                    <a:pt x="12228" y="8820"/>
                  </a:moveTo>
                  <a:lnTo>
                    <a:pt x="10555" y="4388"/>
                  </a:lnTo>
                  <a:lnTo>
                    <a:pt x="8881" y="8820"/>
                  </a:lnTo>
                  <a:lnTo>
                    <a:pt x="4418" y="8820"/>
                  </a:lnTo>
                  <a:lnTo>
                    <a:pt x="8044" y="11639"/>
                  </a:lnTo>
                  <a:lnTo>
                    <a:pt x="6371" y="16660"/>
                  </a:lnTo>
                  <a:lnTo>
                    <a:pt x="10555" y="13592"/>
                  </a:lnTo>
                  <a:lnTo>
                    <a:pt x="14738" y="16660"/>
                  </a:lnTo>
                  <a:lnTo>
                    <a:pt x="13065" y="11639"/>
                  </a:lnTo>
                  <a:lnTo>
                    <a:pt x="16691" y="8820"/>
                  </a:lnTo>
                  <a:cubicBezTo>
                    <a:pt x="16691" y="8820"/>
                    <a:pt x="12228" y="8820"/>
                    <a:pt x="12228" y="8820"/>
                  </a:cubicBezTo>
                  <a:close/>
                  <a:moveTo>
                    <a:pt x="10800" y="20618"/>
                  </a:moveTo>
                  <a:cubicBezTo>
                    <a:pt x="5378" y="20618"/>
                    <a:pt x="982" y="16223"/>
                    <a:pt x="982" y="10800"/>
                  </a:cubicBezTo>
                  <a:cubicBezTo>
                    <a:pt x="982" y="5377"/>
                    <a:pt x="5378" y="982"/>
                    <a:pt x="10800" y="982"/>
                  </a:cubicBezTo>
                  <a:cubicBezTo>
                    <a:pt x="16223" y="982"/>
                    <a:pt x="20618" y="5377"/>
                    <a:pt x="20618" y="10800"/>
                  </a:cubicBezTo>
                  <a:cubicBezTo>
                    <a:pt x="20618" y="16223"/>
                    <a:pt x="16223" y="20618"/>
                    <a:pt x="10800" y="20618"/>
                  </a:cubicBezTo>
                  <a:moveTo>
                    <a:pt x="10800" y="0"/>
                  </a:moveTo>
                  <a:cubicBezTo>
                    <a:pt x="4835" y="0"/>
                    <a:pt x="0" y="4836"/>
                    <a:pt x="0" y="10800"/>
                  </a:cubicBezTo>
                  <a:cubicBezTo>
                    <a:pt x="0" y="16765"/>
                    <a:pt x="4835" y="21600"/>
                    <a:pt x="10800" y="21600"/>
                  </a:cubicBezTo>
                  <a:cubicBezTo>
                    <a:pt x="16765" y="21600"/>
                    <a:pt x="21600" y="16765"/>
                    <a:pt x="21600" y="10800"/>
                  </a:cubicBezTo>
                  <a:cubicBezTo>
                    <a:pt x="21600" y="4836"/>
                    <a:pt x="16765" y="0"/>
                    <a:pt x="10800" y="0"/>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473" name="Group 473">
            <a:hlinkClick r:id="rId3" action="ppaction://hlinksldjump"/>
          </p:cNvPr>
          <p:cNvGrpSpPr/>
          <p:nvPr/>
        </p:nvGrpSpPr>
        <p:grpSpPr>
          <a:xfrm>
            <a:off x="7649237" y="116"/>
            <a:ext cx="1520278" cy="1125049"/>
            <a:chOff x="0" y="0"/>
            <a:chExt cx="1520277" cy="1125048"/>
          </a:xfrm>
        </p:grpSpPr>
        <p:grpSp>
          <p:nvGrpSpPr>
            <p:cNvPr id="471" name="Group 471"/>
            <p:cNvGrpSpPr/>
            <p:nvPr/>
          </p:nvGrpSpPr>
          <p:grpSpPr>
            <a:xfrm>
              <a:off x="-1" y="0"/>
              <a:ext cx="1520279" cy="1125049"/>
              <a:chOff x="0" y="0"/>
              <a:chExt cx="1520277" cy="1125048"/>
            </a:xfrm>
          </p:grpSpPr>
          <p:sp>
            <p:nvSpPr>
              <p:cNvPr id="469" name="Shape 469"/>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470" name="Shape 470"/>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472" name="Shape 472"/>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476" name="Group 476">
            <a:hlinkClick r:id="rId4" action="ppaction://hlinksldjump"/>
          </p:cNvPr>
          <p:cNvGrpSpPr/>
          <p:nvPr/>
        </p:nvGrpSpPr>
        <p:grpSpPr>
          <a:xfrm>
            <a:off x="7657066" y="1155816"/>
            <a:ext cx="1504620" cy="1125049"/>
            <a:chOff x="0" y="0"/>
            <a:chExt cx="1504619" cy="1125048"/>
          </a:xfrm>
        </p:grpSpPr>
        <p:sp>
          <p:nvSpPr>
            <p:cNvPr id="474" name="Shape 474"/>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75" name="Shape 475"/>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479" name="Group 479">
            <a:hlinkClick r:id="rId5" action="ppaction://hlinksldjump"/>
          </p:cNvPr>
          <p:cNvGrpSpPr/>
          <p:nvPr/>
        </p:nvGrpSpPr>
        <p:grpSpPr>
          <a:xfrm>
            <a:off x="7664895" y="2309668"/>
            <a:ext cx="1504620" cy="1125050"/>
            <a:chOff x="0" y="0"/>
            <a:chExt cx="1504619" cy="1125048"/>
          </a:xfrm>
        </p:grpSpPr>
        <p:sp>
          <p:nvSpPr>
            <p:cNvPr id="477" name="Shape 477"/>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78" name="Shape 478"/>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482" name="Group 482">
            <a:hlinkClick r:id="rId6" action="ppaction://hlinksldjump"/>
          </p:cNvPr>
          <p:cNvGrpSpPr/>
          <p:nvPr/>
        </p:nvGrpSpPr>
        <p:grpSpPr>
          <a:xfrm>
            <a:off x="7664895" y="4619854"/>
            <a:ext cx="1504620" cy="1125049"/>
            <a:chOff x="0" y="0"/>
            <a:chExt cx="1504619" cy="1125047"/>
          </a:xfrm>
        </p:grpSpPr>
        <p:sp>
          <p:nvSpPr>
            <p:cNvPr id="480" name="Shape 480"/>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81" name="Shape 481"/>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grpSp>
        <p:nvGrpSpPr>
          <p:cNvPr id="485" name="Group 485">
            <a:hlinkClick r:id="rId7" action="ppaction://hlinksldjump"/>
          </p:cNvPr>
          <p:cNvGrpSpPr/>
          <p:nvPr/>
        </p:nvGrpSpPr>
        <p:grpSpPr>
          <a:xfrm>
            <a:off x="7669766" y="5774923"/>
            <a:ext cx="1504620" cy="1125049"/>
            <a:chOff x="0" y="0"/>
            <a:chExt cx="1504619" cy="1125047"/>
          </a:xfrm>
        </p:grpSpPr>
        <p:sp>
          <p:nvSpPr>
            <p:cNvPr id="483" name="Shape 483"/>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484" name="Shape 484"/>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486" name="Shape 486"/>
          <p:cNvSpPr/>
          <p:nvPr/>
        </p:nvSpPr>
        <p:spPr>
          <a:xfrm>
            <a:off x="5913782" y="4433711"/>
            <a:ext cx="419101" cy="381002"/>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87" name="Shape 487"/>
          <p:cNvSpPr/>
          <p:nvPr/>
        </p:nvSpPr>
        <p:spPr>
          <a:xfrm>
            <a:off x="732340" y="1571021"/>
            <a:ext cx="4745227"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rtl="1">
              <a:lnSpc>
                <a:spcPct val="140000"/>
              </a:lnSpc>
              <a:defRPr sz="2000" b="1">
                <a:solidFill>
                  <a:srgbClr val="0C1F75"/>
                </a:solidFill>
                <a:latin typeface="Arial Hebrew"/>
                <a:ea typeface="Arial Hebrew"/>
                <a:cs typeface="Arial Hebrew"/>
                <a:sym typeface="Arial Hebrew"/>
              </a:defRPr>
            </a:pPr>
            <a:r>
              <a:t>240 רשויות נכנסו לתהליך מתוך בחירה</a:t>
            </a:r>
            <a:r>
              <a:rPr b="0"/>
              <a:t> (96% )</a:t>
            </a:r>
          </a:p>
        </p:txBody>
      </p:sp>
      <p:sp>
        <p:nvSpPr>
          <p:cNvPr id="488" name="Shape 488"/>
          <p:cNvSpPr/>
          <p:nvPr/>
        </p:nvSpPr>
        <p:spPr>
          <a:xfrm>
            <a:off x="695002" y="2380974"/>
            <a:ext cx="4782565" cy="70611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rtl="1">
              <a:lnSpc>
                <a:spcPct val="120000"/>
              </a:lnSpc>
              <a:defRPr sz="2000" b="1">
                <a:solidFill>
                  <a:srgbClr val="0C1F75"/>
                </a:solidFill>
                <a:latin typeface="Arial Hebrew"/>
                <a:ea typeface="Arial Hebrew"/>
                <a:cs typeface="Arial Hebrew"/>
                <a:sym typeface="Arial Hebrew"/>
              </a:defRPr>
            </a:pPr>
            <a:r>
              <a:t>קדום חשיבה תכנונית וראייה מערכתית כוללת </a:t>
            </a:r>
            <a:br/>
            <a:r>
              <a:rPr b="0"/>
              <a:t>תעמ"מ-הידוק הקשר בין צרכים-מענים-משאבים)</a:t>
            </a:r>
          </a:p>
        </p:txBody>
      </p:sp>
      <p:sp>
        <p:nvSpPr>
          <p:cNvPr id="489" name="Shape 489"/>
          <p:cNvSpPr/>
          <p:nvPr/>
        </p:nvSpPr>
        <p:spPr>
          <a:xfrm>
            <a:off x="1403662" y="3496103"/>
            <a:ext cx="4073905" cy="370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rtl="1">
              <a:lnSpc>
                <a:spcPct val="140000"/>
              </a:lnSpc>
              <a:defRPr sz="2000" b="1">
                <a:solidFill>
                  <a:srgbClr val="0C1F75"/>
                </a:solidFill>
                <a:latin typeface="Arial Hebrew"/>
                <a:ea typeface="Arial Hebrew"/>
                <a:cs typeface="Arial Hebrew"/>
                <a:sym typeface="Arial Hebrew"/>
              </a:defRPr>
            </a:lvl1pPr>
          </a:lstStyle>
          <a:p>
            <a:r>
              <a:t>תרבות ביזורית בתהליך קבלת החלטות</a:t>
            </a:r>
          </a:p>
        </p:txBody>
      </p:sp>
      <p:sp>
        <p:nvSpPr>
          <p:cNvPr id="490" name="Shape 490"/>
          <p:cNvSpPr/>
          <p:nvPr/>
        </p:nvSpPr>
        <p:spPr>
          <a:xfrm>
            <a:off x="5913782" y="2600683"/>
            <a:ext cx="419101" cy="266701"/>
          </a:xfrm>
          <a:custGeom>
            <a:avLst/>
            <a:gdLst/>
            <a:ahLst/>
            <a:cxnLst>
              <a:cxn ang="0">
                <a:pos x="wd2" y="hd2"/>
              </a:cxn>
              <a:cxn ang="5400000">
                <a:pos x="wd2" y="hd2"/>
              </a:cxn>
              <a:cxn ang="10800000">
                <a:pos x="wd2" y="hd2"/>
              </a:cxn>
              <a:cxn ang="16200000">
                <a:pos x="wd2" y="hd2"/>
              </a:cxn>
            </a:cxnLst>
            <a:rect l="0" t="0" r="r" b="b"/>
            <a:pathLst>
              <a:path w="21600" h="21600" extrusionOk="0">
                <a:moveTo>
                  <a:pt x="10800" y="20057"/>
                </a:moveTo>
                <a:cubicBezTo>
                  <a:pt x="5378" y="20057"/>
                  <a:pt x="982" y="13445"/>
                  <a:pt x="982" y="10800"/>
                </a:cubicBezTo>
                <a:cubicBezTo>
                  <a:pt x="982" y="8155"/>
                  <a:pt x="5378" y="1543"/>
                  <a:pt x="10800" y="1543"/>
                </a:cubicBezTo>
                <a:cubicBezTo>
                  <a:pt x="16223" y="1543"/>
                  <a:pt x="20618" y="8155"/>
                  <a:pt x="20618" y="10800"/>
                </a:cubicBezTo>
                <a:cubicBezTo>
                  <a:pt x="20618" y="13445"/>
                  <a:pt x="16223" y="20057"/>
                  <a:pt x="10800" y="20057"/>
                </a:cubicBezTo>
                <a:moveTo>
                  <a:pt x="10800" y="0"/>
                </a:moveTo>
                <a:cubicBezTo>
                  <a:pt x="4835" y="0"/>
                  <a:pt x="0" y="7714"/>
                  <a:pt x="0" y="10800"/>
                </a:cubicBezTo>
                <a:cubicBezTo>
                  <a:pt x="0" y="13886"/>
                  <a:pt x="4835" y="21600"/>
                  <a:pt x="10800" y="21600"/>
                </a:cubicBezTo>
                <a:cubicBezTo>
                  <a:pt x="16765" y="21600"/>
                  <a:pt x="21600" y="13886"/>
                  <a:pt x="21600" y="10800"/>
                </a:cubicBezTo>
                <a:cubicBezTo>
                  <a:pt x="21600" y="7714"/>
                  <a:pt x="16765" y="0"/>
                  <a:pt x="10800" y="0"/>
                </a:cubicBezTo>
                <a:moveTo>
                  <a:pt x="10800" y="16971"/>
                </a:moveTo>
                <a:cubicBezTo>
                  <a:pt x="8631" y="16971"/>
                  <a:pt x="6873" y="14209"/>
                  <a:pt x="6873" y="10800"/>
                </a:cubicBezTo>
                <a:cubicBezTo>
                  <a:pt x="6873" y="7392"/>
                  <a:pt x="8631" y="4629"/>
                  <a:pt x="10800" y="4629"/>
                </a:cubicBezTo>
                <a:cubicBezTo>
                  <a:pt x="12969" y="4629"/>
                  <a:pt x="14727" y="7392"/>
                  <a:pt x="14727" y="10800"/>
                </a:cubicBezTo>
                <a:cubicBezTo>
                  <a:pt x="14727" y="14209"/>
                  <a:pt x="12969" y="16971"/>
                  <a:pt x="10800" y="16971"/>
                </a:cubicBezTo>
                <a:moveTo>
                  <a:pt x="10800" y="3087"/>
                </a:moveTo>
                <a:cubicBezTo>
                  <a:pt x="8088" y="3087"/>
                  <a:pt x="5891" y="6540"/>
                  <a:pt x="5891" y="10800"/>
                </a:cubicBezTo>
                <a:cubicBezTo>
                  <a:pt x="5891" y="15061"/>
                  <a:pt x="8088" y="18514"/>
                  <a:pt x="10800" y="18514"/>
                </a:cubicBezTo>
                <a:cubicBezTo>
                  <a:pt x="13512" y="18514"/>
                  <a:pt x="15709" y="15061"/>
                  <a:pt x="15709" y="10800"/>
                </a:cubicBezTo>
                <a:cubicBezTo>
                  <a:pt x="15709" y="6540"/>
                  <a:pt x="13512" y="3087"/>
                  <a:pt x="10800" y="3087"/>
                </a:cubicBezTo>
                <a:moveTo>
                  <a:pt x="10800" y="8486"/>
                </a:moveTo>
                <a:cubicBezTo>
                  <a:pt x="9987" y="8486"/>
                  <a:pt x="9327" y="9523"/>
                  <a:pt x="9327" y="10800"/>
                </a:cubicBezTo>
                <a:cubicBezTo>
                  <a:pt x="9327" y="12078"/>
                  <a:pt x="9987" y="13114"/>
                  <a:pt x="10800" y="13114"/>
                </a:cubicBezTo>
                <a:cubicBezTo>
                  <a:pt x="11613" y="13114"/>
                  <a:pt x="12273" y="12078"/>
                  <a:pt x="12273" y="10800"/>
                </a:cubicBezTo>
                <a:cubicBezTo>
                  <a:pt x="12273" y="9523"/>
                  <a:pt x="11613" y="8486"/>
                  <a:pt x="10800" y="8486"/>
                </a:cubicBezTo>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1" name="Shape 491"/>
          <p:cNvSpPr/>
          <p:nvPr/>
        </p:nvSpPr>
        <p:spPr>
          <a:xfrm>
            <a:off x="5932785" y="3490975"/>
            <a:ext cx="381096" cy="381096"/>
          </a:xfrm>
          <a:custGeom>
            <a:avLst/>
            <a:gdLst/>
            <a:ahLst/>
            <a:cxnLst>
              <a:cxn ang="0">
                <a:pos x="wd2" y="hd2"/>
              </a:cxn>
              <a:cxn ang="5400000">
                <a:pos x="wd2" y="hd2"/>
              </a:cxn>
              <a:cxn ang="10800000">
                <a:pos x="wd2" y="hd2"/>
              </a:cxn>
              <a:cxn ang="16200000">
                <a:pos x="wd2" y="hd2"/>
              </a:cxn>
            </a:cxnLst>
            <a:rect l="0" t="0" r="r" b="b"/>
            <a:pathLst>
              <a:path w="21600" h="21600" extrusionOk="0">
                <a:moveTo>
                  <a:pt x="12764" y="19636"/>
                </a:moveTo>
                <a:cubicBezTo>
                  <a:pt x="12764" y="20178"/>
                  <a:pt x="12324" y="20618"/>
                  <a:pt x="11782" y="20618"/>
                </a:cubicBezTo>
                <a:lnTo>
                  <a:pt x="9818" y="20618"/>
                </a:lnTo>
                <a:cubicBezTo>
                  <a:pt x="9276" y="20618"/>
                  <a:pt x="8836" y="20178"/>
                  <a:pt x="8836" y="19636"/>
                </a:cubicBezTo>
                <a:lnTo>
                  <a:pt x="8836" y="17673"/>
                </a:lnTo>
                <a:cubicBezTo>
                  <a:pt x="8836" y="17131"/>
                  <a:pt x="9276" y="16691"/>
                  <a:pt x="9818" y="16691"/>
                </a:cubicBezTo>
                <a:lnTo>
                  <a:pt x="11782" y="16691"/>
                </a:lnTo>
                <a:cubicBezTo>
                  <a:pt x="12324" y="16691"/>
                  <a:pt x="12764" y="17131"/>
                  <a:pt x="12764" y="17673"/>
                </a:cubicBezTo>
                <a:cubicBezTo>
                  <a:pt x="12764" y="17673"/>
                  <a:pt x="12764" y="19636"/>
                  <a:pt x="12764" y="19636"/>
                </a:cubicBezTo>
                <a:close/>
                <a:moveTo>
                  <a:pt x="11782" y="15709"/>
                </a:moveTo>
                <a:lnTo>
                  <a:pt x="9818" y="15709"/>
                </a:lnTo>
                <a:cubicBezTo>
                  <a:pt x="8734" y="15709"/>
                  <a:pt x="7855" y="16588"/>
                  <a:pt x="7855" y="17673"/>
                </a:cubicBezTo>
                <a:lnTo>
                  <a:pt x="7855" y="19636"/>
                </a:lnTo>
                <a:cubicBezTo>
                  <a:pt x="7855" y="20721"/>
                  <a:pt x="8734" y="21600"/>
                  <a:pt x="9818" y="21600"/>
                </a:cubicBezTo>
                <a:lnTo>
                  <a:pt x="11782" y="21600"/>
                </a:lnTo>
                <a:cubicBezTo>
                  <a:pt x="12866" y="21600"/>
                  <a:pt x="13745" y="20721"/>
                  <a:pt x="13745" y="19636"/>
                </a:cubicBezTo>
                <a:lnTo>
                  <a:pt x="13745" y="17673"/>
                </a:lnTo>
                <a:cubicBezTo>
                  <a:pt x="13745" y="16588"/>
                  <a:pt x="12866" y="15709"/>
                  <a:pt x="11782" y="15709"/>
                </a:cubicBezTo>
                <a:moveTo>
                  <a:pt x="20618" y="19636"/>
                </a:moveTo>
                <a:cubicBezTo>
                  <a:pt x="20618" y="20178"/>
                  <a:pt x="20178" y="20618"/>
                  <a:pt x="19636" y="20618"/>
                </a:cubicBezTo>
                <a:lnTo>
                  <a:pt x="17673" y="20618"/>
                </a:lnTo>
                <a:cubicBezTo>
                  <a:pt x="17131" y="20618"/>
                  <a:pt x="16691" y="20178"/>
                  <a:pt x="16691" y="19636"/>
                </a:cubicBezTo>
                <a:lnTo>
                  <a:pt x="16691" y="17673"/>
                </a:lnTo>
                <a:cubicBezTo>
                  <a:pt x="16691" y="17131"/>
                  <a:pt x="17131" y="16691"/>
                  <a:pt x="17673" y="16691"/>
                </a:cubicBezTo>
                <a:lnTo>
                  <a:pt x="19636" y="16691"/>
                </a:lnTo>
                <a:cubicBezTo>
                  <a:pt x="20178" y="16691"/>
                  <a:pt x="20618" y="17131"/>
                  <a:pt x="20618" y="17673"/>
                </a:cubicBezTo>
                <a:cubicBezTo>
                  <a:pt x="20618" y="17673"/>
                  <a:pt x="20618" y="19636"/>
                  <a:pt x="20618" y="19636"/>
                </a:cubicBezTo>
                <a:close/>
                <a:moveTo>
                  <a:pt x="19636" y="15709"/>
                </a:moveTo>
                <a:lnTo>
                  <a:pt x="17673" y="15709"/>
                </a:lnTo>
                <a:cubicBezTo>
                  <a:pt x="16588" y="15709"/>
                  <a:pt x="15709" y="16588"/>
                  <a:pt x="15709" y="17673"/>
                </a:cubicBezTo>
                <a:lnTo>
                  <a:pt x="15709" y="19636"/>
                </a:lnTo>
                <a:cubicBezTo>
                  <a:pt x="15709" y="20721"/>
                  <a:pt x="16588" y="21600"/>
                  <a:pt x="17673" y="21600"/>
                </a:cubicBezTo>
                <a:lnTo>
                  <a:pt x="19636" y="21600"/>
                </a:lnTo>
                <a:cubicBezTo>
                  <a:pt x="20721" y="21600"/>
                  <a:pt x="21600" y="20721"/>
                  <a:pt x="21600" y="19636"/>
                </a:cubicBezTo>
                <a:lnTo>
                  <a:pt x="21600" y="17673"/>
                </a:lnTo>
                <a:cubicBezTo>
                  <a:pt x="21600" y="16588"/>
                  <a:pt x="20721" y="15709"/>
                  <a:pt x="19636" y="15709"/>
                </a:cubicBezTo>
                <a:moveTo>
                  <a:pt x="4909" y="19636"/>
                </a:moveTo>
                <a:cubicBezTo>
                  <a:pt x="4909" y="20178"/>
                  <a:pt x="4469" y="20618"/>
                  <a:pt x="3927" y="20618"/>
                </a:cubicBezTo>
                <a:lnTo>
                  <a:pt x="1964" y="20618"/>
                </a:lnTo>
                <a:cubicBezTo>
                  <a:pt x="1422" y="20618"/>
                  <a:pt x="982" y="20178"/>
                  <a:pt x="982" y="19636"/>
                </a:cubicBezTo>
                <a:lnTo>
                  <a:pt x="982" y="17673"/>
                </a:lnTo>
                <a:cubicBezTo>
                  <a:pt x="982" y="17131"/>
                  <a:pt x="1422" y="16691"/>
                  <a:pt x="1964" y="16691"/>
                </a:cubicBezTo>
                <a:lnTo>
                  <a:pt x="3927" y="16691"/>
                </a:lnTo>
                <a:cubicBezTo>
                  <a:pt x="4469" y="16691"/>
                  <a:pt x="4909" y="17131"/>
                  <a:pt x="4909" y="17673"/>
                </a:cubicBezTo>
                <a:cubicBezTo>
                  <a:pt x="4909" y="17673"/>
                  <a:pt x="4909" y="19636"/>
                  <a:pt x="4909" y="19636"/>
                </a:cubicBezTo>
                <a:close/>
                <a:moveTo>
                  <a:pt x="3927" y="15709"/>
                </a:moveTo>
                <a:lnTo>
                  <a:pt x="1964" y="15709"/>
                </a:lnTo>
                <a:cubicBezTo>
                  <a:pt x="879" y="15709"/>
                  <a:pt x="0" y="16588"/>
                  <a:pt x="0" y="17673"/>
                </a:cubicBezTo>
                <a:lnTo>
                  <a:pt x="0" y="19636"/>
                </a:lnTo>
                <a:cubicBezTo>
                  <a:pt x="0" y="20721"/>
                  <a:pt x="879" y="21600"/>
                  <a:pt x="1964" y="21600"/>
                </a:cubicBezTo>
                <a:lnTo>
                  <a:pt x="3927" y="21600"/>
                </a:lnTo>
                <a:cubicBezTo>
                  <a:pt x="5012" y="21600"/>
                  <a:pt x="5891" y="20721"/>
                  <a:pt x="5891" y="19636"/>
                </a:cubicBezTo>
                <a:lnTo>
                  <a:pt x="5891" y="17673"/>
                </a:lnTo>
                <a:cubicBezTo>
                  <a:pt x="5891" y="16588"/>
                  <a:pt x="5012" y="15709"/>
                  <a:pt x="3927" y="15709"/>
                </a:cubicBezTo>
                <a:moveTo>
                  <a:pt x="2945" y="14727"/>
                </a:moveTo>
                <a:cubicBezTo>
                  <a:pt x="3217" y="14727"/>
                  <a:pt x="3436" y="14507"/>
                  <a:pt x="3436" y="14236"/>
                </a:cubicBezTo>
                <a:lnTo>
                  <a:pt x="3436" y="10800"/>
                </a:lnTo>
                <a:lnTo>
                  <a:pt x="10309" y="10800"/>
                </a:lnTo>
                <a:lnTo>
                  <a:pt x="10309" y="14236"/>
                </a:lnTo>
                <a:cubicBezTo>
                  <a:pt x="10309" y="14507"/>
                  <a:pt x="10529" y="14727"/>
                  <a:pt x="10800" y="14727"/>
                </a:cubicBezTo>
                <a:cubicBezTo>
                  <a:pt x="11071" y="14727"/>
                  <a:pt x="11291" y="14507"/>
                  <a:pt x="11291" y="14236"/>
                </a:cubicBezTo>
                <a:lnTo>
                  <a:pt x="11291" y="10800"/>
                </a:lnTo>
                <a:lnTo>
                  <a:pt x="18164" y="10800"/>
                </a:lnTo>
                <a:lnTo>
                  <a:pt x="18164" y="14236"/>
                </a:lnTo>
                <a:cubicBezTo>
                  <a:pt x="18164" y="14507"/>
                  <a:pt x="18384" y="14727"/>
                  <a:pt x="18655" y="14727"/>
                </a:cubicBezTo>
                <a:cubicBezTo>
                  <a:pt x="18926" y="14727"/>
                  <a:pt x="19145" y="14507"/>
                  <a:pt x="19145" y="14236"/>
                </a:cubicBezTo>
                <a:lnTo>
                  <a:pt x="19145" y="10309"/>
                </a:lnTo>
                <a:cubicBezTo>
                  <a:pt x="19145" y="10038"/>
                  <a:pt x="18926" y="9818"/>
                  <a:pt x="18655" y="9818"/>
                </a:cubicBezTo>
                <a:lnTo>
                  <a:pt x="11291" y="9818"/>
                </a:lnTo>
                <a:lnTo>
                  <a:pt x="11291" y="7364"/>
                </a:lnTo>
                <a:cubicBezTo>
                  <a:pt x="11291" y="7093"/>
                  <a:pt x="11071" y="6873"/>
                  <a:pt x="10800" y="6873"/>
                </a:cubicBezTo>
                <a:cubicBezTo>
                  <a:pt x="10529" y="6873"/>
                  <a:pt x="10309" y="7093"/>
                  <a:pt x="10309" y="7364"/>
                </a:cubicBezTo>
                <a:lnTo>
                  <a:pt x="10309" y="9818"/>
                </a:lnTo>
                <a:lnTo>
                  <a:pt x="2945" y="9818"/>
                </a:lnTo>
                <a:cubicBezTo>
                  <a:pt x="2674" y="9818"/>
                  <a:pt x="2455" y="10038"/>
                  <a:pt x="2455" y="10309"/>
                </a:cubicBezTo>
                <a:lnTo>
                  <a:pt x="2455" y="14236"/>
                </a:lnTo>
                <a:cubicBezTo>
                  <a:pt x="2455" y="14507"/>
                  <a:pt x="2674" y="14727"/>
                  <a:pt x="2945" y="14727"/>
                </a:cubicBezTo>
                <a:moveTo>
                  <a:pt x="8836" y="1964"/>
                </a:moveTo>
                <a:cubicBezTo>
                  <a:pt x="8836" y="1422"/>
                  <a:pt x="9276" y="982"/>
                  <a:pt x="9818" y="982"/>
                </a:cubicBezTo>
                <a:lnTo>
                  <a:pt x="11782" y="982"/>
                </a:lnTo>
                <a:cubicBezTo>
                  <a:pt x="12324" y="982"/>
                  <a:pt x="12764" y="1422"/>
                  <a:pt x="12764" y="1964"/>
                </a:cubicBezTo>
                <a:lnTo>
                  <a:pt x="12764" y="3927"/>
                </a:lnTo>
                <a:cubicBezTo>
                  <a:pt x="12764" y="4469"/>
                  <a:pt x="12324" y="4909"/>
                  <a:pt x="11782" y="4909"/>
                </a:cubicBezTo>
                <a:lnTo>
                  <a:pt x="9818" y="4909"/>
                </a:lnTo>
                <a:cubicBezTo>
                  <a:pt x="9276" y="4909"/>
                  <a:pt x="8836" y="4469"/>
                  <a:pt x="8836" y="3927"/>
                </a:cubicBezTo>
                <a:cubicBezTo>
                  <a:pt x="8836" y="3927"/>
                  <a:pt x="8836" y="1964"/>
                  <a:pt x="8836" y="1964"/>
                </a:cubicBezTo>
                <a:close/>
                <a:moveTo>
                  <a:pt x="9818" y="5891"/>
                </a:moveTo>
                <a:lnTo>
                  <a:pt x="11782" y="5891"/>
                </a:lnTo>
                <a:cubicBezTo>
                  <a:pt x="12866" y="5891"/>
                  <a:pt x="13745" y="5012"/>
                  <a:pt x="13745" y="3927"/>
                </a:cubicBezTo>
                <a:lnTo>
                  <a:pt x="13745" y="1964"/>
                </a:lnTo>
                <a:cubicBezTo>
                  <a:pt x="13745" y="879"/>
                  <a:pt x="12866" y="0"/>
                  <a:pt x="11782" y="0"/>
                </a:cubicBezTo>
                <a:lnTo>
                  <a:pt x="9818" y="0"/>
                </a:lnTo>
                <a:cubicBezTo>
                  <a:pt x="8734" y="0"/>
                  <a:pt x="7855" y="879"/>
                  <a:pt x="7855" y="1964"/>
                </a:cubicBezTo>
                <a:lnTo>
                  <a:pt x="7855" y="3927"/>
                </a:lnTo>
                <a:cubicBezTo>
                  <a:pt x="7855" y="5012"/>
                  <a:pt x="8734" y="5891"/>
                  <a:pt x="9818" y="5891"/>
                </a:cubicBezTo>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2" name="Shape 492"/>
          <p:cNvSpPr/>
          <p:nvPr/>
        </p:nvSpPr>
        <p:spPr>
          <a:xfrm>
            <a:off x="5963954" y="1597062"/>
            <a:ext cx="318758" cy="318757"/>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rgbClr val="01BCD6"/>
          </a:solidFill>
          <a:ln w="12700">
            <a:miter lim="400000"/>
          </a:ln>
        </p:spPr>
        <p:txBody>
          <a:bodyPr lIns="45718" tIns="45718" rIns="45718" bIns="45718" anchor="ct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3" name="Shape 493"/>
          <p:cNvSpPr/>
          <p:nvPr/>
        </p:nvSpPr>
        <p:spPr>
          <a:xfrm>
            <a:off x="437867" y="693125"/>
            <a:ext cx="6189093" cy="554962"/>
          </a:xfrm>
          <a:prstGeom prst="rect">
            <a:avLst/>
          </a:prstGeom>
          <a:solidFill>
            <a:srgbClr val="01BCD6"/>
          </a:solidFill>
          <a:ln w="12700">
            <a:miter lim="400000"/>
          </a:ln>
        </p:spPr>
        <p:txBody>
          <a:bodyPr lIns="45718" tIns="45718" rIns="45718" bIns="45718" anchor="ctr"/>
          <a:lstStyle/>
          <a:p>
            <a:pPr>
              <a:defRPr>
                <a:latin typeface="Arial Hebrew"/>
                <a:ea typeface="Arial Hebrew"/>
                <a:cs typeface="Arial Hebrew"/>
                <a:sym typeface="Arial Hebrew"/>
              </a:defRPr>
            </a:pPr>
            <a:endParaRPr/>
          </a:p>
        </p:txBody>
      </p:sp>
      <p:sp>
        <p:nvSpPr>
          <p:cNvPr id="494" name="Shape 494"/>
          <p:cNvSpPr/>
          <p:nvPr/>
        </p:nvSpPr>
        <p:spPr>
          <a:xfrm>
            <a:off x="4528700" y="790515"/>
            <a:ext cx="1980868" cy="3835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rtl="1">
              <a:lnSpc>
                <a:spcPct val="140000"/>
              </a:lnSpc>
              <a:defRPr sz="2200" b="1">
                <a:solidFill>
                  <a:srgbClr val="0C1F75"/>
                </a:solidFill>
                <a:latin typeface="Arial Hebrew"/>
                <a:ea typeface="Arial Hebrew"/>
                <a:cs typeface="Arial Hebrew"/>
                <a:sym typeface="Arial Hebrew"/>
              </a:defRPr>
            </a:lvl1pPr>
          </a:lstStyle>
          <a:p>
            <a:r>
              <a:t>הישגים מרכזיים:</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 name="Shape 496"/>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497" name="Shape 497"/>
          <p:cNvSpPr>
            <a:spLocks noGrp="1"/>
          </p:cNvSpPr>
          <p:nvPr>
            <p:ph type="body" idx="1"/>
          </p:nvPr>
        </p:nvSpPr>
        <p:spPr>
          <a:xfrm>
            <a:off x="712101" y="1166017"/>
            <a:ext cx="6106916" cy="4525966"/>
          </a:xfrm>
          <a:prstGeom prst="rect">
            <a:avLst/>
          </a:prstGeom>
        </p:spPr>
        <p:txBody>
          <a:bodyPr>
            <a:noAutofit/>
          </a:bodyPr>
          <a:lstStyle/>
          <a:p>
            <a:pPr marL="342899" indent="-342899">
              <a:lnSpc>
                <a:spcPct val="120000"/>
              </a:lnSpc>
              <a:spcBef>
                <a:spcPts val="600"/>
              </a:spcBef>
              <a:defRPr sz="2000">
                <a:solidFill>
                  <a:srgbClr val="0C1F75"/>
                </a:solidFill>
                <a:latin typeface="Arial Hebrew"/>
                <a:ea typeface="Arial Hebrew"/>
                <a:cs typeface="Arial Hebrew"/>
                <a:sym typeface="Arial Hebrew"/>
              </a:defRPr>
            </a:pPr>
            <a:r>
              <a:t>השלמת החקיקה </a:t>
            </a:r>
            <a:br/>
            <a:r>
              <a:rPr sz="1600"/>
              <a:t>- הצעת חוק הרשויות המקומיות (ייעוד כספי הקצבות והגנת נכסים למטרות חינוך) (תיקון מס' 4) (חשבונות ניהול עצמי), התשע"ו 2016</a:t>
            </a:r>
          </a:p>
          <a:p>
            <a:pPr marL="342899" indent="-342899">
              <a:lnSpc>
                <a:spcPct val="120000"/>
              </a:lnSpc>
              <a:spcBef>
                <a:spcPts val="600"/>
              </a:spcBef>
              <a:defRPr sz="2000">
                <a:solidFill>
                  <a:srgbClr val="0C1F75"/>
                </a:solidFill>
                <a:latin typeface="Arial Hebrew"/>
                <a:ea typeface="Arial Hebrew"/>
                <a:cs typeface="Arial Hebrew"/>
                <a:sym typeface="Arial Hebrew"/>
              </a:defRPr>
            </a:pPr>
            <a:r>
              <a:t>תיקון חוק משיכת שיקים ללא כיסוי</a:t>
            </a:r>
          </a:p>
          <a:p>
            <a:pPr marL="342899" indent="-342899">
              <a:lnSpc>
                <a:spcPct val="120000"/>
              </a:lnSpc>
              <a:spcBef>
                <a:spcPts val="600"/>
              </a:spcBef>
              <a:defRPr sz="2000">
                <a:solidFill>
                  <a:srgbClr val="0C1F75"/>
                </a:solidFill>
                <a:latin typeface="Arial Hebrew"/>
                <a:ea typeface="Arial Hebrew"/>
                <a:cs typeface="Arial Hebrew"/>
                <a:sym typeface="Arial Hebrew"/>
              </a:defRPr>
            </a:pPr>
            <a:r>
              <a:t>הסדרת גבולות האחריות של מנהלים לבין אחריות הרשויות המקומיות (תביעות משפטיות, אחריות לתשלום ואחריות מקצועית)</a:t>
            </a:r>
          </a:p>
          <a:p>
            <a:pPr marL="342899" indent="-342899">
              <a:lnSpc>
                <a:spcPct val="120000"/>
              </a:lnSpc>
              <a:spcBef>
                <a:spcPts val="600"/>
              </a:spcBef>
              <a:defRPr sz="2000">
                <a:solidFill>
                  <a:srgbClr val="0C1F75"/>
                </a:solidFill>
                <a:latin typeface="Arial Hebrew"/>
                <a:ea typeface="Arial Hebrew"/>
                <a:cs typeface="Arial Hebrew"/>
                <a:sym typeface="Arial Hebrew"/>
              </a:defRPr>
            </a:pPr>
            <a:r>
              <a:t>שכלול וייעול הבקרה ברשויות ובבתי הספר</a:t>
            </a:r>
          </a:p>
          <a:p>
            <a:pPr marL="342899" indent="-342899">
              <a:lnSpc>
                <a:spcPct val="120000"/>
              </a:lnSpc>
              <a:spcBef>
                <a:spcPts val="600"/>
              </a:spcBef>
              <a:defRPr sz="2000">
                <a:solidFill>
                  <a:srgbClr val="0C1F75"/>
                </a:solidFill>
                <a:latin typeface="Arial Hebrew"/>
                <a:ea typeface="Arial Hebrew"/>
                <a:cs typeface="Arial Hebrew"/>
                <a:sym typeface="Arial Hebrew"/>
              </a:defRPr>
            </a:pPr>
            <a:r>
              <a:t>כלים מוגבלים בהתמודדות מול רשויות שאינן מעבירות כספים ו/או אינן מקדמות מהלכים בניהול העצמי</a:t>
            </a:r>
          </a:p>
          <a:p>
            <a:pPr marL="342899" indent="-342899">
              <a:lnSpc>
                <a:spcPct val="120000"/>
              </a:lnSpc>
              <a:spcBef>
                <a:spcPts val="600"/>
              </a:spcBef>
              <a:defRPr sz="2000">
                <a:solidFill>
                  <a:srgbClr val="0C1F75"/>
                </a:solidFill>
                <a:latin typeface="Arial Hebrew"/>
                <a:ea typeface="Arial Hebrew"/>
                <a:cs typeface="Arial Hebrew"/>
                <a:sym typeface="Arial Hebrew"/>
              </a:defRPr>
            </a:pPr>
            <a:r>
              <a:t>ביסוס והעמקה של תרבות הניהול העצמי בבתיה"ס, ברשויות ובמחוזות</a:t>
            </a:r>
          </a:p>
        </p:txBody>
      </p:sp>
      <p:sp>
        <p:nvSpPr>
          <p:cNvPr id="498" name="Shape 498"/>
          <p:cNvSpPr/>
          <p:nvPr/>
        </p:nvSpPr>
        <p:spPr>
          <a:xfrm>
            <a:off x="5525015" y="455930"/>
            <a:ext cx="1294002"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אתגרים</a:t>
            </a:r>
          </a:p>
        </p:txBody>
      </p:sp>
      <p:grpSp>
        <p:nvGrpSpPr>
          <p:cNvPr id="503" name="Group 503">
            <a:hlinkClick r:id="rId2" action="ppaction://hlinksldjump"/>
          </p:cNvPr>
          <p:cNvGrpSpPr/>
          <p:nvPr/>
        </p:nvGrpSpPr>
        <p:grpSpPr>
          <a:xfrm>
            <a:off x="6972299" y="4619223"/>
            <a:ext cx="2197216" cy="1125049"/>
            <a:chOff x="0" y="0"/>
            <a:chExt cx="2197215" cy="1125048"/>
          </a:xfrm>
        </p:grpSpPr>
        <p:sp>
          <p:nvSpPr>
            <p:cNvPr id="499" name="Shape 499"/>
            <p:cNvSpPr/>
            <p:nvPr/>
          </p:nvSpPr>
          <p:spPr>
            <a:xfrm>
              <a:off x="6925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00" name="Shape 500"/>
            <p:cNvSpPr/>
            <p:nvPr/>
          </p:nvSpPr>
          <p:spPr>
            <a:xfrm rot="10800000">
              <a:off x="0" y="11079"/>
              <a:ext cx="1264321"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01" name="Shape 501"/>
            <p:cNvSpPr/>
            <p:nvPr/>
          </p:nvSpPr>
          <p:spPr>
            <a:xfrm>
              <a:off x="939976" y="402503"/>
              <a:ext cx="937043"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b="1">
                  <a:solidFill>
                    <a:srgbClr val="0C1F75"/>
                  </a:solidFill>
                  <a:latin typeface="Arial Hebrew"/>
                  <a:ea typeface="Arial Hebrew"/>
                  <a:cs typeface="Arial Hebrew"/>
                  <a:sym typeface="Arial Hebrew"/>
                </a:defRPr>
              </a:lvl1pPr>
            </a:lstStyle>
            <a:p>
              <a:r>
                <a:t>אתגרים</a:t>
              </a:r>
            </a:p>
          </p:txBody>
        </p:sp>
        <p:sp>
          <p:nvSpPr>
            <p:cNvPr id="502" name="Shape 502"/>
            <p:cNvSpPr/>
            <p:nvPr/>
          </p:nvSpPr>
          <p:spPr>
            <a:xfrm>
              <a:off x="422740" y="312566"/>
              <a:ext cx="418836" cy="419122"/>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08" name="Group 508">
            <a:hlinkClick r:id="rId3" action="ppaction://hlinksldjump"/>
          </p:cNvPr>
          <p:cNvGrpSpPr/>
          <p:nvPr/>
        </p:nvGrpSpPr>
        <p:grpSpPr>
          <a:xfrm>
            <a:off x="7649237" y="116"/>
            <a:ext cx="1520278" cy="1125049"/>
            <a:chOff x="0" y="0"/>
            <a:chExt cx="1520277" cy="1125048"/>
          </a:xfrm>
        </p:grpSpPr>
        <p:grpSp>
          <p:nvGrpSpPr>
            <p:cNvPr id="506" name="Group 506"/>
            <p:cNvGrpSpPr/>
            <p:nvPr/>
          </p:nvGrpSpPr>
          <p:grpSpPr>
            <a:xfrm>
              <a:off x="-1" y="0"/>
              <a:ext cx="1520279" cy="1125049"/>
              <a:chOff x="0" y="0"/>
              <a:chExt cx="1520277" cy="1125048"/>
            </a:xfrm>
          </p:grpSpPr>
          <p:sp>
            <p:nvSpPr>
              <p:cNvPr id="504" name="Shape 504"/>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505" name="Shape 505"/>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507" name="Shape 507"/>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511" name="Group 511">
            <a:hlinkClick r:id="rId4" action="ppaction://hlinksldjump"/>
          </p:cNvPr>
          <p:cNvGrpSpPr/>
          <p:nvPr/>
        </p:nvGrpSpPr>
        <p:grpSpPr>
          <a:xfrm>
            <a:off x="7657066" y="1155816"/>
            <a:ext cx="1504620" cy="1125049"/>
            <a:chOff x="0" y="0"/>
            <a:chExt cx="1504619" cy="1125048"/>
          </a:xfrm>
        </p:grpSpPr>
        <p:sp>
          <p:nvSpPr>
            <p:cNvPr id="509" name="Shape 509"/>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10" name="Shape 510"/>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514" name="Group 514">
            <a:hlinkClick r:id="rId5" action="ppaction://hlinksldjump"/>
          </p:cNvPr>
          <p:cNvGrpSpPr/>
          <p:nvPr/>
        </p:nvGrpSpPr>
        <p:grpSpPr>
          <a:xfrm>
            <a:off x="7664895" y="2309668"/>
            <a:ext cx="1504620" cy="1125050"/>
            <a:chOff x="0" y="0"/>
            <a:chExt cx="1504619" cy="1125048"/>
          </a:xfrm>
        </p:grpSpPr>
        <p:sp>
          <p:nvSpPr>
            <p:cNvPr id="512" name="Shape 512"/>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13" name="Shape 513"/>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517" name="Group 517">
            <a:hlinkClick r:id="rId6" action="ppaction://hlinksldjump"/>
          </p:cNvPr>
          <p:cNvGrpSpPr/>
          <p:nvPr/>
        </p:nvGrpSpPr>
        <p:grpSpPr>
          <a:xfrm>
            <a:off x="7664895" y="3466001"/>
            <a:ext cx="1504620" cy="1125049"/>
            <a:chOff x="0" y="0"/>
            <a:chExt cx="1504619" cy="1125047"/>
          </a:xfrm>
        </p:grpSpPr>
        <p:sp>
          <p:nvSpPr>
            <p:cNvPr id="515" name="Shape 515"/>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16" name="Shape 516"/>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520" name="Group 520">
            <a:hlinkClick r:id="rId7" action="ppaction://hlinksldjump"/>
          </p:cNvPr>
          <p:cNvGrpSpPr/>
          <p:nvPr/>
        </p:nvGrpSpPr>
        <p:grpSpPr>
          <a:xfrm>
            <a:off x="7669766" y="5774923"/>
            <a:ext cx="1504620" cy="1125049"/>
            <a:chOff x="0" y="0"/>
            <a:chExt cx="1504619" cy="1125047"/>
          </a:xfrm>
        </p:grpSpPr>
        <p:sp>
          <p:nvSpPr>
            <p:cNvPr id="518" name="Shape 518"/>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19" name="Shape 519"/>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521" name="Shape 521"/>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522"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 name="Shape 524"/>
          <p:cNvSpPr/>
          <p:nvPr/>
        </p:nvSpPr>
        <p:spPr>
          <a:xfrm>
            <a:off x="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graphicFrame>
        <p:nvGraphicFramePr>
          <p:cNvPr id="525" name="Table 525"/>
          <p:cNvGraphicFramePr/>
          <p:nvPr/>
        </p:nvGraphicFramePr>
        <p:xfrm>
          <a:off x="342903" y="1493603"/>
          <a:ext cx="6420217" cy="1860510"/>
        </p:xfrm>
        <a:graphic>
          <a:graphicData uri="http://schemas.openxmlformats.org/drawingml/2006/table">
            <a:tbl>
              <a:tblPr rtl="1" firstRow="1" bandRow="1">
                <a:tableStyleId>{4C3C2611-4C71-4FC5-86AE-919BDF0F9419}</a:tableStyleId>
              </a:tblPr>
              <a:tblGrid>
                <a:gridCol w="1070036"/>
                <a:gridCol w="1070036"/>
                <a:gridCol w="1070036"/>
                <a:gridCol w="1070036"/>
                <a:gridCol w="1070036"/>
                <a:gridCol w="1070036"/>
              </a:tblGrid>
              <a:tr h="735050">
                <a:tc>
                  <a:txBody>
                    <a:bodyPr/>
                    <a:lstStyle/>
                    <a:p>
                      <a:pPr algn="r">
                        <a:lnSpc>
                          <a:spcPct val="90000"/>
                        </a:lnSpc>
                        <a:defRPr sz="1600" b="0">
                          <a:latin typeface="Arial Hebrew"/>
                          <a:ea typeface="Arial Hebrew"/>
                          <a:cs typeface="Arial Hebrew"/>
                          <a:sym typeface="Arial Hebrew"/>
                        </a:defRPr>
                      </a:pPr>
                      <a:endParaRPr/>
                    </a:p>
                  </a:txBody>
                  <a:tcPr marL="45720" marR="45720" anchor="ctr" horzOverflow="overflow">
                    <a:solidFill>
                      <a:srgbClr val="01BCD6"/>
                    </a:solidFill>
                  </a:tcPr>
                </a:tc>
                <a:tc gridSpan="2">
                  <a:txBody>
                    <a:bodyPr/>
                    <a:lstStyle/>
                    <a:p>
                      <a:pPr algn="r" rtl="1">
                        <a:lnSpc>
                          <a:spcPct val="90000"/>
                        </a:lnSpc>
                        <a:defRPr sz="1600">
                          <a:latin typeface="Arial Hebrew"/>
                          <a:ea typeface="Arial Hebrew"/>
                          <a:cs typeface="Arial Hebrew"/>
                          <a:sym typeface="Arial Hebrew"/>
                        </a:defRPr>
                      </a:pPr>
                      <a:r>
                        <a:t>חטיבות ביניים </a:t>
                      </a:r>
                      <a:r>
                        <a:rPr b="0"/>
                        <a:t>"</a:t>
                      </a:r>
                      <a:r>
                        <a:t>עצמאיות</a:t>
                      </a:r>
                      <a:r>
                        <a:rPr b="0"/>
                        <a:t>"</a:t>
                      </a:r>
                    </a:p>
                  </a:txBody>
                  <a:tcPr marL="45720" marR="45720" anchor="ctr" horzOverflow="overflow">
                    <a:solidFill>
                      <a:srgbClr val="01BCD6"/>
                    </a:solidFill>
                  </a:tcPr>
                </a:tc>
                <a:tc hMerge="1">
                  <a:txBody>
                    <a:bodyPr/>
                    <a:lstStyle/>
                    <a:p>
                      <a:endParaRPr lang="en-US"/>
                    </a:p>
                  </a:txBody>
                  <a:tcPr/>
                </a:tc>
                <a:tc gridSpan="2">
                  <a:txBody>
                    <a:bodyPr/>
                    <a:lstStyle/>
                    <a:p>
                      <a:pPr algn="r" rtl="1">
                        <a:lnSpc>
                          <a:spcPct val="90000"/>
                        </a:lnSpc>
                        <a:defRPr sz="1600">
                          <a:latin typeface="Arial Hebrew"/>
                          <a:ea typeface="Arial Hebrew"/>
                          <a:cs typeface="Arial Hebrew"/>
                          <a:sym typeface="Arial Hebrew"/>
                        </a:defRPr>
                      </a:pPr>
                      <a:r>
                        <a:t>חט</a:t>
                      </a:r>
                      <a:r>
                        <a:rPr b="0"/>
                        <a:t>"</a:t>
                      </a:r>
                      <a:r>
                        <a:t>ב במסגרת שש</a:t>
                      </a:r>
                      <a:r>
                        <a:rPr b="0"/>
                        <a:t>-</a:t>
                      </a:r>
                      <a:r>
                        <a:t>שנתית</a:t>
                      </a:r>
                    </a:p>
                  </a:txBody>
                  <a:tcPr marL="45720" marR="45720" anchor="ctr" horzOverflow="overflow">
                    <a:solidFill>
                      <a:srgbClr val="01BCD6"/>
                    </a:solidFill>
                  </a:tcPr>
                </a:tc>
                <a:tc hMerge="1">
                  <a:txBody>
                    <a:bodyPr/>
                    <a:lstStyle/>
                    <a:p>
                      <a:endParaRPr lang="en-US"/>
                    </a:p>
                  </a:txBody>
                  <a:tcPr/>
                </a:tc>
                <a:tc>
                  <a:txBody>
                    <a:bodyPr/>
                    <a:lstStyle/>
                    <a:p>
                      <a:pPr algn="r" rtl="1">
                        <a:lnSpc>
                          <a:spcPct val="90000"/>
                        </a:lnSpc>
                        <a:defRPr sz="1600">
                          <a:latin typeface="Arial Hebrew"/>
                          <a:ea typeface="Arial Hebrew"/>
                          <a:cs typeface="Arial Hebrew"/>
                          <a:sym typeface="Arial Hebrew"/>
                        </a:defRPr>
                      </a:pPr>
                      <a:r>
                        <a:t>סה</a:t>
                      </a:r>
                      <a:r>
                        <a:rPr b="0"/>
                        <a:t>"</a:t>
                      </a:r>
                      <a:r>
                        <a:t>כ</a:t>
                      </a:r>
                    </a:p>
                  </a:txBody>
                  <a:tcPr marL="45720" marR="45720" anchor="ctr" horzOverflow="overflow">
                    <a:solidFill>
                      <a:srgbClr val="01BCD6"/>
                    </a:solidFill>
                  </a:tcPr>
                </a:tc>
              </a:tr>
              <a:tr h="419607">
                <a:tc>
                  <a:txBody>
                    <a:bodyPr/>
                    <a:lstStyle/>
                    <a:p>
                      <a:pPr algn="r">
                        <a:defRPr sz="1600">
                          <a:latin typeface="Arial Hebrew"/>
                          <a:ea typeface="Arial Hebrew"/>
                          <a:cs typeface="Arial Hebrew"/>
                          <a:sym typeface="Arial Hebrew"/>
                        </a:defRPr>
                      </a:pPr>
                      <a:endParaRP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רשות</a:t>
                      </a: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בעלות</a:t>
                      </a: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רשות</a:t>
                      </a:r>
                    </a:p>
                  </a:txBody>
                  <a:tcPr marL="45720" marR="45720" anchor="ctr" horzOverflow="overflow">
                    <a:solidFill>
                      <a:srgbClr val="01BCD6">
                        <a:alpha val="50000"/>
                      </a:srgbClr>
                    </a:solidFill>
                  </a:tcPr>
                </a:tc>
                <a:tc>
                  <a:txBody>
                    <a:bodyPr/>
                    <a:lstStyle/>
                    <a:p>
                      <a:pPr algn="r">
                        <a:defRPr sz="1800"/>
                      </a:pPr>
                      <a:r>
                        <a:rPr sz="1600">
                          <a:latin typeface="Arial Hebrew"/>
                          <a:ea typeface="Arial Hebrew"/>
                          <a:cs typeface="Arial Hebrew"/>
                          <a:sym typeface="Arial Hebrew"/>
                        </a:rPr>
                        <a:t>בעלות</a:t>
                      </a:r>
                    </a:p>
                  </a:txBody>
                  <a:tcPr marL="45720" marR="45720" anchor="ctr" horzOverflow="overflow">
                    <a:solidFill>
                      <a:srgbClr val="01BCD6">
                        <a:alpha val="50000"/>
                      </a:srgbClr>
                    </a:solidFill>
                  </a:tcPr>
                </a:tc>
                <a:tc>
                  <a:txBody>
                    <a:bodyPr/>
                    <a:lstStyle/>
                    <a:p>
                      <a:pPr algn="r">
                        <a:defRPr sz="1600">
                          <a:latin typeface="Arial Hebrew"/>
                          <a:ea typeface="Arial Hebrew"/>
                          <a:cs typeface="Arial Hebrew"/>
                          <a:sym typeface="Arial Hebrew"/>
                        </a:defRPr>
                      </a:pPr>
                      <a:endParaRPr/>
                    </a:p>
                  </a:txBody>
                  <a:tcPr marL="45720" marR="45720" anchor="ctr" horzOverflow="overflow">
                    <a:solidFill>
                      <a:srgbClr val="01BCD6">
                        <a:alpha val="50000"/>
                      </a:srgbClr>
                    </a:solidFill>
                  </a:tcPr>
                </a:tc>
              </a:tr>
              <a:tr h="705852">
                <a:tc>
                  <a:txBody>
                    <a:bodyPr/>
                    <a:lstStyle/>
                    <a:p>
                      <a:pPr algn="r">
                        <a:defRPr sz="1800"/>
                      </a:pPr>
                      <a:r>
                        <a:rPr sz="1600">
                          <a:latin typeface="Arial Hebrew"/>
                          <a:ea typeface="Arial Hebrew"/>
                          <a:cs typeface="Arial Hebrew"/>
                          <a:sym typeface="Arial Hebrew"/>
                        </a:rPr>
                        <a:t>מס' בתיה"ס</a:t>
                      </a:r>
                    </a:p>
                  </a:txBody>
                  <a:tcPr marL="45720" marR="45720" anchor="ctr" horzOverflow="overflow">
                    <a:solidFill>
                      <a:srgbClr val="01BCD6">
                        <a:alpha val="19764"/>
                      </a:srgbClr>
                    </a:solidFill>
                  </a:tcPr>
                </a:tc>
                <a:tc>
                  <a:txBody>
                    <a:bodyPr/>
                    <a:lstStyle/>
                    <a:p>
                      <a:pPr algn="r">
                        <a:defRPr sz="1800"/>
                      </a:pPr>
                      <a:r>
                        <a:rPr sz="1600">
                          <a:latin typeface="Arial Hebrew"/>
                          <a:ea typeface="Arial Hebrew"/>
                          <a:cs typeface="Arial Hebrew"/>
                          <a:sym typeface="Arial Hebrew"/>
                        </a:rPr>
                        <a:t>142</a:t>
                      </a:r>
                    </a:p>
                  </a:txBody>
                  <a:tcPr marL="45720" marR="45720" anchor="ctr" horzOverflow="overflow">
                    <a:solidFill>
                      <a:srgbClr val="01BCD6">
                        <a:alpha val="19764"/>
                      </a:srgbClr>
                    </a:solidFill>
                  </a:tcPr>
                </a:tc>
                <a:tc>
                  <a:txBody>
                    <a:bodyPr/>
                    <a:lstStyle/>
                    <a:p>
                      <a:pPr algn="r">
                        <a:defRPr sz="1800"/>
                      </a:pPr>
                      <a:r>
                        <a:rPr sz="1600">
                          <a:latin typeface="Arial Hebrew"/>
                          <a:ea typeface="Arial Hebrew"/>
                          <a:cs typeface="Arial Hebrew"/>
                          <a:sym typeface="Arial Hebrew"/>
                        </a:rPr>
                        <a:t>9</a:t>
                      </a:r>
                    </a:p>
                  </a:txBody>
                  <a:tcPr marL="45720" marR="45720" anchor="ctr" horzOverflow="overflow">
                    <a:solidFill>
                      <a:srgbClr val="01BCD6">
                        <a:alpha val="19764"/>
                      </a:srgbClr>
                    </a:solidFill>
                  </a:tcPr>
                </a:tc>
                <a:tc>
                  <a:txBody>
                    <a:bodyPr/>
                    <a:lstStyle/>
                    <a:p>
                      <a:pPr algn="r">
                        <a:defRPr sz="1800"/>
                      </a:pPr>
                      <a:r>
                        <a:rPr sz="1600">
                          <a:latin typeface="Arial Hebrew"/>
                          <a:ea typeface="Arial Hebrew"/>
                          <a:cs typeface="Arial Hebrew"/>
                          <a:sym typeface="Arial Hebrew"/>
                        </a:rPr>
                        <a:t>258</a:t>
                      </a:r>
                    </a:p>
                  </a:txBody>
                  <a:tcPr marL="45720" marR="45720" anchor="ctr" horzOverflow="overflow">
                    <a:solidFill>
                      <a:srgbClr val="01BCD6">
                        <a:alpha val="19764"/>
                      </a:srgbClr>
                    </a:solidFill>
                  </a:tcPr>
                </a:tc>
                <a:tc>
                  <a:txBody>
                    <a:bodyPr/>
                    <a:lstStyle/>
                    <a:p>
                      <a:pPr algn="r">
                        <a:defRPr sz="1800"/>
                      </a:pPr>
                      <a:r>
                        <a:rPr sz="1600">
                          <a:latin typeface="Arial Hebrew"/>
                          <a:ea typeface="Arial Hebrew"/>
                          <a:cs typeface="Arial Hebrew"/>
                          <a:sym typeface="Arial Hebrew"/>
                        </a:rPr>
                        <a:t>315</a:t>
                      </a:r>
                    </a:p>
                  </a:txBody>
                  <a:tcPr marL="45720" marR="45720" anchor="ctr" horzOverflow="overflow">
                    <a:solidFill>
                      <a:srgbClr val="01BCD6">
                        <a:alpha val="19764"/>
                      </a:srgbClr>
                    </a:solidFill>
                  </a:tcPr>
                </a:tc>
                <a:tc>
                  <a:txBody>
                    <a:bodyPr/>
                    <a:lstStyle/>
                    <a:p>
                      <a:pPr algn="r">
                        <a:defRPr sz="1800"/>
                      </a:pPr>
                      <a:r>
                        <a:rPr sz="1600">
                          <a:latin typeface="Arial Hebrew"/>
                          <a:ea typeface="Arial Hebrew"/>
                          <a:cs typeface="Arial Hebrew"/>
                          <a:sym typeface="Arial Hebrew"/>
                        </a:rPr>
                        <a:t>724</a:t>
                      </a:r>
                    </a:p>
                  </a:txBody>
                  <a:tcPr marL="45720" marR="45720" anchor="ctr" horzOverflow="overflow">
                    <a:solidFill>
                      <a:srgbClr val="01BCD6">
                        <a:alpha val="19764"/>
                      </a:srgbClr>
                    </a:solidFill>
                  </a:tcPr>
                </a:tc>
              </a:tr>
            </a:tbl>
          </a:graphicData>
        </a:graphic>
      </p:graphicFrame>
      <p:sp>
        <p:nvSpPr>
          <p:cNvPr id="526" name="Shape 526"/>
          <p:cNvSpPr/>
          <p:nvPr/>
        </p:nvSpPr>
        <p:spPr>
          <a:xfrm>
            <a:off x="504660" y="468630"/>
            <a:ext cx="6157848" cy="497839"/>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gn="ctr" rtl="1">
              <a:defRPr sz="3000" b="1">
                <a:solidFill>
                  <a:srgbClr val="0C1F75"/>
                </a:solidFill>
                <a:latin typeface="Arial Hebrew"/>
                <a:ea typeface="Arial Hebrew"/>
                <a:cs typeface="Arial Hebrew"/>
                <a:sym typeface="Arial Hebrew"/>
              </a:defRPr>
            </a:lvl1pPr>
          </a:lstStyle>
          <a:p>
            <a:r>
              <a:t>הרחבת הניהול העצמי לחטיבות הביניים</a:t>
            </a:r>
          </a:p>
        </p:txBody>
      </p:sp>
      <p:grpSp>
        <p:nvGrpSpPr>
          <p:cNvPr id="531" name="Group 531">
            <a:hlinkClick r:id="rId2" action="ppaction://hlinksldjump"/>
          </p:cNvPr>
          <p:cNvGrpSpPr/>
          <p:nvPr/>
        </p:nvGrpSpPr>
        <p:grpSpPr>
          <a:xfrm>
            <a:off x="6972299" y="4619223"/>
            <a:ext cx="2197216" cy="1125049"/>
            <a:chOff x="0" y="0"/>
            <a:chExt cx="2197215" cy="1125048"/>
          </a:xfrm>
        </p:grpSpPr>
        <p:sp>
          <p:nvSpPr>
            <p:cNvPr id="527" name="Shape 527"/>
            <p:cNvSpPr/>
            <p:nvPr/>
          </p:nvSpPr>
          <p:spPr>
            <a:xfrm>
              <a:off x="692596" y="-1"/>
              <a:ext cx="1504620"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28" name="Shape 528"/>
            <p:cNvSpPr/>
            <p:nvPr/>
          </p:nvSpPr>
          <p:spPr>
            <a:xfrm rot="10800000">
              <a:off x="0" y="11079"/>
              <a:ext cx="1264321"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29" name="Shape 529"/>
            <p:cNvSpPr/>
            <p:nvPr/>
          </p:nvSpPr>
          <p:spPr>
            <a:xfrm>
              <a:off x="939976" y="402503"/>
              <a:ext cx="937043"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b="1">
                  <a:solidFill>
                    <a:srgbClr val="0C1F75"/>
                  </a:solidFill>
                  <a:latin typeface="Arial Hebrew"/>
                  <a:ea typeface="Arial Hebrew"/>
                  <a:cs typeface="Arial Hebrew"/>
                  <a:sym typeface="Arial Hebrew"/>
                </a:defRPr>
              </a:lvl1pPr>
            </a:lstStyle>
            <a:p>
              <a:r>
                <a:t>אתגרים</a:t>
              </a:r>
            </a:p>
          </p:txBody>
        </p:sp>
        <p:sp>
          <p:nvSpPr>
            <p:cNvPr id="530" name="Shape 530"/>
            <p:cNvSpPr/>
            <p:nvPr/>
          </p:nvSpPr>
          <p:spPr>
            <a:xfrm>
              <a:off x="422740" y="312566"/>
              <a:ext cx="418836" cy="419122"/>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36" name="Group 536">
            <a:hlinkClick r:id="rId3" action="ppaction://hlinksldjump"/>
          </p:cNvPr>
          <p:cNvGrpSpPr/>
          <p:nvPr/>
        </p:nvGrpSpPr>
        <p:grpSpPr>
          <a:xfrm>
            <a:off x="7649237" y="116"/>
            <a:ext cx="1520278" cy="1125049"/>
            <a:chOff x="0" y="0"/>
            <a:chExt cx="1520277" cy="1125048"/>
          </a:xfrm>
        </p:grpSpPr>
        <p:grpSp>
          <p:nvGrpSpPr>
            <p:cNvPr id="534" name="Group 534"/>
            <p:cNvGrpSpPr/>
            <p:nvPr/>
          </p:nvGrpSpPr>
          <p:grpSpPr>
            <a:xfrm>
              <a:off x="-1" y="0"/>
              <a:ext cx="1520279" cy="1125049"/>
              <a:chOff x="0" y="0"/>
              <a:chExt cx="1520277" cy="1125048"/>
            </a:xfrm>
          </p:grpSpPr>
          <p:sp>
            <p:nvSpPr>
              <p:cNvPr id="532" name="Shape 532"/>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533" name="Shape 533"/>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535" name="Shape 535"/>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539" name="Group 539">
            <a:hlinkClick r:id="rId4" action="ppaction://hlinksldjump"/>
          </p:cNvPr>
          <p:cNvGrpSpPr/>
          <p:nvPr/>
        </p:nvGrpSpPr>
        <p:grpSpPr>
          <a:xfrm>
            <a:off x="7657066" y="1155816"/>
            <a:ext cx="1504620" cy="1125049"/>
            <a:chOff x="0" y="0"/>
            <a:chExt cx="1504619" cy="1125048"/>
          </a:xfrm>
        </p:grpSpPr>
        <p:sp>
          <p:nvSpPr>
            <p:cNvPr id="537" name="Shape 537"/>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38" name="Shape 538"/>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542" name="Group 542">
            <a:hlinkClick r:id="rId5" action="ppaction://hlinksldjump"/>
          </p:cNvPr>
          <p:cNvGrpSpPr/>
          <p:nvPr/>
        </p:nvGrpSpPr>
        <p:grpSpPr>
          <a:xfrm>
            <a:off x="7664895" y="2309668"/>
            <a:ext cx="1504620" cy="1125050"/>
            <a:chOff x="0" y="0"/>
            <a:chExt cx="1504619" cy="1125048"/>
          </a:xfrm>
        </p:grpSpPr>
        <p:sp>
          <p:nvSpPr>
            <p:cNvPr id="540" name="Shape 540"/>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41" name="Shape 541"/>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545" name="Group 545">
            <a:hlinkClick r:id="rId6" action="ppaction://hlinksldjump"/>
          </p:cNvPr>
          <p:cNvGrpSpPr/>
          <p:nvPr/>
        </p:nvGrpSpPr>
        <p:grpSpPr>
          <a:xfrm>
            <a:off x="7664895" y="3466001"/>
            <a:ext cx="1504620" cy="1125049"/>
            <a:chOff x="0" y="0"/>
            <a:chExt cx="1504619" cy="1125047"/>
          </a:xfrm>
        </p:grpSpPr>
        <p:sp>
          <p:nvSpPr>
            <p:cNvPr id="543" name="Shape 543"/>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44" name="Shape 544"/>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548" name="Group 548">
            <a:hlinkClick r:id="rId7" action="ppaction://hlinksldjump"/>
          </p:cNvPr>
          <p:cNvGrpSpPr/>
          <p:nvPr/>
        </p:nvGrpSpPr>
        <p:grpSpPr>
          <a:xfrm>
            <a:off x="7669766" y="5774923"/>
            <a:ext cx="1504620" cy="1125049"/>
            <a:chOff x="0" y="0"/>
            <a:chExt cx="1504619" cy="1125047"/>
          </a:xfrm>
        </p:grpSpPr>
        <p:sp>
          <p:nvSpPr>
            <p:cNvPr id="546" name="Shape 546"/>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47" name="Shape 547"/>
            <p:cNvSpPr/>
            <p:nvPr/>
          </p:nvSpPr>
          <p:spPr>
            <a:xfrm>
              <a:off x="418961" y="377104"/>
              <a:ext cx="65674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נספח</a:t>
              </a:r>
            </a:p>
          </p:txBody>
        </p:sp>
      </p:grpSp>
      <p:sp>
        <p:nvSpPr>
          <p:cNvPr id="549" name="Shape 549"/>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550"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 name="Shape 552"/>
          <p:cNvSpPr/>
          <p:nvPr/>
        </p:nvSpPr>
        <p:spPr>
          <a:xfrm>
            <a:off x="1270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553" name="Shape 553"/>
          <p:cNvSpPr/>
          <p:nvPr/>
        </p:nvSpPr>
        <p:spPr>
          <a:xfrm>
            <a:off x="215765" y="194842"/>
            <a:ext cx="6904123" cy="5597985"/>
          </a:xfrm>
          <a:prstGeom prst="rect">
            <a:avLst/>
          </a:prstGeom>
          <a:solidFill>
            <a:srgbClr val="E3EFEA"/>
          </a:solidFill>
          <a:ln w="12700">
            <a:miter lim="400000"/>
          </a:ln>
        </p:spPr>
        <p:txBody>
          <a:bodyPr lIns="45718" tIns="45718" rIns="45718" bIns="45718" anchor="ctr"/>
          <a:lstStyle/>
          <a:p>
            <a:pPr>
              <a:defRPr>
                <a:latin typeface="Arial Hebrew"/>
                <a:ea typeface="Arial Hebrew"/>
                <a:cs typeface="Arial Hebrew"/>
                <a:sym typeface="Arial Hebrew"/>
              </a:defRPr>
            </a:pPr>
            <a:endParaRPr/>
          </a:p>
        </p:txBody>
      </p:sp>
      <p:grpSp>
        <p:nvGrpSpPr>
          <p:cNvPr id="558" name="Group 558">
            <a:hlinkClick r:id="rId2" action="ppaction://hlinksldjump"/>
          </p:cNvPr>
          <p:cNvGrpSpPr/>
          <p:nvPr/>
        </p:nvGrpSpPr>
        <p:grpSpPr>
          <a:xfrm>
            <a:off x="6972299" y="5774922"/>
            <a:ext cx="2189386" cy="1125050"/>
            <a:chOff x="0" y="-1"/>
            <a:chExt cx="2189385" cy="1125049"/>
          </a:xfrm>
        </p:grpSpPr>
        <p:sp>
          <p:nvSpPr>
            <p:cNvPr id="554" name="Shape 554"/>
            <p:cNvSpPr/>
            <p:nvPr/>
          </p:nvSpPr>
          <p:spPr>
            <a:xfrm>
              <a:off x="684767" y="-1"/>
              <a:ext cx="1504619"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55" name="Shape 555"/>
            <p:cNvSpPr/>
            <p:nvPr/>
          </p:nvSpPr>
          <p:spPr>
            <a:xfrm rot="10800000">
              <a:off x="0" y="-2"/>
              <a:ext cx="1264320"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56" name="Shape 556"/>
            <p:cNvSpPr/>
            <p:nvPr/>
          </p:nvSpPr>
          <p:spPr>
            <a:xfrm>
              <a:off x="1069059" y="380737"/>
              <a:ext cx="69141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b="1">
                  <a:solidFill>
                    <a:srgbClr val="0C1F75"/>
                  </a:solidFill>
                  <a:latin typeface="Arial Hebrew"/>
                  <a:ea typeface="Arial Hebrew"/>
                  <a:cs typeface="Arial Hebrew"/>
                  <a:sym typeface="Arial Hebrew"/>
                </a:defRPr>
              </a:lvl1pPr>
            </a:lstStyle>
            <a:p>
              <a:r>
                <a:t>נספח</a:t>
              </a:r>
            </a:p>
          </p:txBody>
        </p:sp>
        <p:sp>
          <p:nvSpPr>
            <p:cNvPr id="557" name="Shape 557"/>
            <p:cNvSpPr/>
            <p:nvPr/>
          </p:nvSpPr>
          <p:spPr>
            <a:xfrm>
              <a:off x="472855" y="381508"/>
              <a:ext cx="369056" cy="318496"/>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63" name="Group 563">
            <a:hlinkClick r:id="rId3" action="ppaction://hlinksldjump"/>
          </p:cNvPr>
          <p:cNvGrpSpPr/>
          <p:nvPr/>
        </p:nvGrpSpPr>
        <p:grpSpPr>
          <a:xfrm>
            <a:off x="7649237" y="116"/>
            <a:ext cx="1520278" cy="1125049"/>
            <a:chOff x="0" y="0"/>
            <a:chExt cx="1520277" cy="1125048"/>
          </a:xfrm>
        </p:grpSpPr>
        <p:grpSp>
          <p:nvGrpSpPr>
            <p:cNvPr id="561" name="Group 561"/>
            <p:cNvGrpSpPr/>
            <p:nvPr/>
          </p:nvGrpSpPr>
          <p:grpSpPr>
            <a:xfrm>
              <a:off x="-1" y="0"/>
              <a:ext cx="1520279" cy="1125049"/>
              <a:chOff x="0" y="0"/>
              <a:chExt cx="1520277" cy="1125048"/>
            </a:xfrm>
          </p:grpSpPr>
          <p:sp>
            <p:nvSpPr>
              <p:cNvPr id="559" name="Shape 559"/>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560" name="Shape 560"/>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562" name="Shape 562"/>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566" name="Group 566">
            <a:hlinkClick r:id="rId4" action="ppaction://hlinksldjump"/>
          </p:cNvPr>
          <p:cNvGrpSpPr/>
          <p:nvPr/>
        </p:nvGrpSpPr>
        <p:grpSpPr>
          <a:xfrm>
            <a:off x="7657066" y="1155816"/>
            <a:ext cx="1504620" cy="1125049"/>
            <a:chOff x="0" y="0"/>
            <a:chExt cx="1504619" cy="1125048"/>
          </a:xfrm>
        </p:grpSpPr>
        <p:sp>
          <p:nvSpPr>
            <p:cNvPr id="564" name="Shape 564"/>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65" name="Shape 565"/>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569" name="Group 569">
            <a:hlinkClick r:id="rId5" action="ppaction://hlinksldjump"/>
          </p:cNvPr>
          <p:cNvGrpSpPr/>
          <p:nvPr/>
        </p:nvGrpSpPr>
        <p:grpSpPr>
          <a:xfrm>
            <a:off x="7664895" y="2309668"/>
            <a:ext cx="1504620" cy="1125050"/>
            <a:chOff x="0" y="0"/>
            <a:chExt cx="1504619" cy="1125048"/>
          </a:xfrm>
        </p:grpSpPr>
        <p:sp>
          <p:nvSpPr>
            <p:cNvPr id="567" name="Shape 567"/>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68" name="Shape 568"/>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572" name="Group 572">
            <a:hlinkClick r:id="rId6" action="ppaction://hlinksldjump"/>
          </p:cNvPr>
          <p:cNvGrpSpPr/>
          <p:nvPr/>
        </p:nvGrpSpPr>
        <p:grpSpPr>
          <a:xfrm>
            <a:off x="7664895" y="3466001"/>
            <a:ext cx="1504620" cy="1125049"/>
            <a:chOff x="0" y="0"/>
            <a:chExt cx="1504619" cy="1125047"/>
          </a:xfrm>
        </p:grpSpPr>
        <p:sp>
          <p:nvSpPr>
            <p:cNvPr id="570" name="Shape 570"/>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71" name="Shape 571"/>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575" name="Group 575">
            <a:hlinkClick r:id="rId7" action="ppaction://hlinksldjump"/>
          </p:cNvPr>
          <p:cNvGrpSpPr/>
          <p:nvPr/>
        </p:nvGrpSpPr>
        <p:grpSpPr>
          <a:xfrm>
            <a:off x="7664895" y="4619854"/>
            <a:ext cx="1504620" cy="1125049"/>
            <a:chOff x="0" y="0"/>
            <a:chExt cx="1504619" cy="1125047"/>
          </a:xfrm>
        </p:grpSpPr>
        <p:sp>
          <p:nvSpPr>
            <p:cNvPr id="573" name="Shape 573"/>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74" name="Shape 574"/>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sp>
        <p:nvSpPr>
          <p:cNvPr id="576" name="Shape 576"/>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577"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
        <p:nvSpPr>
          <p:cNvPr id="578" name="Shape 578"/>
          <p:cNvSpPr/>
          <p:nvPr/>
        </p:nvSpPr>
        <p:spPr>
          <a:xfrm>
            <a:off x="575236" y="470980"/>
            <a:ext cx="6299632" cy="425068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130000"/>
              </a:lnSpc>
              <a:defRPr sz="2000" b="1">
                <a:solidFill>
                  <a:srgbClr val="0C1F75"/>
                </a:solidFill>
                <a:latin typeface="Arial Hebrew"/>
                <a:ea typeface="Arial Hebrew"/>
                <a:cs typeface="Arial Hebrew"/>
                <a:sym typeface="Arial Hebrew"/>
              </a:defRPr>
            </a:pPr>
            <a:r>
              <a:t>מושגים מרכזיים:</a:t>
            </a:r>
          </a:p>
          <a:p>
            <a:pPr rtl="1">
              <a:lnSpc>
                <a:spcPct val="130000"/>
              </a:lnSpc>
              <a:defRPr sz="1400" b="1">
                <a:solidFill>
                  <a:srgbClr val="0C1F75"/>
                </a:solidFill>
                <a:latin typeface="Arial Hebrew"/>
                <a:ea typeface="Arial Hebrew"/>
                <a:cs typeface="Arial Hebrew"/>
                <a:sym typeface="Arial Hebrew"/>
              </a:defRPr>
            </a:pPr>
            <a:endParaRPr/>
          </a:p>
          <a:p>
            <a:pPr rtl="1">
              <a:lnSpc>
                <a:spcPct val="130000"/>
              </a:lnSpc>
              <a:defRPr sz="2000" b="1">
                <a:solidFill>
                  <a:srgbClr val="0C1F75"/>
                </a:solidFill>
                <a:latin typeface="Arial Hebrew"/>
                <a:ea typeface="Arial Hebrew"/>
                <a:cs typeface="Arial Hebrew"/>
                <a:sym typeface="Arial Hebrew"/>
              </a:defRPr>
            </a:pPr>
            <a:r>
              <a:t>מסמך ההבנות: </a:t>
            </a:r>
            <a:r>
              <a:rPr>
                <a:solidFill>
                  <a:srgbClr val="01BCD6"/>
                </a:solidFill>
              </a:rPr>
              <a:t>מסמך המסדיר את היחסים בין משרד החינוך והרשות המקומית עם כניסתה לניהול עצמי. הכניסה לניהול עצמי הינה רשותית. </a:t>
            </a:r>
            <a:endParaRPr u="sng">
              <a:solidFill>
                <a:srgbClr val="01BCD6"/>
              </a:solidFill>
            </a:endParaRPr>
          </a:p>
          <a:p>
            <a:pPr rtl="1">
              <a:lnSpc>
                <a:spcPct val="130000"/>
              </a:lnSpc>
              <a:defRPr sz="2000" b="1">
                <a:solidFill>
                  <a:srgbClr val="0C1F75"/>
                </a:solidFill>
                <a:latin typeface="Arial Hebrew"/>
                <a:ea typeface="Arial Hebrew"/>
                <a:cs typeface="Arial Hebrew"/>
                <a:sym typeface="Arial Hebrew"/>
              </a:defRPr>
            </a:pPr>
            <a:endParaRPr u="sng">
              <a:solidFill>
                <a:srgbClr val="01BCD6"/>
              </a:solidFill>
            </a:endParaRPr>
          </a:p>
          <a:p>
            <a:pPr rtl="1">
              <a:lnSpc>
                <a:spcPct val="130000"/>
              </a:lnSpc>
              <a:defRPr sz="2000" b="1">
                <a:solidFill>
                  <a:srgbClr val="0C1F75"/>
                </a:solidFill>
                <a:latin typeface="Arial Hebrew"/>
                <a:ea typeface="Arial Hebrew"/>
                <a:cs typeface="Arial Hebrew"/>
                <a:sym typeface="Arial Hebrew"/>
              </a:defRPr>
            </a:pPr>
            <a:r>
              <a:t>סל תלמיד: </a:t>
            </a:r>
            <a:r>
              <a:rPr>
                <a:solidFill>
                  <a:srgbClr val="01BCD6"/>
                </a:solidFill>
              </a:rPr>
              <a:t>מפתח ההקצאה לבתיה"ס בניהול עצמי. הסל כולל את רשימת תחומי האחריות שעברו לאחריות בתיה"ס (חשמל, מים, תיקוני שבר וכד') ואת הסכום שביה"ס מקבל עבורם. בסל נכללים כספים תוספתיים שמשרד החינוך מעביר. במקומות בהן יש שונות גדולה בין בתיה"ס, יוצרים סל דיפרנציאלי ע"ב קריטריונים שקופים, שוויוניים והוגנים. </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 name="Shape 580"/>
          <p:cNvSpPr/>
          <p:nvPr/>
        </p:nvSpPr>
        <p:spPr>
          <a:xfrm>
            <a:off x="12700" y="-3577"/>
            <a:ext cx="7632814" cy="6865154"/>
          </a:xfrm>
          <a:prstGeom prst="rect">
            <a:avLst/>
          </a:prstGeom>
          <a:solidFill>
            <a:srgbClr val="F2FFF9"/>
          </a:solidFill>
          <a:ln w="12700">
            <a:miter lim="400000"/>
          </a:ln>
        </p:spPr>
        <p:txBody>
          <a:bodyPr lIns="45718" tIns="45718" rIns="45718" bIns="45718" anchor="ctr"/>
          <a:lstStyle/>
          <a:p>
            <a:pPr>
              <a:defRPr>
                <a:solidFill>
                  <a:schemeClr val="accent5"/>
                </a:solidFill>
              </a:defRPr>
            </a:pPr>
            <a:endParaRPr/>
          </a:p>
        </p:txBody>
      </p:sp>
      <p:sp>
        <p:nvSpPr>
          <p:cNvPr id="581" name="Shape 581"/>
          <p:cNvSpPr/>
          <p:nvPr/>
        </p:nvSpPr>
        <p:spPr>
          <a:xfrm>
            <a:off x="215765" y="194842"/>
            <a:ext cx="6904123" cy="5597985"/>
          </a:xfrm>
          <a:prstGeom prst="rect">
            <a:avLst/>
          </a:prstGeom>
          <a:solidFill>
            <a:srgbClr val="E3EFEA"/>
          </a:solidFill>
          <a:ln w="12700">
            <a:miter lim="400000"/>
          </a:ln>
        </p:spPr>
        <p:txBody>
          <a:bodyPr lIns="45718" tIns="45718" rIns="45718" bIns="45718" anchor="ctr"/>
          <a:lstStyle/>
          <a:p>
            <a:pPr>
              <a:defRPr>
                <a:latin typeface="Arial Hebrew"/>
                <a:ea typeface="Arial Hebrew"/>
                <a:cs typeface="Arial Hebrew"/>
                <a:sym typeface="Arial Hebrew"/>
              </a:defRPr>
            </a:pPr>
            <a:endParaRPr/>
          </a:p>
        </p:txBody>
      </p:sp>
      <p:grpSp>
        <p:nvGrpSpPr>
          <p:cNvPr id="586" name="Group 586">
            <a:hlinkClick r:id="rId2" action="ppaction://hlinksldjump"/>
          </p:cNvPr>
          <p:cNvGrpSpPr/>
          <p:nvPr/>
        </p:nvGrpSpPr>
        <p:grpSpPr>
          <a:xfrm>
            <a:off x="6972299" y="5774922"/>
            <a:ext cx="2189386" cy="1125050"/>
            <a:chOff x="0" y="-1"/>
            <a:chExt cx="2189385" cy="1125049"/>
          </a:xfrm>
        </p:grpSpPr>
        <p:sp>
          <p:nvSpPr>
            <p:cNvPr id="582" name="Shape 582"/>
            <p:cNvSpPr/>
            <p:nvPr/>
          </p:nvSpPr>
          <p:spPr>
            <a:xfrm>
              <a:off x="684767" y="-1"/>
              <a:ext cx="1504619" cy="1125049"/>
            </a:xfrm>
            <a:prstGeom prst="rect">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83" name="Shape 583"/>
            <p:cNvSpPr/>
            <p:nvPr/>
          </p:nvSpPr>
          <p:spPr>
            <a:xfrm rot="10800000">
              <a:off x="0" y="-2"/>
              <a:ext cx="1264320" cy="1113970"/>
            </a:xfrm>
            <a:prstGeom prst="rightArrow">
              <a:avLst>
                <a:gd name="adj1" fmla="val 99631"/>
                <a:gd name="adj2" fmla="val 62272"/>
              </a:avLst>
            </a:prstGeom>
            <a:solidFill>
              <a:srgbClr val="01BCD6"/>
            </a:solidFill>
            <a:ln w="12700" cap="flat">
              <a:noFill/>
              <a:miter lim="400000"/>
            </a:ln>
            <a:effectLst/>
          </p:spPr>
          <p:txBody>
            <a:bodyPr wrap="square" lIns="45718" tIns="45718" rIns="45718" bIns="45718" numCol="1" anchor="ctr">
              <a:noAutofit/>
            </a:bodyPr>
            <a:lstStyle/>
            <a:p>
              <a:endParaRPr/>
            </a:p>
          </p:txBody>
        </p:sp>
        <p:sp>
          <p:nvSpPr>
            <p:cNvPr id="584" name="Shape 584"/>
            <p:cNvSpPr/>
            <p:nvPr/>
          </p:nvSpPr>
          <p:spPr>
            <a:xfrm>
              <a:off x="1069059" y="380737"/>
              <a:ext cx="691412"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b="1">
                  <a:solidFill>
                    <a:srgbClr val="0C1F75"/>
                  </a:solidFill>
                  <a:latin typeface="Arial Hebrew"/>
                  <a:ea typeface="Arial Hebrew"/>
                  <a:cs typeface="Arial Hebrew"/>
                  <a:sym typeface="Arial Hebrew"/>
                </a:defRPr>
              </a:lvl1pPr>
            </a:lstStyle>
            <a:p>
              <a:r>
                <a:t>נספח</a:t>
              </a:r>
            </a:p>
          </p:txBody>
        </p:sp>
        <p:sp>
          <p:nvSpPr>
            <p:cNvPr id="585" name="Shape 585"/>
            <p:cNvSpPr/>
            <p:nvPr/>
          </p:nvSpPr>
          <p:spPr>
            <a:xfrm>
              <a:off x="472855" y="381508"/>
              <a:ext cx="369056" cy="318496"/>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rgbClr val="0C1F75"/>
            </a:solidFill>
            <a:ln w="12700" cap="flat">
              <a:noFill/>
              <a:miter lim="400000"/>
            </a:ln>
            <a:effectLst/>
          </p:spPr>
          <p:txBody>
            <a:bodyPr wrap="square" lIns="45718" tIns="45718" rIns="45718" bIns="45718" numCol="1" anchor="ctr">
              <a:noAutofit/>
            </a:bodyPr>
            <a:lstStyle/>
            <a:p>
              <a:pPr algn="l" defTabSz="342889">
                <a:defRPr sz="22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91" name="Group 591">
            <a:hlinkClick r:id="rId3" action="ppaction://hlinksldjump"/>
          </p:cNvPr>
          <p:cNvGrpSpPr/>
          <p:nvPr/>
        </p:nvGrpSpPr>
        <p:grpSpPr>
          <a:xfrm>
            <a:off x="7649237" y="116"/>
            <a:ext cx="1520278" cy="1125049"/>
            <a:chOff x="0" y="0"/>
            <a:chExt cx="1520277" cy="1125048"/>
          </a:xfrm>
        </p:grpSpPr>
        <p:grpSp>
          <p:nvGrpSpPr>
            <p:cNvPr id="589" name="Group 589"/>
            <p:cNvGrpSpPr/>
            <p:nvPr/>
          </p:nvGrpSpPr>
          <p:grpSpPr>
            <a:xfrm>
              <a:off x="-1" y="0"/>
              <a:ext cx="1520279" cy="1125049"/>
              <a:chOff x="0" y="0"/>
              <a:chExt cx="1520277" cy="1125048"/>
            </a:xfrm>
          </p:grpSpPr>
          <p:sp>
            <p:nvSpPr>
              <p:cNvPr id="587" name="Shape 587"/>
              <p:cNvSpPr/>
              <p:nvPr/>
            </p:nvSpPr>
            <p:spPr>
              <a:xfrm>
                <a:off x="-1" y="0"/>
                <a:ext cx="1520279" cy="1125049"/>
              </a:xfrm>
              <a:prstGeom prst="rect">
                <a:avLst/>
              </a:prstGeom>
              <a:solidFill>
                <a:srgbClr val="FFDB43"/>
              </a:solidFill>
              <a:ln w="12700" cap="flat">
                <a:noFill/>
                <a:miter lim="400000"/>
              </a:ln>
              <a:effectLst/>
            </p:spPr>
            <p:txBody>
              <a:bodyPr wrap="square" lIns="45718" tIns="45718" rIns="45718" bIns="45718" numCol="1" anchor="ctr">
                <a:noAutofit/>
              </a:bodyPr>
              <a:lstStyle/>
              <a:p>
                <a:pPr algn="l"/>
                <a:endParaRPr/>
              </a:p>
            </p:txBody>
          </p:sp>
          <p:sp>
            <p:nvSpPr>
              <p:cNvPr id="588" name="Shape 588"/>
              <p:cNvSpPr/>
              <p:nvPr/>
            </p:nvSpPr>
            <p:spPr>
              <a:xfrm>
                <a:off x="-1" y="395981"/>
                <a:ext cx="1520279" cy="33308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ctr">
                <a:spAutoFit/>
              </a:bodyPr>
              <a:lstStyle>
                <a:lvl1pPr algn="l"/>
              </a:lstStyle>
              <a:p>
                <a:r>
                  <a:t> </a:t>
                </a:r>
              </a:p>
            </p:txBody>
          </p:sp>
        </p:grpSp>
        <p:sp>
          <p:nvSpPr>
            <p:cNvPr id="590" name="Shape 590"/>
            <p:cNvSpPr/>
            <p:nvPr/>
          </p:nvSpPr>
          <p:spPr>
            <a:xfrm>
              <a:off x="537907" y="377105"/>
              <a:ext cx="527658"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רקע</a:t>
              </a:r>
            </a:p>
          </p:txBody>
        </p:sp>
      </p:grpSp>
      <p:grpSp>
        <p:nvGrpSpPr>
          <p:cNvPr id="594" name="Group 594">
            <a:hlinkClick r:id="rId4" action="ppaction://hlinksldjump"/>
          </p:cNvPr>
          <p:cNvGrpSpPr/>
          <p:nvPr/>
        </p:nvGrpSpPr>
        <p:grpSpPr>
          <a:xfrm>
            <a:off x="7657066" y="1155816"/>
            <a:ext cx="1504620" cy="1125049"/>
            <a:chOff x="0" y="0"/>
            <a:chExt cx="1504619" cy="1125048"/>
          </a:xfrm>
        </p:grpSpPr>
        <p:sp>
          <p:nvSpPr>
            <p:cNvPr id="592" name="Shape 592"/>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93" name="Shape 593"/>
            <p:cNvSpPr/>
            <p:nvPr/>
          </p:nvSpPr>
          <p:spPr>
            <a:xfrm>
              <a:off x="351929" y="377105"/>
              <a:ext cx="80075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algn="ctr" defTabSz="457200" rtl="1">
                <a:defRPr sz="2100">
                  <a:solidFill>
                    <a:srgbClr val="0C1F75"/>
                  </a:solidFill>
                  <a:latin typeface="Arial Hebrew"/>
                  <a:ea typeface="Arial Hebrew"/>
                  <a:cs typeface="Arial Hebrew"/>
                  <a:sym typeface="Arial Hebrew"/>
                </a:defRPr>
              </a:lvl1pPr>
            </a:lstStyle>
            <a:p>
              <a:r>
                <a:t>תפיסה</a:t>
              </a:r>
            </a:p>
          </p:txBody>
        </p:sp>
      </p:grpSp>
      <p:grpSp>
        <p:nvGrpSpPr>
          <p:cNvPr id="597" name="Group 597">
            <a:hlinkClick r:id="rId5" action="ppaction://hlinksldjump"/>
          </p:cNvPr>
          <p:cNvGrpSpPr/>
          <p:nvPr/>
        </p:nvGrpSpPr>
        <p:grpSpPr>
          <a:xfrm>
            <a:off x="7664895" y="2309668"/>
            <a:ext cx="1504620" cy="1125050"/>
            <a:chOff x="0" y="0"/>
            <a:chExt cx="1504619" cy="1125048"/>
          </a:xfrm>
        </p:grpSpPr>
        <p:sp>
          <p:nvSpPr>
            <p:cNvPr id="595" name="Shape 595"/>
            <p:cNvSpPr/>
            <p:nvPr/>
          </p:nvSpPr>
          <p:spPr>
            <a:xfrm>
              <a:off x="0" y="0"/>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96" name="Shape 596"/>
            <p:cNvSpPr/>
            <p:nvPr/>
          </p:nvSpPr>
          <p:spPr>
            <a:xfrm>
              <a:off x="107450" y="119255"/>
              <a:ext cx="1289720" cy="8737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8" tIns="45718" rIns="45718" bIns="45718" numCol="1" anchor="t">
              <a:spAutoFit/>
            </a:bodyPr>
            <a:lstStyle>
              <a:lvl1pPr algn="ctr" defTabSz="457200" rtl="1">
                <a:lnSpc>
                  <a:spcPct val="90000"/>
                </a:lnSpc>
                <a:defRPr sz="2100">
                  <a:solidFill>
                    <a:srgbClr val="0C1F75"/>
                  </a:solidFill>
                  <a:latin typeface="Arial Hebrew"/>
                  <a:ea typeface="Arial Hebrew"/>
                  <a:cs typeface="Arial Hebrew"/>
                  <a:sym typeface="Arial Hebrew"/>
                </a:defRPr>
              </a:lvl1pPr>
            </a:lstStyle>
            <a:p>
              <a:r>
                <a:t>מרכיבי ההפעלה ומשאבים</a:t>
              </a:r>
            </a:p>
          </p:txBody>
        </p:sp>
      </p:grpSp>
      <p:grpSp>
        <p:nvGrpSpPr>
          <p:cNvPr id="600" name="Group 600">
            <a:hlinkClick r:id="rId6" action="ppaction://hlinksldjump"/>
          </p:cNvPr>
          <p:cNvGrpSpPr/>
          <p:nvPr/>
        </p:nvGrpSpPr>
        <p:grpSpPr>
          <a:xfrm>
            <a:off x="7664895" y="3466001"/>
            <a:ext cx="1504620" cy="1125049"/>
            <a:chOff x="0" y="0"/>
            <a:chExt cx="1504619" cy="1125047"/>
          </a:xfrm>
        </p:grpSpPr>
        <p:sp>
          <p:nvSpPr>
            <p:cNvPr id="598" name="Shape 598"/>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599" name="Shape 599"/>
            <p:cNvSpPr/>
            <p:nvPr/>
          </p:nvSpPr>
          <p:spPr>
            <a:xfrm>
              <a:off x="322985" y="378140"/>
              <a:ext cx="847699"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הישגים</a:t>
              </a:r>
            </a:p>
          </p:txBody>
        </p:sp>
      </p:grpSp>
      <p:grpSp>
        <p:nvGrpSpPr>
          <p:cNvPr id="603" name="Group 603">
            <a:hlinkClick r:id="rId7" action="ppaction://hlinksldjump"/>
          </p:cNvPr>
          <p:cNvGrpSpPr/>
          <p:nvPr/>
        </p:nvGrpSpPr>
        <p:grpSpPr>
          <a:xfrm>
            <a:off x="7664895" y="4619854"/>
            <a:ext cx="1504620" cy="1125049"/>
            <a:chOff x="0" y="0"/>
            <a:chExt cx="1504619" cy="1125047"/>
          </a:xfrm>
        </p:grpSpPr>
        <p:sp>
          <p:nvSpPr>
            <p:cNvPr id="601" name="Shape 601"/>
            <p:cNvSpPr/>
            <p:nvPr/>
          </p:nvSpPr>
          <p:spPr>
            <a:xfrm>
              <a:off x="0" y="-1"/>
              <a:ext cx="1504620" cy="1125049"/>
            </a:xfrm>
            <a:prstGeom prst="rect">
              <a:avLst/>
            </a:prstGeom>
            <a:solidFill>
              <a:srgbClr val="FFDB43"/>
            </a:solidFill>
            <a:ln w="12700" cap="flat">
              <a:noFill/>
              <a:miter lim="400000"/>
            </a:ln>
            <a:effectLst/>
          </p:spPr>
          <p:txBody>
            <a:bodyPr wrap="square" lIns="45718" tIns="45718" rIns="45718" bIns="45718" numCol="1" anchor="ctr">
              <a:noAutofit/>
            </a:bodyPr>
            <a:lstStyle/>
            <a:p>
              <a:endParaRPr/>
            </a:p>
          </p:txBody>
        </p:sp>
        <p:sp>
          <p:nvSpPr>
            <p:cNvPr id="602" name="Shape 602"/>
            <p:cNvSpPr/>
            <p:nvPr/>
          </p:nvSpPr>
          <p:spPr>
            <a:xfrm>
              <a:off x="291961" y="406196"/>
              <a:ext cx="893571" cy="37083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45718" tIns="45718" rIns="45718" bIns="45718" numCol="1" anchor="t">
              <a:spAutoFit/>
            </a:bodyPr>
            <a:lstStyle>
              <a:lvl1pPr defTabSz="457200" rtl="1">
                <a:defRPr sz="2100">
                  <a:solidFill>
                    <a:srgbClr val="0C1F75"/>
                  </a:solidFill>
                  <a:latin typeface="Arial Hebrew"/>
                  <a:ea typeface="Arial Hebrew"/>
                  <a:cs typeface="Arial Hebrew"/>
                  <a:sym typeface="Arial Hebrew"/>
                </a:defRPr>
              </a:lvl1pPr>
            </a:lstStyle>
            <a:p>
              <a:r>
                <a:t>אתגרים</a:t>
              </a:r>
            </a:p>
          </p:txBody>
        </p:sp>
      </p:grpSp>
      <p:sp>
        <p:nvSpPr>
          <p:cNvPr id="604" name="Shape 604"/>
          <p:cNvSpPr/>
          <p:nvPr/>
        </p:nvSpPr>
        <p:spPr>
          <a:xfrm>
            <a:off x="441779" y="6177426"/>
            <a:ext cx="5827205" cy="2946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60000"/>
              </a:lnSpc>
              <a:spcBef>
                <a:spcPts val="1100"/>
              </a:spcBef>
              <a:defRPr sz="1500" b="1">
                <a:solidFill>
                  <a:srgbClr val="0C1F75"/>
                </a:solidFill>
                <a:latin typeface="Arial Hebrew"/>
                <a:ea typeface="Arial Hebrew"/>
                <a:cs typeface="Arial Hebrew"/>
                <a:sym typeface="Arial Hebrew"/>
              </a:defRPr>
            </a:pPr>
            <a:r>
              <a:t>מדינת ישראל</a:t>
            </a:r>
            <a:r>
              <a:rPr b="0"/>
              <a:t> | משרד החינוך | מינהל הפדגוגי | מינהלת ניהול עצמי ומרום</a:t>
            </a:r>
          </a:p>
        </p:txBody>
      </p:sp>
      <p:pic>
        <p:nvPicPr>
          <p:cNvPr id="605" name="image1.png"/>
          <p:cNvPicPr>
            <a:picLocks noChangeAspect="1"/>
          </p:cNvPicPr>
          <p:nvPr/>
        </p:nvPicPr>
        <p:blipFill>
          <a:blip r:embed="rId8">
            <a:extLst/>
          </a:blip>
          <a:stretch>
            <a:fillRect/>
          </a:stretch>
        </p:blipFill>
        <p:spPr>
          <a:xfrm>
            <a:off x="6391509" y="6088526"/>
            <a:ext cx="406431" cy="523242"/>
          </a:xfrm>
          <a:prstGeom prst="rect">
            <a:avLst/>
          </a:prstGeom>
          <a:ln w="12700">
            <a:miter lim="400000"/>
          </a:ln>
        </p:spPr>
      </p:pic>
      <p:sp>
        <p:nvSpPr>
          <p:cNvPr id="606" name="Shape 606"/>
          <p:cNvSpPr/>
          <p:nvPr/>
        </p:nvSpPr>
        <p:spPr>
          <a:xfrm>
            <a:off x="607148" y="504191"/>
            <a:ext cx="6258130" cy="509269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rtl="1">
              <a:lnSpc>
                <a:spcPct val="130000"/>
              </a:lnSpc>
              <a:defRPr sz="2000" b="1">
                <a:solidFill>
                  <a:srgbClr val="0C1F75"/>
                </a:solidFill>
                <a:latin typeface="Arial Hebrew"/>
                <a:ea typeface="Arial Hebrew"/>
                <a:cs typeface="Arial Hebrew"/>
                <a:sym typeface="Arial Hebrew"/>
              </a:defRPr>
            </a:pPr>
            <a:r>
              <a:t>ספר נהלים רשותי: </a:t>
            </a:r>
            <a:r>
              <a:rPr>
                <a:solidFill>
                  <a:srgbClr val="01BCD6"/>
                </a:solidFill>
              </a:rPr>
              <a:t>מסמך המגדיר את מערכת היחסים בין הרשות המקומית ובתיה"ס בניהול עצמי ואת הנהלים שעל פיהם הצדדים פועלים, לרבות נהלי עבודה כספיים. המסמך נבנה בעבודה משותפת של הרשות המקומית ומנהלי בתיה"ס ונועד לשמור על שני הצדדים. </a:t>
            </a:r>
          </a:p>
          <a:p>
            <a:pPr rtl="1">
              <a:lnSpc>
                <a:spcPct val="130000"/>
              </a:lnSpc>
              <a:defRPr sz="2000" b="1">
                <a:solidFill>
                  <a:srgbClr val="0C1F75"/>
                </a:solidFill>
                <a:latin typeface="Arial Hebrew"/>
                <a:ea typeface="Arial Hebrew"/>
                <a:cs typeface="Arial Hebrew"/>
                <a:sym typeface="Arial Hebrew"/>
              </a:defRPr>
            </a:pPr>
            <a:endParaRPr u="sng">
              <a:solidFill>
                <a:srgbClr val="01BCD6"/>
              </a:solidFill>
            </a:endParaRPr>
          </a:p>
          <a:p>
            <a:pPr rtl="1">
              <a:lnSpc>
                <a:spcPct val="130000"/>
              </a:lnSpc>
              <a:defRPr sz="2000" b="1">
                <a:solidFill>
                  <a:srgbClr val="0C1F75"/>
                </a:solidFill>
                <a:latin typeface="Arial Hebrew"/>
                <a:ea typeface="Arial Hebrew"/>
                <a:cs typeface="Arial Hebrew"/>
                <a:sym typeface="Arial Hebrew"/>
              </a:defRPr>
            </a:pPr>
            <a:r>
              <a:t>ועדה מלווה: </a:t>
            </a:r>
            <a:r>
              <a:rPr>
                <a:solidFill>
                  <a:srgbClr val="01BCD6"/>
                </a:solidFill>
              </a:rPr>
              <a:t>מרכזת את כלל השותפים לטובת שיח אודות תהליכי התכנון, הצבת המטרות, העשייה החינוכית- וכל זאת בהתייחס לכלל צרכי בית הספר והמשאבים העומדים לרשותו. בוועדה חברים מנהל ביה"ס ונציגי צוות, פיקוח, נציגי אגף החינוך ברשות, הגזברות וגורמים רלוונטיים נוספים.</a:t>
            </a:r>
          </a:p>
          <a:p>
            <a:pPr rtl="1">
              <a:lnSpc>
                <a:spcPct val="130000"/>
              </a:lnSpc>
              <a:defRPr sz="2000" b="1">
                <a:solidFill>
                  <a:srgbClr val="0C1F75"/>
                </a:solidFill>
                <a:latin typeface="Arial Hebrew"/>
                <a:ea typeface="Arial Hebrew"/>
                <a:cs typeface="Arial Hebrew"/>
                <a:sym typeface="Arial Hebrew"/>
              </a:defRPr>
            </a:pPr>
            <a:r>
              <a:rPr>
                <a:solidFill>
                  <a:srgbClr val="01BCD6"/>
                </a:solidFill>
              </a:rPr>
              <a:t> </a:t>
            </a:r>
            <a:endParaRPr u="sng">
              <a:solidFill>
                <a:srgbClr val="01BCD6"/>
              </a:solidFill>
            </a:endParaRPr>
          </a:p>
          <a:p>
            <a:pPr rtl="1">
              <a:lnSpc>
                <a:spcPct val="130000"/>
              </a:lnSpc>
              <a:defRPr sz="2000" b="1">
                <a:solidFill>
                  <a:srgbClr val="0C1F75"/>
                </a:solidFill>
                <a:latin typeface="Arial Hebrew"/>
                <a:ea typeface="Arial Hebrew"/>
                <a:cs typeface="Arial Hebrew"/>
                <a:sym typeface="Arial Hebrew"/>
              </a:defRPr>
            </a:pPr>
            <a:r>
              <a:t>תכנית עבודה מקושרת משאבים: </a:t>
            </a:r>
            <a:r>
              <a:rPr>
                <a:solidFill>
                  <a:srgbClr val="01BCD6"/>
                </a:solidFill>
              </a:rPr>
              <a:t>תכנית אותה ביה"ס בונה המקשר בין מטרות ויעדי ביה"ס, הפדגוגיה והמשאבים.</a:t>
            </a:r>
          </a:p>
        </p:txBody>
      </p:sp>
    </p:spTree>
  </p:cSld>
  <p:clrMapOvr>
    <a:masterClrMapping/>
  </p:clrMapOvr>
  <p:transition spd="med"/>
</p:sld>
</file>

<file path=ppt/theme/theme1.xml><?xml version="1.0" encoding="utf-8"?>
<a:theme xmlns:a="http://schemas.openxmlformats.org/drawingml/2006/main" name="ערכת נושא של Office">
  <a:themeElements>
    <a:clrScheme name="ערכת נושא של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ערכת נושא של Office">
      <a:majorFont>
        <a:latin typeface="Helvetica"/>
        <a:ea typeface="Helvetica"/>
        <a:cs typeface="Helvetica"/>
      </a:majorFont>
      <a:minorFont>
        <a:latin typeface="Calibri"/>
        <a:ea typeface="Calibri"/>
        <a:cs typeface="Calibri"/>
      </a:minorFont>
    </a:fontScheme>
    <a:fmtScheme name="ערכת נושא של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ערכת נושא של Office">
  <a:themeElements>
    <a:clrScheme name="ערכת נושא של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ערכת נושא של Office">
      <a:majorFont>
        <a:latin typeface="Helvetica"/>
        <a:ea typeface="Helvetica"/>
        <a:cs typeface="Helvetica"/>
      </a:majorFont>
      <a:minorFont>
        <a:latin typeface="Calibri"/>
        <a:ea typeface="Calibri"/>
        <a:cs typeface="Calibri"/>
      </a:minorFont>
    </a:fontScheme>
    <a:fmtScheme name="ערכת נושא של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r"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321A9F-8F29-44C0-90ED-FCC4475D17F7}"/>
</file>

<file path=customXml/itemProps2.xml><?xml version="1.0" encoding="utf-8"?>
<ds:datastoreItem xmlns:ds="http://schemas.openxmlformats.org/officeDocument/2006/customXml" ds:itemID="{C2B3A1CC-5210-41F6-BBA8-5B4D681D37D1}"/>
</file>

<file path=customXml/itemProps3.xml><?xml version="1.0" encoding="utf-8"?>
<ds:datastoreItem xmlns:ds="http://schemas.openxmlformats.org/officeDocument/2006/customXml" ds:itemID="{E1267C71-EB3F-445E-B6F7-B761278371C8}"/>
</file>

<file path=docProps/app.xml><?xml version="1.0" encoding="utf-8"?>
<Properties xmlns="http://schemas.openxmlformats.org/officeDocument/2006/extended-properties" xmlns:vt="http://schemas.openxmlformats.org/officeDocument/2006/docPropsVTypes">
  <TotalTime>0</TotalTime>
  <Words>1549</Words>
  <Application>Microsoft Macintosh PowerPoint</Application>
  <PresentationFormat>On-screen Show (4:3)</PresentationFormat>
  <Paragraphs>332</Paragraphs>
  <Slides>17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 Hebrew</vt:lpstr>
      <vt:lpstr>Calibri</vt:lpstr>
      <vt:lpstr>Gill Sans</vt:lpstr>
      <vt:lpstr>Helvetica</vt:lpstr>
      <vt:lpstr>ערכת נושא של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abigail saggi</cp:lastModifiedBy>
  <cp:revision>1</cp:revision>
  <dcterms:modified xsi:type="dcterms:W3CDTF">2017-05-04T06:02:02Z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2016462</vt:r8>
  </property>
</Properties>
</file>