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2.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6.xml" ContentType="application/vnd.openxmlformats-officedocument.presentationml.notesSlide+xml"/>
  <Override PartName="/ppt/notesSlides/notesSlide5.xml" ContentType="application/vnd.openxmlformats-officedocument.presentationml.notesSlide+xml"/>
  <Override PartName="/ppt/theme/theme1.xml" ContentType="application/vnd.openxmlformats-officedocument.theme+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2.xml" ContentType="application/vnd.openxmlformats-officedocument.theme+xml"/>
  <Override PartName="/ppt/comments/comment1.xml" ContentType="application/vnd.openxmlformats-officedocument.presentationml.comments+xml"/>
  <Override PartName="/ppt/theme/theme3.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57" r:id="rId3"/>
    <p:sldId id="267" r:id="rId4"/>
    <p:sldId id="272" r:id="rId5"/>
    <p:sldId id="273" r:id="rId6"/>
    <p:sldId id="274" r:id="rId7"/>
    <p:sldId id="277" r:id="rId8"/>
    <p:sldId id="270" r:id="rId9"/>
    <p:sldId id="278" r:id="rId10"/>
    <p:sldId id="275" r:id="rId11"/>
    <p:sldId id="276" r:id="rId12"/>
    <p:sldId id="279" r:id="rId13"/>
    <p:sldId id="280" r:id="rId14"/>
    <p:sldId id="268" r:id="rId15"/>
    <p:sldId id="281" r:id="rId16"/>
    <p:sldId id="265" r:id="rId1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amibenben" initials="rb" lastIdx="4" clrIdx="0">
    <p:extLst/>
  </p:cmAuthor>
  <p:cmAuthor id="2" name="Miriam Schiff" initials="MS"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661" autoAdjust="0"/>
  </p:normalViewPr>
  <p:slideViewPr>
    <p:cSldViewPr>
      <p:cViewPr varScale="1">
        <p:scale>
          <a:sx n="72" d="100"/>
          <a:sy n="72" d="100"/>
        </p:scale>
        <p:origin x="1120" y="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customXml" Target="../customXml/item2.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 Id="rId27" Type="http://schemas.openxmlformats.org/officeDocument/2006/relationships/customXml" Target="../customXml/item3.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5-06-17T20:10:35.341" idx="3">
    <p:pos x="2781" y="3393"/>
    <p:text>why is it in red?</p:text>
    <p:extLst>
      <p:ext uri="{C676402C-5697-4E1C-873F-D02D1690AC5C}">
        <p15:threadingInfo xmlns:p15="http://schemas.microsoft.com/office/powerpoint/2012/main" timeZoneBias="-18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D671C4A3-956F-4C79-B7DA-FC5CC0F9551D}" type="datetimeFigureOut">
              <a:rPr lang="en-US" smtClean="0"/>
              <a:t>5/8/2017</a:t>
            </a:fld>
            <a:endParaRPr lang="en-US"/>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0CC879DF-0F05-4C00-B982-0CD4DAF6A454}" type="slidenum">
              <a:rPr lang="en-US" smtClean="0"/>
              <a:t>‹#›</a:t>
            </a:fld>
            <a:endParaRPr lang="en-US"/>
          </a:p>
        </p:txBody>
      </p:sp>
    </p:spTree>
    <p:extLst>
      <p:ext uri="{BB962C8B-B14F-4D97-AF65-F5344CB8AC3E}">
        <p14:creationId xmlns:p14="http://schemas.microsoft.com/office/powerpoint/2010/main" val="23487419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7BC60CE-9BFA-4347-8B72-60F3865DA61F}" type="datetimeFigureOut">
              <a:rPr lang="en-US" smtClean="0"/>
              <a:t>5/8/2017</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D95B6547-5EA2-4616-9994-A225253CACD5}" type="slidenum">
              <a:rPr lang="en-US" smtClean="0"/>
              <a:t>‹#›</a:t>
            </a:fld>
            <a:endParaRPr lang="en-US"/>
          </a:p>
        </p:txBody>
      </p:sp>
    </p:spTree>
    <p:extLst>
      <p:ext uri="{BB962C8B-B14F-4D97-AF65-F5344CB8AC3E}">
        <p14:creationId xmlns:p14="http://schemas.microsoft.com/office/powerpoint/2010/main" val="881901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95B6547-5EA2-4616-9994-A225253CACD5}" type="slidenum">
              <a:rPr lang="en-US" smtClean="0"/>
              <a:t>1</a:t>
            </a:fld>
            <a:endParaRPr lang="en-US"/>
          </a:p>
        </p:txBody>
      </p:sp>
    </p:spTree>
    <p:extLst>
      <p:ext uri="{BB962C8B-B14F-4D97-AF65-F5344CB8AC3E}">
        <p14:creationId xmlns:p14="http://schemas.microsoft.com/office/powerpoint/2010/main" val="2637606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shared reality of the practitioner and client who are exposed to a similar threat and its implications for the helping professions</a:t>
            </a:r>
            <a:endParaRPr lang="en-US" dirty="0"/>
          </a:p>
        </p:txBody>
      </p:sp>
      <p:sp>
        <p:nvSpPr>
          <p:cNvPr id="4" name="Slide Number Placeholder 3"/>
          <p:cNvSpPr>
            <a:spLocks noGrp="1"/>
          </p:cNvSpPr>
          <p:nvPr>
            <p:ph type="sldNum" sz="quarter" idx="10"/>
          </p:nvPr>
        </p:nvSpPr>
        <p:spPr/>
        <p:txBody>
          <a:bodyPr/>
          <a:lstStyle/>
          <a:p>
            <a:fld id="{D95B6547-5EA2-4616-9994-A225253CACD5}" type="slidenum">
              <a:rPr lang="en-US" smtClean="0"/>
              <a:t>2</a:t>
            </a:fld>
            <a:endParaRPr lang="en-US"/>
          </a:p>
        </p:txBody>
      </p:sp>
    </p:spTree>
    <p:extLst>
      <p:ext uri="{BB962C8B-B14F-4D97-AF65-F5344CB8AC3E}">
        <p14:creationId xmlns:p14="http://schemas.microsoft.com/office/powerpoint/2010/main" val="26589564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Therapists are deprived of the clinical distance usually afforded them by having a different set of external experiences than those of their clients. In this way, their affective, behavioral and cognitive responses differ from colleagues experiencing secondary trauma phenomena alone.</a:t>
            </a:r>
          </a:p>
          <a:p>
            <a:r>
              <a:rPr lang="en-US" dirty="0" smtClean="0"/>
              <a:t>refers to the anxiety of professionals while on duty about</a:t>
            </a:r>
          </a:p>
          <a:p>
            <a:r>
              <a:rPr lang="en-US" dirty="0" smtClean="0"/>
              <a:t>their own and their family’s safety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Young professionals who lack experience with intervention in conditions of stress and trauma, particularly those who have undergone similar events in the past, are at greatest risk in situations of such shared reality </a:t>
            </a:r>
          </a:p>
          <a:p>
            <a:endParaRPr lang="en-US" dirty="0"/>
          </a:p>
        </p:txBody>
      </p:sp>
      <p:sp>
        <p:nvSpPr>
          <p:cNvPr id="4" name="Slide Number Placeholder 3"/>
          <p:cNvSpPr>
            <a:spLocks noGrp="1"/>
          </p:cNvSpPr>
          <p:nvPr>
            <p:ph type="sldNum" sz="quarter" idx="10"/>
          </p:nvPr>
        </p:nvSpPr>
        <p:spPr/>
        <p:txBody>
          <a:bodyPr/>
          <a:lstStyle/>
          <a:p>
            <a:fld id="{D95B6547-5EA2-4616-9994-A225253CACD5}" type="slidenum">
              <a:rPr lang="en-US" smtClean="0"/>
              <a:t>3</a:t>
            </a:fld>
            <a:endParaRPr lang="en-US"/>
          </a:p>
        </p:txBody>
      </p:sp>
    </p:spTree>
    <p:extLst>
      <p:ext uri="{BB962C8B-B14F-4D97-AF65-F5344CB8AC3E}">
        <p14:creationId xmlns:p14="http://schemas.microsoft.com/office/powerpoint/2010/main" val="2545069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95B6547-5EA2-4616-9994-A225253CACD5}" type="slidenum">
              <a:rPr lang="en-US" smtClean="0"/>
              <a:t>8</a:t>
            </a:fld>
            <a:endParaRPr lang="en-US"/>
          </a:p>
        </p:txBody>
      </p:sp>
    </p:spTree>
    <p:extLst>
      <p:ext uri="{BB962C8B-B14F-4D97-AF65-F5344CB8AC3E}">
        <p14:creationId xmlns:p14="http://schemas.microsoft.com/office/powerpoint/2010/main" val="3712314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rates of PTSD among doctors is half than other professions (5.8% versus 9.8% among nurses).</a:t>
            </a:r>
            <a:endParaRPr lang="en-US" dirty="0"/>
          </a:p>
        </p:txBody>
      </p:sp>
      <p:sp>
        <p:nvSpPr>
          <p:cNvPr id="4" name="Slide Number Placeholder 3"/>
          <p:cNvSpPr>
            <a:spLocks noGrp="1"/>
          </p:cNvSpPr>
          <p:nvPr>
            <p:ph type="sldNum" sz="quarter" idx="10"/>
          </p:nvPr>
        </p:nvSpPr>
        <p:spPr/>
        <p:txBody>
          <a:bodyPr/>
          <a:lstStyle/>
          <a:p>
            <a:fld id="{D95B6547-5EA2-4616-9994-A225253CACD5}" type="slidenum">
              <a:rPr lang="en-US" smtClean="0"/>
              <a:t>14</a:t>
            </a:fld>
            <a:endParaRPr lang="en-US"/>
          </a:p>
        </p:txBody>
      </p:sp>
    </p:spTree>
    <p:extLst>
      <p:ext uri="{BB962C8B-B14F-4D97-AF65-F5344CB8AC3E}">
        <p14:creationId xmlns:p14="http://schemas.microsoft.com/office/powerpoint/2010/main" val="2502755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95B6547-5EA2-4616-9994-A225253CACD5}" type="slidenum">
              <a:rPr lang="en-US" smtClean="0"/>
              <a:t>16</a:t>
            </a:fld>
            <a:endParaRPr lang="en-US"/>
          </a:p>
        </p:txBody>
      </p:sp>
    </p:spTree>
    <p:extLst>
      <p:ext uri="{BB962C8B-B14F-4D97-AF65-F5344CB8AC3E}">
        <p14:creationId xmlns:p14="http://schemas.microsoft.com/office/powerpoint/2010/main" val="32915356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13C7FC2-0A25-4077-86CB-0EAF282EE9D8}" type="datetimeFigureOut">
              <a:rPr lang="en-US" smtClean="0"/>
              <a:t>5/8/2017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CED277-4D8D-4BF6-8300-4230D20DB38A}" type="slidenum">
              <a:rPr lang="en-US" smtClean="0"/>
              <a:t>‹#›</a:t>
            </a:fld>
            <a:endParaRPr lang="en-US"/>
          </a:p>
        </p:txBody>
      </p:sp>
    </p:spTree>
    <p:extLst>
      <p:ext uri="{BB962C8B-B14F-4D97-AF65-F5344CB8AC3E}">
        <p14:creationId xmlns:p14="http://schemas.microsoft.com/office/powerpoint/2010/main" val="2731024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13C7FC2-0A25-4077-86CB-0EAF282EE9D8}" type="datetimeFigureOut">
              <a:rPr lang="en-US" smtClean="0"/>
              <a:t>5/8/2017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CED277-4D8D-4BF6-8300-4230D20DB38A}" type="slidenum">
              <a:rPr lang="en-US" smtClean="0"/>
              <a:t>‹#›</a:t>
            </a:fld>
            <a:endParaRPr lang="en-US"/>
          </a:p>
        </p:txBody>
      </p:sp>
    </p:spTree>
    <p:extLst>
      <p:ext uri="{BB962C8B-B14F-4D97-AF65-F5344CB8AC3E}">
        <p14:creationId xmlns:p14="http://schemas.microsoft.com/office/powerpoint/2010/main" val="3564165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3C7FC2-0A25-4077-86CB-0EAF282EE9D8}" type="datetimeFigureOut">
              <a:rPr lang="en-US" smtClean="0"/>
              <a:t>5/8/2017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CED277-4D8D-4BF6-8300-4230D20DB38A}" type="slidenum">
              <a:rPr lang="en-US" smtClean="0"/>
              <a:t>‹#›</a:t>
            </a:fld>
            <a:endParaRPr lang="en-US"/>
          </a:p>
        </p:txBody>
      </p:sp>
    </p:spTree>
    <p:extLst>
      <p:ext uri="{BB962C8B-B14F-4D97-AF65-F5344CB8AC3E}">
        <p14:creationId xmlns:p14="http://schemas.microsoft.com/office/powerpoint/2010/main" val="1408803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13C7FC2-0A25-4077-86CB-0EAF282EE9D8}" type="datetimeFigureOut">
              <a:rPr lang="en-US" smtClean="0"/>
              <a:t>5/8/2017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CED277-4D8D-4BF6-8300-4230D20DB38A}" type="slidenum">
              <a:rPr lang="en-US" smtClean="0"/>
              <a:t>‹#›</a:t>
            </a:fld>
            <a:endParaRPr lang="en-US"/>
          </a:p>
        </p:txBody>
      </p:sp>
    </p:spTree>
    <p:extLst>
      <p:ext uri="{BB962C8B-B14F-4D97-AF65-F5344CB8AC3E}">
        <p14:creationId xmlns:p14="http://schemas.microsoft.com/office/powerpoint/2010/main" val="118128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13C7FC2-0A25-4077-86CB-0EAF282EE9D8}" type="datetimeFigureOut">
              <a:rPr lang="en-US" smtClean="0"/>
              <a:t>5/8/2017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CED277-4D8D-4BF6-8300-4230D20DB38A}" type="slidenum">
              <a:rPr lang="en-US" smtClean="0"/>
              <a:t>‹#›</a:t>
            </a:fld>
            <a:endParaRPr lang="en-US"/>
          </a:p>
        </p:txBody>
      </p:sp>
    </p:spTree>
    <p:extLst>
      <p:ext uri="{BB962C8B-B14F-4D97-AF65-F5344CB8AC3E}">
        <p14:creationId xmlns:p14="http://schemas.microsoft.com/office/powerpoint/2010/main" val="3955154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13C7FC2-0A25-4077-86CB-0EAF282EE9D8}" type="datetimeFigureOut">
              <a:rPr lang="en-US" smtClean="0"/>
              <a:t>5/8/2017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CED277-4D8D-4BF6-8300-4230D20DB38A}" type="slidenum">
              <a:rPr lang="en-US" smtClean="0"/>
              <a:t>‹#›</a:t>
            </a:fld>
            <a:endParaRPr lang="en-US"/>
          </a:p>
        </p:txBody>
      </p:sp>
    </p:spTree>
    <p:extLst>
      <p:ext uri="{BB962C8B-B14F-4D97-AF65-F5344CB8AC3E}">
        <p14:creationId xmlns:p14="http://schemas.microsoft.com/office/powerpoint/2010/main" val="38639424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3C7FC2-0A25-4077-86CB-0EAF282EE9D8}" type="datetimeFigureOut">
              <a:rPr lang="en-US" smtClean="0"/>
              <a:t>5/8/2017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2CED277-4D8D-4BF6-8300-4230D20DB38A}" type="slidenum">
              <a:rPr lang="en-US" smtClean="0"/>
              <a:t>‹#›</a:t>
            </a:fld>
            <a:endParaRPr lang="en-US"/>
          </a:p>
        </p:txBody>
      </p:sp>
    </p:spTree>
    <p:extLst>
      <p:ext uri="{BB962C8B-B14F-4D97-AF65-F5344CB8AC3E}">
        <p14:creationId xmlns:p14="http://schemas.microsoft.com/office/powerpoint/2010/main" val="2568620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3C7FC2-0A25-4077-86CB-0EAF282EE9D8}" type="datetimeFigureOut">
              <a:rPr lang="en-US" smtClean="0"/>
              <a:t>5/8/2017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CED277-4D8D-4BF6-8300-4230D20DB38A}" type="slidenum">
              <a:rPr lang="en-US" smtClean="0"/>
              <a:t>‹#›</a:t>
            </a:fld>
            <a:endParaRPr lang="en-US"/>
          </a:p>
        </p:txBody>
      </p:sp>
    </p:spTree>
    <p:extLst>
      <p:ext uri="{BB962C8B-B14F-4D97-AF65-F5344CB8AC3E}">
        <p14:creationId xmlns:p14="http://schemas.microsoft.com/office/powerpoint/2010/main" val="1138136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3C7FC2-0A25-4077-86CB-0EAF282EE9D8}" type="datetimeFigureOut">
              <a:rPr lang="en-US" smtClean="0"/>
              <a:t>5/8/2017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CED277-4D8D-4BF6-8300-4230D20DB38A}" type="slidenum">
              <a:rPr lang="en-US" smtClean="0"/>
              <a:t>‹#›</a:t>
            </a:fld>
            <a:endParaRPr lang="en-US"/>
          </a:p>
        </p:txBody>
      </p:sp>
    </p:spTree>
    <p:extLst>
      <p:ext uri="{BB962C8B-B14F-4D97-AF65-F5344CB8AC3E}">
        <p14:creationId xmlns:p14="http://schemas.microsoft.com/office/powerpoint/2010/main" val="2603304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13C7FC2-0A25-4077-86CB-0EAF282EE9D8}" type="datetimeFigureOut">
              <a:rPr lang="en-US" smtClean="0"/>
              <a:t>5/8/2017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CED277-4D8D-4BF6-8300-4230D20DB38A}" type="slidenum">
              <a:rPr lang="en-US" smtClean="0"/>
              <a:t>‹#›</a:t>
            </a:fld>
            <a:endParaRPr lang="en-US"/>
          </a:p>
        </p:txBody>
      </p:sp>
    </p:spTree>
    <p:extLst>
      <p:ext uri="{BB962C8B-B14F-4D97-AF65-F5344CB8AC3E}">
        <p14:creationId xmlns:p14="http://schemas.microsoft.com/office/powerpoint/2010/main" val="142231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13C7FC2-0A25-4077-86CB-0EAF282EE9D8}" type="datetimeFigureOut">
              <a:rPr lang="en-US" smtClean="0"/>
              <a:t>5/8/2017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CED277-4D8D-4BF6-8300-4230D20DB38A}" type="slidenum">
              <a:rPr lang="en-US" smtClean="0"/>
              <a:t>‹#›</a:t>
            </a:fld>
            <a:endParaRPr lang="en-US"/>
          </a:p>
        </p:txBody>
      </p:sp>
    </p:spTree>
    <p:extLst>
      <p:ext uri="{BB962C8B-B14F-4D97-AF65-F5344CB8AC3E}">
        <p14:creationId xmlns:p14="http://schemas.microsoft.com/office/powerpoint/2010/main" val="1317656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3C7FC2-0A25-4077-86CB-0EAF282EE9D8}" type="datetimeFigureOut">
              <a:rPr lang="en-US" smtClean="0"/>
              <a:t>5/8/2017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ED277-4D8D-4BF6-8300-4230D20DB38A}" type="slidenum">
              <a:rPr lang="en-US" smtClean="0"/>
              <a:t>‹#›</a:t>
            </a:fld>
            <a:endParaRPr lang="en-US"/>
          </a:p>
        </p:txBody>
      </p:sp>
    </p:spTree>
    <p:extLst>
      <p:ext uri="{BB962C8B-B14F-4D97-AF65-F5344CB8AC3E}">
        <p14:creationId xmlns:p14="http://schemas.microsoft.com/office/powerpoint/2010/main" val="4235842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1BD6iQ3lvw4"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48681"/>
            <a:ext cx="7772400" cy="3051770"/>
          </a:xfrm>
        </p:spPr>
        <p:txBody>
          <a:bodyPr>
            <a:normAutofit/>
          </a:bodyPr>
          <a:lstStyle/>
          <a:p>
            <a:pPr rtl="1"/>
            <a:r>
              <a:rPr lang="he-IL" sz="4000" b="1" dirty="0" smtClean="0">
                <a:solidFill>
                  <a:srgbClr val="7030A0"/>
                </a:solidFill>
                <a:effectLst>
                  <a:outerShdw blurRad="38100" dist="38100" dir="2700000" algn="tl">
                    <a:srgbClr val="000000">
                      <a:alpha val="43137"/>
                    </a:srgbClr>
                  </a:outerShdw>
                </a:effectLst>
              </a:rPr>
              <a:t>עוני ושימוש בחומרים פסיכואקטיביים בקרב מתבגרים</a:t>
            </a:r>
            <a:endParaRPr lang="en-US" sz="3600" b="1" dirty="0"/>
          </a:p>
        </p:txBody>
      </p:sp>
      <p:sp>
        <p:nvSpPr>
          <p:cNvPr id="3" name="Subtitle 2"/>
          <p:cNvSpPr>
            <a:spLocks noGrp="1"/>
          </p:cNvSpPr>
          <p:nvPr>
            <p:ph type="subTitle" idx="1"/>
          </p:nvPr>
        </p:nvSpPr>
        <p:spPr>
          <a:xfrm>
            <a:off x="683568" y="3429000"/>
            <a:ext cx="7088832" cy="2209800"/>
          </a:xfrm>
        </p:spPr>
        <p:txBody>
          <a:bodyPr/>
          <a:lstStyle/>
          <a:p>
            <a:pPr rtl="1"/>
            <a:r>
              <a:rPr lang="he-IL" b="1" dirty="0" smtClean="0">
                <a:solidFill>
                  <a:schemeClr val="tx1"/>
                </a:solidFill>
                <a:effectLst>
                  <a:outerShdw blurRad="38100" dist="38100" dir="2700000" algn="tl">
                    <a:srgbClr val="000000">
                      <a:alpha val="43137"/>
                    </a:srgbClr>
                  </a:outerShdw>
                </a:effectLst>
              </a:rPr>
              <a:t>מרים שיף 	ורמי בנבנישתי</a:t>
            </a:r>
            <a:endParaRPr lang="en-US" b="1" dirty="0">
              <a:solidFill>
                <a:schemeClr val="tx1"/>
              </a:solidFill>
              <a:effectLst>
                <a:outerShdw blurRad="38100" dist="38100" dir="2700000" algn="tl">
                  <a:srgbClr val="000000">
                    <a:alpha val="43137"/>
                  </a:srgbClr>
                </a:outerShdw>
              </a:effectLst>
            </a:endParaRPr>
          </a:p>
        </p:txBody>
      </p:sp>
      <p:pic>
        <p:nvPicPr>
          <p:cNvPr id="4" name="Picture 5"/>
          <p:cNvPicPr>
            <a:picLocks noChangeAspect="1"/>
          </p:cNvPicPr>
          <p:nvPr/>
        </p:nvPicPr>
        <p:blipFill>
          <a:blip r:embed="rId3" cstate="print"/>
          <a:srcRect/>
          <a:stretch>
            <a:fillRect/>
          </a:stretch>
        </p:blipFill>
        <p:spPr bwMode="auto">
          <a:xfrm>
            <a:off x="-1588" y="5805264"/>
            <a:ext cx="9144001" cy="1052736"/>
          </a:xfrm>
          <a:prstGeom prst="rect">
            <a:avLst/>
          </a:prstGeom>
          <a:noFill/>
          <a:ln w="9525">
            <a:noFill/>
            <a:miter lim="800000"/>
            <a:headEnd/>
            <a:tailEnd/>
          </a:ln>
        </p:spPr>
      </p:pic>
      <p:pic>
        <p:nvPicPr>
          <p:cNvPr id="5" name="Picture 4"/>
          <p:cNvPicPr>
            <a:picLocks noChangeAspect="1"/>
          </p:cNvPicPr>
          <p:nvPr/>
        </p:nvPicPr>
        <p:blipFill>
          <a:blip r:embed="rId4" cstate="print"/>
          <a:srcRect/>
          <a:stretch>
            <a:fillRect/>
          </a:stretch>
        </p:blipFill>
        <p:spPr bwMode="auto">
          <a:xfrm>
            <a:off x="2514600" y="6084888"/>
            <a:ext cx="4267200" cy="793750"/>
          </a:xfrm>
          <a:prstGeom prst="rect">
            <a:avLst/>
          </a:prstGeom>
          <a:noFill/>
          <a:ln w="9525">
            <a:noFill/>
            <a:miter lim="800000"/>
            <a:headEnd/>
            <a:tailEnd/>
          </a:ln>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5805264"/>
            <a:ext cx="1323206" cy="1051173"/>
          </a:xfrm>
          <a:prstGeom prst="rect">
            <a:avLst/>
          </a:prstGeom>
        </p:spPr>
      </p:pic>
    </p:spTree>
    <p:extLst>
      <p:ext uri="{BB962C8B-B14F-4D97-AF65-F5344CB8AC3E}">
        <p14:creationId xmlns:p14="http://schemas.microsoft.com/office/powerpoint/2010/main" val="4687195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a:r>
              <a:rPr lang="he-IL" sz="4000" dirty="0" smtClean="0">
                <a:cs typeface="+mn-cs"/>
              </a:rPr>
              <a:t>רקע</a:t>
            </a:r>
            <a:endParaRPr lang="en-US" sz="4000" dirty="0">
              <a:cs typeface="+mn-cs"/>
            </a:endParaRPr>
          </a:p>
        </p:txBody>
      </p:sp>
      <p:sp>
        <p:nvSpPr>
          <p:cNvPr id="3" name="Content Placeholder 2"/>
          <p:cNvSpPr>
            <a:spLocks noGrp="1"/>
          </p:cNvSpPr>
          <p:nvPr>
            <p:ph idx="1"/>
          </p:nvPr>
        </p:nvSpPr>
        <p:spPr>
          <a:xfrm>
            <a:off x="457200" y="1268760"/>
            <a:ext cx="8363272" cy="5112568"/>
          </a:xfrm>
        </p:spPr>
        <p:txBody>
          <a:bodyPr>
            <a:normAutofit/>
          </a:bodyPr>
          <a:lstStyle/>
          <a:p>
            <a:pPr algn="r" rtl="1"/>
            <a:r>
              <a:rPr lang="he-IL" dirty="0" smtClean="0"/>
              <a:t>30.8% מהילדים</a:t>
            </a:r>
            <a:r>
              <a:rPr lang="he-IL" dirty="0"/>
              <a:t>: חמישית מכלל היהודים ושני שליש מכלל </a:t>
            </a:r>
            <a:r>
              <a:rPr lang="he-IL" dirty="0" smtClean="0"/>
              <a:t>הערבים חיים מתחת לקו העוני; </a:t>
            </a:r>
            <a:r>
              <a:rPr lang="he-IL" sz="2000" dirty="0" smtClean="0"/>
              <a:t>(המועצה הלאומית לשלום הילד, 2014)</a:t>
            </a:r>
            <a:endParaRPr lang="en-US" sz="2000" dirty="0" smtClean="0"/>
          </a:p>
          <a:p>
            <a:pPr algn="r" rtl="1"/>
            <a:r>
              <a:rPr lang="he-IL" dirty="0" smtClean="0"/>
              <a:t>עוני אינו שוויוני. נפוץ יותר בקבוצות אתניות מסוימות ולא אחרות, וקשור להגירה</a:t>
            </a:r>
          </a:p>
          <a:p>
            <a:pPr algn="r" rtl="1"/>
            <a:r>
              <a:rPr lang="he-IL" dirty="0" smtClean="0"/>
              <a:t>מחקרים בעולם המערבי קושרים בין עוני לבין שימוש בחומרים גם בקרב מתבגרים</a:t>
            </a:r>
            <a:r>
              <a:rPr lang="en-US" dirty="0" smtClean="0"/>
              <a:t>  </a:t>
            </a:r>
            <a:r>
              <a:rPr lang="he-IL" dirty="0" smtClean="0"/>
              <a:t> </a:t>
            </a:r>
            <a:r>
              <a:rPr lang="he-IL" sz="2000" dirty="0" smtClean="0"/>
              <a:t>(</a:t>
            </a:r>
            <a:r>
              <a:rPr lang="en-US" sz="2000" dirty="0" smtClean="0"/>
              <a:t>MacKay et. al., 2014</a:t>
            </a:r>
            <a:r>
              <a:rPr lang="he-IL" sz="2000" dirty="0" smtClean="0"/>
              <a:t>  </a:t>
            </a:r>
            <a:r>
              <a:rPr lang="en-US" sz="2000" dirty="0" smtClean="0"/>
              <a:t>Tucker et al. 2013; Resnick et al. 1997;</a:t>
            </a:r>
            <a:r>
              <a:rPr lang="he-IL" sz="2000" dirty="0" smtClean="0"/>
              <a:t>).</a:t>
            </a:r>
          </a:p>
          <a:p>
            <a:pPr algn="r" rtl="1"/>
            <a:r>
              <a:rPr lang="he-IL" dirty="0" smtClean="0"/>
              <a:t> מדובר על קשר ולא על סיבתיות</a:t>
            </a:r>
          </a:p>
          <a:p>
            <a:pPr algn="r" rtl="1"/>
            <a:r>
              <a:rPr lang="he-IL" dirty="0" smtClean="0"/>
              <a:t>עוני כאחד מגורמי הסיכון</a:t>
            </a:r>
            <a:endParaRPr lang="en-US" dirty="0"/>
          </a:p>
        </p:txBody>
      </p:sp>
    </p:spTree>
    <p:extLst>
      <p:ext uri="{BB962C8B-B14F-4D97-AF65-F5344CB8AC3E}">
        <p14:creationId xmlns:p14="http://schemas.microsoft.com/office/powerpoint/2010/main" val="1086159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a:bodyPr>
          <a:lstStyle/>
          <a:p>
            <a:pPr rtl="1"/>
            <a:r>
              <a:rPr lang="he-IL" sz="3600" dirty="0" smtClean="0">
                <a:cs typeface="+mn-cs"/>
              </a:rPr>
              <a:t>הסברים לקשר בין עוני לבין שימוש</a:t>
            </a:r>
            <a:endParaRPr lang="en-US" sz="3600" dirty="0">
              <a:cs typeface="+mn-cs"/>
            </a:endParaRPr>
          </a:p>
        </p:txBody>
      </p:sp>
      <p:sp>
        <p:nvSpPr>
          <p:cNvPr id="3" name="Content Placeholder 2"/>
          <p:cNvSpPr>
            <a:spLocks noGrp="1"/>
          </p:cNvSpPr>
          <p:nvPr>
            <p:ph idx="1"/>
          </p:nvPr>
        </p:nvSpPr>
        <p:spPr>
          <a:xfrm>
            <a:off x="457200" y="1340768"/>
            <a:ext cx="8229600" cy="4785395"/>
          </a:xfrm>
        </p:spPr>
        <p:txBody>
          <a:bodyPr>
            <a:normAutofit/>
          </a:bodyPr>
          <a:lstStyle/>
          <a:p>
            <a:pPr algn="r" rtl="1"/>
            <a:r>
              <a:rPr lang="he-IL" dirty="0" smtClean="0"/>
              <a:t>קושי בויסות/שליטה עצמית- היכולת לנהל/לווסת מחשבות, רגשות והתנהגויות של עצמנו </a:t>
            </a:r>
            <a:r>
              <a:rPr lang="he-IL" sz="2000" dirty="0" smtClean="0"/>
              <a:t>(</a:t>
            </a:r>
            <a:r>
              <a:rPr lang="en-US" sz="2000" dirty="0" smtClean="0"/>
              <a:t>Evans et al., 2011; Moffitt et al., 2011</a:t>
            </a:r>
            <a:endParaRPr lang="he-IL" sz="2000" dirty="0" smtClean="0"/>
          </a:p>
          <a:p>
            <a:pPr algn="r" rtl="1"/>
            <a:r>
              <a:rPr lang="he-IL" dirty="0" smtClean="0"/>
              <a:t>ריפוי עצמי </a:t>
            </a:r>
            <a:r>
              <a:rPr lang="he-IL" sz="2000" dirty="0" smtClean="0"/>
              <a:t>(</a:t>
            </a:r>
            <a:r>
              <a:rPr lang="en-US" sz="2000" dirty="0" smtClean="0"/>
              <a:t>self-medication; </a:t>
            </a:r>
            <a:r>
              <a:rPr lang="en-US" sz="2000" dirty="0" err="1" smtClean="0"/>
              <a:t>Khantzian</a:t>
            </a:r>
            <a:r>
              <a:rPr lang="en-US" sz="2000" dirty="0" smtClean="0"/>
              <a:t>, 1997</a:t>
            </a:r>
            <a:r>
              <a:rPr lang="he-IL" sz="2000" dirty="0" smtClean="0"/>
              <a:t>)</a:t>
            </a:r>
          </a:p>
          <a:p>
            <a:pPr algn="r" rtl="1"/>
            <a:r>
              <a:rPr lang="he-IL" dirty="0" smtClean="0"/>
              <a:t>הדרה חברתית- תהליך רב מימדי המוביל לחסך ולהזדמנויות מועטות להשתתפות בחיי הכלכלה, חברה ובחיים </a:t>
            </a:r>
            <a:r>
              <a:rPr lang="he-IL" sz="2000" dirty="0" smtClean="0"/>
              <a:t>האזרחיים   (</a:t>
            </a:r>
            <a:r>
              <a:rPr lang="en-US" sz="2000" dirty="0" smtClean="0"/>
              <a:t>(</a:t>
            </a:r>
            <a:r>
              <a:rPr lang="en-US" sz="2000" dirty="0"/>
              <a:t>Fischer, 2008; Peace, 2001)</a:t>
            </a:r>
          </a:p>
        </p:txBody>
      </p:sp>
    </p:spTree>
    <p:extLst>
      <p:ext uri="{BB962C8B-B14F-4D97-AF65-F5344CB8AC3E}">
        <p14:creationId xmlns:p14="http://schemas.microsoft.com/office/powerpoint/2010/main" val="3916514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e-IL" sz="3600" dirty="0" smtClean="0">
                <a:cs typeface="+mn-cs"/>
              </a:rPr>
              <a:t>המחקר שערכנו</a:t>
            </a:r>
            <a:endParaRPr lang="en-US" sz="3600" dirty="0">
              <a:cs typeface="+mn-cs"/>
            </a:endParaRPr>
          </a:p>
        </p:txBody>
      </p:sp>
      <p:sp>
        <p:nvSpPr>
          <p:cNvPr id="3" name="Content Placeholder 2"/>
          <p:cNvSpPr>
            <a:spLocks noGrp="1"/>
          </p:cNvSpPr>
          <p:nvPr>
            <p:ph idx="1"/>
          </p:nvPr>
        </p:nvSpPr>
        <p:spPr>
          <a:xfrm>
            <a:off x="457200" y="1484784"/>
            <a:ext cx="8229600" cy="4641379"/>
          </a:xfrm>
        </p:spPr>
        <p:txBody>
          <a:bodyPr/>
          <a:lstStyle/>
          <a:p>
            <a:pPr marL="0" indent="0" algn="ctr" rtl="1">
              <a:buNone/>
            </a:pPr>
            <a:r>
              <a:rPr lang="he-IL" b="1" dirty="0"/>
              <a:t>חשיפה של מתבגרים לאירועי חיים שליליים ושימוש בחומרים: גורמי סיכון </a:t>
            </a:r>
            <a:r>
              <a:rPr lang="he-IL" b="1" dirty="0" smtClean="0"/>
              <a:t>וחוסן</a:t>
            </a:r>
          </a:p>
          <a:p>
            <a:pPr marL="0" indent="0" algn="r" rtl="1">
              <a:buNone/>
            </a:pPr>
            <a:endParaRPr lang="he-IL" b="1" dirty="0"/>
          </a:p>
          <a:p>
            <a:pPr marL="0" indent="0" algn="r" rtl="1">
              <a:buNone/>
            </a:pPr>
            <a:r>
              <a:rPr lang="he-IL" b="1" dirty="0" smtClean="0"/>
              <a:t>מימון: הרשות למלחמה בסמים ואלכוהול</a:t>
            </a:r>
          </a:p>
          <a:p>
            <a:pPr marL="0" indent="0" algn="r" rtl="1">
              <a:buNone/>
            </a:pPr>
            <a:endParaRPr lang="he-IL" b="1" dirty="0"/>
          </a:p>
          <a:p>
            <a:pPr marL="0" indent="0" algn="r" rtl="1">
              <a:buNone/>
            </a:pPr>
            <a:r>
              <a:rPr lang="he-IL" b="1" dirty="0" smtClean="0"/>
              <a:t>נערך בשנת 2007</a:t>
            </a:r>
            <a:endParaRPr lang="en-US" dirty="0"/>
          </a:p>
        </p:txBody>
      </p:sp>
    </p:spTree>
    <p:extLst>
      <p:ext uri="{BB962C8B-B14F-4D97-AF65-F5344CB8AC3E}">
        <p14:creationId xmlns:p14="http://schemas.microsoft.com/office/powerpoint/2010/main" val="9967552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e-IL" sz="3600" dirty="0" smtClean="0">
                <a:cs typeface="+mn-cs"/>
              </a:rPr>
              <a:t>שיטה</a:t>
            </a:r>
            <a:endParaRPr lang="en-US" sz="3600" dirty="0">
              <a:cs typeface="+mn-cs"/>
            </a:endParaRPr>
          </a:p>
        </p:txBody>
      </p:sp>
      <p:sp>
        <p:nvSpPr>
          <p:cNvPr id="3" name="Content Placeholder 2"/>
          <p:cNvSpPr>
            <a:spLocks noGrp="1"/>
          </p:cNvSpPr>
          <p:nvPr>
            <p:ph idx="1"/>
          </p:nvPr>
        </p:nvSpPr>
        <p:spPr>
          <a:xfrm>
            <a:off x="457200" y="1412776"/>
            <a:ext cx="8229600" cy="4713387"/>
          </a:xfrm>
        </p:spPr>
        <p:txBody>
          <a:bodyPr/>
          <a:lstStyle/>
          <a:p>
            <a:pPr algn="r" rtl="1"/>
            <a:r>
              <a:rPr lang="he-IL" dirty="0" smtClean="0"/>
              <a:t>4887 תלמידים מכיתות י' וי"א</a:t>
            </a:r>
          </a:p>
          <a:p>
            <a:pPr algn="r" rtl="1"/>
            <a:r>
              <a:rPr lang="he-IL" dirty="0"/>
              <a:t>55 בתי ספר-212 </a:t>
            </a:r>
            <a:r>
              <a:rPr lang="he-IL" dirty="0" smtClean="0"/>
              <a:t>כיתות</a:t>
            </a:r>
          </a:p>
          <a:p>
            <a:pPr algn="r" rtl="1"/>
            <a:r>
              <a:rPr lang="he-IL" dirty="0" smtClean="0"/>
              <a:t>31 </a:t>
            </a:r>
            <a:r>
              <a:rPr lang="he-IL" dirty="0"/>
              <a:t>בתי ספר (120 כיתות) יהודיים  ו24 בתי ספר (92 כיתות) מהמגזר הערבי בישראל</a:t>
            </a:r>
            <a:r>
              <a:rPr lang="he-IL" dirty="0" smtClean="0"/>
              <a:t>.</a:t>
            </a:r>
          </a:p>
          <a:p>
            <a:pPr algn="r" rtl="1"/>
            <a:r>
              <a:rPr lang="he-IL" dirty="0" smtClean="0"/>
              <a:t>דגימה הסתברותית- אשכולות</a:t>
            </a:r>
            <a:endParaRPr lang="en-US" dirty="0"/>
          </a:p>
        </p:txBody>
      </p:sp>
    </p:spTree>
    <p:extLst>
      <p:ext uri="{BB962C8B-B14F-4D97-AF65-F5344CB8AC3E}">
        <p14:creationId xmlns:p14="http://schemas.microsoft.com/office/powerpoint/2010/main" val="27003504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rmAutofit/>
          </a:bodyPr>
          <a:lstStyle/>
          <a:p>
            <a:r>
              <a:rPr lang="he-IL" sz="3600" dirty="0" smtClean="0">
                <a:cs typeface="+mn-cs"/>
              </a:rPr>
              <a:t>מדד העוני- דיווח עצמי על חסכים</a:t>
            </a:r>
            <a:endParaRPr lang="en-US" sz="3600" dirty="0">
              <a:cs typeface="+mn-cs"/>
            </a:endParaRPr>
          </a:p>
        </p:txBody>
      </p:sp>
      <p:sp>
        <p:nvSpPr>
          <p:cNvPr id="3" name="Content Placeholder 2"/>
          <p:cNvSpPr>
            <a:spLocks noGrp="1"/>
          </p:cNvSpPr>
          <p:nvPr>
            <p:ph idx="1"/>
          </p:nvPr>
        </p:nvSpPr>
        <p:spPr>
          <a:xfrm>
            <a:off x="323528" y="1052736"/>
            <a:ext cx="8568952" cy="5073427"/>
          </a:xfrm>
        </p:spPr>
        <p:txBody>
          <a:bodyPr>
            <a:normAutofit fontScale="70000" lnSpcReduction="20000"/>
          </a:bodyPr>
          <a:lstStyle/>
          <a:p>
            <a:pPr algn="r" rtl="1"/>
            <a:r>
              <a:rPr lang="he-IL" dirty="0" smtClean="0"/>
              <a:t>התבסס על כלי קודם שנבחן בארה"ב </a:t>
            </a:r>
            <a:r>
              <a:rPr lang="he-IL" sz="2000" dirty="0" smtClean="0"/>
              <a:t>( </a:t>
            </a:r>
            <a:r>
              <a:rPr lang="en-US" sz="2000" dirty="0" smtClean="0"/>
              <a:t>Wadsworth et al. 2005</a:t>
            </a:r>
            <a:r>
              <a:rPr lang="he-IL" sz="2000" dirty="0" smtClean="0"/>
              <a:t>)</a:t>
            </a:r>
          </a:p>
          <a:p>
            <a:pPr algn="r" rtl="1"/>
            <a:r>
              <a:rPr lang="he-IL" dirty="0" smtClean="0"/>
              <a:t>האם בשנה האחרונה קרה ש:</a:t>
            </a:r>
            <a:endParaRPr lang="he-IL" dirty="0"/>
          </a:p>
          <a:p>
            <a:pPr lvl="1" algn="r" rtl="1"/>
            <a:r>
              <a:rPr lang="he-IL" dirty="0"/>
              <a:t>לא היה לנו מספיק כסף לסוג האוכל שאני אוהב לאכול</a:t>
            </a:r>
          </a:p>
          <a:p>
            <a:pPr lvl="1" algn="r" rtl="1"/>
            <a:r>
              <a:rPr lang="he-IL" sz="3200" dirty="0"/>
              <a:t>אנחנו לא יכולים להרשות לעצמנו לגור בדירה יפה</a:t>
            </a:r>
          </a:p>
          <a:p>
            <a:pPr lvl="1" algn="r" rtl="1"/>
            <a:r>
              <a:rPr lang="he-IL" sz="3200" dirty="0"/>
              <a:t>לא היה לנו כסף לשלם כל מיני תשלומים (כמו חשמל, מים)</a:t>
            </a:r>
          </a:p>
          <a:p>
            <a:pPr lvl="1" algn="r" rtl="1"/>
            <a:r>
              <a:rPr lang="he-IL" sz="3200" dirty="0"/>
              <a:t>אין לנו מספיק כסף לדברים של כייף</a:t>
            </a:r>
            <a:endParaRPr lang="he-IL" sz="3200" dirty="0">
              <a:latin typeface="Times New Roman"/>
              <a:ea typeface="Times New Roman"/>
            </a:endParaRPr>
          </a:p>
          <a:p>
            <a:pPr lvl="1" algn="r" rtl="1"/>
            <a:r>
              <a:rPr lang="he-IL" sz="3200" dirty="0"/>
              <a:t>לא היה לנו מספיק כסף ללכת לבלות במקומות שאני אוהב</a:t>
            </a:r>
          </a:p>
          <a:p>
            <a:pPr lvl="1" algn="r" rtl="1"/>
            <a:r>
              <a:rPr lang="he-IL" sz="3200" dirty="0"/>
              <a:t>לא היה לנו מספיק כסף לעשות דברים שאני אוהב לעשות</a:t>
            </a:r>
          </a:p>
          <a:p>
            <a:pPr lvl="1" algn="r" rtl="1"/>
            <a:r>
              <a:rPr lang="he-IL" dirty="0"/>
              <a:t>לא היה לנו מספיק כסף כדי לקנות בגדים חדשים/אופנתיים</a:t>
            </a:r>
          </a:p>
          <a:p>
            <a:pPr lvl="1" algn="r" rtl="1"/>
            <a:r>
              <a:rPr lang="he-IL" dirty="0"/>
              <a:t>אין לנו מספיק כסף לקנות דברים שהייתי רוצה לקנות</a:t>
            </a:r>
            <a:endParaRPr lang="en-US" sz="3200" dirty="0">
              <a:latin typeface="Times New Roman"/>
              <a:ea typeface="Times New Roman"/>
            </a:endParaRPr>
          </a:p>
          <a:p>
            <a:pPr algn="r" rtl="1"/>
            <a:endParaRPr lang="he-IL" dirty="0" smtClean="0"/>
          </a:p>
          <a:p>
            <a:pPr algn="r" rtl="1"/>
            <a:endParaRPr lang="he-IL" dirty="0"/>
          </a:p>
          <a:p>
            <a:pPr algn="r" rtl="1"/>
            <a:r>
              <a:rPr lang="he-IL" dirty="0" smtClean="0"/>
              <a:t>טווח התשובות- לא קרה אף פעם- קורה כל הזמן</a:t>
            </a:r>
          </a:p>
          <a:p>
            <a:pPr algn="r" rtl="1"/>
            <a:r>
              <a:rPr lang="en-US" dirty="0"/>
              <a:t>Cronbach ά=0.91</a:t>
            </a:r>
            <a:endParaRPr lang="he-IL" dirty="0" smtClean="0"/>
          </a:p>
          <a:p>
            <a:pPr algn="r" rtl="1"/>
            <a:endParaRPr lang="he-IL" dirty="0" smtClean="0"/>
          </a:p>
          <a:p>
            <a:pPr algn="r" rtl="1"/>
            <a:endParaRPr lang="en-US" dirty="0"/>
          </a:p>
        </p:txBody>
      </p:sp>
    </p:spTree>
    <p:extLst>
      <p:ext uri="{BB962C8B-B14F-4D97-AF65-F5344CB8AC3E}">
        <p14:creationId xmlns:p14="http://schemas.microsoft.com/office/powerpoint/2010/main" val="11591842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e-IL" sz="3600" dirty="0" smtClean="0"/>
              <a:t>שאלות על שימוש בחומרים</a:t>
            </a:r>
            <a:endParaRPr lang="en-US" sz="3600" dirty="0"/>
          </a:p>
        </p:txBody>
      </p:sp>
      <p:sp>
        <p:nvSpPr>
          <p:cNvPr id="3" name="Content Placeholder 2"/>
          <p:cNvSpPr>
            <a:spLocks noGrp="1"/>
          </p:cNvSpPr>
          <p:nvPr>
            <p:ph idx="1"/>
          </p:nvPr>
        </p:nvSpPr>
        <p:spPr>
          <a:xfrm>
            <a:off x="457200" y="1196752"/>
            <a:ext cx="8229600" cy="4929411"/>
          </a:xfrm>
        </p:spPr>
        <p:txBody>
          <a:bodyPr>
            <a:normAutofit/>
          </a:bodyPr>
          <a:lstStyle/>
          <a:p>
            <a:pPr marL="87313" indent="-87313" algn="r" rtl="1"/>
            <a:r>
              <a:rPr lang="he-IL" dirty="0" smtClean="0"/>
              <a:t>שאלות נפרדות על צריכת אלכוהול, עישון סיגריות ועל שימוש בקנאביס, חומרים נדיפים, ותרופות</a:t>
            </a:r>
            <a:endParaRPr lang="en-US" dirty="0" smtClean="0"/>
          </a:p>
          <a:p>
            <a:pPr marL="87313" indent="-87313" algn="r" rtl="1"/>
            <a:r>
              <a:rPr lang="he-IL" dirty="0" smtClean="0"/>
              <a:t>כמו כן נשאלו שאלות על נהיגה תחת השפעת אלכוהול</a:t>
            </a:r>
          </a:p>
          <a:p>
            <a:pPr marL="87313" indent="-87313" algn="r" rtl="1"/>
            <a:r>
              <a:rPr lang="he-IL" dirty="0" smtClean="0"/>
              <a:t>ניסוח על פי מחקרים קודמים ברשות למלחמה בסמים ואלכוהול וכן לפי </a:t>
            </a:r>
            <a:r>
              <a:rPr lang="en-US" dirty="0" smtClean="0"/>
              <a:t>WHO</a:t>
            </a:r>
            <a:endParaRPr lang="en-US" dirty="0"/>
          </a:p>
        </p:txBody>
      </p:sp>
    </p:spTree>
    <p:extLst>
      <p:ext uri="{BB962C8B-B14F-4D97-AF65-F5344CB8AC3E}">
        <p14:creationId xmlns:p14="http://schemas.microsoft.com/office/powerpoint/2010/main" val="6978781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e-IL" sz="4000" dirty="0" smtClean="0">
                <a:cs typeface="+mn-cs"/>
              </a:rPr>
              <a:t>ממצאים</a:t>
            </a:r>
            <a:endParaRPr lang="en-US" sz="4000" dirty="0">
              <a:cs typeface="+mn-cs"/>
            </a:endParaRPr>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99592" y="1412776"/>
            <a:ext cx="7344816" cy="4713387"/>
          </a:xfrm>
        </p:spPr>
      </p:pic>
    </p:spTree>
    <p:extLst>
      <p:ext uri="{BB962C8B-B14F-4D97-AF65-F5344CB8AC3E}">
        <p14:creationId xmlns:p14="http://schemas.microsoft.com/office/powerpoint/2010/main" val="23387793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576064"/>
          </a:xfrm>
        </p:spPr>
        <p:txBody>
          <a:bodyPr>
            <a:normAutofit fontScale="90000"/>
          </a:bodyPr>
          <a:lstStyle/>
          <a:p>
            <a:pPr rtl="1"/>
            <a:r>
              <a:rPr lang="he-IL" sz="3200" dirty="0">
                <a:cs typeface="+mn-cs"/>
              </a:rPr>
              <a:t>חשיפה לעוני בקרב כלל התלמידים </a:t>
            </a:r>
            <a:r>
              <a:rPr lang="he-IL" sz="2000" dirty="0"/>
              <a:t>(</a:t>
            </a:r>
            <a:r>
              <a:rPr lang="en-US" sz="2000" dirty="0"/>
              <a:t>N=4650</a:t>
            </a:r>
            <a:r>
              <a:rPr lang="he-IL" sz="2000" dirty="0"/>
              <a:t>)</a:t>
            </a:r>
            <a:endParaRPr lang="en-US" sz="20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925234587"/>
              </p:ext>
            </p:extLst>
          </p:nvPr>
        </p:nvGraphicFramePr>
        <p:xfrm>
          <a:off x="107504" y="764704"/>
          <a:ext cx="8856984" cy="5987113"/>
        </p:xfrm>
        <a:graphic>
          <a:graphicData uri="http://schemas.openxmlformats.org/drawingml/2006/table">
            <a:tbl>
              <a:tblPr rtl="1">
                <a:tableStyleId>{5C22544A-7EE6-4342-B048-85BDC9FD1C3A}</a:tableStyleId>
              </a:tblPr>
              <a:tblGrid>
                <a:gridCol w="5042556"/>
                <a:gridCol w="1271476"/>
                <a:gridCol w="1271476"/>
                <a:gridCol w="1271476"/>
              </a:tblGrid>
              <a:tr h="1240218">
                <a:tc>
                  <a:txBody>
                    <a:bodyPr/>
                    <a:lstStyle/>
                    <a:p>
                      <a:pPr algn="r" rtl="1">
                        <a:spcBef>
                          <a:spcPts val="600"/>
                        </a:spcBef>
                        <a:spcAft>
                          <a:spcPts val="600"/>
                        </a:spcAft>
                      </a:pPr>
                      <a:r>
                        <a:rPr lang="en-US" sz="1800" dirty="0">
                          <a:effectLst/>
                          <a:cs typeface="+mn-cs"/>
                        </a:rPr>
                        <a:t> </a:t>
                      </a:r>
                      <a:endParaRPr lang="en-US" sz="1800" dirty="0">
                        <a:effectLst/>
                        <a:latin typeface="Times New Roman"/>
                        <a:ea typeface="Times New Roman"/>
                        <a:cs typeface="+mn-cs"/>
                      </a:endParaRPr>
                    </a:p>
                  </a:txBody>
                  <a:tcPr marL="68580" marR="68580" marT="0" marB="0" anchor="b"/>
                </a:tc>
                <a:tc>
                  <a:txBody>
                    <a:bodyPr/>
                    <a:lstStyle/>
                    <a:p>
                      <a:pPr algn="ctr" rtl="1">
                        <a:spcBef>
                          <a:spcPts val="600"/>
                        </a:spcBef>
                        <a:spcAft>
                          <a:spcPts val="600"/>
                        </a:spcAft>
                      </a:pPr>
                      <a:r>
                        <a:rPr lang="he-IL" sz="1800" dirty="0">
                          <a:effectLst/>
                        </a:rPr>
                        <a:t>בכלל לא קרה</a:t>
                      </a:r>
                      <a:endParaRPr lang="en-US" sz="1800" dirty="0">
                        <a:effectLst/>
                        <a:latin typeface="Times New Roman"/>
                        <a:ea typeface="Times New Roman"/>
                      </a:endParaRPr>
                    </a:p>
                  </a:txBody>
                  <a:tcPr marL="68580" marR="68580" marT="0" marB="0"/>
                </a:tc>
                <a:tc>
                  <a:txBody>
                    <a:bodyPr/>
                    <a:lstStyle/>
                    <a:p>
                      <a:pPr algn="ctr" rtl="1">
                        <a:spcBef>
                          <a:spcPts val="600"/>
                        </a:spcBef>
                        <a:spcAft>
                          <a:spcPts val="600"/>
                        </a:spcAft>
                      </a:pPr>
                      <a:r>
                        <a:rPr lang="he-IL" sz="1800">
                          <a:effectLst/>
                        </a:rPr>
                        <a:t>קרה כמה פעמים</a:t>
                      </a:r>
                      <a:endParaRPr lang="en-US" sz="1800">
                        <a:effectLst/>
                        <a:latin typeface="Times New Roman"/>
                        <a:ea typeface="Times New Roman"/>
                      </a:endParaRPr>
                    </a:p>
                  </a:txBody>
                  <a:tcPr marL="68580" marR="68580" marT="0" marB="0"/>
                </a:tc>
                <a:tc>
                  <a:txBody>
                    <a:bodyPr/>
                    <a:lstStyle/>
                    <a:p>
                      <a:pPr algn="ctr" rtl="1">
                        <a:spcBef>
                          <a:spcPts val="600"/>
                        </a:spcBef>
                        <a:spcAft>
                          <a:spcPts val="600"/>
                        </a:spcAft>
                      </a:pPr>
                      <a:r>
                        <a:rPr lang="he-IL" sz="1800">
                          <a:effectLst/>
                        </a:rPr>
                        <a:t>קורה לעתים קרובות או כל הזמן</a:t>
                      </a:r>
                      <a:endParaRPr lang="en-US" sz="1800">
                        <a:effectLst/>
                        <a:latin typeface="Times New Roman"/>
                        <a:ea typeface="Times New Roman"/>
                      </a:endParaRPr>
                    </a:p>
                  </a:txBody>
                  <a:tcPr marL="68580" marR="68580" marT="0" marB="0"/>
                </a:tc>
              </a:tr>
              <a:tr h="413407">
                <a:tc>
                  <a:txBody>
                    <a:bodyPr/>
                    <a:lstStyle/>
                    <a:p>
                      <a:pPr algn="r" rtl="1">
                        <a:spcBef>
                          <a:spcPts val="600"/>
                        </a:spcBef>
                        <a:spcAft>
                          <a:spcPts val="600"/>
                        </a:spcAft>
                      </a:pPr>
                      <a:r>
                        <a:rPr lang="en-US" sz="1800" dirty="0">
                          <a:effectLst/>
                          <a:cs typeface="+mn-cs"/>
                        </a:rPr>
                        <a:t> </a:t>
                      </a:r>
                      <a:endParaRPr lang="en-US" sz="1800" dirty="0">
                        <a:effectLst/>
                        <a:latin typeface="Times New Roman"/>
                        <a:ea typeface="Times New Roman"/>
                        <a:cs typeface="+mn-cs"/>
                      </a:endParaRPr>
                    </a:p>
                  </a:txBody>
                  <a:tcPr marL="68580" marR="68580" marT="0" marB="0" anchor="b"/>
                </a:tc>
                <a:tc>
                  <a:txBody>
                    <a:bodyPr/>
                    <a:lstStyle/>
                    <a:p>
                      <a:pPr algn="ctr" rtl="1">
                        <a:spcBef>
                          <a:spcPts val="600"/>
                        </a:spcBef>
                        <a:spcAft>
                          <a:spcPts val="600"/>
                        </a:spcAft>
                      </a:pPr>
                      <a:r>
                        <a:rPr lang="en-US" sz="1800" dirty="0">
                          <a:effectLst/>
                        </a:rPr>
                        <a:t>%</a:t>
                      </a:r>
                      <a:endParaRPr lang="en-US" sz="1800" dirty="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a:effectLst/>
                        </a:rPr>
                        <a:t>%</a:t>
                      </a:r>
                      <a:endParaRPr lang="en-US" sz="180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a:effectLst/>
                        </a:rPr>
                        <a:t>%</a:t>
                      </a:r>
                      <a:endParaRPr lang="en-US" sz="1800">
                        <a:effectLst/>
                        <a:latin typeface="Times New Roman"/>
                        <a:ea typeface="Times New Roman"/>
                      </a:endParaRPr>
                    </a:p>
                  </a:txBody>
                  <a:tcPr marL="68580" marR="68580" marT="0" marB="0" anchor="b"/>
                </a:tc>
              </a:tr>
              <a:tr h="547791">
                <a:tc>
                  <a:txBody>
                    <a:bodyPr/>
                    <a:lstStyle/>
                    <a:p>
                      <a:pPr algn="r" rtl="1">
                        <a:spcBef>
                          <a:spcPts val="600"/>
                        </a:spcBef>
                        <a:spcAft>
                          <a:spcPts val="600"/>
                        </a:spcAft>
                      </a:pPr>
                      <a:r>
                        <a:rPr lang="he-IL" sz="1800" dirty="0">
                          <a:effectLst/>
                          <a:cs typeface="+mn-cs"/>
                        </a:rPr>
                        <a:t>לא היה לנו מספיק כסף לסוג האוכל שאני אוהב לאכול</a:t>
                      </a:r>
                      <a:endParaRPr lang="en-US" sz="1800" dirty="0">
                        <a:effectLst/>
                        <a:latin typeface="Times New Roman"/>
                        <a:ea typeface="Times New Roman"/>
                        <a:cs typeface="+mn-cs"/>
                      </a:endParaRPr>
                    </a:p>
                  </a:txBody>
                  <a:tcPr marL="68580" marR="68580" marT="0" marB="0" anchor="b"/>
                </a:tc>
                <a:tc>
                  <a:txBody>
                    <a:bodyPr/>
                    <a:lstStyle/>
                    <a:p>
                      <a:pPr algn="ctr" rtl="1">
                        <a:spcBef>
                          <a:spcPts val="600"/>
                        </a:spcBef>
                        <a:spcAft>
                          <a:spcPts val="600"/>
                        </a:spcAft>
                      </a:pPr>
                      <a:r>
                        <a:rPr lang="en-US" sz="1800">
                          <a:effectLst/>
                        </a:rPr>
                        <a:t>88.0</a:t>
                      </a:r>
                      <a:endParaRPr lang="en-US" sz="180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dirty="0">
                          <a:effectLst/>
                        </a:rPr>
                        <a:t>7.9</a:t>
                      </a:r>
                      <a:endParaRPr lang="en-US" sz="1800" dirty="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a:effectLst/>
                        </a:rPr>
                        <a:t>4.1</a:t>
                      </a:r>
                      <a:endParaRPr lang="en-US" sz="1800">
                        <a:effectLst/>
                        <a:latin typeface="Times New Roman"/>
                        <a:ea typeface="Times New Roman"/>
                      </a:endParaRPr>
                    </a:p>
                  </a:txBody>
                  <a:tcPr marL="68580" marR="68580" marT="0" marB="0" anchor="b"/>
                </a:tc>
              </a:tr>
              <a:tr h="547791">
                <a:tc>
                  <a:txBody>
                    <a:bodyPr/>
                    <a:lstStyle/>
                    <a:p>
                      <a:pPr algn="r" rtl="1">
                        <a:spcBef>
                          <a:spcPts val="600"/>
                        </a:spcBef>
                        <a:spcAft>
                          <a:spcPts val="600"/>
                        </a:spcAft>
                      </a:pPr>
                      <a:r>
                        <a:rPr lang="he-IL" sz="1800" dirty="0">
                          <a:effectLst/>
                          <a:cs typeface="+mn-cs"/>
                        </a:rPr>
                        <a:t>אנחנו לא יכולים להרשות לעצמנו לגור בדירה יפה</a:t>
                      </a:r>
                      <a:endParaRPr lang="en-US" sz="1800" dirty="0">
                        <a:effectLst/>
                        <a:latin typeface="Times New Roman"/>
                        <a:ea typeface="Times New Roman"/>
                        <a:cs typeface="+mn-cs"/>
                      </a:endParaRPr>
                    </a:p>
                  </a:txBody>
                  <a:tcPr marL="68580" marR="68580" marT="0" marB="0" anchor="b"/>
                </a:tc>
                <a:tc>
                  <a:txBody>
                    <a:bodyPr/>
                    <a:lstStyle/>
                    <a:p>
                      <a:pPr algn="ctr" rtl="1">
                        <a:spcBef>
                          <a:spcPts val="600"/>
                        </a:spcBef>
                        <a:spcAft>
                          <a:spcPts val="600"/>
                        </a:spcAft>
                      </a:pPr>
                      <a:r>
                        <a:rPr lang="en-US" sz="1800">
                          <a:effectLst/>
                        </a:rPr>
                        <a:t>84.2</a:t>
                      </a:r>
                      <a:endParaRPr lang="en-US" sz="180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dirty="0">
                          <a:effectLst/>
                        </a:rPr>
                        <a:t>8.9</a:t>
                      </a:r>
                      <a:endParaRPr lang="en-US" sz="1800" dirty="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a:effectLst/>
                        </a:rPr>
                        <a:t>6.9</a:t>
                      </a:r>
                      <a:endParaRPr lang="en-US" sz="1800">
                        <a:effectLst/>
                        <a:latin typeface="Times New Roman"/>
                        <a:ea typeface="Times New Roman"/>
                      </a:endParaRPr>
                    </a:p>
                  </a:txBody>
                  <a:tcPr marL="68580" marR="68580" marT="0" marB="0" anchor="b"/>
                </a:tc>
              </a:tr>
              <a:tr h="569177">
                <a:tc>
                  <a:txBody>
                    <a:bodyPr/>
                    <a:lstStyle/>
                    <a:p>
                      <a:pPr algn="r" rtl="1">
                        <a:spcBef>
                          <a:spcPts val="600"/>
                        </a:spcBef>
                        <a:spcAft>
                          <a:spcPts val="600"/>
                        </a:spcAft>
                      </a:pPr>
                      <a:r>
                        <a:rPr lang="he-IL" sz="1800" dirty="0">
                          <a:effectLst/>
                          <a:cs typeface="+mn-cs"/>
                        </a:rPr>
                        <a:t>לא היה לנו כסף לשלם כל מיני תשלומים (כמו חשמל, מים)</a:t>
                      </a:r>
                      <a:endParaRPr lang="en-US" sz="1800" dirty="0">
                        <a:effectLst/>
                        <a:latin typeface="Times New Roman"/>
                        <a:ea typeface="Times New Roman"/>
                        <a:cs typeface="+mn-cs"/>
                      </a:endParaRPr>
                    </a:p>
                  </a:txBody>
                  <a:tcPr marL="68580" marR="68580" marT="0" marB="0" anchor="b"/>
                </a:tc>
                <a:tc>
                  <a:txBody>
                    <a:bodyPr/>
                    <a:lstStyle/>
                    <a:p>
                      <a:pPr algn="ctr" rtl="1">
                        <a:spcBef>
                          <a:spcPts val="600"/>
                        </a:spcBef>
                        <a:spcAft>
                          <a:spcPts val="600"/>
                        </a:spcAft>
                      </a:pPr>
                      <a:r>
                        <a:rPr lang="en-US" sz="1800">
                          <a:effectLst/>
                        </a:rPr>
                        <a:t>81.0</a:t>
                      </a:r>
                      <a:endParaRPr lang="en-US" sz="180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dirty="0">
                          <a:effectLst/>
                        </a:rPr>
                        <a:t>14.1</a:t>
                      </a:r>
                      <a:endParaRPr lang="en-US" sz="1800" dirty="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a:effectLst/>
                        </a:rPr>
                        <a:t>4.9</a:t>
                      </a:r>
                      <a:endParaRPr lang="en-US" sz="1800">
                        <a:effectLst/>
                        <a:latin typeface="Times New Roman"/>
                        <a:ea typeface="Times New Roman"/>
                      </a:endParaRPr>
                    </a:p>
                  </a:txBody>
                  <a:tcPr marL="68580" marR="68580" marT="0" marB="0" anchor="b"/>
                </a:tc>
              </a:tr>
              <a:tr h="413407">
                <a:tc>
                  <a:txBody>
                    <a:bodyPr/>
                    <a:lstStyle/>
                    <a:p>
                      <a:pPr algn="r" rtl="1">
                        <a:spcBef>
                          <a:spcPts val="600"/>
                        </a:spcBef>
                        <a:spcAft>
                          <a:spcPts val="600"/>
                        </a:spcAft>
                      </a:pPr>
                      <a:r>
                        <a:rPr lang="he-IL" sz="1800" dirty="0">
                          <a:effectLst/>
                          <a:cs typeface="+mn-cs"/>
                        </a:rPr>
                        <a:t>אין לנו מספיק כסף לדברים של כייף</a:t>
                      </a:r>
                      <a:endParaRPr lang="en-US" sz="1800" dirty="0">
                        <a:effectLst/>
                        <a:latin typeface="Times New Roman"/>
                        <a:ea typeface="Times New Roman"/>
                        <a:cs typeface="+mn-cs"/>
                      </a:endParaRPr>
                    </a:p>
                  </a:txBody>
                  <a:tcPr marL="68580" marR="68580" marT="0" marB="0" anchor="b"/>
                </a:tc>
                <a:tc>
                  <a:txBody>
                    <a:bodyPr/>
                    <a:lstStyle/>
                    <a:p>
                      <a:pPr algn="ctr" rtl="1">
                        <a:spcBef>
                          <a:spcPts val="600"/>
                        </a:spcBef>
                        <a:spcAft>
                          <a:spcPts val="600"/>
                        </a:spcAft>
                      </a:pPr>
                      <a:r>
                        <a:rPr lang="en-US" sz="1800">
                          <a:effectLst/>
                        </a:rPr>
                        <a:t>75.4</a:t>
                      </a:r>
                      <a:endParaRPr lang="en-US" sz="180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dirty="0">
                          <a:effectLst/>
                        </a:rPr>
                        <a:t>18.3</a:t>
                      </a:r>
                      <a:endParaRPr lang="en-US" sz="1800" dirty="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a:effectLst/>
                        </a:rPr>
                        <a:t>6.2</a:t>
                      </a:r>
                      <a:endParaRPr lang="en-US" sz="1800">
                        <a:effectLst/>
                        <a:latin typeface="Times New Roman"/>
                        <a:ea typeface="Times New Roman"/>
                      </a:endParaRPr>
                    </a:p>
                  </a:txBody>
                  <a:tcPr marL="68580" marR="68580" marT="0" marB="0" anchor="b"/>
                </a:tc>
              </a:tr>
              <a:tr h="569177">
                <a:tc>
                  <a:txBody>
                    <a:bodyPr/>
                    <a:lstStyle/>
                    <a:p>
                      <a:pPr algn="r" rtl="1">
                        <a:spcBef>
                          <a:spcPts val="600"/>
                        </a:spcBef>
                        <a:spcAft>
                          <a:spcPts val="600"/>
                        </a:spcAft>
                      </a:pPr>
                      <a:r>
                        <a:rPr lang="he-IL" sz="1800" dirty="0">
                          <a:effectLst/>
                          <a:cs typeface="+mn-cs"/>
                        </a:rPr>
                        <a:t>לא היה לנו מספיק כסף ללכת לבלות במקומות שאני אוהב</a:t>
                      </a:r>
                      <a:endParaRPr lang="en-US" sz="1800" dirty="0">
                        <a:effectLst/>
                        <a:latin typeface="Times New Roman"/>
                        <a:ea typeface="Times New Roman"/>
                        <a:cs typeface="+mn-cs"/>
                      </a:endParaRPr>
                    </a:p>
                  </a:txBody>
                  <a:tcPr marL="68580" marR="68580" marT="0" marB="0" anchor="b"/>
                </a:tc>
                <a:tc>
                  <a:txBody>
                    <a:bodyPr/>
                    <a:lstStyle/>
                    <a:p>
                      <a:pPr algn="ctr" rtl="1">
                        <a:spcBef>
                          <a:spcPts val="600"/>
                        </a:spcBef>
                        <a:spcAft>
                          <a:spcPts val="600"/>
                        </a:spcAft>
                      </a:pPr>
                      <a:r>
                        <a:rPr lang="en-US" sz="1800">
                          <a:effectLst/>
                        </a:rPr>
                        <a:t>71.9</a:t>
                      </a:r>
                      <a:endParaRPr lang="en-US" sz="180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dirty="0">
                          <a:effectLst/>
                        </a:rPr>
                        <a:t>21.6</a:t>
                      </a:r>
                      <a:endParaRPr lang="en-US" sz="1800" dirty="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a:effectLst/>
                        </a:rPr>
                        <a:t>6.5</a:t>
                      </a:r>
                      <a:endParaRPr lang="en-US" sz="1800">
                        <a:effectLst/>
                        <a:latin typeface="Times New Roman"/>
                        <a:ea typeface="Times New Roman"/>
                      </a:endParaRPr>
                    </a:p>
                  </a:txBody>
                  <a:tcPr marL="68580" marR="68580" marT="0" marB="0" anchor="b"/>
                </a:tc>
              </a:tr>
              <a:tr h="569177">
                <a:tc>
                  <a:txBody>
                    <a:bodyPr/>
                    <a:lstStyle/>
                    <a:p>
                      <a:pPr algn="r" rtl="1">
                        <a:spcBef>
                          <a:spcPts val="600"/>
                        </a:spcBef>
                        <a:spcAft>
                          <a:spcPts val="600"/>
                        </a:spcAft>
                      </a:pPr>
                      <a:r>
                        <a:rPr lang="he-IL" sz="1800" dirty="0">
                          <a:effectLst/>
                          <a:cs typeface="+mn-cs"/>
                        </a:rPr>
                        <a:t>לא היה לנו מספיק כסף לעשות דברים שאני אוהב לעשות</a:t>
                      </a:r>
                      <a:endParaRPr lang="en-US" sz="1800" dirty="0">
                        <a:effectLst/>
                        <a:latin typeface="Times New Roman"/>
                        <a:ea typeface="Times New Roman"/>
                        <a:cs typeface="+mn-cs"/>
                      </a:endParaRPr>
                    </a:p>
                  </a:txBody>
                  <a:tcPr marL="68580" marR="68580" marT="0" marB="0" anchor="b"/>
                </a:tc>
                <a:tc>
                  <a:txBody>
                    <a:bodyPr/>
                    <a:lstStyle/>
                    <a:p>
                      <a:pPr algn="ctr" rtl="1">
                        <a:spcBef>
                          <a:spcPts val="600"/>
                        </a:spcBef>
                        <a:spcAft>
                          <a:spcPts val="600"/>
                        </a:spcAft>
                      </a:pPr>
                      <a:r>
                        <a:rPr lang="en-US" sz="1800">
                          <a:effectLst/>
                        </a:rPr>
                        <a:t>70.0</a:t>
                      </a:r>
                      <a:endParaRPr lang="en-US" sz="180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dirty="0">
                          <a:effectLst/>
                        </a:rPr>
                        <a:t>23.2</a:t>
                      </a:r>
                      <a:endParaRPr lang="en-US" sz="1800" dirty="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a:effectLst/>
                        </a:rPr>
                        <a:t>6.8</a:t>
                      </a:r>
                      <a:endParaRPr lang="en-US" sz="1800">
                        <a:effectLst/>
                        <a:latin typeface="Times New Roman"/>
                        <a:ea typeface="Times New Roman"/>
                      </a:endParaRPr>
                    </a:p>
                  </a:txBody>
                  <a:tcPr marL="68580" marR="68580" marT="0" marB="0" anchor="b"/>
                </a:tc>
              </a:tr>
              <a:tr h="569177">
                <a:tc>
                  <a:txBody>
                    <a:bodyPr/>
                    <a:lstStyle/>
                    <a:p>
                      <a:pPr algn="r" rtl="1">
                        <a:spcBef>
                          <a:spcPts val="600"/>
                        </a:spcBef>
                        <a:spcAft>
                          <a:spcPts val="600"/>
                        </a:spcAft>
                      </a:pPr>
                      <a:r>
                        <a:rPr lang="he-IL" sz="1800" dirty="0">
                          <a:effectLst/>
                          <a:cs typeface="+mn-cs"/>
                        </a:rPr>
                        <a:t>לא היה לנו מספיק כסף כדי לקנות בגדים חדשים/אופנתיים</a:t>
                      </a:r>
                      <a:endParaRPr lang="en-US" sz="1800" dirty="0">
                        <a:effectLst/>
                        <a:latin typeface="Times New Roman"/>
                        <a:ea typeface="Times New Roman"/>
                        <a:cs typeface="+mn-cs"/>
                      </a:endParaRPr>
                    </a:p>
                  </a:txBody>
                  <a:tcPr marL="68580" marR="68580" marT="0" marB="0" anchor="b"/>
                </a:tc>
                <a:tc>
                  <a:txBody>
                    <a:bodyPr/>
                    <a:lstStyle/>
                    <a:p>
                      <a:pPr algn="ctr" rtl="0">
                        <a:spcBef>
                          <a:spcPts val="600"/>
                        </a:spcBef>
                        <a:spcAft>
                          <a:spcPts val="600"/>
                        </a:spcAft>
                      </a:pPr>
                      <a:r>
                        <a:rPr lang="en-US" sz="1800">
                          <a:effectLst/>
                        </a:rPr>
                        <a:t>72.2</a:t>
                      </a:r>
                      <a:endParaRPr lang="en-US" sz="180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dirty="0">
                          <a:effectLst/>
                        </a:rPr>
                        <a:t>21.7</a:t>
                      </a:r>
                      <a:endParaRPr lang="en-US" sz="1800" dirty="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dirty="0">
                          <a:effectLst/>
                        </a:rPr>
                        <a:t>6.1</a:t>
                      </a:r>
                      <a:endParaRPr lang="en-US" sz="1800" dirty="0">
                        <a:effectLst/>
                        <a:latin typeface="Times New Roman"/>
                        <a:ea typeface="Times New Roman"/>
                      </a:endParaRPr>
                    </a:p>
                  </a:txBody>
                  <a:tcPr marL="68580" marR="68580" marT="0" marB="0" anchor="b"/>
                </a:tc>
              </a:tr>
              <a:tr h="547791">
                <a:tc>
                  <a:txBody>
                    <a:bodyPr/>
                    <a:lstStyle/>
                    <a:p>
                      <a:pPr algn="r" rtl="1">
                        <a:spcBef>
                          <a:spcPts val="600"/>
                        </a:spcBef>
                        <a:spcAft>
                          <a:spcPts val="600"/>
                        </a:spcAft>
                      </a:pPr>
                      <a:r>
                        <a:rPr lang="he-IL" sz="1800" dirty="0">
                          <a:effectLst/>
                          <a:cs typeface="+mn-cs"/>
                        </a:rPr>
                        <a:t>אין לנו מספיק כסף לקנות דברים שהייתי רוצה לקנות</a:t>
                      </a:r>
                      <a:endParaRPr lang="en-US" sz="1800" dirty="0">
                        <a:effectLst/>
                        <a:latin typeface="Times New Roman"/>
                        <a:ea typeface="Times New Roman"/>
                        <a:cs typeface="+mn-cs"/>
                      </a:endParaRPr>
                    </a:p>
                  </a:txBody>
                  <a:tcPr marL="68580" marR="68580" marT="0" marB="0" anchor="b"/>
                </a:tc>
                <a:tc>
                  <a:txBody>
                    <a:bodyPr/>
                    <a:lstStyle/>
                    <a:p>
                      <a:pPr algn="ctr" rtl="1">
                        <a:spcBef>
                          <a:spcPts val="600"/>
                        </a:spcBef>
                        <a:spcAft>
                          <a:spcPts val="600"/>
                        </a:spcAft>
                      </a:pPr>
                      <a:r>
                        <a:rPr lang="en-US" sz="1800">
                          <a:effectLst/>
                        </a:rPr>
                        <a:t>64.4</a:t>
                      </a:r>
                      <a:endParaRPr lang="en-US" sz="180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a:effectLst/>
                        </a:rPr>
                        <a:t>27.4</a:t>
                      </a:r>
                      <a:endParaRPr lang="en-US" sz="1800">
                        <a:effectLst/>
                        <a:latin typeface="Times New Roman"/>
                        <a:ea typeface="Times New Roman"/>
                      </a:endParaRPr>
                    </a:p>
                  </a:txBody>
                  <a:tcPr marL="68580" marR="68580" marT="0" marB="0" anchor="b"/>
                </a:tc>
                <a:tc>
                  <a:txBody>
                    <a:bodyPr/>
                    <a:lstStyle/>
                    <a:p>
                      <a:pPr algn="ctr" rtl="1">
                        <a:spcBef>
                          <a:spcPts val="600"/>
                        </a:spcBef>
                        <a:spcAft>
                          <a:spcPts val="600"/>
                        </a:spcAft>
                      </a:pPr>
                      <a:r>
                        <a:rPr lang="en-US" sz="1800" dirty="0">
                          <a:effectLst/>
                        </a:rPr>
                        <a:t>8.3</a:t>
                      </a:r>
                      <a:endParaRPr lang="en-US" sz="1800" dirty="0">
                        <a:effectLst/>
                        <a:latin typeface="Times New Roman"/>
                        <a:ea typeface="Times New Roman"/>
                      </a:endParaRPr>
                    </a:p>
                  </a:txBody>
                  <a:tcPr marL="68580" marR="68580" marT="0" marB="0" anchor="b"/>
                </a:tc>
              </a:tr>
            </a:tbl>
          </a:graphicData>
        </a:graphic>
      </p:graphicFrame>
      <p:sp>
        <p:nvSpPr>
          <p:cNvPr id="7" name="Rectangle 2"/>
          <p:cNvSpPr>
            <a:spLocks noChangeArrowheads="1"/>
          </p:cNvSpPr>
          <p:nvPr/>
        </p:nvSpPr>
        <p:spPr bwMode="auto">
          <a:xfrm>
            <a:off x="1617663" y="2819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4149220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432048"/>
          </a:xfrm>
        </p:spPr>
        <p:txBody>
          <a:bodyPr>
            <a:noAutofit/>
          </a:bodyPr>
          <a:lstStyle/>
          <a:p>
            <a:r>
              <a:rPr lang="he-IL" sz="2400" dirty="0">
                <a:cs typeface="+mn-cs"/>
              </a:rPr>
              <a:t>חשיפה </a:t>
            </a:r>
            <a:r>
              <a:rPr lang="he-IL" sz="2400" dirty="0" smtClean="0">
                <a:cs typeface="+mn-cs"/>
              </a:rPr>
              <a:t>לעוני: ילידי </a:t>
            </a:r>
            <a:r>
              <a:rPr lang="he-IL" sz="2400" dirty="0">
                <a:cs typeface="+mn-cs"/>
              </a:rPr>
              <a:t>ישראל וילידי חבר העמים</a:t>
            </a:r>
            <a:endParaRPr lang="en-US" sz="2400" dirty="0">
              <a:cs typeface="+mn-cs"/>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42291743"/>
              </p:ext>
            </p:extLst>
          </p:nvPr>
        </p:nvGraphicFramePr>
        <p:xfrm>
          <a:off x="107503" y="620688"/>
          <a:ext cx="8928993" cy="6048674"/>
        </p:xfrm>
        <a:graphic>
          <a:graphicData uri="http://schemas.openxmlformats.org/drawingml/2006/table">
            <a:tbl>
              <a:tblPr rtl="1">
                <a:tableStyleId>{5C22544A-7EE6-4342-B048-85BDC9FD1C3A}</a:tableStyleId>
              </a:tblPr>
              <a:tblGrid>
                <a:gridCol w="5066531"/>
                <a:gridCol w="1931231"/>
                <a:gridCol w="1931231"/>
              </a:tblGrid>
              <a:tr h="947987">
                <a:tc>
                  <a:txBody>
                    <a:bodyPr/>
                    <a:lstStyle/>
                    <a:p>
                      <a:pPr algn="r" rtl="0">
                        <a:lnSpc>
                          <a:spcPct val="115000"/>
                        </a:lnSpc>
                        <a:spcBef>
                          <a:spcPts val="600"/>
                        </a:spcBef>
                        <a:spcAft>
                          <a:spcPts val="600"/>
                        </a:spcAft>
                      </a:pPr>
                      <a:r>
                        <a:rPr lang="en-US" sz="1100" dirty="0">
                          <a:effectLst/>
                        </a:rPr>
                        <a:t> </a:t>
                      </a:r>
                      <a:endParaRPr lang="en-US" sz="12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b="1" dirty="0">
                          <a:solidFill>
                            <a:srgbClr val="FF0000"/>
                          </a:solidFill>
                          <a:effectLst>
                            <a:outerShdw blurRad="38100" dist="38100" dir="2700000" algn="tl">
                              <a:srgbClr val="000000">
                                <a:alpha val="43137"/>
                              </a:srgbClr>
                            </a:outerShdw>
                          </a:effectLst>
                        </a:rPr>
                        <a:t>ילידי </a:t>
                      </a:r>
                      <a:r>
                        <a:rPr lang="he-IL" sz="1800" b="1" dirty="0" smtClean="0">
                          <a:solidFill>
                            <a:srgbClr val="FF0000"/>
                          </a:solidFill>
                          <a:effectLst>
                            <a:outerShdw blurRad="38100" dist="38100" dir="2700000" algn="tl">
                              <a:srgbClr val="000000">
                                <a:alpha val="43137"/>
                              </a:srgbClr>
                            </a:outerShdw>
                          </a:effectLst>
                        </a:rPr>
                        <a:t>ישראל </a:t>
                      </a:r>
                    </a:p>
                    <a:p>
                      <a:pPr algn="ctr" rtl="1">
                        <a:lnSpc>
                          <a:spcPct val="115000"/>
                        </a:lnSpc>
                        <a:spcBef>
                          <a:spcPts val="600"/>
                        </a:spcBef>
                        <a:spcAft>
                          <a:spcPts val="600"/>
                        </a:spcAft>
                      </a:pPr>
                      <a:r>
                        <a:rPr lang="he-IL" sz="1800" b="1" kern="1200" dirty="0" smtClean="0">
                          <a:solidFill>
                            <a:schemeClr val="dk1"/>
                          </a:solidFill>
                          <a:effectLst/>
                          <a:latin typeface="+mn-lt"/>
                          <a:ea typeface="+mn-ea"/>
                          <a:cs typeface="+mn-cs"/>
                        </a:rPr>
                        <a:t>(</a:t>
                      </a:r>
                      <a:r>
                        <a:rPr lang="en-US" sz="1800" b="1" kern="1200" dirty="0" smtClean="0">
                          <a:solidFill>
                            <a:schemeClr val="dk1"/>
                          </a:solidFill>
                          <a:effectLst/>
                          <a:latin typeface="+mn-lt"/>
                          <a:ea typeface="+mn-ea"/>
                          <a:cs typeface="+mn-cs"/>
                        </a:rPr>
                        <a:t>N=1784</a:t>
                      </a:r>
                      <a:r>
                        <a:rPr lang="he-IL" sz="1800" b="1" kern="1200" dirty="0" smtClean="0">
                          <a:solidFill>
                            <a:schemeClr val="dk1"/>
                          </a:solidFill>
                          <a:effectLst/>
                          <a:latin typeface="+mn-lt"/>
                          <a:ea typeface="+mn-ea"/>
                          <a:cs typeface="+mn-cs"/>
                        </a:rPr>
                        <a:t>)</a:t>
                      </a:r>
                      <a:endParaRPr lang="en-US" sz="1800" b="1" dirty="0">
                        <a:solidFill>
                          <a:srgbClr val="FF0000"/>
                        </a:solidFill>
                        <a:effectLst>
                          <a:outerShdw blurRad="38100" dist="38100" dir="2700000" algn="tl">
                            <a:srgbClr val="000000">
                              <a:alpha val="43137"/>
                            </a:srgbClr>
                          </a:outerShdw>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b="1" dirty="0">
                          <a:solidFill>
                            <a:srgbClr val="FF0000"/>
                          </a:solidFill>
                          <a:effectLst>
                            <a:outerShdw blurRad="38100" dist="38100" dir="2700000" algn="tl">
                              <a:srgbClr val="000000">
                                <a:alpha val="43137"/>
                              </a:srgbClr>
                            </a:outerShdw>
                          </a:effectLst>
                        </a:rPr>
                        <a:t>ילידי חבר </a:t>
                      </a:r>
                      <a:r>
                        <a:rPr lang="he-IL" sz="1800" b="1" dirty="0" smtClean="0">
                          <a:solidFill>
                            <a:srgbClr val="FF0000"/>
                          </a:solidFill>
                          <a:effectLst>
                            <a:outerShdw blurRad="38100" dist="38100" dir="2700000" algn="tl">
                              <a:srgbClr val="000000">
                                <a:alpha val="43137"/>
                              </a:srgbClr>
                            </a:outerShdw>
                          </a:effectLst>
                        </a:rPr>
                        <a:t>העמים</a:t>
                      </a:r>
                    </a:p>
                    <a:p>
                      <a:pPr algn="ctr" rtl="1">
                        <a:lnSpc>
                          <a:spcPct val="115000"/>
                        </a:lnSpc>
                        <a:spcBef>
                          <a:spcPts val="600"/>
                        </a:spcBef>
                        <a:spcAft>
                          <a:spcPts val="600"/>
                        </a:spcAft>
                      </a:pPr>
                      <a:r>
                        <a:rPr lang="he-IL" sz="1800" b="1" kern="1200" dirty="0" smtClean="0">
                          <a:solidFill>
                            <a:schemeClr val="dk1"/>
                          </a:solidFill>
                          <a:effectLst/>
                          <a:latin typeface="+mn-lt"/>
                          <a:ea typeface="+mn-ea"/>
                          <a:cs typeface="+mn-cs"/>
                        </a:rPr>
                        <a:t>(</a:t>
                      </a:r>
                      <a:r>
                        <a:rPr lang="en-US" sz="1800" b="1" kern="1200" dirty="0" smtClean="0">
                          <a:solidFill>
                            <a:schemeClr val="dk1"/>
                          </a:solidFill>
                          <a:effectLst/>
                          <a:latin typeface="+mn-lt"/>
                          <a:ea typeface="+mn-ea"/>
                          <a:cs typeface="+mn-cs"/>
                        </a:rPr>
                        <a:t>N=260</a:t>
                      </a:r>
                      <a:r>
                        <a:rPr lang="he-IL" sz="1800" b="1" kern="1200" dirty="0" smtClean="0">
                          <a:solidFill>
                            <a:schemeClr val="dk1"/>
                          </a:solidFill>
                          <a:effectLst/>
                          <a:latin typeface="+mn-lt"/>
                          <a:ea typeface="+mn-ea"/>
                          <a:cs typeface="+mn-cs"/>
                        </a:rPr>
                        <a:t>)</a:t>
                      </a:r>
                      <a:endParaRPr lang="en-US" sz="1800" b="1" dirty="0">
                        <a:solidFill>
                          <a:srgbClr val="FF0000"/>
                        </a:solidFill>
                        <a:effectLst>
                          <a:outerShdw blurRad="38100" dist="38100" dir="2700000" algn="tl">
                            <a:srgbClr val="000000">
                              <a:alpha val="43137"/>
                            </a:srgbClr>
                          </a:outerShdw>
                        </a:effectLst>
                        <a:latin typeface="Times New Roman"/>
                        <a:ea typeface="Times New Roman"/>
                      </a:endParaRPr>
                    </a:p>
                  </a:txBody>
                  <a:tcPr marL="68580" marR="68580" marT="0" marB="0" anchor="b"/>
                </a:tc>
              </a:tr>
              <a:tr h="386569">
                <a:tc>
                  <a:txBody>
                    <a:bodyPr/>
                    <a:lstStyle/>
                    <a:p>
                      <a:pPr marL="0" marR="0" indent="0" algn="l" defTabSz="914400" rtl="1" eaLnBrk="1" fontAlgn="auto" latinLnBrk="0" hangingPunct="1">
                        <a:lnSpc>
                          <a:spcPct val="115000"/>
                        </a:lnSpc>
                        <a:spcBef>
                          <a:spcPts val="600"/>
                        </a:spcBef>
                        <a:spcAft>
                          <a:spcPts val="600"/>
                        </a:spcAft>
                        <a:buClrTx/>
                        <a:buSzTx/>
                        <a:buFontTx/>
                        <a:buNone/>
                        <a:tabLst/>
                        <a:defRPr/>
                      </a:pPr>
                      <a:r>
                        <a:rPr lang="en-US" sz="1800" dirty="0">
                          <a:effectLst/>
                        </a:rPr>
                        <a:t> </a:t>
                      </a:r>
                      <a:r>
                        <a:rPr lang="he-IL" sz="1800" dirty="0" smtClean="0">
                          <a:effectLst/>
                        </a:rPr>
                        <a:t>קרה כמה פעמים- כל הזמן</a:t>
                      </a:r>
                      <a:endParaRPr lang="en-US" sz="18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en-US" sz="1800">
                          <a:effectLst/>
                        </a:rPr>
                        <a:t>%</a:t>
                      </a:r>
                      <a:endParaRPr lang="en-US" sz="180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en-US" sz="1800" dirty="0">
                          <a:effectLst/>
                        </a:rPr>
                        <a:t>%</a:t>
                      </a:r>
                      <a:endParaRPr lang="en-US" sz="1800" dirty="0">
                        <a:effectLst/>
                        <a:latin typeface="Times New Roman"/>
                        <a:ea typeface="Times New Roman"/>
                      </a:endParaRPr>
                    </a:p>
                  </a:txBody>
                  <a:tcPr marL="68580" marR="68580" marT="0" marB="0" anchor="b"/>
                </a:tc>
              </a:tr>
              <a:tr h="605212">
                <a:tc>
                  <a:txBody>
                    <a:bodyPr/>
                    <a:lstStyle/>
                    <a:p>
                      <a:pPr algn="r" rtl="1">
                        <a:lnSpc>
                          <a:spcPct val="115000"/>
                        </a:lnSpc>
                        <a:spcBef>
                          <a:spcPts val="600"/>
                        </a:spcBef>
                        <a:spcAft>
                          <a:spcPts val="600"/>
                        </a:spcAft>
                      </a:pPr>
                      <a:r>
                        <a:rPr lang="he-IL" sz="1800" dirty="0">
                          <a:effectLst/>
                        </a:rPr>
                        <a:t>לא היה לנו מספיק כסף לסוג האוכל שאני אוהב לאכול</a:t>
                      </a:r>
                      <a:endParaRPr lang="en-US" sz="18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dirty="0">
                          <a:effectLst/>
                        </a:rPr>
                        <a:t>7.6</a:t>
                      </a:r>
                      <a:endParaRPr lang="en-US" sz="18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dirty="0">
                          <a:effectLst/>
                        </a:rPr>
                        <a:t>17.6</a:t>
                      </a:r>
                      <a:endParaRPr lang="en-US" sz="1800" dirty="0">
                        <a:effectLst/>
                        <a:latin typeface="Times New Roman"/>
                        <a:ea typeface="Times New Roman"/>
                      </a:endParaRPr>
                    </a:p>
                  </a:txBody>
                  <a:tcPr marL="68580" marR="68580" marT="0" marB="0" anchor="b"/>
                </a:tc>
              </a:tr>
              <a:tr h="386569">
                <a:tc>
                  <a:txBody>
                    <a:bodyPr/>
                    <a:lstStyle/>
                    <a:p>
                      <a:pPr algn="r" rtl="1">
                        <a:lnSpc>
                          <a:spcPct val="115000"/>
                        </a:lnSpc>
                        <a:spcBef>
                          <a:spcPts val="600"/>
                        </a:spcBef>
                        <a:spcAft>
                          <a:spcPts val="600"/>
                        </a:spcAft>
                      </a:pPr>
                      <a:r>
                        <a:rPr lang="he-IL" sz="1800" dirty="0">
                          <a:effectLst/>
                        </a:rPr>
                        <a:t>אנחנו לא יכולים להרשות לעצמנו לגור בדירה יפה</a:t>
                      </a:r>
                      <a:endParaRPr lang="en-US" sz="18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dirty="0">
                          <a:effectLst/>
                        </a:rPr>
                        <a:t>11.8</a:t>
                      </a:r>
                      <a:endParaRPr lang="en-US" sz="18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a:effectLst/>
                        </a:rPr>
                        <a:t>24.4</a:t>
                      </a:r>
                      <a:endParaRPr lang="en-US" sz="1800">
                        <a:effectLst/>
                        <a:latin typeface="Times New Roman"/>
                        <a:ea typeface="Times New Roman"/>
                      </a:endParaRPr>
                    </a:p>
                  </a:txBody>
                  <a:tcPr marL="68580" marR="68580" marT="0" marB="0" anchor="b"/>
                </a:tc>
              </a:tr>
              <a:tr h="682639">
                <a:tc>
                  <a:txBody>
                    <a:bodyPr/>
                    <a:lstStyle/>
                    <a:p>
                      <a:pPr algn="r" rtl="1">
                        <a:lnSpc>
                          <a:spcPct val="115000"/>
                        </a:lnSpc>
                        <a:spcBef>
                          <a:spcPts val="600"/>
                        </a:spcBef>
                        <a:spcAft>
                          <a:spcPts val="600"/>
                        </a:spcAft>
                      </a:pPr>
                      <a:r>
                        <a:rPr lang="he-IL" sz="1800" dirty="0">
                          <a:effectLst/>
                        </a:rPr>
                        <a:t>לא היה לנו כסף לשלם כל מיני תשלומים (כמו חשמל, מים)</a:t>
                      </a:r>
                      <a:endParaRPr lang="en-US" sz="18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dirty="0">
                          <a:effectLst/>
                        </a:rPr>
                        <a:t>12.9</a:t>
                      </a:r>
                      <a:endParaRPr lang="en-US" sz="18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a:effectLst/>
                        </a:rPr>
                        <a:t>28.4</a:t>
                      </a:r>
                      <a:endParaRPr lang="en-US" sz="1800">
                        <a:effectLst/>
                        <a:latin typeface="Times New Roman"/>
                        <a:ea typeface="Times New Roman"/>
                      </a:endParaRPr>
                    </a:p>
                  </a:txBody>
                  <a:tcPr marL="68580" marR="68580" marT="0" marB="0" anchor="b"/>
                </a:tc>
              </a:tr>
              <a:tr h="386569">
                <a:tc>
                  <a:txBody>
                    <a:bodyPr/>
                    <a:lstStyle/>
                    <a:p>
                      <a:pPr algn="r" rtl="1">
                        <a:lnSpc>
                          <a:spcPct val="115000"/>
                        </a:lnSpc>
                        <a:spcBef>
                          <a:spcPts val="600"/>
                        </a:spcBef>
                        <a:spcAft>
                          <a:spcPts val="600"/>
                        </a:spcAft>
                      </a:pPr>
                      <a:r>
                        <a:rPr lang="he-IL" sz="1800" dirty="0">
                          <a:effectLst/>
                        </a:rPr>
                        <a:t>אין לנו מספיק כסף לדברים של כייף</a:t>
                      </a:r>
                      <a:endParaRPr lang="en-US" sz="18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a:effectLst/>
                        </a:rPr>
                        <a:t>20.8</a:t>
                      </a:r>
                      <a:endParaRPr lang="en-US" sz="180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dirty="0">
                          <a:effectLst/>
                        </a:rPr>
                        <a:t>34.5</a:t>
                      </a:r>
                      <a:endParaRPr lang="en-US" sz="1800" dirty="0">
                        <a:effectLst/>
                        <a:latin typeface="Times New Roman"/>
                        <a:ea typeface="Times New Roman"/>
                      </a:endParaRPr>
                    </a:p>
                  </a:txBody>
                  <a:tcPr marL="68580" marR="68580" marT="0" marB="0" anchor="b"/>
                </a:tc>
              </a:tr>
              <a:tr h="682639">
                <a:tc>
                  <a:txBody>
                    <a:bodyPr/>
                    <a:lstStyle/>
                    <a:p>
                      <a:pPr algn="r" rtl="1">
                        <a:lnSpc>
                          <a:spcPct val="115000"/>
                        </a:lnSpc>
                        <a:spcBef>
                          <a:spcPts val="600"/>
                        </a:spcBef>
                        <a:spcAft>
                          <a:spcPts val="600"/>
                        </a:spcAft>
                      </a:pPr>
                      <a:r>
                        <a:rPr lang="he-IL" sz="1800" dirty="0">
                          <a:effectLst/>
                        </a:rPr>
                        <a:t>לא היה לנו מספיק כסף ללכת לבלות במקומות שאני אוהב</a:t>
                      </a:r>
                      <a:endParaRPr lang="en-US" sz="18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a:effectLst/>
                        </a:rPr>
                        <a:t>23.7</a:t>
                      </a:r>
                      <a:endParaRPr lang="en-US" sz="180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dirty="0">
                          <a:effectLst/>
                        </a:rPr>
                        <a:t>48.8</a:t>
                      </a:r>
                      <a:endParaRPr lang="en-US" sz="1800" dirty="0">
                        <a:effectLst/>
                        <a:latin typeface="Times New Roman"/>
                        <a:ea typeface="Times New Roman"/>
                      </a:endParaRPr>
                    </a:p>
                  </a:txBody>
                  <a:tcPr marL="68580" marR="68580" marT="0" marB="0" anchor="b"/>
                </a:tc>
              </a:tr>
              <a:tr h="682639">
                <a:tc>
                  <a:txBody>
                    <a:bodyPr/>
                    <a:lstStyle/>
                    <a:p>
                      <a:pPr algn="r" rtl="1">
                        <a:lnSpc>
                          <a:spcPct val="115000"/>
                        </a:lnSpc>
                        <a:spcBef>
                          <a:spcPts val="600"/>
                        </a:spcBef>
                        <a:spcAft>
                          <a:spcPts val="600"/>
                        </a:spcAft>
                      </a:pPr>
                      <a:r>
                        <a:rPr lang="he-IL" sz="1800" dirty="0">
                          <a:effectLst/>
                        </a:rPr>
                        <a:t>לא היה לנו מספיק כסף לעשות דברים שאני אוהב לעשות</a:t>
                      </a:r>
                      <a:endParaRPr lang="en-US" sz="18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a:effectLst/>
                        </a:rPr>
                        <a:t>25.1</a:t>
                      </a:r>
                      <a:endParaRPr lang="en-US" sz="180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dirty="0">
                          <a:effectLst/>
                        </a:rPr>
                        <a:t>40.4</a:t>
                      </a:r>
                      <a:endParaRPr lang="en-US" sz="1800" dirty="0">
                        <a:effectLst/>
                        <a:latin typeface="Times New Roman"/>
                        <a:ea typeface="Times New Roman"/>
                      </a:endParaRPr>
                    </a:p>
                  </a:txBody>
                  <a:tcPr marL="68580" marR="68580" marT="0" marB="0" anchor="b"/>
                </a:tc>
              </a:tr>
              <a:tr h="682639">
                <a:tc>
                  <a:txBody>
                    <a:bodyPr/>
                    <a:lstStyle/>
                    <a:p>
                      <a:pPr algn="r" rtl="1">
                        <a:lnSpc>
                          <a:spcPct val="115000"/>
                        </a:lnSpc>
                        <a:spcBef>
                          <a:spcPts val="600"/>
                        </a:spcBef>
                        <a:spcAft>
                          <a:spcPts val="600"/>
                        </a:spcAft>
                      </a:pPr>
                      <a:r>
                        <a:rPr lang="he-IL" sz="1800" dirty="0">
                          <a:effectLst/>
                        </a:rPr>
                        <a:t>לא היה לנו מספיק כסף כדי לקנות בגדים חדשים/אופנתיים</a:t>
                      </a:r>
                      <a:endParaRPr lang="en-US" sz="18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a:effectLst/>
                        </a:rPr>
                        <a:t>26.9</a:t>
                      </a:r>
                      <a:endParaRPr lang="en-US" sz="180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dirty="0">
                          <a:effectLst/>
                        </a:rPr>
                        <a:t>46.1</a:t>
                      </a:r>
                      <a:endParaRPr lang="en-US" sz="1800" dirty="0">
                        <a:effectLst/>
                        <a:latin typeface="Times New Roman"/>
                        <a:ea typeface="Times New Roman"/>
                      </a:endParaRPr>
                    </a:p>
                  </a:txBody>
                  <a:tcPr marL="68580" marR="68580" marT="0" marB="0" anchor="b"/>
                </a:tc>
              </a:tr>
              <a:tr h="605212">
                <a:tc>
                  <a:txBody>
                    <a:bodyPr/>
                    <a:lstStyle/>
                    <a:p>
                      <a:pPr algn="r" rtl="1">
                        <a:lnSpc>
                          <a:spcPct val="115000"/>
                        </a:lnSpc>
                        <a:spcBef>
                          <a:spcPts val="600"/>
                        </a:spcBef>
                        <a:spcAft>
                          <a:spcPts val="600"/>
                        </a:spcAft>
                      </a:pPr>
                      <a:r>
                        <a:rPr lang="he-IL" sz="1800" dirty="0">
                          <a:effectLst/>
                        </a:rPr>
                        <a:t>אין לנו מספיק כסף לקנות דברים שהייתי רוצה לקנות</a:t>
                      </a:r>
                      <a:endParaRPr lang="en-US" sz="18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dirty="0">
                          <a:effectLst/>
                        </a:rPr>
                        <a:t>33.9</a:t>
                      </a:r>
                      <a:endParaRPr lang="en-US" sz="1800" dirty="0">
                        <a:effectLst/>
                        <a:latin typeface="Times New Roman"/>
                        <a:ea typeface="Times New Roman"/>
                      </a:endParaRPr>
                    </a:p>
                  </a:txBody>
                  <a:tcPr marL="68580" marR="68580" marT="0" marB="0" anchor="b"/>
                </a:tc>
                <a:tc>
                  <a:txBody>
                    <a:bodyPr/>
                    <a:lstStyle/>
                    <a:p>
                      <a:pPr algn="ctr" rtl="1">
                        <a:lnSpc>
                          <a:spcPct val="115000"/>
                        </a:lnSpc>
                        <a:spcBef>
                          <a:spcPts val="600"/>
                        </a:spcBef>
                        <a:spcAft>
                          <a:spcPts val="600"/>
                        </a:spcAft>
                      </a:pPr>
                      <a:r>
                        <a:rPr lang="he-IL" sz="1800" dirty="0">
                          <a:effectLst/>
                        </a:rPr>
                        <a:t>55.0</a:t>
                      </a:r>
                      <a:endParaRPr lang="en-US" sz="1800" dirty="0">
                        <a:effectLst/>
                        <a:latin typeface="Times New Roman"/>
                        <a:ea typeface="Times New Roman"/>
                      </a:endParaRPr>
                    </a:p>
                  </a:txBody>
                  <a:tcPr marL="68580" marR="68580" marT="0" marB="0" anchor="b"/>
                </a:tc>
              </a:tr>
            </a:tbl>
          </a:graphicData>
        </a:graphic>
      </p:graphicFrame>
      <p:sp>
        <p:nvSpPr>
          <p:cNvPr id="5" name="Rectangle 1"/>
          <p:cNvSpPr>
            <a:spLocks noChangeArrowheads="1"/>
          </p:cNvSpPr>
          <p:nvPr/>
        </p:nvSpPr>
        <p:spPr bwMode="auto">
          <a:xfrm>
            <a:off x="2046288" y="212883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3912797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648072"/>
          </a:xfrm>
        </p:spPr>
        <p:txBody>
          <a:bodyPr>
            <a:normAutofit/>
          </a:bodyPr>
          <a:lstStyle/>
          <a:p>
            <a:r>
              <a:rPr lang="he-IL" sz="2800" dirty="0">
                <a:cs typeface="+mn-cs"/>
              </a:rPr>
              <a:t>חשיפה לעוני: </a:t>
            </a:r>
            <a:r>
              <a:rPr lang="he-IL" sz="2800" dirty="0" smtClean="0">
                <a:cs typeface="+mn-cs"/>
              </a:rPr>
              <a:t>יהודים וערבים</a:t>
            </a:r>
            <a:endParaRPr lang="en-US" sz="2800" dirty="0">
              <a:cs typeface="+mn-cs"/>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66661126"/>
              </p:ext>
            </p:extLst>
          </p:nvPr>
        </p:nvGraphicFramePr>
        <p:xfrm>
          <a:off x="179512" y="692695"/>
          <a:ext cx="8856983" cy="6048673"/>
        </p:xfrm>
        <a:graphic>
          <a:graphicData uri="http://schemas.openxmlformats.org/drawingml/2006/table">
            <a:tbl>
              <a:tblPr rtl="1">
                <a:tableStyleId>{5C22544A-7EE6-4342-B048-85BDC9FD1C3A}</a:tableStyleId>
              </a:tblPr>
              <a:tblGrid>
                <a:gridCol w="5224873"/>
                <a:gridCol w="1727660"/>
                <a:gridCol w="1904450"/>
              </a:tblGrid>
              <a:tr h="899779">
                <a:tc>
                  <a:txBody>
                    <a:bodyPr/>
                    <a:lstStyle/>
                    <a:p>
                      <a:pPr algn="r" rtl="0">
                        <a:lnSpc>
                          <a:spcPct val="115000"/>
                        </a:lnSpc>
                        <a:spcBef>
                          <a:spcPts val="600"/>
                        </a:spcBef>
                        <a:spcAft>
                          <a:spcPts val="600"/>
                        </a:spcAft>
                      </a:pPr>
                      <a:r>
                        <a:rPr lang="en-US" sz="1800" dirty="0">
                          <a:effectLst/>
                          <a:cs typeface="+mn-cs"/>
                        </a:rPr>
                        <a:t> </a:t>
                      </a:r>
                      <a:endParaRPr lang="en-US" sz="180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a:effectLst/>
                          <a:cs typeface="+mn-cs"/>
                        </a:rPr>
                        <a:t>יהודים (</a:t>
                      </a:r>
                      <a:r>
                        <a:rPr lang="en-US" sz="1800">
                          <a:effectLst/>
                          <a:cs typeface="+mn-cs"/>
                        </a:rPr>
                        <a:t>N=2907</a:t>
                      </a:r>
                      <a:r>
                        <a:rPr lang="he-IL" sz="1800">
                          <a:effectLst/>
                          <a:cs typeface="+mn-cs"/>
                        </a:rPr>
                        <a:t>)</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dirty="0">
                          <a:effectLst/>
                          <a:cs typeface="+mn-cs"/>
                        </a:rPr>
                        <a:t>ערבים</a:t>
                      </a:r>
                      <a:endParaRPr lang="en-US" sz="1800" dirty="0">
                        <a:effectLst/>
                        <a:cs typeface="+mn-cs"/>
                      </a:endParaRPr>
                    </a:p>
                    <a:p>
                      <a:pPr algn="ctr" rtl="1">
                        <a:lnSpc>
                          <a:spcPct val="115000"/>
                        </a:lnSpc>
                        <a:spcBef>
                          <a:spcPts val="600"/>
                        </a:spcBef>
                        <a:spcAft>
                          <a:spcPts val="600"/>
                        </a:spcAft>
                      </a:pPr>
                      <a:r>
                        <a:rPr lang="he-IL" sz="1800" dirty="0">
                          <a:effectLst/>
                          <a:cs typeface="+mn-cs"/>
                        </a:rPr>
                        <a:t>(</a:t>
                      </a:r>
                      <a:r>
                        <a:rPr lang="en-US" sz="1800" dirty="0">
                          <a:effectLst/>
                          <a:cs typeface="+mn-cs"/>
                        </a:rPr>
                        <a:t>N=1732</a:t>
                      </a:r>
                      <a:r>
                        <a:rPr lang="he-IL" sz="1800" dirty="0">
                          <a:effectLst/>
                          <a:cs typeface="+mn-cs"/>
                        </a:rPr>
                        <a:t>)</a:t>
                      </a:r>
                      <a:endParaRPr lang="en-US" sz="1800" dirty="0">
                        <a:effectLst/>
                        <a:latin typeface="Times New Roman"/>
                        <a:ea typeface="Times New Roman"/>
                        <a:cs typeface="+mn-cs"/>
                      </a:endParaRPr>
                    </a:p>
                  </a:txBody>
                  <a:tcPr marL="68580" marR="68580" marT="0" marB="0" anchor="b"/>
                </a:tc>
              </a:tr>
              <a:tr h="362362">
                <a:tc>
                  <a:txBody>
                    <a:bodyPr/>
                    <a:lstStyle/>
                    <a:p>
                      <a:pPr algn="l" rtl="1">
                        <a:lnSpc>
                          <a:spcPct val="115000"/>
                        </a:lnSpc>
                        <a:spcBef>
                          <a:spcPts val="600"/>
                        </a:spcBef>
                        <a:spcAft>
                          <a:spcPts val="600"/>
                        </a:spcAft>
                      </a:pPr>
                      <a:r>
                        <a:rPr lang="en-US" sz="1800" dirty="0">
                          <a:effectLst/>
                          <a:cs typeface="+mn-cs"/>
                        </a:rPr>
                        <a:t> </a:t>
                      </a:r>
                      <a:r>
                        <a:rPr lang="he-IL" sz="1800" dirty="0" smtClean="0">
                          <a:effectLst/>
                          <a:cs typeface="+mn-cs"/>
                        </a:rPr>
                        <a:t>קרה כמה פעמים-כל הזמן</a:t>
                      </a:r>
                      <a:endParaRPr lang="en-US" sz="180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en-US" sz="1800">
                          <a:effectLst/>
                          <a:cs typeface="+mn-cs"/>
                        </a:rPr>
                        <a:t>%</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dirty="0" smtClean="0">
                          <a:effectLst/>
                          <a:cs typeface="+mn-cs"/>
                        </a:rPr>
                        <a:t>%</a:t>
                      </a:r>
                      <a:r>
                        <a:rPr lang="en-US" sz="1800" dirty="0">
                          <a:effectLst/>
                          <a:cs typeface="+mn-cs"/>
                        </a:rPr>
                        <a:t> </a:t>
                      </a:r>
                      <a:endParaRPr lang="en-US" sz="1800" dirty="0">
                        <a:effectLst/>
                        <a:latin typeface="Times New Roman"/>
                        <a:ea typeface="Times New Roman"/>
                        <a:cs typeface="+mn-cs"/>
                      </a:endParaRPr>
                    </a:p>
                  </a:txBody>
                  <a:tcPr marL="68580" marR="68580" marT="0" marB="0" anchor="b"/>
                </a:tc>
              </a:tr>
              <a:tr h="471908">
                <a:tc>
                  <a:txBody>
                    <a:bodyPr/>
                    <a:lstStyle/>
                    <a:p>
                      <a:pPr algn="r" rtl="1">
                        <a:lnSpc>
                          <a:spcPct val="115000"/>
                        </a:lnSpc>
                        <a:spcBef>
                          <a:spcPts val="600"/>
                        </a:spcBef>
                        <a:spcAft>
                          <a:spcPts val="600"/>
                        </a:spcAft>
                      </a:pPr>
                      <a:r>
                        <a:rPr lang="he-IL" sz="1800" dirty="0">
                          <a:effectLst/>
                          <a:cs typeface="+mn-cs"/>
                        </a:rPr>
                        <a:t>לא היה לנו מספיק כסף לסוג האוכל שאני אוהב לאכול</a:t>
                      </a:r>
                      <a:endParaRPr lang="en-US" sz="180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dirty="0">
                          <a:effectLst/>
                          <a:cs typeface="+mn-cs"/>
                        </a:rPr>
                        <a:t>8.7</a:t>
                      </a:r>
                      <a:endParaRPr lang="en-US" sz="180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a:effectLst/>
                          <a:cs typeface="+mn-cs"/>
                        </a:rPr>
                        <a:t>17.5</a:t>
                      </a:r>
                      <a:endParaRPr lang="en-US" sz="1800">
                        <a:effectLst/>
                        <a:latin typeface="Times New Roman"/>
                        <a:ea typeface="Times New Roman"/>
                        <a:cs typeface="+mn-cs"/>
                      </a:endParaRPr>
                    </a:p>
                  </a:txBody>
                  <a:tcPr marL="68580" marR="68580" marT="0" marB="0" anchor="b"/>
                </a:tc>
              </a:tr>
              <a:tr h="471908">
                <a:tc>
                  <a:txBody>
                    <a:bodyPr/>
                    <a:lstStyle/>
                    <a:p>
                      <a:pPr algn="r" rtl="1">
                        <a:lnSpc>
                          <a:spcPct val="115000"/>
                        </a:lnSpc>
                        <a:spcBef>
                          <a:spcPts val="600"/>
                        </a:spcBef>
                        <a:spcAft>
                          <a:spcPts val="600"/>
                        </a:spcAft>
                      </a:pPr>
                      <a:r>
                        <a:rPr lang="he-IL" sz="1800" dirty="0">
                          <a:effectLst/>
                          <a:cs typeface="+mn-cs"/>
                        </a:rPr>
                        <a:t>אנחנו לא יכולים להרשות לעצמנו לגור בדירה יפה</a:t>
                      </a:r>
                      <a:endParaRPr lang="en-US" sz="180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a:effectLst/>
                          <a:cs typeface="+mn-cs"/>
                        </a:rPr>
                        <a:t>13.4</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a:effectLst/>
                          <a:cs typeface="+mn-cs"/>
                        </a:rPr>
                        <a:t>19.8</a:t>
                      </a:r>
                      <a:endParaRPr lang="en-US" sz="1800">
                        <a:effectLst/>
                        <a:latin typeface="Times New Roman"/>
                        <a:ea typeface="Times New Roman"/>
                        <a:cs typeface="+mn-cs"/>
                      </a:endParaRPr>
                    </a:p>
                  </a:txBody>
                  <a:tcPr marL="68580" marR="68580" marT="0" marB="0" anchor="b"/>
                </a:tc>
              </a:tr>
              <a:tr h="724725">
                <a:tc>
                  <a:txBody>
                    <a:bodyPr/>
                    <a:lstStyle/>
                    <a:p>
                      <a:pPr algn="r" rtl="1">
                        <a:lnSpc>
                          <a:spcPct val="115000"/>
                        </a:lnSpc>
                        <a:spcBef>
                          <a:spcPts val="600"/>
                        </a:spcBef>
                        <a:spcAft>
                          <a:spcPts val="600"/>
                        </a:spcAft>
                      </a:pPr>
                      <a:r>
                        <a:rPr lang="he-IL" sz="1800" dirty="0">
                          <a:effectLst/>
                          <a:cs typeface="+mn-cs"/>
                        </a:rPr>
                        <a:t>לא היה לנו כסף לשלם כל מיני תשלומים (כמו חשמל, מים)</a:t>
                      </a:r>
                      <a:endParaRPr lang="en-US" sz="180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a:effectLst/>
                          <a:cs typeface="+mn-cs"/>
                        </a:rPr>
                        <a:t>15.2</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a:effectLst/>
                          <a:cs typeface="+mn-cs"/>
                        </a:rPr>
                        <a:t>25.5</a:t>
                      </a:r>
                      <a:endParaRPr lang="en-US" sz="1800">
                        <a:effectLst/>
                        <a:latin typeface="Times New Roman"/>
                        <a:ea typeface="Times New Roman"/>
                        <a:cs typeface="+mn-cs"/>
                      </a:endParaRPr>
                    </a:p>
                  </a:txBody>
                  <a:tcPr marL="68580" marR="68580" marT="0" marB="0" anchor="b"/>
                </a:tc>
              </a:tr>
              <a:tr h="471908">
                <a:tc>
                  <a:txBody>
                    <a:bodyPr/>
                    <a:lstStyle/>
                    <a:p>
                      <a:pPr algn="r" rtl="1">
                        <a:lnSpc>
                          <a:spcPct val="115000"/>
                        </a:lnSpc>
                        <a:spcBef>
                          <a:spcPts val="600"/>
                        </a:spcBef>
                        <a:spcAft>
                          <a:spcPts val="600"/>
                        </a:spcAft>
                      </a:pPr>
                      <a:r>
                        <a:rPr lang="he-IL" sz="1800">
                          <a:effectLst/>
                          <a:cs typeface="+mn-cs"/>
                        </a:rPr>
                        <a:t>אין לנו מספיק כסף לדברים של כייף</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a:effectLst/>
                          <a:cs typeface="+mn-cs"/>
                        </a:rPr>
                        <a:t>22.5</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a:effectLst/>
                          <a:cs typeface="+mn-cs"/>
                        </a:rPr>
                        <a:t>28.1</a:t>
                      </a:r>
                      <a:endParaRPr lang="en-US" sz="1800">
                        <a:effectLst/>
                        <a:latin typeface="Times New Roman"/>
                        <a:ea typeface="Times New Roman"/>
                        <a:cs typeface="+mn-cs"/>
                      </a:endParaRPr>
                    </a:p>
                  </a:txBody>
                  <a:tcPr marL="68580" marR="68580" marT="0" marB="0" anchor="b"/>
                </a:tc>
              </a:tr>
              <a:tr h="724725">
                <a:tc>
                  <a:txBody>
                    <a:bodyPr/>
                    <a:lstStyle/>
                    <a:p>
                      <a:pPr algn="r" rtl="1">
                        <a:lnSpc>
                          <a:spcPct val="115000"/>
                        </a:lnSpc>
                        <a:spcBef>
                          <a:spcPts val="600"/>
                        </a:spcBef>
                        <a:spcAft>
                          <a:spcPts val="600"/>
                        </a:spcAft>
                      </a:pPr>
                      <a:r>
                        <a:rPr lang="he-IL" sz="1800" dirty="0">
                          <a:effectLst/>
                          <a:cs typeface="+mn-cs"/>
                        </a:rPr>
                        <a:t>לא היה לנו מספיק כסף ללכת לבלות במקומות שאני אוהב</a:t>
                      </a:r>
                      <a:endParaRPr lang="en-US" sz="180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a:effectLst/>
                          <a:cs typeface="+mn-cs"/>
                        </a:rPr>
                        <a:t>27.1</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a:effectLst/>
                          <a:cs typeface="+mn-cs"/>
                        </a:rPr>
                        <a:t>29.9</a:t>
                      </a:r>
                      <a:endParaRPr lang="en-US" sz="1800">
                        <a:effectLst/>
                        <a:latin typeface="Times New Roman"/>
                        <a:ea typeface="Times New Roman"/>
                        <a:cs typeface="+mn-cs"/>
                      </a:endParaRPr>
                    </a:p>
                  </a:txBody>
                  <a:tcPr marL="68580" marR="68580" marT="0" marB="0" anchor="b"/>
                </a:tc>
              </a:tr>
              <a:tr h="724725">
                <a:tc>
                  <a:txBody>
                    <a:bodyPr/>
                    <a:lstStyle/>
                    <a:p>
                      <a:pPr algn="r" rtl="1">
                        <a:lnSpc>
                          <a:spcPct val="115000"/>
                        </a:lnSpc>
                        <a:spcBef>
                          <a:spcPts val="600"/>
                        </a:spcBef>
                        <a:spcAft>
                          <a:spcPts val="600"/>
                        </a:spcAft>
                      </a:pPr>
                      <a:r>
                        <a:rPr lang="he-IL" sz="1800">
                          <a:effectLst/>
                          <a:cs typeface="+mn-cs"/>
                        </a:rPr>
                        <a:t>לא היה לנו מספיק כסף לעשות דברים שאני אוהב לעשות</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dirty="0">
                          <a:effectLst/>
                          <a:cs typeface="+mn-cs"/>
                        </a:rPr>
                        <a:t>27.6</a:t>
                      </a:r>
                      <a:endParaRPr lang="en-US" sz="180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a:effectLst/>
                          <a:cs typeface="+mn-cs"/>
                        </a:rPr>
                        <a:t>34.0</a:t>
                      </a:r>
                      <a:endParaRPr lang="en-US" sz="1800">
                        <a:effectLst/>
                        <a:latin typeface="Times New Roman"/>
                        <a:ea typeface="Times New Roman"/>
                        <a:cs typeface="+mn-cs"/>
                      </a:endParaRPr>
                    </a:p>
                  </a:txBody>
                  <a:tcPr marL="68580" marR="68580" marT="0" marB="0" anchor="b"/>
                </a:tc>
              </a:tr>
              <a:tr h="724725">
                <a:tc>
                  <a:txBody>
                    <a:bodyPr/>
                    <a:lstStyle/>
                    <a:p>
                      <a:pPr algn="r" rtl="1">
                        <a:lnSpc>
                          <a:spcPct val="115000"/>
                        </a:lnSpc>
                        <a:spcBef>
                          <a:spcPts val="600"/>
                        </a:spcBef>
                        <a:spcAft>
                          <a:spcPts val="600"/>
                        </a:spcAft>
                      </a:pPr>
                      <a:r>
                        <a:rPr lang="he-IL" sz="1800">
                          <a:effectLst/>
                          <a:cs typeface="+mn-cs"/>
                        </a:rPr>
                        <a:t>לא היה לנו מספיק כסף כדי לקנות בגדים חדשים/אופנתיים</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dirty="0">
                          <a:effectLst/>
                          <a:cs typeface="+mn-cs"/>
                        </a:rPr>
                        <a:t>29.2</a:t>
                      </a:r>
                      <a:endParaRPr lang="en-US" sz="180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a:effectLst/>
                          <a:cs typeface="+mn-cs"/>
                        </a:rPr>
                        <a:t>25.6</a:t>
                      </a:r>
                      <a:endParaRPr lang="en-US" sz="1800">
                        <a:effectLst/>
                        <a:latin typeface="Times New Roman"/>
                        <a:ea typeface="Times New Roman"/>
                        <a:cs typeface="+mn-cs"/>
                      </a:endParaRPr>
                    </a:p>
                  </a:txBody>
                  <a:tcPr marL="68580" marR="68580" marT="0" marB="0" anchor="b"/>
                </a:tc>
              </a:tr>
              <a:tr h="471908">
                <a:tc>
                  <a:txBody>
                    <a:bodyPr/>
                    <a:lstStyle/>
                    <a:p>
                      <a:pPr algn="r" rtl="1">
                        <a:lnSpc>
                          <a:spcPct val="115000"/>
                        </a:lnSpc>
                        <a:spcBef>
                          <a:spcPts val="600"/>
                        </a:spcBef>
                        <a:spcAft>
                          <a:spcPts val="600"/>
                        </a:spcAft>
                      </a:pPr>
                      <a:r>
                        <a:rPr lang="he-IL" sz="1800">
                          <a:effectLst/>
                          <a:cs typeface="+mn-cs"/>
                        </a:rPr>
                        <a:t>אין לנו מספיק כסף לקנות דברים שהייתי רוצה לקנות</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dirty="0">
                          <a:effectLst/>
                          <a:cs typeface="+mn-cs"/>
                        </a:rPr>
                        <a:t>37.2</a:t>
                      </a:r>
                      <a:endParaRPr lang="en-US" sz="180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dirty="0">
                          <a:effectLst/>
                          <a:cs typeface="+mn-cs"/>
                        </a:rPr>
                        <a:t>33.0</a:t>
                      </a:r>
                      <a:endParaRPr lang="en-US" sz="1800" dirty="0">
                        <a:effectLst/>
                        <a:latin typeface="Times New Roman"/>
                        <a:ea typeface="Times New Roman"/>
                        <a:cs typeface="+mn-cs"/>
                      </a:endParaRPr>
                    </a:p>
                  </a:txBody>
                  <a:tcPr marL="68580" marR="68580" marT="0" marB="0" anchor="b"/>
                </a:tc>
              </a:tr>
            </a:tbl>
          </a:graphicData>
        </a:graphic>
      </p:graphicFrame>
      <p:sp>
        <p:nvSpPr>
          <p:cNvPr id="5" name="Rectangle 1"/>
          <p:cNvSpPr>
            <a:spLocks noChangeArrowheads="1"/>
          </p:cNvSpPr>
          <p:nvPr/>
        </p:nvSpPr>
        <p:spPr bwMode="auto">
          <a:xfrm>
            <a:off x="1954213" y="21478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808740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496944" cy="648072"/>
          </a:xfrm>
        </p:spPr>
        <p:txBody>
          <a:bodyPr>
            <a:noAutofit/>
          </a:bodyPr>
          <a:lstStyle/>
          <a:p>
            <a:pPr rtl="1"/>
            <a:r>
              <a:rPr lang="he-IL" sz="2400" dirty="0">
                <a:cs typeface="+mn-cs"/>
              </a:rPr>
              <a:t>מתאמי פירסון בין החשיפה לעוני (אינדקס) לבין סימפטומים פוסט טראומתיים </a:t>
            </a:r>
            <a:endParaRPr lang="en-US" sz="2400" u="sng" dirty="0">
              <a:cs typeface="+mn-cs"/>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80884697"/>
              </p:ext>
            </p:extLst>
          </p:nvPr>
        </p:nvGraphicFramePr>
        <p:xfrm>
          <a:off x="107504" y="764703"/>
          <a:ext cx="8856984" cy="5977575"/>
        </p:xfrm>
        <a:graphic>
          <a:graphicData uri="http://schemas.openxmlformats.org/drawingml/2006/table">
            <a:tbl>
              <a:tblPr rtl="1">
                <a:tableStyleId>{5C22544A-7EE6-4342-B048-85BDC9FD1C3A}</a:tableStyleId>
              </a:tblPr>
              <a:tblGrid>
                <a:gridCol w="5015377"/>
                <a:gridCol w="3841607"/>
              </a:tblGrid>
              <a:tr h="314561">
                <a:tc>
                  <a:txBody>
                    <a:bodyPr/>
                    <a:lstStyle/>
                    <a:p>
                      <a:pPr algn="r" rtl="1">
                        <a:lnSpc>
                          <a:spcPct val="115000"/>
                        </a:lnSpc>
                        <a:spcAft>
                          <a:spcPts val="0"/>
                        </a:spcAft>
                      </a:pPr>
                      <a:r>
                        <a:rPr lang="he-IL" sz="1100" dirty="0">
                          <a:effectLst/>
                        </a:rPr>
                        <a:t> </a:t>
                      </a:r>
                      <a:endParaRPr lang="en-US" sz="1200" dirty="0">
                        <a:effectLst/>
                        <a:latin typeface="Times New Roman"/>
                        <a:ea typeface="Times New Roman"/>
                      </a:endParaRPr>
                    </a:p>
                  </a:txBody>
                  <a:tcPr marL="68580" marR="68580" marT="0" marB="0" anchor="b"/>
                </a:tc>
                <a:tc>
                  <a:txBody>
                    <a:bodyPr/>
                    <a:lstStyle/>
                    <a:p>
                      <a:pPr algn="ctr" rtl="1">
                        <a:lnSpc>
                          <a:spcPct val="115000"/>
                        </a:lnSpc>
                        <a:spcAft>
                          <a:spcPts val="0"/>
                        </a:spcAft>
                      </a:pPr>
                      <a:r>
                        <a:rPr lang="he-IL" sz="1800" dirty="0">
                          <a:effectLst/>
                        </a:rPr>
                        <a:t>סה"כ סימפטומים פוסט טראומתיים</a:t>
                      </a:r>
                      <a:endParaRPr lang="en-US" sz="1800" dirty="0">
                        <a:effectLst/>
                        <a:latin typeface="Times New Roman"/>
                        <a:ea typeface="Times New Roman"/>
                      </a:endParaRPr>
                    </a:p>
                  </a:txBody>
                  <a:tcPr marL="68580" marR="68580" marT="0" marB="0" anchor="b"/>
                </a:tc>
              </a:tr>
              <a:tr h="629123">
                <a:tc>
                  <a:txBody>
                    <a:bodyPr/>
                    <a:lstStyle/>
                    <a:p>
                      <a:pPr algn="r" rtl="1">
                        <a:lnSpc>
                          <a:spcPct val="115000"/>
                        </a:lnSpc>
                        <a:spcAft>
                          <a:spcPts val="0"/>
                        </a:spcAft>
                      </a:pPr>
                      <a:r>
                        <a:rPr lang="he-IL" sz="1800" dirty="0">
                          <a:effectLst/>
                          <a:cs typeface="+mn-cs"/>
                        </a:rPr>
                        <a:t>כלל </a:t>
                      </a:r>
                      <a:r>
                        <a:rPr lang="he-IL" sz="1800" dirty="0" smtClean="0">
                          <a:effectLst/>
                          <a:cs typeface="+mn-cs"/>
                        </a:rPr>
                        <a:t>התלמידים</a:t>
                      </a:r>
                      <a:endParaRPr lang="en-US" sz="1800" dirty="0">
                        <a:effectLst/>
                        <a:cs typeface="+mn-cs"/>
                      </a:endParaRPr>
                    </a:p>
                  </a:txBody>
                  <a:tcPr marL="68580" marR="68580" marT="0" marB="0" anchor="b"/>
                </a:tc>
                <a:tc>
                  <a:txBody>
                    <a:bodyPr/>
                    <a:lstStyle/>
                    <a:p>
                      <a:pPr algn="ctr" rtl="1">
                        <a:lnSpc>
                          <a:spcPct val="115000"/>
                        </a:lnSpc>
                        <a:spcAft>
                          <a:spcPts val="0"/>
                        </a:spcAft>
                      </a:pPr>
                      <a:r>
                        <a:rPr lang="en-US" sz="1800" b="1" dirty="0">
                          <a:solidFill>
                            <a:srgbClr val="FF0000"/>
                          </a:solidFill>
                          <a:effectLst>
                            <a:outerShdw blurRad="38100" dist="38100" dir="2700000" algn="tl">
                              <a:srgbClr val="000000">
                                <a:alpha val="43137"/>
                              </a:srgbClr>
                            </a:outerShdw>
                          </a:effectLst>
                          <a:cs typeface="+mn-cs"/>
                        </a:rPr>
                        <a:t>***0.24</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ctr"/>
                </a:tc>
              </a:tr>
              <a:tr h="629123">
                <a:tc>
                  <a:txBody>
                    <a:bodyPr/>
                    <a:lstStyle/>
                    <a:p>
                      <a:pPr algn="r" rtl="1">
                        <a:lnSpc>
                          <a:spcPct val="115000"/>
                        </a:lnSpc>
                        <a:spcAft>
                          <a:spcPts val="0"/>
                        </a:spcAft>
                      </a:pPr>
                      <a:r>
                        <a:rPr lang="he-IL" sz="1800" dirty="0">
                          <a:effectLst/>
                          <a:cs typeface="+mn-cs"/>
                        </a:rPr>
                        <a:t>ילידי </a:t>
                      </a:r>
                      <a:r>
                        <a:rPr lang="he-IL" sz="1800" dirty="0" smtClean="0">
                          <a:effectLst/>
                          <a:cs typeface="+mn-cs"/>
                        </a:rPr>
                        <a:t>ישראל</a:t>
                      </a:r>
                      <a:endParaRPr lang="en-US" sz="1800" dirty="0">
                        <a:effectLst/>
                        <a:cs typeface="+mn-cs"/>
                      </a:endParaRPr>
                    </a:p>
                  </a:txBody>
                  <a:tcPr marL="68580" marR="68580" marT="0" marB="0"/>
                </a:tc>
                <a:tc>
                  <a:txBody>
                    <a:bodyPr/>
                    <a:lstStyle/>
                    <a:p>
                      <a:pPr algn="ctr" rtl="1">
                        <a:lnSpc>
                          <a:spcPct val="115000"/>
                        </a:lnSpc>
                        <a:spcAft>
                          <a:spcPts val="0"/>
                        </a:spcAft>
                      </a:pPr>
                      <a:r>
                        <a:rPr lang="en-US" sz="1800">
                          <a:effectLst/>
                          <a:cs typeface="+mn-cs"/>
                        </a:rPr>
                        <a:t>***0.24</a:t>
                      </a:r>
                      <a:endParaRPr lang="en-US" sz="1800">
                        <a:effectLst/>
                        <a:latin typeface="Times New Roman"/>
                        <a:ea typeface="Times New Roman"/>
                        <a:cs typeface="+mn-cs"/>
                      </a:endParaRPr>
                    </a:p>
                  </a:txBody>
                  <a:tcPr marL="68580" marR="68580" marT="0" marB="0" anchor="ctr"/>
                </a:tc>
              </a:tr>
              <a:tr h="629123">
                <a:tc>
                  <a:txBody>
                    <a:bodyPr/>
                    <a:lstStyle/>
                    <a:p>
                      <a:pPr algn="r" rtl="1">
                        <a:lnSpc>
                          <a:spcPct val="115000"/>
                        </a:lnSpc>
                        <a:spcAft>
                          <a:spcPts val="0"/>
                        </a:spcAft>
                      </a:pPr>
                      <a:r>
                        <a:rPr lang="he-IL" sz="1800" dirty="0">
                          <a:effectLst/>
                          <a:cs typeface="+mn-cs"/>
                        </a:rPr>
                        <a:t>ילידי חבר </a:t>
                      </a:r>
                      <a:r>
                        <a:rPr lang="he-IL" sz="1800" dirty="0" smtClean="0">
                          <a:effectLst/>
                          <a:cs typeface="+mn-cs"/>
                        </a:rPr>
                        <a:t>העמים</a:t>
                      </a:r>
                      <a:endParaRPr lang="en-US" sz="1800" dirty="0">
                        <a:effectLst/>
                        <a:cs typeface="+mn-cs"/>
                      </a:endParaRPr>
                    </a:p>
                  </a:txBody>
                  <a:tcPr marL="68580" marR="68580" marT="0" marB="0"/>
                </a:tc>
                <a:tc>
                  <a:txBody>
                    <a:bodyPr/>
                    <a:lstStyle/>
                    <a:p>
                      <a:pPr algn="ctr" rtl="1">
                        <a:lnSpc>
                          <a:spcPct val="115000"/>
                        </a:lnSpc>
                        <a:spcAft>
                          <a:spcPts val="0"/>
                        </a:spcAft>
                      </a:pPr>
                      <a:r>
                        <a:rPr lang="en-US" sz="1800">
                          <a:effectLst/>
                          <a:cs typeface="+mn-cs"/>
                        </a:rPr>
                        <a:t>*0.13</a:t>
                      </a:r>
                      <a:endParaRPr lang="en-US" sz="1800">
                        <a:effectLst/>
                        <a:latin typeface="Times New Roman"/>
                        <a:ea typeface="Times New Roman"/>
                        <a:cs typeface="+mn-cs"/>
                      </a:endParaRPr>
                    </a:p>
                  </a:txBody>
                  <a:tcPr marL="68580" marR="68580" marT="0" marB="0" anchor="ctr"/>
                </a:tc>
              </a:tr>
              <a:tr h="629123">
                <a:tc>
                  <a:txBody>
                    <a:bodyPr/>
                    <a:lstStyle/>
                    <a:p>
                      <a:pPr algn="r" rtl="1">
                        <a:lnSpc>
                          <a:spcPct val="115000"/>
                        </a:lnSpc>
                        <a:spcAft>
                          <a:spcPts val="0"/>
                        </a:spcAft>
                      </a:pPr>
                      <a:r>
                        <a:rPr lang="he-IL" sz="1800" dirty="0" smtClean="0">
                          <a:effectLst/>
                          <a:cs typeface="+mn-cs"/>
                        </a:rPr>
                        <a:t>יהודים</a:t>
                      </a:r>
                      <a:endParaRPr lang="en-US" sz="1800" dirty="0">
                        <a:effectLst/>
                        <a:cs typeface="+mn-cs"/>
                      </a:endParaRPr>
                    </a:p>
                  </a:txBody>
                  <a:tcPr marL="68580" marR="68580" marT="0" marB="0"/>
                </a:tc>
                <a:tc>
                  <a:txBody>
                    <a:bodyPr/>
                    <a:lstStyle/>
                    <a:p>
                      <a:pPr algn="ctr" rtl="1">
                        <a:lnSpc>
                          <a:spcPct val="115000"/>
                        </a:lnSpc>
                        <a:spcAft>
                          <a:spcPts val="0"/>
                        </a:spcAft>
                      </a:pPr>
                      <a:r>
                        <a:rPr lang="en-US" sz="1800">
                          <a:effectLst/>
                          <a:cs typeface="+mn-cs"/>
                        </a:rPr>
                        <a:t>***0.21</a:t>
                      </a:r>
                      <a:endParaRPr lang="en-US" sz="1800">
                        <a:effectLst/>
                        <a:latin typeface="Times New Roman"/>
                        <a:ea typeface="Times New Roman"/>
                        <a:cs typeface="+mn-cs"/>
                      </a:endParaRPr>
                    </a:p>
                  </a:txBody>
                  <a:tcPr marL="68580" marR="68580" marT="0" marB="0" anchor="ctr"/>
                </a:tc>
              </a:tr>
              <a:tr h="629123">
                <a:tc>
                  <a:txBody>
                    <a:bodyPr/>
                    <a:lstStyle/>
                    <a:p>
                      <a:pPr algn="r" rtl="1">
                        <a:lnSpc>
                          <a:spcPct val="115000"/>
                        </a:lnSpc>
                        <a:spcAft>
                          <a:spcPts val="0"/>
                        </a:spcAft>
                      </a:pPr>
                      <a:r>
                        <a:rPr lang="he-IL" sz="1800" dirty="0" smtClean="0">
                          <a:effectLst/>
                          <a:cs typeface="+mn-cs"/>
                        </a:rPr>
                        <a:t>ערבים</a:t>
                      </a:r>
                      <a:endParaRPr lang="en-US" sz="1800" dirty="0">
                        <a:effectLst/>
                        <a:cs typeface="+mn-cs"/>
                      </a:endParaRPr>
                    </a:p>
                  </a:txBody>
                  <a:tcPr marL="68580" marR="68580" marT="0" marB="0"/>
                </a:tc>
                <a:tc>
                  <a:txBody>
                    <a:bodyPr/>
                    <a:lstStyle/>
                    <a:p>
                      <a:pPr algn="ctr" rtl="1">
                        <a:lnSpc>
                          <a:spcPct val="115000"/>
                        </a:lnSpc>
                        <a:spcAft>
                          <a:spcPts val="0"/>
                        </a:spcAft>
                      </a:pPr>
                      <a:r>
                        <a:rPr lang="en-US" sz="1800">
                          <a:effectLst/>
                          <a:cs typeface="+mn-cs"/>
                        </a:rPr>
                        <a:t>***0.24</a:t>
                      </a:r>
                      <a:endParaRPr lang="en-US" sz="1800">
                        <a:effectLst/>
                        <a:latin typeface="Times New Roman"/>
                        <a:ea typeface="Times New Roman"/>
                        <a:cs typeface="+mn-cs"/>
                      </a:endParaRPr>
                    </a:p>
                  </a:txBody>
                  <a:tcPr marL="68580" marR="68580" marT="0" marB="0" anchor="ctr"/>
                </a:tc>
              </a:tr>
              <a:tr h="629123">
                <a:tc>
                  <a:txBody>
                    <a:bodyPr/>
                    <a:lstStyle/>
                    <a:p>
                      <a:pPr algn="r" rtl="1">
                        <a:lnSpc>
                          <a:spcPct val="115000"/>
                        </a:lnSpc>
                        <a:spcAft>
                          <a:spcPts val="0"/>
                        </a:spcAft>
                      </a:pPr>
                      <a:r>
                        <a:rPr lang="he-IL" sz="1800" dirty="0" smtClean="0">
                          <a:effectLst/>
                          <a:cs typeface="+mn-cs"/>
                        </a:rPr>
                        <a:t>בנים</a:t>
                      </a:r>
                      <a:endParaRPr lang="en-US" sz="1800" dirty="0">
                        <a:effectLst/>
                        <a:cs typeface="+mn-cs"/>
                      </a:endParaRPr>
                    </a:p>
                  </a:txBody>
                  <a:tcPr marL="68580" marR="68580" marT="0" marB="0"/>
                </a:tc>
                <a:tc>
                  <a:txBody>
                    <a:bodyPr/>
                    <a:lstStyle/>
                    <a:p>
                      <a:pPr algn="ctr" rtl="1">
                        <a:lnSpc>
                          <a:spcPct val="115000"/>
                        </a:lnSpc>
                        <a:spcAft>
                          <a:spcPts val="0"/>
                        </a:spcAft>
                      </a:pPr>
                      <a:r>
                        <a:rPr lang="en-US" sz="1800" b="1" dirty="0">
                          <a:solidFill>
                            <a:srgbClr val="FF0000"/>
                          </a:solidFill>
                          <a:effectLst>
                            <a:outerShdw blurRad="38100" dist="38100" dir="2700000" algn="tl">
                              <a:srgbClr val="000000">
                                <a:alpha val="43137"/>
                              </a:srgbClr>
                            </a:outerShdw>
                          </a:effectLst>
                          <a:cs typeface="+mn-cs"/>
                        </a:rPr>
                        <a:t>***0.34</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ctr"/>
                </a:tc>
              </a:tr>
              <a:tr h="629123">
                <a:tc>
                  <a:txBody>
                    <a:bodyPr/>
                    <a:lstStyle/>
                    <a:p>
                      <a:pPr algn="r" rtl="1">
                        <a:lnSpc>
                          <a:spcPct val="115000"/>
                        </a:lnSpc>
                        <a:spcAft>
                          <a:spcPts val="0"/>
                        </a:spcAft>
                      </a:pPr>
                      <a:r>
                        <a:rPr lang="he-IL" sz="1800" dirty="0" smtClean="0">
                          <a:effectLst/>
                          <a:cs typeface="+mn-cs"/>
                        </a:rPr>
                        <a:t>בנות</a:t>
                      </a:r>
                      <a:endParaRPr lang="en-US" sz="1800" dirty="0">
                        <a:effectLst/>
                        <a:cs typeface="+mn-cs"/>
                      </a:endParaRPr>
                    </a:p>
                  </a:txBody>
                  <a:tcPr marL="68580" marR="68580" marT="0" marB="0"/>
                </a:tc>
                <a:tc>
                  <a:txBody>
                    <a:bodyPr/>
                    <a:lstStyle/>
                    <a:p>
                      <a:pPr algn="ctr" rtl="1">
                        <a:lnSpc>
                          <a:spcPct val="115000"/>
                        </a:lnSpc>
                        <a:spcAft>
                          <a:spcPts val="0"/>
                        </a:spcAft>
                      </a:pPr>
                      <a:r>
                        <a:rPr lang="en-US" sz="1800">
                          <a:effectLst/>
                          <a:cs typeface="+mn-cs"/>
                        </a:rPr>
                        <a:t>***0.16</a:t>
                      </a:r>
                      <a:endParaRPr lang="en-US" sz="1800">
                        <a:effectLst/>
                        <a:latin typeface="Times New Roman"/>
                        <a:ea typeface="Times New Roman"/>
                        <a:cs typeface="+mn-cs"/>
                      </a:endParaRPr>
                    </a:p>
                  </a:txBody>
                  <a:tcPr marL="68580" marR="68580" marT="0" marB="0" anchor="ctr"/>
                </a:tc>
              </a:tr>
              <a:tr h="629123">
                <a:tc>
                  <a:txBody>
                    <a:bodyPr/>
                    <a:lstStyle/>
                    <a:p>
                      <a:pPr algn="r" rtl="1">
                        <a:lnSpc>
                          <a:spcPct val="115000"/>
                        </a:lnSpc>
                        <a:spcAft>
                          <a:spcPts val="0"/>
                        </a:spcAft>
                      </a:pPr>
                      <a:r>
                        <a:rPr lang="he-IL" sz="1800" dirty="0" smtClean="0">
                          <a:effectLst/>
                          <a:cs typeface="+mn-cs"/>
                        </a:rPr>
                        <a:t>חילוניים</a:t>
                      </a:r>
                      <a:endParaRPr lang="en-US" sz="1800" dirty="0">
                        <a:effectLst/>
                        <a:cs typeface="+mn-cs"/>
                      </a:endParaRPr>
                    </a:p>
                  </a:txBody>
                  <a:tcPr marL="68580" marR="68580" marT="0" marB="0"/>
                </a:tc>
                <a:tc>
                  <a:txBody>
                    <a:bodyPr/>
                    <a:lstStyle/>
                    <a:p>
                      <a:pPr algn="ctr" rtl="0">
                        <a:lnSpc>
                          <a:spcPct val="115000"/>
                        </a:lnSpc>
                        <a:spcAft>
                          <a:spcPts val="0"/>
                        </a:spcAft>
                      </a:pPr>
                      <a:r>
                        <a:rPr lang="en-US" sz="1800" dirty="0">
                          <a:effectLst/>
                          <a:cs typeface="+mn-cs"/>
                        </a:rPr>
                        <a:t>***0.14</a:t>
                      </a:r>
                      <a:endParaRPr lang="en-US" sz="1800" dirty="0">
                        <a:effectLst/>
                        <a:latin typeface="Times New Roman"/>
                        <a:ea typeface="Times New Roman"/>
                        <a:cs typeface="+mn-cs"/>
                      </a:endParaRPr>
                    </a:p>
                  </a:txBody>
                  <a:tcPr marL="68580" marR="68580" marT="0" marB="0" anchor="ctr"/>
                </a:tc>
              </a:tr>
              <a:tr h="629123">
                <a:tc>
                  <a:txBody>
                    <a:bodyPr/>
                    <a:lstStyle/>
                    <a:p>
                      <a:pPr algn="r" rtl="1">
                        <a:lnSpc>
                          <a:spcPct val="115000"/>
                        </a:lnSpc>
                        <a:spcAft>
                          <a:spcPts val="0"/>
                        </a:spcAft>
                      </a:pPr>
                      <a:r>
                        <a:rPr lang="he-IL" sz="1800" dirty="0" smtClean="0">
                          <a:effectLst/>
                          <a:cs typeface="+mn-cs"/>
                        </a:rPr>
                        <a:t>דתיים</a:t>
                      </a:r>
                      <a:endParaRPr lang="en-US" sz="1800" dirty="0">
                        <a:effectLst/>
                        <a:cs typeface="+mn-cs"/>
                      </a:endParaRPr>
                    </a:p>
                  </a:txBody>
                  <a:tcPr marL="68580" marR="68580" marT="0" marB="0"/>
                </a:tc>
                <a:tc>
                  <a:txBody>
                    <a:bodyPr/>
                    <a:lstStyle/>
                    <a:p>
                      <a:pPr algn="ctr" rtl="1">
                        <a:lnSpc>
                          <a:spcPct val="115000"/>
                        </a:lnSpc>
                        <a:spcAft>
                          <a:spcPts val="0"/>
                        </a:spcAft>
                      </a:pPr>
                      <a:r>
                        <a:rPr lang="he-IL" sz="1800" b="1" dirty="0">
                          <a:solidFill>
                            <a:srgbClr val="FF0000"/>
                          </a:solidFill>
                          <a:effectLst>
                            <a:outerShdw blurRad="38100" dist="38100" dir="2700000" algn="tl">
                              <a:srgbClr val="000000">
                                <a:alpha val="43137"/>
                              </a:srgbClr>
                            </a:outerShdw>
                          </a:effectLst>
                          <a:cs typeface="+mn-cs"/>
                        </a:rPr>
                        <a:t>0.33</a:t>
                      </a:r>
                      <a:r>
                        <a:rPr lang="en-US" sz="1800" b="1" dirty="0">
                          <a:solidFill>
                            <a:srgbClr val="FF0000"/>
                          </a:solidFill>
                          <a:effectLst>
                            <a:outerShdw blurRad="38100" dist="38100" dir="2700000" algn="tl">
                              <a:srgbClr val="000000">
                                <a:alpha val="43137"/>
                              </a:srgbClr>
                            </a:outerShdw>
                          </a:effectLst>
                          <a:cs typeface="+mn-cs"/>
                        </a:rPr>
                        <a:t>***</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ctr"/>
                </a:tc>
              </a:tr>
            </a:tbl>
          </a:graphicData>
        </a:graphic>
      </p:graphicFrame>
    </p:spTree>
    <p:extLst>
      <p:ext uri="{BB962C8B-B14F-4D97-AF65-F5344CB8AC3E}">
        <p14:creationId xmlns:p14="http://schemas.microsoft.com/office/powerpoint/2010/main" val="26232924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288032"/>
          </a:xfrm>
        </p:spPr>
        <p:txBody>
          <a:bodyPr>
            <a:normAutofit fontScale="90000"/>
          </a:bodyPr>
          <a:lstStyle/>
          <a:p>
            <a:r>
              <a:rPr lang="he-IL" sz="2700" dirty="0" smtClean="0">
                <a:cs typeface="+mn-cs"/>
              </a:rPr>
              <a:t/>
            </a:r>
            <a:br>
              <a:rPr lang="he-IL" sz="2700" dirty="0" smtClean="0">
                <a:cs typeface="+mn-cs"/>
              </a:rPr>
            </a:br>
            <a:r>
              <a:rPr lang="he-IL" sz="2200" dirty="0" smtClean="0">
                <a:cs typeface="+mn-cs"/>
              </a:rPr>
              <a:t>מתאמי </a:t>
            </a:r>
            <a:r>
              <a:rPr lang="he-IL" sz="2200" dirty="0">
                <a:cs typeface="+mn-cs"/>
              </a:rPr>
              <a:t>פירסון בין החשיפה לעוני (אינדקס) לבין שימוש בחומרים </a:t>
            </a:r>
            <a:r>
              <a:rPr lang="en-US" b="1" u="sng" dirty="0"/>
              <a:t/>
            </a:r>
            <a:br>
              <a:rPr lang="en-US" b="1" u="sng" dirty="0"/>
            </a:b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60595677"/>
              </p:ext>
            </p:extLst>
          </p:nvPr>
        </p:nvGraphicFramePr>
        <p:xfrm>
          <a:off x="1" y="260649"/>
          <a:ext cx="9036496" cy="6504559"/>
        </p:xfrm>
        <a:graphic>
          <a:graphicData uri="http://schemas.openxmlformats.org/drawingml/2006/table">
            <a:tbl>
              <a:tblPr rtl="1">
                <a:tableStyleId>{5C22544A-7EE6-4342-B048-85BDC9FD1C3A}</a:tableStyleId>
              </a:tblPr>
              <a:tblGrid>
                <a:gridCol w="1488230"/>
                <a:gridCol w="1144191"/>
                <a:gridCol w="798716"/>
                <a:gridCol w="863685"/>
                <a:gridCol w="771847"/>
                <a:gridCol w="786593"/>
                <a:gridCol w="753858"/>
                <a:gridCol w="765547"/>
                <a:gridCol w="851864"/>
                <a:gridCol w="811965"/>
              </a:tblGrid>
              <a:tr h="1074799">
                <a:tc>
                  <a:txBody>
                    <a:bodyPr/>
                    <a:lstStyle/>
                    <a:p>
                      <a:pPr algn="r" rtl="1">
                        <a:lnSpc>
                          <a:spcPct val="115000"/>
                        </a:lnSpc>
                        <a:spcBef>
                          <a:spcPts val="600"/>
                        </a:spcBef>
                        <a:spcAft>
                          <a:spcPts val="600"/>
                        </a:spcAft>
                      </a:pPr>
                      <a:r>
                        <a:rPr lang="he-IL" sz="1800" dirty="0">
                          <a:effectLst/>
                          <a:cs typeface="+mn-cs"/>
                        </a:rPr>
                        <a:t>קשרים בין כלל החשיפה לעוני לבין:</a:t>
                      </a:r>
                      <a:r>
                        <a:rPr lang="en-US" sz="1800" dirty="0">
                          <a:effectLst/>
                          <a:cs typeface="+mn-cs"/>
                        </a:rPr>
                        <a:t> </a:t>
                      </a:r>
                      <a:endParaRPr lang="en-US" sz="180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dirty="0">
                          <a:effectLst/>
                          <a:cs typeface="+mn-cs"/>
                        </a:rPr>
                        <a:t>כלל התלמידים</a:t>
                      </a:r>
                      <a:endParaRPr lang="en-US" sz="180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800" dirty="0">
                          <a:effectLst/>
                          <a:cs typeface="+mn-cs"/>
                        </a:rPr>
                        <a:t>ילידי ישראל</a:t>
                      </a:r>
                      <a:endParaRPr lang="en-US" sz="1800" dirty="0">
                        <a:effectLst/>
                        <a:latin typeface="Times New Roman"/>
                        <a:ea typeface="Times New Roman"/>
                        <a:cs typeface="+mn-cs"/>
                      </a:endParaRPr>
                    </a:p>
                  </a:txBody>
                  <a:tcPr marL="68580" marR="68580" marT="0" marB="0"/>
                </a:tc>
                <a:tc>
                  <a:txBody>
                    <a:bodyPr/>
                    <a:lstStyle/>
                    <a:p>
                      <a:pPr algn="ctr" rtl="1">
                        <a:lnSpc>
                          <a:spcPct val="115000"/>
                        </a:lnSpc>
                        <a:spcBef>
                          <a:spcPts val="600"/>
                        </a:spcBef>
                        <a:spcAft>
                          <a:spcPts val="600"/>
                        </a:spcAft>
                      </a:pPr>
                      <a:r>
                        <a:rPr lang="he-IL" sz="1800" dirty="0">
                          <a:effectLst/>
                          <a:cs typeface="+mn-cs"/>
                        </a:rPr>
                        <a:t>חבר העמים</a:t>
                      </a:r>
                      <a:endParaRPr lang="en-US" sz="1800" dirty="0">
                        <a:effectLst/>
                        <a:latin typeface="Times New Roman"/>
                        <a:ea typeface="Times New Roman"/>
                        <a:cs typeface="+mn-cs"/>
                      </a:endParaRPr>
                    </a:p>
                  </a:txBody>
                  <a:tcPr marL="68580" marR="68580" marT="0" marB="0"/>
                </a:tc>
                <a:tc>
                  <a:txBody>
                    <a:bodyPr/>
                    <a:lstStyle/>
                    <a:p>
                      <a:pPr algn="ctr" rtl="1">
                        <a:lnSpc>
                          <a:spcPct val="115000"/>
                        </a:lnSpc>
                        <a:spcBef>
                          <a:spcPts val="600"/>
                        </a:spcBef>
                        <a:spcAft>
                          <a:spcPts val="600"/>
                        </a:spcAft>
                      </a:pPr>
                      <a:r>
                        <a:rPr lang="he-IL" sz="1800" dirty="0">
                          <a:effectLst/>
                          <a:cs typeface="+mn-cs"/>
                        </a:rPr>
                        <a:t>יהודים</a:t>
                      </a:r>
                      <a:endParaRPr lang="en-US" sz="1800" dirty="0">
                        <a:effectLst/>
                        <a:latin typeface="Times New Roman"/>
                        <a:ea typeface="Times New Roman"/>
                        <a:cs typeface="+mn-cs"/>
                      </a:endParaRPr>
                    </a:p>
                  </a:txBody>
                  <a:tcPr marL="68580" marR="68580" marT="0" marB="0"/>
                </a:tc>
                <a:tc>
                  <a:txBody>
                    <a:bodyPr/>
                    <a:lstStyle/>
                    <a:p>
                      <a:pPr algn="ctr" rtl="1">
                        <a:lnSpc>
                          <a:spcPct val="115000"/>
                        </a:lnSpc>
                        <a:spcBef>
                          <a:spcPts val="600"/>
                        </a:spcBef>
                        <a:spcAft>
                          <a:spcPts val="600"/>
                        </a:spcAft>
                      </a:pPr>
                      <a:r>
                        <a:rPr lang="he-IL" sz="1800">
                          <a:effectLst/>
                          <a:cs typeface="+mn-cs"/>
                        </a:rPr>
                        <a:t>ערבים</a:t>
                      </a:r>
                      <a:endParaRPr lang="en-US" sz="1800">
                        <a:effectLst/>
                        <a:latin typeface="Times New Roman"/>
                        <a:ea typeface="Times New Roman"/>
                        <a:cs typeface="+mn-cs"/>
                      </a:endParaRPr>
                    </a:p>
                  </a:txBody>
                  <a:tcPr marL="68580" marR="68580" marT="0" marB="0"/>
                </a:tc>
                <a:tc>
                  <a:txBody>
                    <a:bodyPr/>
                    <a:lstStyle/>
                    <a:p>
                      <a:pPr algn="ctr" rtl="1">
                        <a:lnSpc>
                          <a:spcPct val="115000"/>
                        </a:lnSpc>
                        <a:spcBef>
                          <a:spcPts val="600"/>
                        </a:spcBef>
                        <a:spcAft>
                          <a:spcPts val="600"/>
                        </a:spcAft>
                      </a:pPr>
                      <a:r>
                        <a:rPr lang="he-IL" sz="1800">
                          <a:effectLst/>
                          <a:cs typeface="+mn-cs"/>
                        </a:rPr>
                        <a:t>בנים</a:t>
                      </a:r>
                      <a:endParaRPr lang="en-US" sz="1800">
                        <a:effectLst/>
                        <a:latin typeface="Times New Roman"/>
                        <a:ea typeface="Times New Roman"/>
                        <a:cs typeface="+mn-cs"/>
                      </a:endParaRPr>
                    </a:p>
                  </a:txBody>
                  <a:tcPr marL="68580" marR="68580" marT="0" marB="0"/>
                </a:tc>
                <a:tc>
                  <a:txBody>
                    <a:bodyPr/>
                    <a:lstStyle/>
                    <a:p>
                      <a:pPr algn="ctr" rtl="1">
                        <a:lnSpc>
                          <a:spcPct val="115000"/>
                        </a:lnSpc>
                        <a:spcBef>
                          <a:spcPts val="600"/>
                        </a:spcBef>
                        <a:spcAft>
                          <a:spcPts val="600"/>
                        </a:spcAft>
                      </a:pPr>
                      <a:r>
                        <a:rPr lang="he-IL" sz="1800">
                          <a:effectLst/>
                          <a:cs typeface="+mn-cs"/>
                        </a:rPr>
                        <a:t>בנות</a:t>
                      </a:r>
                      <a:endParaRPr lang="en-US" sz="1800">
                        <a:effectLst/>
                        <a:latin typeface="Times New Roman"/>
                        <a:ea typeface="Times New Roman"/>
                        <a:cs typeface="+mn-cs"/>
                      </a:endParaRPr>
                    </a:p>
                  </a:txBody>
                  <a:tcPr marL="68580" marR="68580" marT="0" marB="0"/>
                </a:tc>
                <a:tc>
                  <a:txBody>
                    <a:bodyPr/>
                    <a:lstStyle/>
                    <a:p>
                      <a:pPr algn="ctr" rtl="1">
                        <a:lnSpc>
                          <a:spcPct val="115000"/>
                        </a:lnSpc>
                        <a:spcBef>
                          <a:spcPts val="600"/>
                        </a:spcBef>
                        <a:spcAft>
                          <a:spcPts val="600"/>
                        </a:spcAft>
                      </a:pPr>
                      <a:r>
                        <a:rPr lang="he-IL" sz="1800">
                          <a:effectLst/>
                          <a:cs typeface="+mn-cs"/>
                        </a:rPr>
                        <a:t>חילוניים</a:t>
                      </a:r>
                      <a:endParaRPr lang="en-US" sz="1800">
                        <a:effectLst/>
                        <a:latin typeface="Times New Roman"/>
                        <a:ea typeface="Times New Roman"/>
                        <a:cs typeface="+mn-cs"/>
                      </a:endParaRPr>
                    </a:p>
                  </a:txBody>
                  <a:tcPr marL="68580" marR="68580" marT="0" marB="0"/>
                </a:tc>
                <a:tc>
                  <a:txBody>
                    <a:bodyPr/>
                    <a:lstStyle/>
                    <a:p>
                      <a:pPr algn="ctr" rtl="1">
                        <a:lnSpc>
                          <a:spcPct val="115000"/>
                        </a:lnSpc>
                        <a:spcBef>
                          <a:spcPts val="600"/>
                        </a:spcBef>
                        <a:spcAft>
                          <a:spcPts val="600"/>
                        </a:spcAft>
                      </a:pPr>
                      <a:r>
                        <a:rPr lang="he-IL" sz="1800" dirty="0">
                          <a:effectLst/>
                          <a:cs typeface="+mn-cs"/>
                        </a:rPr>
                        <a:t>דתיים</a:t>
                      </a:r>
                      <a:endParaRPr lang="en-US" sz="1800" dirty="0">
                        <a:effectLst/>
                        <a:latin typeface="Times New Roman"/>
                        <a:ea typeface="Times New Roman"/>
                        <a:cs typeface="+mn-cs"/>
                      </a:endParaRPr>
                    </a:p>
                  </a:txBody>
                  <a:tcPr marL="68580" marR="68580" marT="0" marB="0"/>
                </a:tc>
              </a:tr>
              <a:tr h="1176814">
                <a:tc>
                  <a:txBody>
                    <a:bodyPr/>
                    <a:lstStyle/>
                    <a:p>
                      <a:pPr algn="r" rtl="1">
                        <a:lnSpc>
                          <a:spcPct val="115000"/>
                        </a:lnSpc>
                        <a:spcBef>
                          <a:spcPts val="600"/>
                        </a:spcBef>
                        <a:spcAft>
                          <a:spcPts val="600"/>
                        </a:spcAft>
                      </a:pPr>
                      <a:r>
                        <a:rPr lang="he-IL" sz="1800" dirty="0">
                          <a:effectLst/>
                          <a:cs typeface="+mn-cs"/>
                        </a:rPr>
                        <a:t>שימוש </a:t>
                      </a:r>
                      <a:r>
                        <a:rPr lang="he-IL" sz="1800" dirty="0" smtClean="0">
                          <a:effectLst/>
                          <a:cs typeface="+mn-cs"/>
                        </a:rPr>
                        <a:t>בסמים בשנה האחרונה</a:t>
                      </a:r>
                      <a:endParaRPr lang="en-US" sz="180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en-US" sz="1800" b="1" dirty="0" smtClean="0">
                          <a:solidFill>
                            <a:srgbClr val="FF0000"/>
                          </a:solidFill>
                          <a:effectLst>
                            <a:outerShdw blurRad="38100" dist="38100" dir="2700000" algn="tl">
                              <a:srgbClr val="000000">
                                <a:alpha val="43137"/>
                              </a:srgbClr>
                            </a:outerShdw>
                          </a:effectLst>
                          <a:latin typeface="+mn-lt"/>
                          <a:cs typeface="+mn-cs"/>
                        </a:rPr>
                        <a:t>0.20</a:t>
                      </a:r>
                      <a:r>
                        <a:rPr lang="en-US" sz="1100" b="1" dirty="0" smtClean="0">
                          <a:solidFill>
                            <a:srgbClr val="FF0000"/>
                          </a:solidFill>
                          <a:effectLst>
                            <a:outerShdw blurRad="38100" dist="38100" dir="2700000" algn="tl">
                              <a:srgbClr val="000000">
                                <a:alpha val="43137"/>
                              </a:srgbClr>
                            </a:outerShdw>
                          </a:effectLst>
                          <a:latin typeface="+mn-lt"/>
                          <a:cs typeface="+mn-cs"/>
                        </a:rPr>
                        <a:t>***</a:t>
                      </a:r>
                      <a:endParaRPr lang="en-US" sz="1100" b="1" dirty="0">
                        <a:solidFill>
                          <a:srgbClr val="FF0000"/>
                        </a:solidFill>
                        <a:effectLst>
                          <a:outerShdw blurRad="38100" dist="38100" dir="2700000" algn="tl">
                            <a:srgbClr val="000000">
                              <a:alpha val="43137"/>
                            </a:srgbClr>
                          </a:outerShdw>
                        </a:effectLst>
                        <a:latin typeface="+mn-lt"/>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1" dirty="0">
                          <a:solidFill>
                            <a:srgbClr val="FF0000"/>
                          </a:solidFill>
                          <a:effectLst>
                            <a:outerShdw blurRad="38100" dist="38100" dir="2700000" algn="tl">
                              <a:srgbClr val="000000">
                                <a:alpha val="43137"/>
                              </a:srgbClr>
                            </a:outerShdw>
                          </a:effectLst>
                          <a:cs typeface="+mn-cs"/>
                        </a:rPr>
                        <a:t>***</a:t>
                      </a:r>
                      <a:r>
                        <a:rPr lang="en-US" sz="1800" b="1" dirty="0">
                          <a:solidFill>
                            <a:srgbClr val="FF0000"/>
                          </a:solidFill>
                          <a:effectLst>
                            <a:outerShdw blurRad="38100" dist="38100" dir="2700000" algn="tl">
                              <a:srgbClr val="000000">
                                <a:alpha val="43137"/>
                              </a:srgbClr>
                            </a:outerShdw>
                          </a:effectLst>
                          <a:cs typeface="+mn-cs"/>
                        </a:rPr>
                        <a:t>0.27</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en-US" sz="1800" b="0" dirty="0">
                          <a:effectLst/>
                          <a:cs typeface="+mn-cs"/>
                        </a:rPr>
                        <a:t>0.02</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0.22</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0.16</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1" strike="sngStrike" dirty="0">
                          <a:solidFill>
                            <a:srgbClr val="FF0000"/>
                          </a:solidFill>
                          <a:effectLst/>
                          <a:cs typeface="+mn-cs"/>
                        </a:rPr>
                        <a:t>***</a:t>
                      </a:r>
                      <a:r>
                        <a:rPr lang="en-US" sz="1800" b="1" dirty="0">
                          <a:solidFill>
                            <a:srgbClr val="FF0000"/>
                          </a:solidFill>
                          <a:effectLst>
                            <a:outerShdw blurRad="38100" dist="38100" dir="2700000" algn="tl">
                              <a:srgbClr val="000000">
                                <a:alpha val="43137"/>
                              </a:srgbClr>
                            </a:outerShdw>
                          </a:effectLst>
                          <a:cs typeface="+mn-cs"/>
                        </a:rPr>
                        <a:t>0.28</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0.13</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0.13</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1" dirty="0">
                          <a:solidFill>
                            <a:srgbClr val="FF0000"/>
                          </a:solidFill>
                          <a:effectLst>
                            <a:outerShdw blurRad="38100" dist="38100" dir="2700000" algn="tl">
                              <a:srgbClr val="000000">
                                <a:alpha val="43137"/>
                              </a:srgbClr>
                            </a:outerShdw>
                          </a:effectLst>
                          <a:cs typeface="+mn-cs"/>
                        </a:rPr>
                        <a:t>***</a:t>
                      </a:r>
                      <a:r>
                        <a:rPr lang="en-US" sz="1800" b="1" dirty="0">
                          <a:solidFill>
                            <a:srgbClr val="FF0000"/>
                          </a:solidFill>
                          <a:effectLst>
                            <a:outerShdw blurRad="38100" dist="38100" dir="2700000" algn="tl">
                              <a:srgbClr val="000000">
                                <a:alpha val="43137"/>
                              </a:srgbClr>
                            </a:outerShdw>
                          </a:effectLst>
                          <a:cs typeface="+mn-cs"/>
                        </a:rPr>
                        <a:t>0.43</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r>
              <a:tr h="1238032">
                <a:tc>
                  <a:txBody>
                    <a:bodyPr/>
                    <a:lstStyle/>
                    <a:p>
                      <a:pPr algn="r" rtl="1">
                        <a:lnSpc>
                          <a:spcPct val="115000"/>
                        </a:lnSpc>
                        <a:spcBef>
                          <a:spcPts val="600"/>
                        </a:spcBef>
                        <a:spcAft>
                          <a:spcPts val="600"/>
                        </a:spcAft>
                      </a:pPr>
                      <a:r>
                        <a:rPr lang="he-IL" sz="1800">
                          <a:effectLst/>
                          <a:cs typeface="+mn-cs"/>
                        </a:rPr>
                        <a:t>שימוש באלכוהול בשנה האחרונה </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en-US" sz="1800" b="0" dirty="0" smtClean="0">
                          <a:effectLst/>
                          <a:latin typeface="+mn-lt"/>
                          <a:cs typeface="+mn-cs"/>
                        </a:rPr>
                        <a:t>0.12</a:t>
                      </a:r>
                      <a:r>
                        <a:rPr lang="en-US" sz="1100" b="0" dirty="0" smtClean="0">
                          <a:effectLst/>
                          <a:latin typeface="+mn-lt"/>
                          <a:cs typeface="+mn-cs"/>
                        </a:rPr>
                        <a:t>***</a:t>
                      </a:r>
                      <a:endParaRPr lang="en-US" sz="1800" b="0" dirty="0">
                        <a:effectLst/>
                        <a:latin typeface="+mn-lt"/>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0.17</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en-US" sz="1800" b="0" dirty="0">
                          <a:effectLst/>
                          <a:cs typeface="+mn-cs"/>
                        </a:rPr>
                        <a:t>0.05</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0.16</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0.09</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0.19</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0.09</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0.12</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0.24</a:t>
                      </a:r>
                      <a:endParaRPr lang="en-US" sz="1800" b="0" dirty="0">
                        <a:effectLst/>
                        <a:latin typeface="Times New Roman"/>
                        <a:ea typeface="Times New Roman"/>
                        <a:cs typeface="+mn-cs"/>
                      </a:endParaRPr>
                    </a:p>
                  </a:txBody>
                  <a:tcPr marL="68580" marR="68580" marT="0" marB="0" anchor="b"/>
                </a:tc>
              </a:tr>
              <a:tr h="876521">
                <a:tc>
                  <a:txBody>
                    <a:bodyPr/>
                    <a:lstStyle/>
                    <a:p>
                      <a:pPr algn="r" rtl="1">
                        <a:lnSpc>
                          <a:spcPct val="115000"/>
                        </a:lnSpc>
                        <a:spcBef>
                          <a:spcPts val="600"/>
                        </a:spcBef>
                        <a:spcAft>
                          <a:spcPts val="600"/>
                        </a:spcAft>
                      </a:pPr>
                      <a:r>
                        <a:rPr lang="he-IL" sz="1800">
                          <a:effectLst/>
                          <a:cs typeface="+mn-cs"/>
                        </a:rPr>
                        <a:t>אקסטזי בשנה האחרונה</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en-US" sz="1800" b="1" dirty="0" smtClean="0">
                          <a:solidFill>
                            <a:srgbClr val="FF0000"/>
                          </a:solidFill>
                          <a:effectLst>
                            <a:outerShdw blurRad="38100" dist="38100" dir="2700000" algn="tl">
                              <a:srgbClr val="000000">
                                <a:alpha val="43137"/>
                              </a:srgbClr>
                            </a:outerShdw>
                          </a:effectLst>
                          <a:latin typeface="+mn-lt"/>
                          <a:cs typeface="+mn-cs"/>
                        </a:rPr>
                        <a:t>0.19</a:t>
                      </a:r>
                      <a:r>
                        <a:rPr lang="en-US" sz="1100" b="1" dirty="0" smtClean="0">
                          <a:solidFill>
                            <a:srgbClr val="FF0000"/>
                          </a:solidFill>
                          <a:effectLst>
                            <a:outerShdw blurRad="38100" dist="38100" dir="2700000" algn="tl">
                              <a:srgbClr val="000000">
                                <a:alpha val="43137"/>
                              </a:srgbClr>
                            </a:outerShdw>
                          </a:effectLst>
                          <a:latin typeface="+mn-lt"/>
                          <a:cs typeface="+mn-cs"/>
                        </a:rPr>
                        <a:t>***</a:t>
                      </a:r>
                      <a:endParaRPr lang="en-US" sz="1800" b="1" dirty="0">
                        <a:solidFill>
                          <a:srgbClr val="FF0000"/>
                        </a:solidFill>
                        <a:effectLst>
                          <a:outerShdw blurRad="38100" dist="38100" dir="2700000" algn="tl">
                            <a:srgbClr val="000000">
                              <a:alpha val="43137"/>
                            </a:srgbClr>
                          </a:outerShdw>
                        </a:effectLst>
                        <a:latin typeface="+mn-lt"/>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1" dirty="0">
                          <a:solidFill>
                            <a:srgbClr val="FF0000"/>
                          </a:solidFill>
                          <a:effectLst>
                            <a:outerShdw blurRad="38100" dist="38100" dir="2700000" algn="tl">
                              <a:srgbClr val="000000">
                                <a:alpha val="43137"/>
                              </a:srgbClr>
                            </a:outerShdw>
                          </a:effectLst>
                          <a:cs typeface="+mn-cs"/>
                        </a:rPr>
                        <a:t>***</a:t>
                      </a:r>
                      <a:r>
                        <a:rPr lang="en-US" sz="1800" b="1" dirty="0">
                          <a:solidFill>
                            <a:srgbClr val="FF0000"/>
                          </a:solidFill>
                          <a:effectLst>
                            <a:outerShdw blurRad="38100" dist="38100" dir="2700000" algn="tl">
                              <a:srgbClr val="000000">
                                <a:alpha val="43137"/>
                              </a:srgbClr>
                            </a:outerShdw>
                          </a:effectLst>
                          <a:cs typeface="+mn-cs"/>
                        </a:rPr>
                        <a:t>0.26</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en-US" sz="1800" b="0">
                          <a:effectLst/>
                          <a:cs typeface="+mn-cs"/>
                        </a:rPr>
                        <a:t>-0.03</a:t>
                      </a:r>
                      <a:endParaRPr lang="en-US" sz="1800" b="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0.19</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0.18</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1" dirty="0">
                          <a:solidFill>
                            <a:srgbClr val="FF0000"/>
                          </a:solidFill>
                          <a:effectLst>
                            <a:outerShdw blurRad="38100" dist="38100" dir="2700000" algn="tl">
                              <a:srgbClr val="000000">
                                <a:alpha val="43137"/>
                              </a:srgbClr>
                            </a:outerShdw>
                          </a:effectLst>
                          <a:cs typeface="+mn-cs"/>
                        </a:rPr>
                        <a:t>***</a:t>
                      </a:r>
                      <a:r>
                        <a:rPr lang="en-US" sz="1800" b="1" dirty="0">
                          <a:solidFill>
                            <a:srgbClr val="FF0000"/>
                          </a:solidFill>
                          <a:effectLst>
                            <a:outerShdw blurRad="38100" dist="38100" dir="2700000" algn="tl">
                              <a:srgbClr val="000000">
                                <a:alpha val="43137"/>
                              </a:srgbClr>
                            </a:outerShdw>
                          </a:effectLst>
                          <a:cs typeface="+mn-cs"/>
                        </a:rPr>
                        <a:t>0.28</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0.10</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0.08</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1" strike="noStrike" dirty="0">
                          <a:solidFill>
                            <a:srgbClr val="FF0000"/>
                          </a:solidFill>
                          <a:effectLst>
                            <a:outerShdw blurRad="38100" dist="38100" dir="2700000" algn="tl">
                              <a:srgbClr val="000000">
                                <a:alpha val="43137"/>
                              </a:srgbClr>
                            </a:outerShdw>
                          </a:effectLst>
                          <a:cs typeface="+mn-cs"/>
                        </a:rPr>
                        <a:t>***</a:t>
                      </a:r>
                      <a:r>
                        <a:rPr lang="en-US" sz="1800" b="1" strike="noStrike" dirty="0">
                          <a:solidFill>
                            <a:srgbClr val="FF0000"/>
                          </a:solidFill>
                          <a:effectLst>
                            <a:outerShdw blurRad="38100" dist="38100" dir="2700000" algn="tl">
                              <a:srgbClr val="000000">
                                <a:alpha val="43137"/>
                              </a:srgbClr>
                            </a:outerShdw>
                          </a:effectLst>
                          <a:cs typeface="+mn-cs"/>
                        </a:rPr>
                        <a:t>0.47</a:t>
                      </a:r>
                      <a:endParaRPr lang="en-US" sz="1800" b="1" strike="noStrike"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r>
              <a:tr h="876521">
                <a:tc>
                  <a:txBody>
                    <a:bodyPr/>
                    <a:lstStyle/>
                    <a:p>
                      <a:pPr algn="r" rtl="1">
                        <a:lnSpc>
                          <a:spcPct val="115000"/>
                        </a:lnSpc>
                        <a:spcBef>
                          <a:spcPts val="600"/>
                        </a:spcBef>
                        <a:spcAft>
                          <a:spcPts val="600"/>
                        </a:spcAft>
                      </a:pPr>
                      <a:r>
                        <a:rPr lang="he-IL" sz="1800">
                          <a:effectLst/>
                          <a:cs typeface="+mn-cs"/>
                        </a:rPr>
                        <a:t>לקיחת תרופות ללא מרשם</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en-US" sz="1800" b="0" dirty="0" smtClean="0">
                          <a:effectLst/>
                          <a:latin typeface="+mn-lt"/>
                          <a:cs typeface="+mn-cs"/>
                        </a:rPr>
                        <a:t>0.18</a:t>
                      </a:r>
                      <a:r>
                        <a:rPr lang="en-US" sz="1100" b="0" dirty="0" smtClean="0">
                          <a:effectLst/>
                          <a:latin typeface="+mn-lt"/>
                          <a:cs typeface="+mn-cs"/>
                        </a:rPr>
                        <a:t>***</a:t>
                      </a:r>
                      <a:endParaRPr lang="en-US" sz="1800" b="0" dirty="0">
                        <a:effectLst/>
                        <a:latin typeface="+mn-lt"/>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he-IL" sz="1100" b="1" dirty="0">
                          <a:solidFill>
                            <a:srgbClr val="FF0000"/>
                          </a:solidFill>
                          <a:effectLst>
                            <a:outerShdw blurRad="38100" dist="38100" dir="2700000" algn="tl">
                              <a:srgbClr val="000000">
                                <a:alpha val="43137"/>
                              </a:srgbClr>
                            </a:outerShdw>
                          </a:effectLst>
                          <a:cs typeface="+mn-cs"/>
                        </a:rPr>
                        <a:t>**</a:t>
                      </a:r>
                      <a:r>
                        <a:rPr lang="en-US" sz="1800" b="1" dirty="0">
                          <a:solidFill>
                            <a:srgbClr val="FF0000"/>
                          </a:solidFill>
                          <a:effectLst>
                            <a:outerShdw blurRad="38100" dist="38100" dir="2700000" algn="tl">
                              <a:srgbClr val="000000">
                                <a:alpha val="43137"/>
                              </a:srgbClr>
                            </a:outerShdw>
                          </a:effectLst>
                          <a:cs typeface="+mn-cs"/>
                        </a:rPr>
                        <a:t>0.26</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en-US" sz="1800" b="0">
                          <a:effectLst/>
                          <a:cs typeface="+mn-cs"/>
                        </a:rPr>
                        <a:t>0.07</a:t>
                      </a:r>
                      <a:endParaRPr lang="en-US" sz="1800" b="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1" dirty="0">
                          <a:solidFill>
                            <a:srgbClr val="FF0000"/>
                          </a:solidFill>
                          <a:effectLst>
                            <a:outerShdw blurRad="38100" dist="38100" dir="2700000" algn="tl">
                              <a:srgbClr val="000000">
                                <a:alpha val="43137"/>
                              </a:srgbClr>
                            </a:outerShdw>
                          </a:effectLst>
                          <a:cs typeface="+mn-cs"/>
                        </a:rPr>
                        <a:t>***</a:t>
                      </a:r>
                      <a:r>
                        <a:rPr lang="en-US" sz="1800" b="1" dirty="0">
                          <a:solidFill>
                            <a:srgbClr val="FF0000"/>
                          </a:solidFill>
                          <a:effectLst>
                            <a:outerShdw blurRad="38100" dist="38100" dir="2700000" algn="tl">
                              <a:srgbClr val="000000">
                                <a:alpha val="43137"/>
                              </a:srgbClr>
                            </a:outerShdw>
                          </a:effectLst>
                          <a:cs typeface="+mn-cs"/>
                        </a:rPr>
                        <a:t>0.23</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0.12</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1" dirty="0">
                          <a:solidFill>
                            <a:srgbClr val="FF0000"/>
                          </a:solidFill>
                          <a:effectLst>
                            <a:outerShdw blurRad="38100" dist="38100" dir="2700000" algn="tl">
                              <a:srgbClr val="000000">
                                <a:alpha val="43137"/>
                              </a:srgbClr>
                            </a:outerShdw>
                          </a:effectLst>
                          <a:cs typeface="+mn-cs"/>
                        </a:rPr>
                        <a:t>***</a:t>
                      </a:r>
                      <a:r>
                        <a:rPr lang="en-US" sz="1800" b="1" dirty="0">
                          <a:solidFill>
                            <a:srgbClr val="FF0000"/>
                          </a:solidFill>
                          <a:effectLst>
                            <a:outerShdw blurRad="38100" dist="38100" dir="2700000" algn="tl">
                              <a:srgbClr val="000000">
                                <a:alpha val="43137"/>
                              </a:srgbClr>
                            </a:outerShdw>
                          </a:effectLst>
                          <a:cs typeface="+mn-cs"/>
                        </a:rPr>
                        <a:t>0.30</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0.06</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0.11</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1" dirty="0">
                          <a:solidFill>
                            <a:srgbClr val="FF0000"/>
                          </a:solidFill>
                          <a:effectLst>
                            <a:outerShdw blurRad="38100" dist="38100" dir="2700000" algn="tl">
                              <a:srgbClr val="000000">
                                <a:alpha val="43137"/>
                              </a:srgbClr>
                            </a:outerShdw>
                          </a:effectLst>
                          <a:cs typeface="+mn-cs"/>
                        </a:rPr>
                        <a:t>***</a:t>
                      </a:r>
                      <a:r>
                        <a:rPr lang="en-US" sz="1800" b="1" dirty="0">
                          <a:solidFill>
                            <a:srgbClr val="FF0000"/>
                          </a:solidFill>
                          <a:effectLst>
                            <a:outerShdw blurRad="38100" dist="38100" dir="2700000" algn="tl">
                              <a:srgbClr val="000000">
                                <a:alpha val="43137"/>
                              </a:srgbClr>
                            </a:outerShdw>
                          </a:effectLst>
                          <a:cs typeface="+mn-cs"/>
                        </a:rPr>
                        <a:t>0.42</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r>
              <a:tr h="1238032">
                <a:tc>
                  <a:txBody>
                    <a:bodyPr/>
                    <a:lstStyle/>
                    <a:p>
                      <a:pPr algn="r" rtl="1">
                        <a:lnSpc>
                          <a:spcPct val="115000"/>
                        </a:lnSpc>
                        <a:spcBef>
                          <a:spcPts val="600"/>
                        </a:spcBef>
                        <a:spcAft>
                          <a:spcPts val="600"/>
                        </a:spcAft>
                      </a:pPr>
                      <a:r>
                        <a:rPr lang="he-IL" sz="1800">
                          <a:effectLst/>
                          <a:cs typeface="+mn-cs"/>
                        </a:rPr>
                        <a:t>שימוש בקנאביס בשנה האחרונה</a:t>
                      </a:r>
                      <a:endParaRPr lang="en-US" sz="180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en-US" sz="1800" b="0" dirty="0" smtClean="0">
                          <a:effectLst/>
                          <a:latin typeface="+mn-lt"/>
                          <a:cs typeface="+mn-cs"/>
                        </a:rPr>
                        <a:t>0.18</a:t>
                      </a:r>
                      <a:r>
                        <a:rPr lang="en-US" sz="1100" b="0" dirty="0" smtClean="0">
                          <a:effectLst/>
                          <a:latin typeface="+mn-lt"/>
                          <a:cs typeface="+mn-cs"/>
                        </a:rPr>
                        <a:t>***</a:t>
                      </a:r>
                      <a:endParaRPr lang="en-US" sz="1100" b="0" dirty="0">
                        <a:effectLst/>
                        <a:latin typeface="+mn-lt"/>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1" dirty="0">
                          <a:solidFill>
                            <a:srgbClr val="FF0000"/>
                          </a:solidFill>
                          <a:effectLst>
                            <a:outerShdw blurRad="38100" dist="38100" dir="2700000" algn="tl">
                              <a:srgbClr val="000000">
                                <a:alpha val="43137"/>
                              </a:srgbClr>
                            </a:outerShdw>
                          </a:effectLst>
                          <a:cs typeface="+mn-cs"/>
                        </a:rPr>
                        <a:t>***</a:t>
                      </a:r>
                      <a:r>
                        <a:rPr lang="en-US" sz="1800" b="1" dirty="0">
                          <a:solidFill>
                            <a:srgbClr val="FF0000"/>
                          </a:solidFill>
                          <a:effectLst>
                            <a:outerShdw blurRad="38100" dist="38100" dir="2700000" algn="tl">
                              <a:srgbClr val="000000">
                                <a:alpha val="43137"/>
                              </a:srgbClr>
                            </a:outerShdw>
                          </a:effectLst>
                          <a:cs typeface="+mn-cs"/>
                        </a:rPr>
                        <a:t>0.25</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en-US" sz="1800" b="0">
                          <a:effectLst/>
                          <a:cs typeface="+mn-cs"/>
                        </a:rPr>
                        <a:t>-0.02</a:t>
                      </a:r>
                      <a:endParaRPr lang="en-US" sz="1800" b="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1" dirty="0">
                          <a:solidFill>
                            <a:srgbClr val="FF0000"/>
                          </a:solidFill>
                          <a:effectLst>
                            <a:outerShdw blurRad="38100" dist="38100" dir="2700000" algn="tl">
                              <a:srgbClr val="000000">
                                <a:alpha val="43137"/>
                              </a:srgbClr>
                            </a:outerShdw>
                          </a:effectLst>
                          <a:cs typeface="+mn-cs"/>
                        </a:rPr>
                        <a:t>***</a:t>
                      </a:r>
                      <a:r>
                        <a:rPr lang="en-US" sz="1800" b="1" dirty="0">
                          <a:solidFill>
                            <a:srgbClr val="FF0000"/>
                          </a:solidFill>
                          <a:effectLst>
                            <a:outerShdw blurRad="38100" dist="38100" dir="2700000" algn="tl">
                              <a:srgbClr val="000000">
                                <a:alpha val="43137"/>
                              </a:srgbClr>
                            </a:outerShdw>
                          </a:effectLst>
                          <a:cs typeface="+mn-cs"/>
                        </a:rPr>
                        <a:t>0.21</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0.14</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1" dirty="0">
                          <a:solidFill>
                            <a:srgbClr val="FF0000"/>
                          </a:solidFill>
                          <a:effectLst>
                            <a:outerShdw blurRad="38100" dist="38100" dir="2700000" algn="tl">
                              <a:srgbClr val="000000">
                                <a:alpha val="43137"/>
                              </a:srgbClr>
                            </a:outerShdw>
                          </a:effectLst>
                          <a:cs typeface="+mn-cs"/>
                        </a:rPr>
                        <a:t>***</a:t>
                      </a:r>
                      <a:r>
                        <a:rPr lang="en-US" sz="1800" b="1" dirty="0">
                          <a:solidFill>
                            <a:srgbClr val="FF0000"/>
                          </a:solidFill>
                          <a:effectLst>
                            <a:outerShdw blurRad="38100" dist="38100" dir="2700000" algn="tl">
                              <a:srgbClr val="000000">
                                <a:alpha val="43137"/>
                              </a:srgbClr>
                            </a:outerShdw>
                          </a:effectLst>
                          <a:cs typeface="+mn-cs"/>
                        </a:rPr>
                        <a:t>0.26</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0.11</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0" dirty="0">
                          <a:effectLst/>
                          <a:cs typeface="+mn-cs"/>
                        </a:rPr>
                        <a:t>***</a:t>
                      </a:r>
                      <a:r>
                        <a:rPr lang="en-US" sz="1800" b="0" dirty="0">
                          <a:effectLst/>
                          <a:cs typeface="+mn-cs"/>
                        </a:rPr>
                        <a:t>0.11</a:t>
                      </a:r>
                      <a:endParaRPr lang="en-US" sz="1800" b="0" dirty="0">
                        <a:effectLst/>
                        <a:latin typeface="Times New Roman"/>
                        <a:ea typeface="Times New Roman"/>
                        <a:cs typeface="+mn-cs"/>
                      </a:endParaRPr>
                    </a:p>
                  </a:txBody>
                  <a:tcPr marL="68580" marR="68580" marT="0" marB="0" anchor="b"/>
                </a:tc>
                <a:tc>
                  <a:txBody>
                    <a:bodyPr/>
                    <a:lstStyle/>
                    <a:p>
                      <a:pPr algn="ctr" rtl="1">
                        <a:lnSpc>
                          <a:spcPct val="115000"/>
                        </a:lnSpc>
                        <a:spcBef>
                          <a:spcPts val="600"/>
                        </a:spcBef>
                        <a:spcAft>
                          <a:spcPts val="600"/>
                        </a:spcAft>
                      </a:pPr>
                      <a:r>
                        <a:rPr lang="he-IL" sz="1100" b="1" dirty="0">
                          <a:solidFill>
                            <a:srgbClr val="FF0000"/>
                          </a:solidFill>
                          <a:effectLst>
                            <a:outerShdw blurRad="38100" dist="38100" dir="2700000" algn="tl">
                              <a:srgbClr val="000000">
                                <a:alpha val="43137"/>
                              </a:srgbClr>
                            </a:outerShdw>
                          </a:effectLst>
                          <a:cs typeface="+mn-cs"/>
                        </a:rPr>
                        <a:t>***</a:t>
                      </a:r>
                      <a:r>
                        <a:rPr lang="en-US" sz="1800" b="1" dirty="0">
                          <a:solidFill>
                            <a:srgbClr val="FF0000"/>
                          </a:solidFill>
                          <a:effectLst>
                            <a:outerShdw blurRad="38100" dist="38100" dir="2700000" algn="tl">
                              <a:srgbClr val="000000">
                                <a:alpha val="43137"/>
                              </a:srgbClr>
                            </a:outerShdw>
                          </a:effectLst>
                          <a:cs typeface="+mn-cs"/>
                        </a:rPr>
                        <a:t>0.42</a:t>
                      </a:r>
                      <a:endParaRPr lang="en-US" sz="1800" b="1" dirty="0">
                        <a:solidFill>
                          <a:srgbClr val="FF0000"/>
                        </a:solidFill>
                        <a:effectLst>
                          <a:outerShdw blurRad="38100" dist="38100" dir="2700000" algn="tl">
                            <a:srgbClr val="000000">
                              <a:alpha val="43137"/>
                            </a:srgbClr>
                          </a:outerShdw>
                        </a:effectLst>
                        <a:latin typeface="Times New Roman"/>
                        <a:ea typeface="Times New Roman"/>
                        <a:cs typeface="+mn-cs"/>
                      </a:endParaRPr>
                    </a:p>
                  </a:txBody>
                  <a:tcPr marL="68580" marR="68580" marT="0" marB="0" anchor="b"/>
                </a:tc>
              </a:tr>
            </a:tbl>
          </a:graphicData>
        </a:graphic>
      </p:graphicFrame>
      <p:sp>
        <p:nvSpPr>
          <p:cNvPr id="5" name="Rectangle 1"/>
          <p:cNvSpPr>
            <a:spLocks noChangeArrowheads="1"/>
          </p:cNvSpPr>
          <p:nvPr/>
        </p:nvSpPr>
        <p:spPr bwMode="auto">
          <a:xfrm>
            <a:off x="1330325" y="20955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2500945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a:bodyPr>
          <a:lstStyle/>
          <a:p>
            <a:pPr rtl="1"/>
            <a:r>
              <a:rPr lang="he-IL" sz="3600" dirty="0" smtClean="0">
                <a:cs typeface="+mn-cs"/>
              </a:rPr>
              <a:t>מסקנות</a:t>
            </a:r>
            <a:endParaRPr lang="en-US" sz="3600" dirty="0">
              <a:cs typeface="+mn-cs"/>
            </a:endParaRPr>
          </a:p>
        </p:txBody>
      </p:sp>
      <p:sp>
        <p:nvSpPr>
          <p:cNvPr id="3" name="Content Placeholder 2"/>
          <p:cNvSpPr>
            <a:spLocks noGrp="1"/>
          </p:cNvSpPr>
          <p:nvPr>
            <p:ph idx="1"/>
          </p:nvPr>
        </p:nvSpPr>
        <p:spPr>
          <a:xfrm>
            <a:off x="457200" y="980728"/>
            <a:ext cx="8229600" cy="5145435"/>
          </a:xfrm>
        </p:spPr>
        <p:txBody>
          <a:bodyPr>
            <a:normAutofit fontScale="85000" lnSpcReduction="10000"/>
          </a:bodyPr>
          <a:lstStyle/>
          <a:p>
            <a:pPr algn="r" rtl="1"/>
            <a:r>
              <a:rPr lang="he-IL" dirty="0" smtClean="0"/>
              <a:t>קשרים מתונים בין עוני לבין שימוש בחומרים</a:t>
            </a:r>
          </a:p>
          <a:p>
            <a:pPr algn="r" rtl="1"/>
            <a:r>
              <a:rPr lang="he-IL" dirty="0" smtClean="0"/>
              <a:t>עוני קשור למכלול של סימפטומים וקשיי התנהגות. לא רק לסמים (סימפומים פוסט טראומתיים, אלימות, התנהגויות סיכון מיני)</a:t>
            </a:r>
          </a:p>
          <a:p>
            <a:pPr algn="r" rtl="1"/>
            <a:r>
              <a:rPr lang="he-IL" dirty="0" smtClean="0"/>
              <a:t>הקשרים משתנים בקבוצות אוכלוסיה שונות ובחומרים שונים</a:t>
            </a:r>
            <a:endParaRPr lang="en-US" dirty="0" smtClean="0"/>
          </a:p>
          <a:p>
            <a:pPr algn="r" rtl="1"/>
            <a:r>
              <a:rPr lang="he-IL" dirty="0" smtClean="0"/>
              <a:t>חלק מהקשרים ישירים, חלק כנראה מתווכים דרך- תחושת שליטה עצמית, מודרות, ניסיון לריפוי עצמי ועוד</a:t>
            </a:r>
          </a:p>
          <a:p>
            <a:pPr algn="r" rtl="1"/>
            <a:r>
              <a:rPr lang="he-IL" dirty="0" smtClean="0"/>
              <a:t>תמיכה של צוות ביה"ס מסייעת להפחתת שימוש גם במקומות רוויי עוני </a:t>
            </a:r>
            <a:r>
              <a:rPr lang="he-IL" sz="2600" dirty="0" smtClean="0"/>
              <a:t>(</a:t>
            </a:r>
            <a:r>
              <a:rPr lang="en-US" sz="2600" dirty="0" smtClean="0"/>
              <a:t>;Morrison </a:t>
            </a:r>
            <a:r>
              <a:rPr lang="en-US" sz="2600" dirty="0"/>
              <a:t>GM, </a:t>
            </a:r>
            <a:r>
              <a:rPr lang="en-US" sz="2600" dirty="0" smtClean="0"/>
              <a:t>Furlong et al., 2004</a:t>
            </a:r>
            <a:r>
              <a:rPr lang="he-IL" sz="2600" dirty="0" smtClean="0"/>
              <a:t>  </a:t>
            </a:r>
            <a:r>
              <a:rPr lang="en-US" sz="2600" dirty="0" err="1" smtClean="0"/>
              <a:t>Marachi</a:t>
            </a:r>
            <a:r>
              <a:rPr lang="en-US" sz="2600" dirty="0" smtClean="0"/>
              <a:t>, </a:t>
            </a:r>
            <a:r>
              <a:rPr lang="en-US" sz="2600" dirty="0"/>
              <a:t>Astor </a:t>
            </a:r>
            <a:r>
              <a:rPr lang="en-US" sz="2600" dirty="0" smtClean="0"/>
              <a:t>&amp; </a:t>
            </a:r>
            <a:r>
              <a:rPr lang="en-US" sz="2600" dirty="0" err="1" smtClean="0"/>
              <a:t>Benbenishty</a:t>
            </a:r>
            <a:r>
              <a:rPr lang="en-US" sz="2600" dirty="0" smtClean="0"/>
              <a:t>, 2007</a:t>
            </a:r>
            <a:r>
              <a:rPr lang="he-IL" sz="2600" dirty="0" smtClean="0"/>
              <a:t>)</a:t>
            </a:r>
          </a:p>
          <a:p>
            <a:pPr algn="r" rtl="1"/>
            <a:r>
              <a:rPr lang="he-IL" dirty="0" smtClean="0"/>
              <a:t>ביה"ס משמש כסביבה מחזקת, מייצרת תקווה</a:t>
            </a:r>
          </a:p>
          <a:p>
            <a:pPr algn="r" rtl="1"/>
            <a:endParaRPr lang="en-US" dirty="0" smtClean="0"/>
          </a:p>
        </p:txBody>
      </p:sp>
    </p:spTree>
    <p:extLst>
      <p:ext uri="{BB962C8B-B14F-4D97-AF65-F5344CB8AC3E}">
        <p14:creationId xmlns:p14="http://schemas.microsoft.com/office/powerpoint/2010/main" val="2234673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a:bodyPr>
          <a:lstStyle/>
          <a:p>
            <a:r>
              <a:rPr lang="he-IL" sz="3600" dirty="0" smtClean="0">
                <a:cs typeface="+mn-cs"/>
              </a:rPr>
              <a:t>המלצות</a:t>
            </a:r>
            <a:endParaRPr lang="en-US" sz="3600" dirty="0">
              <a:cs typeface="+mn-cs"/>
            </a:endParaRPr>
          </a:p>
        </p:txBody>
      </p:sp>
      <p:sp>
        <p:nvSpPr>
          <p:cNvPr id="3" name="Content Placeholder 2"/>
          <p:cNvSpPr>
            <a:spLocks noGrp="1"/>
          </p:cNvSpPr>
          <p:nvPr>
            <p:ph idx="1"/>
          </p:nvPr>
        </p:nvSpPr>
        <p:spPr>
          <a:xfrm>
            <a:off x="457200" y="1196752"/>
            <a:ext cx="8229600" cy="4929411"/>
          </a:xfrm>
        </p:spPr>
        <p:txBody>
          <a:bodyPr>
            <a:normAutofit fontScale="85000" lnSpcReduction="20000"/>
          </a:bodyPr>
          <a:lstStyle/>
          <a:p>
            <a:pPr algn="r" rtl="1"/>
            <a:r>
              <a:rPr lang="he-IL" dirty="0"/>
              <a:t>נדרשים </a:t>
            </a:r>
            <a:r>
              <a:rPr lang="he-IL" dirty="0" smtClean="0"/>
              <a:t>מחקרי </a:t>
            </a:r>
            <a:r>
              <a:rPr lang="he-IL" dirty="0"/>
              <a:t>אורך על מנת לבחון את השפעות העוני (מה קדם למה) </a:t>
            </a:r>
            <a:endParaRPr lang="en-US" dirty="0"/>
          </a:p>
          <a:p>
            <a:pPr algn="r" rtl="1"/>
            <a:r>
              <a:rPr lang="he-IL" dirty="0" smtClean="0"/>
              <a:t>התערבויות- לא רק כישורי חיים, מודעות ועמדות נגד שימוש</a:t>
            </a:r>
          </a:p>
          <a:p>
            <a:pPr algn="r" rtl="1"/>
            <a:r>
              <a:rPr lang="he-IL" dirty="0" smtClean="0"/>
              <a:t>התערבויות פסיכו-חינוכית- מסבירות על הקשר בין מצוקה כלכלית לבין שימוש והתנהגויות סיכון (בדומה להתערבויות בטראומה)</a:t>
            </a:r>
          </a:p>
          <a:p>
            <a:pPr algn="r" rtl="1"/>
            <a:r>
              <a:rPr lang="he-IL" dirty="0" smtClean="0"/>
              <a:t>מותאמות לאוכלוסיות שונות</a:t>
            </a:r>
          </a:p>
          <a:p>
            <a:pPr algn="r" rtl="1"/>
            <a:r>
              <a:rPr lang="he-IL" dirty="0" smtClean="0"/>
              <a:t>מתייחסות למשתנים המתערבים- מסוגלות עצמית/תחושת קומפטנטיות/שליטה עצמית, מודרות/שייכות, דרכים חלופיות להתמודדות עם לחץ</a:t>
            </a:r>
          </a:p>
          <a:p>
            <a:pPr algn="r" rtl="1"/>
            <a:r>
              <a:rPr lang="he-IL" dirty="0" smtClean="0"/>
              <a:t>בתוך בתי הספר ועל ידי צוות ביה"ס</a:t>
            </a:r>
          </a:p>
          <a:p>
            <a:pPr algn="r" rtl="1"/>
            <a:endParaRPr lang="en-US" dirty="0"/>
          </a:p>
        </p:txBody>
      </p:sp>
    </p:spTree>
    <p:extLst>
      <p:ext uri="{BB962C8B-B14F-4D97-AF65-F5344CB8AC3E}">
        <p14:creationId xmlns:p14="http://schemas.microsoft.com/office/powerpoint/2010/main" val="92467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dirty="0" smtClean="0"/>
              <a:t>תודה</a:t>
            </a:r>
            <a:endParaRPr lang="en-US" dirty="0"/>
          </a:p>
        </p:txBody>
      </p:sp>
      <p:sp>
        <p:nvSpPr>
          <p:cNvPr id="3" name="Content Placeholder 2"/>
          <p:cNvSpPr>
            <a:spLocks noGrp="1"/>
          </p:cNvSpPr>
          <p:nvPr>
            <p:ph idx="1"/>
          </p:nvPr>
        </p:nvSpPr>
        <p:spPr>
          <a:xfrm>
            <a:off x="395536" y="1340768"/>
            <a:ext cx="8496944" cy="5256584"/>
          </a:xfrm>
        </p:spPr>
        <p:txBody>
          <a:bodyPr/>
          <a:lstStyle/>
          <a:p>
            <a:r>
              <a:rPr lang="en-US" dirty="0">
                <a:hlinkClick r:id="rId3"/>
              </a:rPr>
              <a:t>https://</a:t>
            </a:r>
            <a:r>
              <a:rPr lang="en-US" dirty="0" smtClean="0">
                <a:hlinkClick r:id="rId3"/>
              </a:rPr>
              <a:t>www.youtube.com/watch?v=1BD6iQ3lvw4</a:t>
            </a:r>
            <a:endParaRPr lang="he-IL" dirty="0" smtClean="0"/>
          </a:p>
          <a:p>
            <a:endParaRPr lang="en-US"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9592" y="2276872"/>
            <a:ext cx="7416824" cy="4104456"/>
          </a:xfrm>
          <a:prstGeom prst="rect">
            <a:avLst/>
          </a:prstGeom>
        </p:spPr>
      </p:pic>
    </p:spTree>
    <p:extLst>
      <p:ext uri="{BB962C8B-B14F-4D97-AF65-F5344CB8AC3E}">
        <p14:creationId xmlns:p14="http://schemas.microsoft.com/office/powerpoint/2010/main" val="18373442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85AE92-2FC3-40BD-8D4A-8F6EA9044E96}"/>
</file>

<file path=customXml/itemProps2.xml><?xml version="1.0" encoding="utf-8"?>
<ds:datastoreItem xmlns:ds="http://schemas.openxmlformats.org/officeDocument/2006/customXml" ds:itemID="{17404E72-BB95-49A0-95C2-3B72661AE209}"/>
</file>

<file path=customXml/itemProps3.xml><?xml version="1.0" encoding="utf-8"?>
<ds:datastoreItem xmlns:ds="http://schemas.openxmlformats.org/officeDocument/2006/customXml" ds:itemID="{D9F781BB-E386-458F-A9FB-AC4F74751614}"/>
</file>

<file path=docProps/app.xml><?xml version="1.0" encoding="utf-8"?>
<Properties xmlns="http://schemas.openxmlformats.org/officeDocument/2006/extended-properties" xmlns:vt="http://schemas.openxmlformats.org/officeDocument/2006/docPropsVTypes">
  <TotalTime>4398</TotalTime>
  <Words>1187</Words>
  <Application>Microsoft Office PowerPoint</Application>
  <PresentationFormat>‫הצגה על המסך (4:3)</PresentationFormat>
  <Paragraphs>260</Paragraphs>
  <Slides>16</Slides>
  <Notes>6</Notes>
  <HiddenSlides>0</HiddenSlides>
  <MMClips>0</MMClips>
  <ScaleCrop>false</ScaleCrop>
  <HeadingPairs>
    <vt:vector size="6" baseType="variant">
      <vt:variant>
        <vt:lpstr>גופנים בשימוש</vt:lpstr>
      </vt:variant>
      <vt:variant>
        <vt:i4>3</vt:i4>
      </vt:variant>
      <vt:variant>
        <vt:lpstr>ערכת נושא</vt:lpstr>
      </vt:variant>
      <vt:variant>
        <vt:i4>1</vt:i4>
      </vt:variant>
      <vt:variant>
        <vt:lpstr>כותרות שקופיות</vt:lpstr>
      </vt:variant>
      <vt:variant>
        <vt:i4>16</vt:i4>
      </vt:variant>
    </vt:vector>
  </HeadingPairs>
  <TitlesOfParts>
    <vt:vector size="20" baseType="lpstr">
      <vt:lpstr>Arial</vt:lpstr>
      <vt:lpstr>Calibri</vt:lpstr>
      <vt:lpstr>Times New Roman</vt:lpstr>
      <vt:lpstr>Office Theme</vt:lpstr>
      <vt:lpstr>עוני ושימוש בחומרים פסיכואקטיביים בקרב מתבגרים</vt:lpstr>
      <vt:lpstr>רקע</vt:lpstr>
      <vt:lpstr>הסברים לקשר בין עוני לבין שימוש</vt:lpstr>
      <vt:lpstr>המחקר שערכנו</vt:lpstr>
      <vt:lpstr>שיטה</vt:lpstr>
      <vt:lpstr>מדד העוני- דיווח עצמי על חסכים</vt:lpstr>
      <vt:lpstr>שאלות על שימוש בחומרים</vt:lpstr>
      <vt:lpstr>ממצאים</vt:lpstr>
      <vt:lpstr>חשיפה לעוני בקרב כלל התלמידים (N=4650)</vt:lpstr>
      <vt:lpstr>חשיפה לעוני: ילידי ישראל וילידי חבר העמים</vt:lpstr>
      <vt:lpstr>חשיפה לעוני: יהודים וערבים</vt:lpstr>
      <vt:lpstr>מתאמי פירסון בין החשיפה לעוני (אינדקס) לבין סימפטומים פוסט טראומתיים </vt:lpstr>
      <vt:lpstr> מתאמי פירסון בין החשיפה לעוני (אינדקס) לבין שימוש בחומרים  </vt:lpstr>
      <vt:lpstr>מסקנות</vt:lpstr>
      <vt:lpstr>המלצות</vt:lpstr>
      <vt:lpstr>תודה</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Helping the Helpers:  Posttraumatic Stress Symptoms (PTS) and Need of Help among Social Workers in the Foster care System in Israel six months Operation Protective Edge</dc:title>
  <dc:creator>Miriam Schiff</dc:creator>
  <cp:lastModifiedBy>בת שבע פנחסוב</cp:lastModifiedBy>
  <cp:revision>84</cp:revision>
  <cp:lastPrinted>2017-05-08T09:19:12Z</cp:lastPrinted>
  <dcterms:created xsi:type="dcterms:W3CDTF">2015-06-15T11:05:26Z</dcterms:created>
  <dcterms:modified xsi:type="dcterms:W3CDTF">2017-05-08T09:21:45Z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569747</vt:r8>
  </property>
</Properties>
</file>