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72" r:id="rId1"/>
  </p:sldMasterIdLst>
  <p:notesMasterIdLst>
    <p:notesMasterId r:id="rId20"/>
  </p:notesMasterIdLst>
  <p:sldIdLst>
    <p:sldId id="257" r:id="rId2"/>
    <p:sldId id="258" r:id="rId3"/>
    <p:sldId id="259" r:id="rId4"/>
    <p:sldId id="266" r:id="rId5"/>
    <p:sldId id="277" r:id="rId6"/>
    <p:sldId id="260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A4AC3B4-0D69-4411-8934-9DECDB1CF47B}" type="datetimeFigureOut">
              <a:rPr lang="he-IL" smtClean="0"/>
              <a:t>י"ד/אייר/תשע"ז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5BD41BD-FE82-46F1-A9FA-EA9205F98F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0156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E842B0-E73F-4E98-9FB1-E1B4F1770794}" type="datetime8">
              <a:rPr lang="he-IL" smtClean="0"/>
              <a:t>10 מאי 17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F62604-1261-4BDC-A8E3-307145846F4E}" type="datetime8">
              <a:rPr lang="he-IL" smtClean="0"/>
              <a:t>10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02EEE-ECB9-47F3-A4EA-0D30434BE8F6}" type="datetime8">
              <a:rPr lang="he-IL" smtClean="0"/>
              <a:t>10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9522FA-4CA9-47AB-A3F6-FAC4C970BD6B}" type="datetime8">
              <a:rPr lang="he-IL" smtClean="0"/>
              <a:t>10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6D2E6E-B0DE-47F0-BE0D-6AA9126012FF}" type="datetime8">
              <a:rPr lang="he-IL" smtClean="0"/>
              <a:t>10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E85C4B-DFCD-4C48-96C6-4158240E7174}" type="datetime8">
              <a:rPr lang="he-IL" smtClean="0"/>
              <a:t>10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53F5DB-8B11-4F74-B726-51FBFE641653}" type="datetime8">
              <a:rPr lang="he-IL" smtClean="0"/>
              <a:t>10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77E7524-0411-421E-8FC9-85A0749F694E}" type="datetime8">
              <a:rPr lang="he-IL" smtClean="0"/>
              <a:t>10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1D1FA10-17AF-411B-9A40-5D651A122174}" type="datetime8">
              <a:rPr lang="he-IL" smtClean="0"/>
              <a:t>10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13E1FD-A760-4E31-9DC7-8413847153AF}" type="datetime8">
              <a:rPr lang="he-IL" smtClean="0"/>
              <a:t>10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3CDF6-8A3D-481A-9230-0119EA9F28F0}" type="datetime8">
              <a:rPr lang="he-IL" smtClean="0"/>
              <a:t>10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DAD5EF6-A6AB-49BE-9E45-D15DBA08E332}" type="datetime8">
              <a:rPr lang="he-IL" smtClean="0"/>
              <a:t>10 מאי 17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5E5299E-74E6-4499-B234-8A32A0D2D46B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gideons@molsa.gov.i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11560" y="1988840"/>
            <a:ext cx="7990656" cy="2016224"/>
          </a:xfrm>
        </p:spPr>
        <p:txBody>
          <a:bodyPr>
            <a:normAutofit/>
          </a:bodyPr>
          <a:lstStyle/>
          <a:p>
            <a:pPr algn="ctr"/>
            <a:r>
              <a:rPr lang="he-IL" sz="6600" b="1" dirty="0" smtClean="0">
                <a:solidFill>
                  <a:schemeClr val="bg2">
                    <a:lumMod val="10000"/>
                  </a:schemeClr>
                </a:solidFill>
                <a:cs typeface="+mn-cs"/>
              </a:rPr>
              <a:t>מצגת </a:t>
            </a:r>
            <a:r>
              <a:rPr lang="he-IL" sz="6600" b="1" dirty="0" err="1" smtClean="0">
                <a:solidFill>
                  <a:schemeClr val="bg2">
                    <a:lumMod val="10000"/>
                  </a:schemeClr>
                </a:solidFill>
                <a:cs typeface="+mn-cs"/>
              </a:rPr>
              <a:t>מינהל</a:t>
            </a:r>
            <a:r>
              <a:rPr lang="he-IL" sz="6600" b="1" dirty="0" smtClean="0">
                <a:solidFill>
                  <a:schemeClr val="bg2">
                    <a:lumMod val="10000"/>
                  </a:schemeClr>
                </a:solidFill>
                <a:cs typeface="+mn-cs"/>
              </a:rPr>
              <a:t> מוגבלויות </a:t>
            </a:r>
            <a:br>
              <a:rPr lang="he-IL" sz="6600" b="1" dirty="0" smtClean="0">
                <a:solidFill>
                  <a:schemeClr val="bg2">
                    <a:lumMod val="10000"/>
                  </a:schemeClr>
                </a:solidFill>
                <a:cs typeface="+mn-cs"/>
              </a:rPr>
            </a:br>
            <a:r>
              <a:rPr lang="he-IL" sz="4400" b="1" dirty="0" smtClean="0">
                <a:solidFill>
                  <a:schemeClr val="bg2">
                    <a:lumMod val="10000"/>
                  </a:schemeClr>
                </a:solidFill>
                <a:cs typeface="+mn-cs"/>
              </a:rPr>
              <a:t>ועדת עבודה ורווחה – כנסת ישראל</a:t>
            </a:r>
            <a:endParaRPr lang="he-IL" sz="4400" b="1" dirty="0">
              <a:solidFill>
                <a:schemeClr val="bg2">
                  <a:lumMod val="10000"/>
                </a:schemeClr>
              </a:solidFill>
              <a:cs typeface="+mn-cs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541784" y="4437112"/>
            <a:ext cx="7772400" cy="897513"/>
          </a:xfrm>
        </p:spPr>
        <p:txBody>
          <a:bodyPr>
            <a:normAutofit/>
          </a:bodyPr>
          <a:lstStyle/>
          <a:p>
            <a:pPr algn="ctr"/>
            <a:r>
              <a:rPr lang="he-IL" sz="3200" b="1" dirty="0" smtClean="0"/>
              <a:t>10 במאי 2017</a:t>
            </a:r>
            <a:endParaRPr lang="he-IL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548680"/>
            <a:ext cx="792088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3200" b="1" dirty="0" smtClean="0">
                <a:solidFill>
                  <a:schemeClr val="bg2">
                    <a:lumMod val="10000"/>
                  </a:schemeClr>
                </a:solidFill>
              </a:rPr>
              <a:t>משרד </a:t>
            </a:r>
            <a:r>
              <a:rPr lang="he-IL" sz="3200" b="1" dirty="0">
                <a:solidFill>
                  <a:schemeClr val="bg2">
                    <a:lumMod val="10000"/>
                  </a:schemeClr>
                </a:solidFill>
              </a:rPr>
              <a:t>העבודה, הרווחה והשירותים החברתיים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he-IL" sz="3200" b="1" dirty="0" err="1" smtClean="0">
                <a:solidFill>
                  <a:schemeClr val="bg2">
                    <a:lumMod val="10000"/>
                  </a:schemeClr>
                </a:solidFill>
              </a:rPr>
              <a:t>מינהל</a:t>
            </a:r>
            <a:r>
              <a:rPr lang="he-IL" sz="3200" b="1" dirty="0" smtClean="0">
                <a:solidFill>
                  <a:schemeClr val="bg2">
                    <a:lumMod val="10000"/>
                  </a:schemeClr>
                </a:solidFill>
              </a:rPr>
              <a:t> מוגבלויות</a:t>
            </a:r>
            <a:endParaRPr lang="en-US" sz="32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39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22960" y="1988840"/>
            <a:ext cx="7853496" cy="3147801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he-IL" sz="3200" dirty="0" err="1" smtClean="0"/>
              <a:t>מינהל</a:t>
            </a:r>
            <a:r>
              <a:rPr lang="he-IL" sz="3200" dirty="0" smtClean="0"/>
              <a:t> מוגבלויות הוא מהלך של שינוי מדיניות אסטרטגי ומקצועי שיזם משרד העבודה, הרווחה והשירותים החברתיים במטרה להעניק לאנשים עם מוגבלויות שבאחריותו ובטיפולו </a:t>
            </a:r>
          </a:p>
          <a:p>
            <a:pPr marL="109728" indent="0">
              <a:buNone/>
            </a:pPr>
            <a:r>
              <a:rPr lang="he-IL" sz="3200" dirty="0" smtClean="0"/>
              <a:t>את השירותים והמענים המיטביים והאפקטיביים ביותר למען שיפור מצבם ואיכות חייהם</a:t>
            </a:r>
            <a:endParaRPr lang="he-IL" sz="3200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2960" y="509776"/>
            <a:ext cx="7520940" cy="1047016"/>
          </a:xfrm>
        </p:spPr>
        <p:txBody>
          <a:bodyPr>
            <a:normAutofit/>
          </a:bodyPr>
          <a:lstStyle/>
          <a:p>
            <a:pPr algn="ctr"/>
            <a:r>
              <a:rPr lang="he-IL" sz="4000" dirty="0" smtClean="0"/>
              <a:t>מהו </a:t>
            </a:r>
            <a:r>
              <a:rPr lang="he-IL" sz="4000" dirty="0" err="1" smtClean="0"/>
              <a:t>מינהל</a:t>
            </a:r>
            <a:r>
              <a:rPr lang="he-IL" sz="4000" dirty="0" smtClean="0"/>
              <a:t> מוגבלויות?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655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67544" y="2287413"/>
            <a:ext cx="8219256" cy="2725763"/>
          </a:xfrm>
        </p:spPr>
        <p:txBody>
          <a:bodyPr>
            <a:normAutofit fontScale="92500" lnSpcReduction="20000"/>
          </a:bodyPr>
          <a:lstStyle/>
          <a:p>
            <a:r>
              <a:rPr lang="he-IL" sz="2800" dirty="0" smtClean="0"/>
              <a:t>אנשים עם מוגבלויות פיסיות, חושיות ותפקודיות</a:t>
            </a:r>
          </a:p>
          <a:p>
            <a:pPr marL="109728" indent="0">
              <a:buNone/>
            </a:pPr>
            <a:endParaRPr lang="he-IL" sz="2800" dirty="0" smtClean="0"/>
          </a:p>
          <a:p>
            <a:r>
              <a:rPr lang="he-IL" sz="2800" dirty="0" smtClean="0"/>
              <a:t>אנשים עם מוגבלות שכלית התפתחותית</a:t>
            </a:r>
          </a:p>
          <a:p>
            <a:pPr marL="109728" indent="0">
              <a:buNone/>
            </a:pPr>
            <a:endParaRPr lang="he-IL" sz="2800" dirty="0" smtClean="0"/>
          </a:p>
          <a:p>
            <a:r>
              <a:rPr lang="he-IL" sz="2800" dirty="0" smtClean="0"/>
              <a:t>אנשים על רצף הספקטרום האוטיסטי</a:t>
            </a:r>
          </a:p>
          <a:p>
            <a:endParaRPr lang="he-IL" sz="2800" dirty="0"/>
          </a:p>
          <a:p>
            <a:r>
              <a:rPr lang="he-IL" sz="2800" dirty="0" smtClean="0"/>
              <a:t>אנשים עם ריבוי מוגבלויות</a:t>
            </a:r>
          </a:p>
          <a:p>
            <a:endParaRPr lang="he-IL" sz="2800" dirty="0"/>
          </a:p>
        </p:txBody>
      </p:sp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518864" y="55780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4000" dirty="0" smtClean="0"/>
              <a:t>אוכלוסיות היעד שבטיפול המינהל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490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323528" y="1916833"/>
            <a:ext cx="8496944" cy="3168352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חוק שוויון זכויות לאנשים עם מוגבלויות משנת 1998 </a:t>
            </a:r>
          </a:p>
          <a:p>
            <a:r>
              <a:rPr lang="he-IL" sz="2800" dirty="0" smtClean="0"/>
              <a:t>האמנה הבין לאומית לזכויות אנשים עם מוגבלויות </a:t>
            </a:r>
          </a:p>
          <a:p>
            <a:pPr marL="109728" indent="0">
              <a:buNone/>
            </a:pPr>
            <a:r>
              <a:rPr lang="he-IL" sz="2800" dirty="0"/>
              <a:t> </a:t>
            </a:r>
            <a:r>
              <a:rPr lang="he-IL" sz="2800" dirty="0" smtClean="0"/>
              <a:t>  שאושררה בשנת 2012</a:t>
            </a:r>
          </a:p>
          <a:p>
            <a:r>
              <a:rPr lang="he-IL" sz="2800" dirty="0" smtClean="0"/>
              <a:t>מדיניות משרד העבודה, הרווחה והשירותים החברתיים</a:t>
            </a:r>
          </a:p>
          <a:p>
            <a:r>
              <a:rPr lang="he-IL" sz="2800" dirty="0" smtClean="0"/>
              <a:t>תפיסות וסטנדרטים מקצועיים וטיפוליים בארץ ובעולם</a:t>
            </a:r>
          </a:p>
          <a:p>
            <a:r>
              <a:rPr lang="he-IL" sz="2800" dirty="0" smtClean="0"/>
              <a:t>גישות במתן שירות של המדינה לאזרחיה</a:t>
            </a:r>
            <a:endParaRPr lang="he-IL" sz="2800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רציונל ומרכיבי השינוי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652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5</a:t>
            </a:fld>
            <a:endParaRPr lang="he-IL"/>
          </a:p>
        </p:txBody>
      </p:sp>
      <p:sp>
        <p:nvSpPr>
          <p:cNvPr id="5" name="כותרת משנה 2"/>
          <p:cNvSpPr txBox="1">
            <a:spLocks/>
          </p:cNvSpPr>
          <p:nvPr/>
        </p:nvSpPr>
        <p:spPr>
          <a:xfrm>
            <a:off x="107504" y="1867272"/>
            <a:ext cx="8856984" cy="3937992"/>
          </a:xfrm>
          <a:prstGeom prst="rect">
            <a:avLst/>
          </a:prstGeom>
          <a:noFill/>
        </p:spPr>
        <p:txBody>
          <a:bodyPr vert="horz">
            <a:normAutofit fontScale="92500" lnSpcReduction="10000"/>
          </a:bodyPr>
          <a:lstStyle>
            <a:lvl1pPr marL="365760" indent="-256032" algn="r" rtl="1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r" rtl="1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r" rtl="1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None/>
            </a:pPr>
            <a:endParaRPr lang="he-IL" sz="1600" b="1" dirty="0" smtClean="0"/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איחוד שלושת האגפים העוסקים היום בתחום המוגבלויות במשרד (מש"ה, שיקום ואוטיזם)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למינהל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משותף אחד</a:t>
            </a: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מעבר ממבנה ארגוני הפועל על בסיס של אגפים מול אוכלוסיות, למבנה הבנוי מתחומי פעילות המשותפים לשלושת סוגי האוכלוסיות: </a:t>
            </a:r>
          </a:p>
          <a:p>
            <a:pPr marL="109728" indent="0">
              <a:buNone/>
            </a:pP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 קהילה, תעסוקה, דיור</a:t>
            </a: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שירותים 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מוכווני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אדם ותקציב והמיועד לתת מענה </a:t>
            </a:r>
            <a: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משותף לשלושת סוגי האוכלוסיות </a:t>
            </a:r>
          </a:p>
          <a:p>
            <a:pPr lvl="1"/>
            <a:endParaRPr lang="he-IL" sz="2400" dirty="0" smtClean="0"/>
          </a:p>
          <a:p>
            <a:endParaRPr lang="he-IL" sz="1600" dirty="0" smtClean="0"/>
          </a:p>
          <a:p>
            <a:endParaRPr lang="en-US" sz="1600" dirty="0"/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179512" y="548680"/>
            <a:ext cx="8784976" cy="1008112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4000" smtClean="0"/>
              <a:t>השינוי המוצע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3350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2287413"/>
            <a:ext cx="8229600" cy="2797771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ברמת האדם מקבל השירות</a:t>
            </a:r>
          </a:p>
          <a:p>
            <a:r>
              <a:rPr lang="he-IL" sz="2800" dirty="0" smtClean="0"/>
              <a:t>ברמת היערכות המשרד ומערכות הטיפול השותפות לו</a:t>
            </a:r>
          </a:p>
          <a:p>
            <a:r>
              <a:rPr lang="he-IL" sz="2800" dirty="0" smtClean="0"/>
              <a:t>ברמת המענים, התמיכות והתוכניות בשטח</a:t>
            </a:r>
          </a:p>
          <a:p>
            <a:r>
              <a:rPr lang="he-IL" sz="2800" dirty="0" smtClean="0"/>
              <a:t>ברמת המשפחה, הציבור, הקהילה והחברה</a:t>
            </a:r>
            <a:endParaRPr lang="he-IL" sz="2800" dirty="0"/>
          </a:p>
        </p:txBody>
      </p:sp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/>
              <a:t>במה מתבטא השינוי?</a:t>
            </a: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614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/>
              <a:t>עקרונות מנחים </a:t>
            </a:r>
            <a:r>
              <a:rPr lang="he-IL" sz="4000" dirty="0" smtClean="0"/>
              <a:t>לביצוע השינוי</a:t>
            </a:r>
            <a:r>
              <a:rPr lang="he-IL" sz="4000" dirty="0"/>
              <a:t/>
            </a:r>
            <a:br>
              <a:rPr lang="he-IL" sz="4000" dirty="0"/>
            </a:br>
            <a:endParaRPr lang="he-IL" sz="4000" dirty="0"/>
          </a:p>
        </p:txBody>
      </p:sp>
      <p:sp>
        <p:nvSpPr>
          <p:cNvPr id="4" name="מלבן 3"/>
          <p:cNvSpPr/>
          <p:nvPr/>
        </p:nvSpPr>
        <p:spPr>
          <a:xfrm>
            <a:off x="251520" y="2080007"/>
            <a:ext cx="835292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r" rtl="1">
              <a:spcBef>
                <a:spcPts val="400"/>
              </a:spcBef>
              <a:buClr>
                <a:srgbClr val="0F6FC6"/>
              </a:buClr>
              <a:buSzPct val="68000"/>
              <a:buFont typeface="Wingdings" panose="05000000000000000000" pitchFamily="2" charset="2"/>
              <a:buChar char="ü"/>
            </a:pPr>
            <a:r>
              <a:rPr lang="he-IL" sz="2800" b="1" dirty="0" smtClean="0">
                <a:solidFill>
                  <a:prstClr val="black"/>
                </a:solidFill>
              </a:rPr>
              <a:t>טובת </a:t>
            </a:r>
            <a:r>
              <a:rPr lang="he-IL" sz="2800" b="1" dirty="0">
                <a:solidFill>
                  <a:prstClr val="black"/>
                </a:solidFill>
              </a:rPr>
              <a:t>האדם היא המשתנה העיקרי והמרכזי </a:t>
            </a:r>
            <a:endParaRPr lang="he-IL" sz="2800" b="1" dirty="0" smtClean="0">
              <a:solidFill>
                <a:prstClr val="black"/>
              </a:solidFill>
            </a:endParaRPr>
          </a:p>
          <a:p>
            <a:pPr lvl="0" algn="r" rtl="1">
              <a:spcBef>
                <a:spcPts val="400"/>
              </a:spcBef>
              <a:buClr>
                <a:srgbClr val="0F6FC6"/>
              </a:buClr>
              <a:buSzPct val="68000"/>
            </a:pPr>
            <a:r>
              <a:rPr lang="he-IL" sz="2800" b="1" dirty="0">
                <a:solidFill>
                  <a:prstClr val="black"/>
                </a:solidFill>
              </a:rPr>
              <a:t> </a:t>
            </a:r>
            <a:r>
              <a:rPr lang="he-IL" sz="2800" b="1" dirty="0" smtClean="0">
                <a:solidFill>
                  <a:prstClr val="black"/>
                </a:solidFill>
              </a:rPr>
              <a:t>    בתפישת </a:t>
            </a:r>
            <a:r>
              <a:rPr lang="he-IL" sz="2800" b="1" dirty="0">
                <a:solidFill>
                  <a:prstClr val="black"/>
                </a:solidFill>
              </a:rPr>
              <a:t>מתן </a:t>
            </a:r>
            <a:r>
              <a:rPr lang="he-IL" sz="2800" b="1" dirty="0" smtClean="0">
                <a:solidFill>
                  <a:prstClr val="black"/>
                </a:solidFill>
              </a:rPr>
              <a:t>השירות</a:t>
            </a:r>
            <a:endParaRPr lang="he-IL" sz="2800" b="1" dirty="0">
              <a:solidFill>
                <a:prstClr val="black"/>
              </a:solidFill>
            </a:endParaRPr>
          </a:p>
          <a:p>
            <a:pPr marL="457200" lvl="0" indent="-457200" algn="r" rtl="1">
              <a:spcBef>
                <a:spcPts val="400"/>
              </a:spcBef>
              <a:buClr>
                <a:srgbClr val="0F6FC6"/>
              </a:buClr>
              <a:buSzPct val="68000"/>
              <a:buFont typeface="Wingdings" panose="05000000000000000000" pitchFamily="2" charset="2"/>
              <a:buChar char="ü"/>
            </a:pPr>
            <a:r>
              <a:rPr lang="he-IL" sz="2800" b="1" dirty="0">
                <a:solidFill>
                  <a:prstClr val="black"/>
                </a:solidFill>
              </a:rPr>
              <a:t>מעבר </a:t>
            </a:r>
            <a:r>
              <a:rPr lang="he-IL" sz="2800" b="1" dirty="0" smtClean="0">
                <a:solidFill>
                  <a:prstClr val="black"/>
                </a:solidFill>
              </a:rPr>
              <a:t>מתפישה </a:t>
            </a:r>
            <a:r>
              <a:rPr lang="he-IL" sz="2800" b="1" dirty="0">
                <a:solidFill>
                  <a:prstClr val="black"/>
                </a:solidFill>
              </a:rPr>
              <a:t>של לקוח מקבל שירות </a:t>
            </a:r>
            <a:r>
              <a:rPr lang="he-IL" sz="2800" b="1" dirty="0" smtClean="0">
                <a:solidFill>
                  <a:prstClr val="black"/>
                </a:solidFill>
              </a:rPr>
              <a:t>– </a:t>
            </a:r>
          </a:p>
          <a:p>
            <a:pPr lvl="0" algn="r" rtl="1">
              <a:spcBef>
                <a:spcPts val="400"/>
              </a:spcBef>
              <a:buClr>
                <a:srgbClr val="0F6FC6"/>
              </a:buClr>
              <a:buSzPct val="68000"/>
            </a:pPr>
            <a:r>
              <a:rPr lang="he-IL" sz="2800" b="1" dirty="0">
                <a:solidFill>
                  <a:prstClr val="black"/>
                </a:solidFill>
              </a:rPr>
              <a:t> </a:t>
            </a:r>
            <a:r>
              <a:rPr lang="he-IL" sz="2800" b="1" dirty="0" smtClean="0">
                <a:solidFill>
                  <a:prstClr val="black"/>
                </a:solidFill>
              </a:rPr>
              <a:t>    לאחריות המערכת </a:t>
            </a:r>
            <a:r>
              <a:rPr lang="he-IL" sz="2800" b="1" dirty="0">
                <a:solidFill>
                  <a:prstClr val="black"/>
                </a:solidFill>
              </a:rPr>
              <a:t>נותנת </a:t>
            </a:r>
            <a:r>
              <a:rPr lang="he-IL" sz="2800" b="1" dirty="0" smtClean="0">
                <a:solidFill>
                  <a:prstClr val="black"/>
                </a:solidFill>
              </a:rPr>
              <a:t>השירות</a:t>
            </a:r>
            <a:endParaRPr lang="he-IL" sz="2800" b="1" dirty="0">
              <a:solidFill>
                <a:prstClr val="black"/>
              </a:solidFill>
            </a:endParaRPr>
          </a:p>
          <a:p>
            <a:pPr marL="457200" lvl="0" indent="-457200" algn="r" rtl="1">
              <a:spcBef>
                <a:spcPts val="400"/>
              </a:spcBef>
              <a:buClr>
                <a:srgbClr val="0F6FC6"/>
              </a:buClr>
              <a:buSzPct val="68000"/>
              <a:buFont typeface="Wingdings" panose="05000000000000000000" pitchFamily="2" charset="2"/>
              <a:buChar char="ü"/>
            </a:pPr>
            <a:r>
              <a:rPr lang="he-IL" sz="2800" b="1" dirty="0" smtClean="0">
                <a:solidFill>
                  <a:prstClr val="black"/>
                </a:solidFill>
              </a:rPr>
              <a:t>לתהליך </a:t>
            </a:r>
            <a:r>
              <a:rPr lang="he-IL" sz="2800" b="1" dirty="0">
                <a:solidFill>
                  <a:prstClr val="black"/>
                </a:solidFill>
              </a:rPr>
              <a:t>של מיצוי זכויות והרחבת מענים</a:t>
            </a:r>
          </a:p>
          <a:p>
            <a:pPr marL="457200" lvl="0" indent="-457200" algn="r" rtl="1">
              <a:spcBef>
                <a:spcPts val="400"/>
              </a:spcBef>
              <a:buClr>
                <a:srgbClr val="0F6FC6"/>
              </a:buClr>
              <a:buSzPct val="68000"/>
              <a:buFont typeface="Wingdings" panose="05000000000000000000" pitchFamily="2" charset="2"/>
              <a:buChar char="ü"/>
            </a:pPr>
            <a:r>
              <a:rPr lang="he-IL" sz="2800" b="1" dirty="0" smtClean="0">
                <a:solidFill>
                  <a:prstClr val="black"/>
                </a:solidFill>
              </a:rPr>
              <a:t>אי </a:t>
            </a:r>
            <a:r>
              <a:rPr lang="he-IL" sz="2800" b="1" dirty="0">
                <a:solidFill>
                  <a:prstClr val="black"/>
                </a:solidFill>
              </a:rPr>
              <a:t>פגיעה בשירותים הניתנים כיום </a:t>
            </a:r>
            <a:r>
              <a:rPr lang="he-IL" sz="2800" b="1" dirty="0" smtClean="0">
                <a:solidFill>
                  <a:prstClr val="black"/>
                </a:solidFill>
              </a:rPr>
              <a:t>לאוכלוסיות</a:t>
            </a:r>
            <a:endParaRPr lang="he-IL" sz="2800" b="1" dirty="0">
              <a:solidFill>
                <a:prstClr val="black"/>
              </a:solidFill>
            </a:endParaRPr>
          </a:p>
          <a:p>
            <a:pPr lvl="0" algn="r" rtl="1">
              <a:spcBef>
                <a:spcPts val="400"/>
              </a:spcBef>
              <a:buClr>
                <a:srgbClr val="0F6FC6"/>
              </a:buClr>
              <a:buSzPct val="68000"/>
            </a:pPr>
            <a:endParaRPr lang="en-US" sz="2000" b="1" dirty="0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426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927373"/>
            <a:ext cx="8229600" cy="4525963"/>
          </a:xfrm>
        </p:spPr>
        <p:txBody>
          <a:bodyPr/>
          <a:lstStyle/>
          <a:p>
            <a:r>
              <a:rPr lang="he-IL" dirty="0" smtClean="0"/>
              <a:t>תפישת האדם את עצמו</a:t>
            </a:r>
          </a:p>
          <a:p>
            <a:r>
              <a:rPr lang="he-IL" dirty="0" smtClean="0"/>
              <a:t>תפישת האדם עם מוגבלות בעיני האחרים – יכולות </a:t>
            </a:r>
            <a:r>
              <a:rPr lang="he-IL" dirty="0" err="1" smtClean="0"/>
              <a:t>וחוזקות</a:t>
            </a:r>
            <a:endParaRPr lang="he-IL" dirty="0" smtClean="0"/>
          </a:p>
          <a:p>
            <a:r>
              <a:rPr lang="he-IL" dirty="0" smtClean="0"/>
              <a:t>הלקות והמוגבלות היא לא חזות </a:t>
            </a:r>
            <a:r>
              <a:rPr lang="he-IL" dirty="0" err="1" smtClean="0"/>
              <a:t>הכל</a:t>
            </a:r>
            <a:endParaRPr lang="he-IL" dirty="0" smtClean="0"/>
          </a:p>
          <a:p>
            <a:r>
              <a:rPr lang="he-IL" dirty="0" smtClean="0"/>
              <a:t>תפקוד האדם – זיהוי צרכים מדויקים יותר</a:t>
            </a:r>
          </a:p>
          <a:p>
            <a:r>
              <a:rPr lang="he-IL" dirty="0" smtClean="0"/>
              <a:t>השירות מוכוון למען האדם ולצורך העצמתו</a:t>
            </a:r>
          </a:p>
          <a:p>
            <a:r>
              <a:rPr lang="he-IL" dirty="0" smtClean="0"/>
              <a:t>שיתוף, בחירה והעדפה של האדם בניית "חליפה אישית"</a:t>
            </a:r>
          </a:p>
          <a:p>
            <a:r>
              <a:rPr lang="he-IL" dirty="0" smtClean="0"/>
              <a:t>מעבר השיח מהגדרות ואבחונים לשיח על תמיכה ושילוב</a:t>
            </a:r>
          </a:p>
          <a:p>
            <a:r>
              <a:rPr lang="he-IL" dirty="0" err="1" smtClean="0"/>
              <a:t>תוכנית</a:t>
            </a:r>
            <a:r>
              <a:rPr lang="he-IL" dirty="0" smtClean="0"/>
              <a:t> קידום אישית/סל סיוע אישי מותאם</a:t>
            </a:r>
            <a:endParaRPr lang="he-IL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מטרות ותפישת השירות ביחס </a:t>
            </a:r>
            <a:br>
              <a:rPr lang="he-IL" sz="4000" dirty="0" smtClean="0"/>
            </a:br>
            <a:r>
              <a:rPr lang="he-IL" sz="4000" dirty="0" smtClean="0"/>
              <a:t>לאדם עם המוגבלות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146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3805883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אחריות המדינה</a:t>
            </a:r>
          </a:p>
          <a:p>
            <a:r>
              <a:rPr lang="he-IL" sz="2800" dirty="0" smtClean="0"/>
              <a:t>הובלה של המדינה</a:t>
            </a:r>
          </a:p>
          <a:p>
            <a:r>
              <a:rPr lang="he-IL" sz="2800" dirty="0" smtClean="0"/>
              <a:t>יעוד ותפקיד המשרד</a:t>
            </a:r>
          </a:p>
          <a:p>
            <a:r>
              <a:rPr lang="he-IL" sz="2800" dirty="0" smtClean="0"/>
              <a:t>תהליכי חקיקה ואסדרה</a:t>
            </a:r>
          </a:p>
          <a:p>
            <a:r>
              <a:rPr lang="he-IL" sz="2800" dirty="0" smtClean="0"/>
              <a:t>תפישת האנשים, משפחות והקהילה</a:t>
            </a:r>
          </a:p>
          <a:p>
            <a:r>
              <a:rPr lang="he-IL" sz="2800" dirty="0" smtClean="0"/>
              <a:t>שותפויות וממשקים</a:t>
            </a:r>
          </a:p>
          <a:p>
            <a:r>
              <a:rPr lang="he-IL" sz="2800" dirty="0" smtClean="0"/>
              <a:t>תפישת השירות והתאמתו למערכות בשטח</a:t>
            </a:r>
            <a:endParaRPr lang="he-IL" sz="2800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6184"/>
          </a:xfr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משמעות השינוי – </a:t>
            </a:r>
            <a:br>
              <a:rPr lang="he-IL" sz="4000" dirty="0" smtClean="0"/>
            </a:br>
            <a:r>
              <a:rPr lang="he-IL" sz="4000" dirty="0" smtClean="0"/>
              <a:t>משרד העבודה, הרווחה והשירותים החברתיים - מדיניות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399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52528"/>
          </a:xfrm>
        </p:spPr>
        <p:txBody>
          <a:bodyPr>
            <a:normAutofit lnSpcReduction="10000"/>
          </a:bodyPr>
          <a:lstStyle/>
          <a:p>
            <a:r>
              <a:rPr lang="he-IL" dirty="0" smtClean="0"/>
              <a:t>לרצף שירותים כוללניים               ייחודיים</a:t>
            </a:r>
          </a:p>
          <a:p>
            <a:r>
              <a:rPr lang="he-IL" dirty="0" smtClean="0"/>
              <a:t>ליותר שירותים רב </a:t>
            </a:r>
            <a:r>
              <a:rPr lang="he-IL" dirty="0" err="1" smtClean="0"/>
              <a:t>נכותיים</a:t>
            </a:r>
            <a:endParaRPr lang="he-IL" dirty="0" smtClean="0"/>
          </a:p>
          <a:p>
            <a:r>
              <a:rPr lang="he-IL" dirty="0" smtClean="0"/>
              <a:t>ליותר שילוב בקהילה</a:t>
            </a:r>
          </a:p>
          <a:p>
            <a:r>
              <a:rPr lang="he-IL" dirty="0" smtClean="0"/>
              <a:t>ליותר דגש על תעסוקה וחיים עצמאיים</a:t>
            </a:r>
          </a:p>
          <a:p>
            <a:r>
              <a:rPr lang="he-IL" dirty="0" smtClean="0"/>
              <a:t>להיצע ומגוון גדול ורחב יותר של שירותים ותוכניות</a:t>
            </a:r>
          </a:p>
          <a:p>
            <a:r>
              <a:rPr lang="he-IL" dirty="0" smtClean="0"/>
              <a:t>לצמצום תופעת "הנופלים בין </a:t>
            </a:r>
            <a:r>
              <a:rPr lang="he-IL" dirty="0" err="1" smtClean="0"/>
              <a:t>הכסאות</a:t>
            </a:r>
            <a:r>
              <a:rPr lang="he-IL" dirty="0" smtClean="0"/>
              <a:t>"</a:t>
            </a:r>
          </a:p>
          <a:p>
            <a:r>
              <a:rPr lang="he-IL" dirty="0" smtClean="0"/>
              <a:t>התייחסות לאנשים עם ריבוי מוגבלויות</a:t>
            </a:r>
          </a:p>
          <a:p>
            <a:r>
              <a:rPr lang="he-IL" dirty="0" smtClean="0"/>
              <a:t>ליותר שירותים ומענים זמינים, מותאמים ונגישים</a:t>
            </a:r>
          </a:p>
          <a:p>
            <a:r>
              <a:rPr lang="he-IL" dirty="0" smtClean="0"/>
              <a:t>לתגבור היכולת למתן יותר שירותים בפריפריה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ובמקומות קטנים</a:t>
            </a:r>
          </a:p>
          <a:p>
            <a:r>
              <a:rPr lang="he-IL" dirty="0" smtClean="0"/>
              <a:t>לשיפור איכות החיים של האנשים עם מוגבלויות</a:t>
            </a:r>
          </a:p>
          <a:p>
            <a:endParaRPr lang="he-IL" dirty="0"/>
          </a:p>
        </p:txBody>
      </p:sp>
      <p:cxnSp>
        <p:nvCxnSpPr>
          <p:cNvPr id="6" name="מחבר חץ ישר 5"/>
          <p:cNvCxnSpPr/>
          <p:nvPr/>
        </p:nvCxnSpPr>
        <p:spPr>
          <a:xfrm flipH="1">
            <a:off x="3995936" y="1988840"/>
            <a:ext cx="1008112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10</a:t>
            </a:fld>
            <a:endParaRPr lang="he-IL"/>
          </a:p>
        </p:txBody>
      </p:sp>
      <p:sp>
        <p:nvSpPr>
          <p:cNvPr id="9" name="כותרת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6184"/>
          </a:xfr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משמעות השינוי – </a:t>
            </a:r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 smtClean="0"/>
              <a:t>משרד העבודה, הרווחה והשירותים החברתיים – תפישה מקצועית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19778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11</a:t>
            </a:fld>
            <a:endParaRPr lang="he-IL"/>
          </a:p>
        </p:txBody>
      </p:sp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457200" y="1999381"/>
            <a:ext cx="8229600" cy="4525963"/>
          </a:xfrm>
        </p:spPr>
        <p:txBody>
          <a:bodyPr/>
          <a:lstStyle/>
          <a:p>
            <a:r>
              <a:rPr lang="he-IL" dirty="0" smtClean="0"/>
              <a:t>מתן שירות אפקטיבי ויעיל יותר לאנשים עם מוגבלויות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ובני משפחותיהם</a:t>
            </a:r>
          </a:p>
          <a:p>
            <a:r>
              <a:rPr lang="he-IL" dirty="0" smtClean="0"/>
              <a:t>ניהול משותף ואפקטיבי של כלל המוגבלויות</a:t>
            </a:r>
          </a:p>
          <a:p>
            <a:r>
              <a:rPr lang="he-IL" dirty="0" smtClean="0"/>
              <a:t>ראייה רוחבית וגם נושאית ולא רק סקטוריאלית </a:t>
            </a:r>
          </a:p>
          <a:p>
            <a:r>
              <a:rPr lang="he-IL" dirty="0" smtClean="0"/>
              <a:t>הורדת חסמים ,קיצור ופישוט הליכים בירוקרטיים</a:t>
            </a:r>
          </a:p>
          <a:p>
            <a:r>
              <a:rPr lang="he-IL" dirty="0" smtClean="0"/>
              <a:t>כתובת אחת – לקביעת סדרי עדיפויות ואיגום משאבים</a:t>
            </a:r>
          </a:p>
          <a:p>
            <a:r>
              <a:rPr lang="he-IL" dirty="0" smtClean="0"/>
              <a:t>אי פגיעה בשירותים ובתוכניות קיימות</a:t>
            </a:r>
          </a:p>
          <a:p>
            <a:r>
              <a:rPr lang="he-IL" dirty="0" smtClean="0"/>
              <a:t>בניית מערך שותפויות וממשקים עם גורמים נוספים</a:t>
            </a:r>
          </a:p>
          <a:p>
            <a:r>
              <a:rPr lang="he-IL" dirty="0" smtClean="0"/>
              <a:t>מנוף לחדשנות ולצמיחה</a:t>
            </a:r>
            <a:endParaRPr lang="he-IL" dirty="0"/>
          </a:p>
        </p:txBody>
      </p:sp>
      <p:sp>
        <p:nvSpPr>
          <p:cNvPr id="9" name="כותרת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6184"/>
          </a:xfr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משמעות השינוי – </a:t>
            </a:r>
            <a:br>
              <a:rPr lang="he-IL" sz="4000" dirty="0" smtClean="0"/>
            </a:br>
            <a:r>
              <a:rPr lang="he-IL" sz="4000" dirty="0" smtClean="0"/>
              <a:t>משרד העבודה, הרווחה והשירותים החברתיים – תפישה </a:t>
            </a:r>
            <a:r>
              <a:rPr lang="he-IL" sz="4000" dirty="0" err="1" smtClean="0"/>
              <a:t>מינהלית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91990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680519"/>
          </a:xfrm>
        </p:spPr>
        <p:txBody>
          <a:bodyPr>
            <a:normAutofit/>
          </a:bodyPr>
          <a:lstStyle/>
          <a:p>
            <a:r>
              <a:rPr lang="he-IL" dirty="0" smtClean="0"/>
              <a:t>מסר של שינוי גישה ותפישה כלפי אנשים עם מוגבלויות למען חברה ערכית וצודקת יותר</a:t>
            </a:r>
          </a:p>
          <a:p>
            <a:r>
              <a:rPr lang="he-IL" dirty="0" smtClean="0"/>
              <a:t>העלאת מעמדם ותדמיתם של כלל אנשים עם מוגבלויות</a:t>
            </a:r>
          </a:p>
          <a:p>
            <a:r>
              <a:rPr lang="he-IL" dirty="0" smtClean="0"/>
              <a:t>יותר שילוב והכללה של אנשים עם מוגבלויות בחברה</a:t>
            </a:r>
          </a:p>
          <a:p>
            <a:r>
              <a:rPr lang="he-IL" dirty="0" smtClean="0"/>
              <a:t>האנשים עם מוגבלויות כתורמים לחברה</a:t>
            </a:r>
          </a:p>
          <a:p>
            <a:r>
              <a:rPr lang="he-IL" dirty="0" smtClean="0"/>
              <a:t>שינוי מודעות ועמדות הציבור כלפי אנשים עם מוגבלות</a:t>
            </a:r>
          </a:p>
          <a:p>
            <a:r>
              <a:rPr lang="he-IL" dirty="0" smtClean="0"/>
              <a:t>אי הפרדה בין סוגי המוגבלויות השונות</a:t>
            </a:r>
          </a:p>
          <a:p>
            <a:r>
              <a:rPr lang="he-IL" dirty="0" smtClean="0"/>
              <a:t>גיוס משאבי הקהילה והמגזר השלישי לטובת אנשים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עם מוגבלויות</a:t>
            </a:r>
            <a:endParaRPr lang="he-IL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משמעות השינוי – ברמת הציבור והחברה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386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05680" y="980728"/>
            <a:ext cx="8686800" cy="5544616"/>
          </a:xfrm>
        </p:spPr>
        <p:txBody>
          <a:bodyPr>
            <a:noAutofit/>
          </a:bodyPr>
          <a:lstStyle/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טובת האדם עם המוגבלות </a:t>
            </a:r>
            <a:r>
              <a:rPr lang="he-IL" sz="2800" dirty="0">
                <a:latin typeface="David" panose="020E0502060401010101" pitchFamily="34" charset="-79"/>
              </a:rPr>
              <a:t>היא המשתנה העיקרי </a:t>
            </a:r>
            <a:endParaRPr lang="he-IL" sz="2800" dirty="0" smtClean="0">
              <a:latin typeface="David" panose="020E0502060401010101" pitchFamily="34" charset="-79"/>
            </a:endParaRPr>
          </a:p>
          <a:p>
            <a:pPr marL="109728" indent="0" algn="r" rtl="1">
              <a:buNone/>
            </a:pPr>
            <a:r>
              <a:rPr lang="he-IL" sz="2800" dirty="0">
                <a:latin typeface="David" panose="020E0502060401010101" pitchFamily="34" charset="-79"/>
              </a:rPr>
              <a:t> </a:t>
            </a:r>
            <a:r>
              <a:rPr lang="he-IL" sz="2800" dirty="0" smtClean="0">
                <a:latin typeface="David" panose="020E0502060401010101" pitchFamily="34" charset="-79"/>
              </a:rPr>
              <a:t>  בקביעת המדיניות ובמתן השירותים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מתן שירות מוכוון אדם והתאמת השירות לאדם </a:t>
            </a:r>
            <a:r>
              <a:rPr lang="en-US" sz="2800" dirty="0" smtClean="0">
                <a:latin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</a:rPr>
              <a:t>לצרכיו, תפקודו ורצונותיו</a:t>
            </a:r>
            <a:endParaRPr lang="he-IL" sz="2800" dirty="0">
              <a:latin typeface="David" panose="020E0502060401010101" pitchFamily="34" charset="-79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מתן מענה טוב ואפקטיבי יותר לאנשים עם יותר </a:t>
            </a:r>
            <a:r>
              <a:rPr lang="en-US" sz="2800" dirty="0" smtClean="0">
                <a:latin typeface="David" panose="020E0502060401010101" pitchFamily="34" charset="-79"/>
              </a:rPr>
              <a:t/>
            </a:r>
            <a:br>
              <a:rPr lang="en-US" sz="2800" dirty="0" smtClean="0">
                <a:latin typeface="David" panose="020E0502060401010101" pitchFamily="34" charset="-79"/>
              </a:rPr>
            </a:br>
            <a:r>
              <a:rPr lang="he-IL" sz="2800" dirty="0" smtClean="0">
                <a:latin typeface="David" panose="020E0502060401010101" pitchFamily="34" charset="-79"/>
              </a:rPr>
              <a:t>ממוגבלות אחת</a:t>
            </a:r>
            <a:endParaRPr lang="he-IL" sz="2800" dirty="0">
              <a:latin typeface="David" panose="020E0502060401010101" pitchFamily="34" charset="-79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מתן מענה טוב ואפקטיבי לאנשים "הנופלים </a:t>
            </a:r>
            <a:r>
              <a:rPr lang="he-IL" sz="2800" dirty="0">
                <a:latin typeface="David" panose="020E0502060401010101" pitchFamily="34" charset="-79"/>
              </a:rPr>
              <a:t>בין </a:t>
            </a:r>
            <a:r>
              <a:rPr lang="he-IL" sz="2800" dirty="0" smtClean="0">
                <a:latin typeface="David" panose="020E0502060401010101" pitchFamily="34" charset="-79"/>
              </a:rPr>
              <a:t>הכיסאות"</a:t>
            </a:r>
            <a:endParaRPr lang="he-IL" sz="2800" dirty="0">
              <a:latin typeface="David" panose="020E0502060401010101" pitchFamily="34" charset="-79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פיתוח </a:t>
            </a:r>
            <a:r>
              <a:rPr lang="he-IL" sz="2800" dirty="0">
                <a:latin typeface="David" panose="020E0502060401010101" pitchFamily="34" charset="-79"/>
              </a:rPr>
              <a:t>מואץ של </a:t>
            </a:r>
            <a:r>
              <a:rPr lang="he-IL" sz="2800" dirty="0" smtClean="0">
                <a:latin typeface="David" panose="020E0502060401010101" pitchFamily="34" charset="-79"/>
              </a:rPr>
              <a:t>תפישת "הרצף הטיפולי</a:t>
            </a:r>
            <a:r>
              <a:rPr lang="he-IL" sz="2800" dirty="0">
                <a:latin typeface="David" panose="020E0502060401010101" pitchFamily="34" charset="-79"/>
              </a:rPr>
              <a:t>" ומתן מענה </a:t>
            </a:r>
            <a:r>
              <a:rPr lang="he-IL" sz="2800" dirty="0" smtClean="0">
                <a:latin typeface="David" panose="020E0502060401010101" pitchFamily="34" charset="-79"/>
              </a:rPr>
              <a:t>משולב, גמיש  </a:t>
            </a:r>
            <a:r>
              <a:rPr lang="he-IL" sz="2800" dirty="0">
                <a:latin typeface="David" panose="020E0502060401010101" pitchFamily="34" charset="-79"/>
              </a:rPr>
              <a:t>ומגוון </a:t>
            </a:r>
            <a:r>
              <a:rPr lang="he-IL" sz="2800" dirty="0" smtClean="0">
                <a:latin typeface="David" panose="020E0502060401010101" pitchFamily="34" charset="-79"/>
              </a:rPr>
              <a:t>לצרכים </a:t>
            </a:r>
            <a:r>
              <a:rPr lang="he-IL" sz="2800" dirty="0">
                <a:latin typeface="David" panose="020E0502060401010101" pitchFamily="34" charset="-79"/>
              </a:rPr>
              <a:t>של </a:t>
            </a:r>
            <a:r>
              <a:rPr lang="he-IL" sz="2800" dirty="0" smtClean="0">
                <a:latin typeface="David" panose="020E0502060401010101" pitchFamily="34" charset="-79"/>
              </a:rPr>
              <a:t>האנשים</a:t>
            </a:r>
            <a:endParaRPr lang="he-IL" sz="2800" dirty="0">
              <a:latin typeface="David" panose="020E0502060401010101" pitchFamily="34" charset="-79"/>
            </a:endParaRPr>
          </a:p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אפשרות </a:t>
            </a:r>
            <a:r>
              <a:rPr lang="he-IL" sz="2800" dirty="0">
                <a:latin typeface="David" panose="020E0502060401010101" pitchFamily="34" charset="-79"/>
              </a:rPr>
              <a:t>קלה ומהירה יותר לפיתוח </a:t>
            </a:r>
            <a:r>
              <a:rPr lang="he-IL" sz="2800" dirty="0" smtClean="0">
                <a:latin typeface="David" panose="020E0502060401010101" pitchFamily="34" charset="-79"/>
              </a:rPr>
              <a:t>מסגרות ותוכניות חדשות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he-IL" sz="2800" dirty="0" smtClean="0">
                <a:latin typeface="David" panose="020E0502060401010101" pitchFamily="34" charset="-79"/>
              </a:rPr>
              <a:t>סיוע משמעותי יותר לפריפריה ולמקומות קטנים</a:t>
            </a:r>
            <a:endParaRPr lang="he-IL" sz="2800" dirty="0">
              <a:latin typeface="David" panose="020E0502060401010101" pitchFamily="34" charset="-79"/>
            </a:endParaRPr>
          </a:p>
          <a:p>
            <a:pPr marL="457200" lvl="1" indent="0" algn="r" rtl="1">
              <a:buNone/>
            </a:pPr>
            <a:endParaRPr lang="he-IL" sz="1200" dirty="0" smtClean="0"/>
          </a:p>
          <a:p>
            <a:pPr marL="457200" lvl="1" indent="0" algn="r" rtl="1">
              <a:buNone/>
            </a:pPr>
            <a:r>
              <a:rPr lang="he-IL" sz="1200" dirty="0" smtClean="0"/>
              <a:t>  </a:t>
            </a:r>
            <a:endParaRPr lang="en-US" sz="1200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/>
          <a:lstStyle/>
          <a:p>
            <a:pPr algn="ctr"/>
            <a:r>
              <a:rPr lang="he-IL" dirty="0" smtClean="0"/>
              <a:t>היתרונות במהלך המוצע</a:t>
            </a:r>
            <a:endParaRPr lang="en-US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199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625344"/>
            <a:ext cx="8229600" cy="4035904"/>
          </a:xfrm>
        </p:spPr>
        <p:txBody>
          <a:bodyPr/>
          <a:lstStyle/>
          <a:p>
            <a:r>
              <a:rPr lang="he-IL" dirty="0" smtClean="0"/>
              <a:t>מעבר מראייה של מוגבלות אחד סקטוריאלית </a:t>
            </a:r>
          </a:p>
          <a:p>
            <a:pPr marL="109728" indent="0">
              <a:buNone/>
            </a:pPr>
            <a:r>
              <a:rPr lang="he-IL" dirty="0"/>
              <a:t> </a:t>
            </a:r>
            <a:r>
              <a:rPr lang="he-IL" dirty="0" smtClean="0"/>
              <a:t>  לתפישה רב </a:t>
            </a:r>
            <a:r>
              <a:rPr lang="he-IL" dirty="0" err="1" smtClean="0"/>
              <a:t>נכותית</a:t>
            </a:r>
            <a:endParaRPr lang="he-IL" dirty="0" smtClean="0"/>
          </a:p>
          <a:p>
            <a:r>
              <a:rPr lang="he-IL" dirty="0" smtClean="0"/>
              <a:t>תהליך שינוי מורכב עם שותפים ואינטרסים רבים וסותרים</a:t>
            </a:r>
          </a:p>
          <a:p>
            <a:r>
              <a:rPr lang="he-IL" dirty="0" smtClean="0"/>
              <a:t>מחירים לתקופת חיכוך, התארגנות, הסתגלות ומיצוב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ניהול שותפויות</a:t>
            </a:r>
          </a:p>
          <a:p>
            <a:r>
              <a:rPr lang="he-IL" dirty="0" smtClean="0"/>
              <a:t>הליכים ופרוצדורות מורכבות בתוך שירות המדינה</a:t>
            </a:r>
          </a:p>
          <a:p>
            <a:r>
              <a:rPr lang="he-IL" dirty="0" smtClean="0"/>
              <a:t>תקציב – היקף וגמישות תקציבית</a:t>
            </a:r>
          </a:p>
          <a:p>
            <a:r>
              <a:rPr lang="he-IL" dirty="0" smtClean="0"/>
              <a:t>תהליך ארוך טווח</a:t>
            </a:r>
            <a:endParaRPr lang="he-IL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/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חסמים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197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he-IL" b="1" u="sng" dirty="0" smtClean="0"/>
              <a:t>ברמת המשרד: </a:t>
            </a:r>
          </a:p>
          <a:p>
            <a:r>
              <a:rPr lang="he-IL" dirty="0" smtClean="0"/>
              <a:t>תפישת הפעלה ופיתוח מודלים חדשים ומעודכנים</a:t>
            </a:r>
          </a:p>
          <a:p>
            <a:r>
              <a:rPr lang="he-IL" dirty="0" smtClean="0"/>
              <a:t>מיצוב ארגוני ובעלי תפקיד</a:t>
            </a:r>
          </a:p>
          <a:p>
            <a:r>
              <a:rPr lang="he-IL" dirty="0" smtClean="0"/>
              <a:t>שותפים לעשייה ובניית פורומים להידברות בכל התחומים</a:t>
            </a:r>
          </a:p>
          <a:p>
            <a:pPr marL="109728" indent="0">
              <a:buNone/>
            </a:pPr>
            <a:r>
              <a:rPr lang="he-IL" b="1" u="sng" dirty="0" smtClean="0"/>
              <a:t>תחומי תוכן חדשים:</a:t>
            </a:r>
          </a:p>
          <a:p>
            <a:r>
              <a:rPr lang="he-IL" dirty="0" smtClean="0"/>
              <a:t>בניית רשת מענים ותוכניות מעודכנות</a:t>
            </a:r>
          </a:p>
          <a:p>
            <a:r>
              <a:rPr lang="he-IL" dirty="0" smtClean="0"/>
              <a:t>מרכזי זכויות והערכה</a:t>
            </a:r>
          </a:p>
          <a:p>
            <a:r>
              <a:rPr lang="he-IL" dirty="0" smtClean="0"/>
              <a:t>מתאם טיפול, מלווה אישי, תקצוב אישי</a:t>
            </a:r>
          </a:p>
          <a:p>
            <a:r>
              <a:rPr lang="he-IL" dirty="0" smtClean="0"/>
              <a:t>מחקר מעצב מלווה</a:t>
            </a:r>
          </a:p>
          <a:p>
            <a:endParaRPr lang="he-IL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צעדים אופרטיביים להמשך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342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סדרי עדיפויות ותמיכה – שר ומנכ"ל</a:t>
            </a:r>
          </a:p>
          <a:p>
            <a:r>
              <a:rPr lang="he-IL" dirty="0" smtClean="0"/>
              <a:t>בדיקת היתכנות</a:t>
            </a:r>
          </a:p>
          <a:p>
            <a:r>
              <a:rPr lang="he-IL" dirty="0" smtClean="0"/>
              <a:t>תהליך תכנון מפורט</a:t>
            </a:r>
          </a:p>
          <a:p>
            <a:r>
              <a:rPr lang="he-IL" dirty="0" smtClean="0"/>
              <a:t>דו"ח יישום</a:t>
            </a:r>
          </a:p>
          <a:p>
            <a:r>
              <a:rPr lang="he-IL" dirty="0" smtClean="0"/>
              <a:t>שיתוף כל הגורמים הרלוונטיים (150 איש)</a:t>
            </a:r>
          </a:p>
          <a:p>
            <a:r>
              <a:rPr lang="he-IL" dirty="0" smtClean="0"/>
              <a:t>קול קורא לציבור (50 פניות)</a:t>
            </a:r>
          </a:p>
          <a:p>
            <a:r>
              <a:rPr lang="he-IL" dirty="0" smtClean="0"/>
              <a:t>18 ועדות משנה מקצועיות</a:t>
            </a:r>
          </a:p>
          <a:p>
            <a:r>
              <a:rPr lang="he-IL" dirty="0" smtClean="0"/>
              <a:t>פורומים להידברות שוטפת</a:t>
            </a:r>
          </a:p>
          <a:p>
            <a:r>
              <a:rPr lang="he-IL" dirty="0" smtClean="0"/>
              <a:t>מהלך הדרגתי מבוקר, מקצועי ומושכל</a:t>
            </a:r>
            <a:endParaRPr lang="he-IL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תהליך הקמת המינהל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145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367240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he-IL" b="1" u="sng" dirty="0" smtClean="0"/>
              <a:t>הקמת המינהל תוביל ל:</a:t>
            </a:r>
            <a:r>
              <a:rPr lang="en-US" b="1" u="sng" dirty="0" smtClean="0"/>
              <a:t/>
            </a:r>
            <a:br>
              <a:rPr lang="en-US" b="1" u="sng" dirty="0" smtClean="0"/>
            </a:br>
            <a:endParaRPr lang="he-IL" b="1" u="sng" dirty="0" smtClean="0"/>
          </a:p>
          <a:p>
            <a:r>
              <a:rPr lang="he-IL" dirty="0" smtClean="0"/>
              <a:t>שיפור ודיוק השירות לאנשים עם מוגבלויות</a:t>
            </a:r>
          </a:p>
          <a:p>
            <a:r>
              <a:rPr lang="he-IL" dirty="0" smtClean="0"/>
              <a:t>שיפור היכולת של המשרד והמערכות הנלוות לו להעניק שירותים מיטביים לאנשים עם מוגבלויות ובני משפחותיהם</a:t>
            </a:r>
          </a:p>
          <a:p>
            <a:r>
              <a:rPr lang="he-IL" dirty="0" smtClean="0"/>
              <a:t>שיפור מעמדו, שילובו ומצבו של האדם עם מוגבלויות בחברה ובקהילה</a:t>
            </a:r>
            <a:endParaRPr lang="he-IL" dirty="0"/>
          </a:p>
        </p:txBody>
      </p:sp>
      <p:sp>
        <p:nvSpPr>
          <p:cNvPr id="4" name="כותרת 2"/>
          <p:cNvSpPr>
            <a:spLocks noGrp="1"/>
          </p:cNvSpPr>
          <p:nvPr>
            <p:ph type="title"/>
          </p:nvPr>
        </p:nvSpPr>
        <p:spPr/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he-IL" sz="4000" dirty="0" smtClean="0"/>
              <a:t>סיכום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727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315824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פתוחים לכל הצעה לשיפור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he-IL" sz="2800" dirty="0" smtClean="0"/>
          </a:p>
          <a:p>
            <a:r>
              <a:rPr lang="he-IL" sz="2800" dirty="0" smtClean="0"/>
              <a:t>ציפייה לתמיכת חברי </a:t>
            </a:r>
            <a:r>
              <a:rPr lang="he-IL" sz="2800" smtClean="0"/>
              <a:t>הכנסת במהלך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he-IL" sz="2800" dirty="0" smtClean="0"/>
          </a:p>
          <a:p>
            <a:r>
              <a:rPr lang="en-US" sz="2800" dirty="0" smtClean="0">
                <a:hlinkClick r:id="rId2"/>
              </a:rPr>
              <a:t>gideons@molsa.gov.il</a:t>
            </a:r>
            <a:r>
              <a:rPr lang="en-US" sz="2800" dirty="0" smtClean="0"/>
              <a:t> </a:t>
            </a:r>
            <a:br>
              <a:rPr lang="en-US" sz="2800" dirty="0" smtClean="0"/>
            </a:br>
            <a:endParaRPr lang="he-IL" sz="2800" dirty="0" smtClean="0"/>
          </a:p>
          <a:p>
            <a:r>
              <a:rPr lang="en-US" sz="2800" dirty="0" smtClean="0"/>
              <a:t>02-5085502</a:t>
            </a:r>
            <a:endParaRPr lang="he-IL" sz="2800" dirty="0" smtClean="0"/>
          </a:p>
        </p:txBody>
      </p:sp>
      <p:sp>
        <p:nvSpPr>
          <p:cNvPr id="4" name="כותרת 2"/>
          <p:cNvSpPr txBox="1">
            <a:spLocks/>
          </p:cNvSpPr>
          <p:nvPr/>
        </p:nvSpPr>
        <p:spPr>
          <a:xfrm>
            <a:off x="395536" y="188640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4000" dirty="0" smtClean="0"/>
              <a:t>סיכום</a:t>
            </a:r>
            <a:endParaRPr lang="he-IL" sz="4000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5299E-74E6-4499-B234-8A32A0D2D46B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905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848DE4-F790-4EA8-BA46-3285D4F396CE}"/>
</file>

<file path=customXml/itemProps2.xml><?xml version="1.0" encoding="utf-8"?>
<ds:datastoreItem xmlns:ds="http://schemas.openxmlformats.org/officeDocument/2006/customXml" ds:itemID="{6511B95D-EB0F-482B-9305-C285DA0E00A5}"/>
</file>

<file path=customXml/itemProps3.xml><?xml version="1.0" encoding="utf-8"?>
<ds:datastoreItem xmlns:ds="http://schemas.openxmlformats.org/officeDocument/2006/customXml" ds:itemID="{1A3C620C-DE31-4695-A8CB-BF1777F17D0D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124</TotalTime>
  <Words>616</Words>
  <Application>Microsoft Office PowerPoint</Application>
  <PresentationFormat>‫הצגה על המסך (4:3)</PresentationFormat>
  <Paragraphs>153</Paragraphs>
  <Slides>18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18</vt:i4>
      </vt:variant>
    </vt:vector>
  </HeadingPairs>
  <TitlesOfParts>
    <vt:vector size="27" baseType="lpstr">
      <vt:lpstr>Arial</vt:lpstr>
      <vt:lpstr>Calibri</vt:lpstr>
      <vt:lpstr>David</vt:lpstr>
      <vt:lpstr>Lucida Sans Unicode</vt:lpstr>
      <vt:lpstr>Verdana</vt:lpstr>
      <vt:lpstr>Wingdings</vt:lpstr>
      <vt:lpstr>Wingdings 2</vt:lpstr>
      <vt:lpstr>Wingdings 3</vt:lpstr>
      <vt:lpstr>רחבה</vt:lpstr>
      <vt:lpstr>מצגת מינהל מוגבלויות  ועדת עבודה ורווחה – כנסת ישראל</vt:lpstr>
      <vt:lpstr>מהו מינהל מוגבלויות?</vt:lpstr>
      <vt:lpstr>אוכלוסיות היעד שבטיפול המינהל</vt:lpstr>
      <vt:lpstr>רציונל ומרכיבי השינוי</vt:lpstr>
      <vt:lpstr>מצגת של PowerPoint</vt:lpstr>
      <vt:lpstr>במה מתבטא השינוי?</vt:lpstr>
      <vt:lpstr>עקרונות מנחים לביצוע השינוי </vt:lpstr>
      <vt:lpstr>מטרות ותפישת השירות ביחס  לאדם עם המוגבלות</vt:lpstr>
      <vt:lpstr>משמעות השינוי –  משרד העבודה, הרווחה והשירותים החברתיים - מדיניות</vt:lpstr>
      <vt:lpstr>משמעות השינוי –  משרד העבודה, הרווחה והשירותים החברתיים – תפישה מקצועית</vt:lpstr>
      <vt:lpstr>משמעות השינוי –  משרד העבודה, הרווחה והשירותים החברתיים – תפישה מינהלית</vt:lpstr>
      <vt:lpstr>משמעות השינוי – ברמת הציבור והחברה</vt:lpstr>
      <vt:lpstr>היתרונות במהלך המוצע</vt:lpstr>
      <vt:lpstr>חסמים</vt:lpstr>
      <vt:lpstr>צעדים אופרטיביים להמשך</vt:lpstr>
      <vt:lpstr>תהליך הקמת המינהל</vt:lpstr>
      <vt:lpstr>סיכום</vt:lpstr>
      <vt:lpstr>מצגת של PowerPoint</vt:lpstr>
    </vt:vector>
  </TitlesOfParts>
  <Company>Molsa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מינהל מוגבלויות  ועדת עבודה ורווחה – כנסת ישראל</dc:title>
  <dc:creator>עדי אברהם</dc:creator>
  <cp:lastModifiedBy>שי גרשון מאיר</cp:lastModifiedBy>
  <cp:revision>70</cp:revision>
  <cp:lastPrinted>2017-05-10T05:45:56Z</cp:lastPrinted>
  <dcterms:created xsi:type="dcterms:W3CDTF">2017-05-07T06:39:59Z</dcterms:created>
  <dcterms:modified xsi:type="dcterms:W3CDTF">2017-05-10T05:46:05Z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2016363</vt:r8>
  </property>
</Properties>
</file>