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92" r:id="rId1"/>
  </p:sldMasterIdLst>
  <p:notesMasterIdLst>
    <p:notesMasterId r:id="rId8"/>
  </p:notesMasterIdLst>
  <p:sldIdLst>
    <p:sldId id="256" r:id="rId2"/>
    <p:sldId id="283" r:id="rId3"/>
    <p:sldId id="284" r:id="rId4"/>
    <p:sldId id="282" r:id="rId5"/>
    <p:sldId id="285" r:id="rId6"/>
    <p:sldId id="271" r:id="rId7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מקטע ברירת מחדל" id="{806DC891-CE1B-430F-8D4F-C8A685FBAEEC}">
          <p14:sldIdLst>
            <p14:sldId id="256"/>
            <p14:sldId id="283"/>
            <p14:sldId id="284"/>
            <p14:sldId id="282"/>
            <p14:sldId id="285"/>
            <p14:sldId id="27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5793" autoAdjust="0"/>
    <p:restoredTop sz="81807" autoAdjust="0"/>
  </p:normalViewPr>
  <p:slideViewPr>
    <p:cSldViewPr>
      <p:cViewPr varScale="1">
        <p:scale>
          <a:sx n="75" d="100"/>
          <a:sy n="75" d="100"/>
        </p:scale>
        <p:origin x="-188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9F974924-A409-4762-94BA-4233FC01D5ED}" type="datetimeFigureOut">
              <a:rPr lang="he-IL" smtClean="0"/>
              <a:t>י"ח/אייר/תשע"ז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97B9B59-1AB6-4BC0-8025-3C637BCC850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13642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B9B59-1AB6-4BC0-8025-3C637BCC8503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50727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י"ח/אייר/תשע"ז</a:t>
            </a:fld>
            <a:endParaRPr lang="he-IL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י"ח/אייר/תשע"ז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י"ח/אייר/תשע"ז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י"ח/אייר/תשע"ז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י"ח/אייר/תשע"ז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י"ח/אייר/תשע"ז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י"ח/אייר/תשע"ז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י"ח/אייר/תשע"ז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י"ח/אייר/תשע"ז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י"ח/אייר/תשע"ז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י"ח/אייר/תשע"ז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dirty="0" smtClean="0"/>
              <a:t>רמה שנייה</a:t>
            </a:r>
          </a:p>
          <a:p>
            <a:pPr lvl="2" eaLnBrk="1" latinLnBrk="0" hangingPunct="1"/>
            <a:r>
              <a:rPr kumimoji="0" lang="he-IL" dirty="0" smtClean="0"/>
              <a:t>רמה שלישית</a:t>
            </a:r>
          </a:p>
          <a:p>
            <a:pPr lvl="3" eaLnBrk="1" latinLnBrk="0" hangingPunct="1"/>
            <a:r>
              <a:rPr kumimoji="0" lang="he-IL" dirty="0" smtClean="0"/>
              <a:t>רמה רביעית</a:t>
            </a:r>
          </a:p>
          <a:p>
            <a:pPr lvl="4" eaLnBrk="1" latinLnBrk="0" hangingPunct="1"/>
            <a:r>
              <a:rPr kumimoji="0" lang="he-IL" dirty="0" smtClean="0"/>
              <a:t>רמה חמישית</a:t>
            </a:r>
            <a:endParaRPr kumimoji="0"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E7438E1-117D-44FB-AC24-B79D899BA877}" type="datetimeFigureOut">
              <a:rPr lang="he-IL" smtClean="0"/>
              <a:t>י"ח/אייר/תשע"ז</a:t>
            </a:fld>
            <a:endParaRPr lang="he-IL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  <p:sp>
        <p:nvSpPr>
          <p:cNvPr id="4" name="מלבן 3"/>
          <p:cNvSpPr/>
          <p:nvPr userDrawn="1"/>
        </p:nvSpPr>
        <p:spPr>
          <a:xfrm>
            <a:off x="-29295" y="6162"/>
            <a:ext cx="1296144" cy="1217621"/>
          </a:xfrm>
          <a:prstGeom prst="rect">
            <a:avLst/>
          </a:prstGeom>
          <a:blipFill dpi="0" rotWithShape="1">
            <a:blip r:embed="rId13" cstate="print">
              <a:alphaModFix amt="91000"/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9596" b="96465" l="5051" r="93687">
                          <a14:foregroundMark x1="43182" y1="45707" x2="69697" y2="45707"/>
                          <a14:foregroundMark x1="69697" y1="50758" x2="61364" y2="54798"/>
                          <a14:foregroundMark x1="61364" y1="54798" x2="47222" y2="48232"/>
                          <a14:foregroundMark x1="12626" y1="83081" x2="87879" y2="81566"/>
                          <a14:foregroundMark x1="87879" y1="81566" x2="87121" y2="88889"/>
                          <a14:foregroundMark x1="87879" y1="91414" x2="87879" y2="91414"/>
                          <a14:foregroundMark x1="87879" y1="91414" x2="10859" y2="88889"/>
                          <a14:foregroundMark x1="14141" y1="90657" x2="11616" y2="83081"/>
                        </a14:backgroundRemoval>
                      </a14:imgEffect>
                      <a14:imgEffect>
                        <a14:brightnessContrast bright="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" panose="05000000000000000000" pitchFamily="2" charset="2"/>
        <a:buChar char="§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" panose="05000000000000000000" pitchFamily="2" charset="2"/>
        <a:buChar char="§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" panose="05000000000000000000" pitchFamily="2" charset="2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96336" y="1484784"/>
            <a:ext cx="184731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endParaRPr lang="he-IL" dirty="0"/>
          </a:p>
        </p:txBody>
      </p:sp>
      <p:sp>
        <p:nvSpPr>
          <p:cNvPr id="6" name="כותרת 10"/>
          <p:cNvSpPr>
            <a:spLocks noGrp="1"/>
          </p:cNvSpPr>
          <p:nvPr>
            <p:ph type="title"/>
          </p:nvPr>
        </p:nvSpPr>
        <p:spPr>
          <a:xfrm>
            <a:off x="107504" y="3933056"/>
            <a:ext cx="8928991" cy="72008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ctr"/>
            <a:r>
              <a:rPr lang="he-IL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he-IL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he-IL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he-IL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en-US" sz="44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en-US" sz="44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en-US" sz="44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P</a:t>
            </a:r>
            <a:r>
              <a:rPr lang="he-IL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2</a:t>
            </a:r>
            <a:r>
              <a:rPr lang="en-US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P </a:t>
            </a:r>
            <a:r>
              <a:rPr lang="he-IL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פלטפורמות תיווך אשראי</a:t>
            </a:r>
            <a:br>
              <a:rPr lang="he-IL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</a:br>
            <a:r>
              <a:rPr lang="he-IL" sz="28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(</a:t>
            </a:r>
            <a:r>
              <a:rPr lang="he-IL" sz="28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השקעות והלוואות המונים</a:t>
            </a:r>
            <a:r>
              <a:rPr lang="he-IL" sz="28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)</a:t>
            </a:r>
            <a:br>
              <a:rPr lang="he-IL" sz="28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</a:b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/>
            </a:r>
            <a:b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</a:br>
            <a:r>
              <a:rPr lang="he-IL" sz="28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/>
            </a:r>
            <a:br>
              <a:rPr lang="he-IL" sz="28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</a:br>
            <a:r>
              <a:rPr lang="he-IL" sz="20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עו"ד </a:t>
            </a:r>
            <a:r>
              <a:rPr lang="he-IL" sz="20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ברוך לוברט</a:t>
            </a:r>
            <a:br>
              <a:rPr lang="he-IL" sz="20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</a:br>
            <a:r>
              <a:rPr lang="he-IL" sz="20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סגן בכיר ליועץ המשפטי, משרד האוצר</a:t>
            </a:r>
            <a:endParaRPr lang="he-IL" sz="2000" b="1" dirty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294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8328"/>
          </a:xfrm>
        </p:spPr>
        <p:txBody>
          <a:bodyPr>
            <a:noAutofit/>
          </a:bodyPr>
          <a:lstStyle/>
          <a:p>
            <a:pPr algn="r"/>
            <a:r>
              <a:rPr lang="he-IL" sz="40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הגבלות לעניין עיסוק במתן אשראי</a:t>
            </a:r>
            <a:endParaRPr lang="he-IL" sz="4000" b="1" dirty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+mn-cs"/>
            </a:endParaRPr>
          </a:p>
        </p:txBody>
      </p:sp>
      <p:sp>
        <p:nvSpPr>
          <p:cNvPr id="4" name="מציין מיקום תוכן 2"/>
          <p:cNvSpPr txBox="1">
            <a:spLocks/>
          </p:cNvSpPr>
          <p:nvPr/>
        </p:nvSpPr>
        <p:spPr>
          <a:xfrm>
            <a:off x="179512" y="1412776"/>
            <a:ext cx="8784976" cy="5184576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" panose="05000000000000000000" pitchFamily="2" charset="2"/>
              <a:buChar char="§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§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" panose="05000000000000000000" pitchFamily="2" charset="2"/>
              <a:buChar char="§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buClrTx/>
              <a:buSzTx/>
            </a:pPr>
            <a:r>
              <a:rPr lang="he-IL" sz="3000" b="1" dirty="0" smtClean="0"/>
              <a:t>הכלל </a:t>
            </a:r>
            <a:r>
              <a:rPr lang="he-IL" sz="3000" dirty="0" smtClean="0"/>
              <a:t>–איסור עיסוק </a:t>
            </a:r>
            <a:r>
              <a:rPr lang="he-IL" sz="3000" dirty="0" smtClean="0"/>
              <a:t>במתן אשראי </a:t>
            </a:r>
            <a:r>
              <a:rPr lang="he-IL" sz="3000" b="1" dirty="0" smtClean="0"/>
              <a:t>על ידי</a:t>
            </a:r>
            <a:r>
              <a:rPr lang="he-IL" sz="3000" dirty="0" smtClean="0"/>
              <a:t> הפלטפורמה, שכן </a:t>
            </a:r>
            <a:r>
              <a:rPr lang="he-IL" sz="3000" dirty="0">
                <a:solidFill>
                  <a:prstClr val="black"/>
                </a:solidFill>
              </a:rPr>
              <a:t>בעיסוק כאמור קיים ניגוד עניינים </a:t>
            </a:r>
            <a:r>
              <a:rPr lang="he-IL" sz="3000" dirty="0" smtClean="0">
                <a:solidFill>
                  <a:prstClr val="black"/>
                </a:solidFill>
              </a:rPr>
              <a:t>מובנה.</a:t>
            </a:r>
            <a:endParaRPr lang="he-IL" dirty="0"/>
          </a:p>
          <a:p>
            <a:pPr algn="just">
              <a:spcBef>
                <a:spcPts val="0"/>
              </a:spcBef>
              <a:buClrTx/>
              <a:buSzTx/>
            </a:pPr>
            <a:r>
              <a:rPr lang="he-IL" sz="3000" b="1" dirty="0" smtClean="0"/>
              <a:t>החריג </a:t>
            </a:r>
            <a:r>
              <a:rPr lang="he-IL" sz="3000" dirty="0" smtClean="0"/>
              <a:t>– קבלת אישור לעסוק באשראי על ידי המפקח. באישור כאמור ייקבעו תנאים, לרבות תנאים שתכליתם למנוע את ניגודי העניינים בין הפלטפורמה כמלווה לבין הפלטפורמה כמתווכת.</a:t>
            </a:r>
          </a:p>
          <a:p>
            <a:pPr algn="just">
              <a:spcBef>
                <a:spcPts val="0"/>
              </a:spcBef>
              <a:buClrTx/>
              <a:buSzTx/>
            </a:pPr>
            <a:r>
              <a:rPr lang="he-IL" sz="3000" b="1" dirty="0" smtClean="0"/>
              <a:t>אין בקבלת אישור לעסוק במקביל במתן אשראי בכדי לפטור את בעל הרישיון לתיווך באשראי (הפלטפורמה) מקבלת </a:t>
            </a:r>
            <a:r>
              <a:rPr lang="he-IL" sz="3000" b="1" dirty="0" err="1" smtClean="0"/>
              <a:t>רשיון</a:t>
            </a:r>
            <a:r>
              <a:rPr lang="he-IL" sz="3000" b="1" dirty="0" smtClean="0"/>
              <a:t> למתן אשראי לפי סעיף 12 לחוק (לרבות כל החובות החלות על בעל רישיון  כאמור מכוח החוק).</a:t>
            </a:r>
            <a:endParaRPr lang="he-IL" sz="3000" b="1" dirty="0" smtClean="0"/>
          </a:p>
          <a:p>
            <a:endParaRPr lang="he-IL" dirty="0" smtClean="0"/>
          </a:p>
          <a:p>
            <a:pPr lvl="1" algn="l" rtl="0"/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04975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8328"/>
          </a:xfrm>
        </p:spPr>
        <p:txBody>
          <a:bodyPr>
            <a:noAutofit/>
          </a:bodyPr>
          <a:lstStyle/>
          <a:p>
            <a:pPr algn="r"/>
            <a:r>
              <a:rPr lang="he-IL" sz="40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חובת אי גילוי פרטי הלקוחות</a:t>
            </a:r>
            <a:endParaRPr lang="he-IL" sz="4000" b="1" dirty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+mn-cs"/>
            </a:endParaRPr>
          </a:p>
        </p:txBody>
      </p:sp>
      <p:sp>
        <p:nvSpPr>
          <p:cNvPr id="4" name="מציין מיקום תוכן 2"/>
          <p:cNvSpPr txBox="1">
            <a:spLocks/>
          </p:cNvSpPr>
          <p:nvPr/>
        </p:nvSpPr>
        <p:spPr>
          <a:xfrm>
            <a:off x="179512" y="1412776"/>
            <a:ext cx="8784976" cy="5184576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" panose="05000000000000000000" pitchFamily="2" charset="2"/>
              <a:buChar char="§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§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" panose="05000000000000000000" pitchFamily="2" charset="2"/>
              <a:buChar char="§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he-IL" sz="3400" dirty="0" smtClean="0"/>
              <a:t>איסור העברת פרטי לקוח ללקוח אחר – </a:t>
            </a:r>
            <a:r>
              <a:rPr lang="he-IL" sz="3400" dirty="0" smtClean="0"/>
              <a:t>שמירה על אנונימיות בין מלווים ללווים – נועדה לשרת בעיקר מניעת חשש מהלבנת הון.</a:t>
            </a:r>
            <a:endParaRPr lang="he-IL" sz="3400" dirty="0" smtClean="0"/>
          </a:p>
          <a:p>
            <a:pPr marL="393192" lvl="1" indent="0" algn="just">
              <a:buNone/>
            </a:pPr>
            <a:r>
              <a:rPr lang="he-IL" sz="3400" b="1" u="sng" dirty="0" smtClean="0"/>
              <a:t>חריגים</a:t>
            </a:r>
            <a:r>
              <a:rPr lang="he-IL" sz="3400" dirty="0" smtClean="0"/>
              <a:t>: </a:t>
            </a:r>
          </a:p>
          <a:p>
            <a:pPr lvl="1" algn="just"/>
            <a:r>
              <a:rPr lang="he-IL" sz="3400" dirty="0" smtClean="0"/>
              <a:t>בהתאם </a:t>
            </a:r>
            <a:r>
              <a:rPr lang="he-IL" sz="3400" dirty="0" smtClean="0"/>
              <a:t>להוראות </a:t>
            </a:r>
            <a:r>
              <a:rPr lang="he-IL" sz="3400" dirty="0" smtClean="0"/>
              <a:t>המפקח – במצבים מסוימים בהם הפעילות מחייבת זאת (הלוואת מעסיק לעובדיו).</a:t>
            </a:r>
          </a:p>
          <a:p>
            <a:pPr lvl="1" algn="just"/>
            <a:r>
              <a:rPr lang="he-IL" sz="3400" dirty="0" smtClean="0"/>
              <a:t>כאשר הפלטפורמה פעלה באופן סביר (כפי שהורה המפקח) לגביית החוב, אך ללא הצלחה – על מנת לאפשר למלווה להמשיך ולעמוד על זכויותיו.</a:t>
            </a:r>
          </a:p>
          <a:p>
            <a:pPr lvl="1" algn="just"/>
            <a:r>
              <a:rPr lang="he-IL" sz="3400" dirty="0" smtClean="0"/>
              <a:t>במערכת </a:t>
            </a:r>
            <a:r>
              <a:rPr lang="he-IL" sz="3400" i="1" dirty="0" smtClean="0"/>
              <a:t>חברתית </a:t>
            </a:r>
            <a:r>
              <a:rPr lang="he-IL" sz="3400" dirty="0" smtClean="0"/>
              <a:t>לתיווך באשראי – </a:t>
            </a:r>
            <a:r>
              <a:rPr lang="he-IL" sz="3400" dirty="0" smtClean="0"/>
              <a:t>המערכת מבוססת לרוב על היכרות של המלווה עם הפרויקט שאליו הוא מעוניין לתת אשראי שאינו נושא ריבית (ובלבד שהן המלווה והן הלווה הביעו את הסכמתם בכתב להעברת פרטיהם המזהים). </a:t>
            </a:r>
            <a:endParaRPr lang="he-IL" sz="3400" dirty="0" smtClean="0"/>
          </a:p>
          <a:p>
            <a:pPr marL="0" indent="0" algn="just">
              <a:buNone/>
            </a:pPr>
            <a:endParaRPr lang="he-IL" sz="3000" dirty="0">
              <a:latin typeface="HadasaMFOMedium"/>
            </a:endParaRPr>
          </a:p>
          <a:p>
            <a:pPr algn="just"/>
            <a:r>
              <a:rPr lang="he-IL" sz="3200" b="1" dirty="0" smtClean="0">
                <a:latin typeface="HadasaMFOMedium"/>
              </a:rPr>
              <a:t>כל האמור בכפוף </a:t>
            </a:r>
            <a:r>
              <a:rPr lang="he-IL" sz="3200" b="1" dirty="0" smtClean="0">
                <a:latin typeface="HadasaMFOMedium"/>
              </a:rPr>
              <a:t>להוראות </a:t>
            </a:r>
            <a:r>
              <a:rPr lang="he-IL" sz="3200" b="1" dirty="0">
                <a:latin typeface="HadasaMFOMedium"/>
              </a:rPr>
              <a:t>כל דין </a:t>
            </a:r>
            <a:r>
              <a:rPr lang="he-IL" sz="3200" b="1" dirty="0" smtClean="0">
                <a:latin typeface="HadasaMFOMedium"/>
              </a:rPr>
              <a:t>לעניין </a:t>
            </a:r>
            <a:r>
              <a:rPr lang="he-IL" sz="3200" b="1" dirty="0" smtClean="0">
                <a:latin typeface="HadasaMFOMedium"/>
              </a:rPr>
              <a:t>שמירה על </a:t>
            </a:r>
            <a:r>
              <a:rPr lang="he-IL" sz="3200" b="1" dirty="0">
                <a:latin typeface="HadasaMFOMedium"/>
              </a:rPr>
              <a:t>סודיות והגנת </a:t>
            </a:r>
            <a:r>
              <a:rPr lang="he-IL" sz="3200" b="1" dirty="0" smtClean="0">
                <a:latin typeface="HadasaMFOMedium"/>
              </a:rPr>
              <a:t>הפרטיות.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33999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תוכן 3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767808"/>
          </a:xfrm>
        </p:spPr>
        <p:txBody>
          <a:bodyPr>
            <a:normAutofit fontScale="92500" lnSpcReduction="20000"/>
          </a:bodyPr>
          <a:lstStyle/>
          <a:p>
            <a:r>
              <a:rPr lang="he-IL" sz="3000" u="sng" dirty="0" smtClean="0"/>
              <a:t>שמירה על ענייני המלווה</a:t>
            </a:r>
            <a:r>
              <a:rPr lang="he-IL" sz="3000" dirty="0" smtClean="0"/>
              <a:t>:</a:t>
            </a:r>
            <a:endParaRPr lang="he-IL" sz="3000" dirty="0"/>
          </a:p>
          <a:p>
            <a:pPr lvl="1"/>
            <a:r>
              <a:rPr lang="he-IL" sz="2600" dirty="0" smtClean="0"/>
              <a:t>לפעול לטובת </a:t>
            </a:r>
            <a:r>
              <a:rPr lang="he-IL" sz="2600" dirty="0"/>
              <a:t>המלווים באמונה </a:t>
            </a:r>
            <a:r>
              <a:rPr lang="he-IL" sz="2600" dirty="0" smtClean="0"/>
              <a:t>ובשקידה (בנוסף על החובה לפעול בנאמנות לעניין כספם המופקד בחשבון הנאמנות);</a:t>
            </a:r>
            <a:endParaRPr lang="he-IL" sz="2600" dirty="0" smtClean="0"/>
          </a:p>
          <a:p>
            <a:pPr lvl="1"/>
            <a:r>
              <a:rPr lang="he-IL" sz="2600" dirty="0" smtClean="0"/>
              <a:t>קביעת סולם </a:t>
            </a:r>
            <a:r>
              <a:rPr lang="he-IL" sz="2600" dirty="0" smtClean="0"/>
              <a:t>השוואתי, או מודל אחר שיקבע המפקח </a:t>
            </a:r>
            <a:r>
              <a:rPr lang="he-IL" sz="2600" dirty="0" smtClean="0"/>
              <a:t>להערכת סיכויי </a:t>
            </a:r>
            <a:r>
              <a:rPr lang="he-IL" sz="2600" dirty="0" smtClean="0"/>
              <a:t>פירעון;</a:t>
            </a:r>
            <a:endParaRPr lang="he-IL" sz="2600" dirty="0" smtClean="0"/>
          </a:p>
          <a:p>
            <a:pPr lvl="1"/>
            <a:r>
              <a:rPr lang="he-IL" sz="2600" dirty="0" smtClean="0"/>
              <a:t>מסירת מידע למלווה </a:t>
            </a:r>
            <a:r>
              <a:rPr lang="he-IL" sz="2600" dirty="0" smtClean="0"/>
              <a:t>בדבר סיכון, פיזור, ותשואה בטרם העמדת האשראי </a:t>
            </a:r>
            <a:r>
              <a:rPr lang="he-IL" sz="2600" dirty="0" smtClean="0"/>
              <a:t>ללווה;</a:t>
            </a:r>
            <a:endParaRPr lang="he-IL" sz="2600" dirty="0" smtClean="0"/>
          </a:p>
          <a:p>
            <a:pPr lvl="1"/>
            <a:r>
              <a:rPr lang="he-IL" sz="2600" dirty="0" smtClean="0"/>
              <a:t>אי העדפת מלווה </a:t>
            </a:r>
            <a:r>
              <a:rPr lang="he-IL" sz="2600" dirty="0" smtClean="0"/>
              <a:t>אחד על </a:t>
            </a:r>
            <a:r>
              <a:rPr lang="he-IL" sz="2600" dirty="0" smtClean="0"/>
              <a:t>פני </a:t>
            </a:r>
            <a:r>
              <a:rPr lang="he-IL" sz="2600" dirty="0" smtClean="0"/>
              <a:t>מלווה אחר </a:t>
            </a:r>
            <a:r>
              <a:rPr lang="he-IL" sz="2600" dirty="0" smtClean="0"/>
              <a:t>בהלוואות </a:t>
            </a:r>
            <a:r>
              <a:rPr lang="he-IL" sz="2600" dirty="0" smtClean="0"/>
              <a:t>דומות;</a:t>
            </a:r>
            <a:endParaRPr lang="he-IL" sz="2600" dirty="0" smtClean="0"/>
          </a:p>
          <a:p>
            <a:pPr lvl="1"/>
            <a:r>
              <a:rPr lang="he-IL" sz="2600" dirty="0" smtClean="0"/>
              <a:t>החזרה למלווה אשראי </a:t>
            </a:r>
            <a:r>
              <a:rPr lang="he-IL" sz="2600" dirty="0" smtClean="0"/>
              <a:t>שלא הוקצה, בעת דרישה </a:t>
            </a:r>
            <a:r>
              <a:rPr lang="he-IL" sz="2600" dirty="0" err="1" smtClean="0"/>
              <a:t>מצידו</a:t>
            </a:r>
            <a:r>
              <a:rPr lang="he-IL" sz="2600" dirty="0" smtClean="0"/>
              <a:t> </a:t>
            </a:r>
            <a:r>
              <a:rPr lang="he-IL" sz="2600" dirty="0" smtClean="0"/>
              <a:t>+ חובת דיווח למלווה לאחר 15 יום של אשראי </a:t>
            </a:r>
            <a:r>
              <a:rPr lang="he-IL" sz="2600" dirty="0" smtClean="0"/>
              <a:t>שלא הוקצה; </a:t>
            </a:r>
            <a:endParaRPr lang="he-IL" sz="2600" dirty="0" smtClean="0"/>
          </a:p>
          <a:p>
            <a:pPr lvl="1"/>
            <a:r>
              <a:rPr lang="he-IL" sz="2600" dirty="0" smtClean="0"/>
              <a:t>הפלטפורמה אמונה </a:t>
            </a:r>
            <a:r>
              <a:rPr lang="he-IL" sz="2600" dirty="0" smtClean="0"/>
              <a:t>על </a:t>
            </a:r>
            <a:r>
              <a:rPr lang="he-IL" sz="2600" dirty="0" smtClean="0"/>
              <a:t>גבית החזרי האשראי ונדרשת לנקוט </a:t>
            </a:r>
            <a:r>
              <a:rPr lang="he-IL" sz="2600" dirty="0" smtClean="0"/>
              <a:t>צעדים סבירים </a:t>
            </a:r>
            <a:r>
              <a:rPr lang="he-IL" sz="2600" dirty="0" smtClean="0"/>
              <a:t>(שיקבע המפקח) לביצוע גביה כאמור בהתקיים פיגור בהחזרים;</a:t>
            </a:r>
            <a:endParaRPr lang="he-IL" sz="2600" dirty="0" smtClean="0"/>
          </a:p>
          <a:p>
            <a:pPr lvl="1"/>
            <a:r>
              <a:rPr lang="he-IL" sz="2600" dirty="0" smtClean="0"/>
              <a:t>ניהול רישום </a:t>
            </a:r>
            <a:r>
              <a:rPr lang="he-IL" sz="2600" dirty="0" smtClean="0"/>
              <a:t>מפורט של זכויות המלווים.</a:t>
            </a:r>
            <a:endParaRPr lang="he-IL" sz="2600" dirty="0" smtClean="0"/>
          </a:p>
          <a:p>
            <a:pPr lvl="1"/>
            <a:endParaRPr lang="he-IL" sz="2600" dirty="0" smtClean="0"/>
          </a:p>
          <a:p>
            <a:pPr lvl="1"/>
            <a:endParaRPr lang="he-IL" sz="2600" dirty="0"/>
          </a:p>
        </p:txBody>
      </p:sp>
      <p:sp>
        <p:nvSpPr>
          <p:cNvPr id="5" name="כותרת 1"/>
          <p:cNvSpPr txBox="1">
            <a:spLocks/>
          </p:cNvSpPr>
          <p:nvPr/>
        </p:nvSpPr>
        <p:spPr>
          <a:xfrm>
            <a:off x="457200" y="762440"/>
            <a:ext cx="8229600" cy="578328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he-IL" sz="4000" b="1" dirty="0">
                <a:solidFill>
                  <a:srgbClr val="0F6FC6">
                    <a:lumMod val="75000"/>
                  </a:srgbClr>
                </a:solidFill>
                <a:latin typeface="FrankRuehl" pitchFamily="34" charset="-79"/>
                <a:cs typeface="David"/>
              </a:rPr>
              <a:t>הגנות צרכניות שמירה על ענייני מלווה/לווה</a:t>
            </a:r>
            <a:endParaRPr lang="he-IL" sz="4000" b="1" dirty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0463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תוכן 3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767808"/>
          </a:xfrm>
        </p:spPr>
        <p:txBody>
          <a:bodyPr>
            <a:normAutofit/>
          </a:bodyPr>
          <a:lstStyle/>
          <a:p>
            <a:r>
              <a:rPr lang="he-IL" sz="3000" dirty="0" smtClean="0"/>
              <a:t>שמירה על ענייני הלווה</a:t>
            </a:r>
            <a:r>
              <a:rPr lang="he-IL" sz="3000" dirty="0" smtClean="0"/>
              <a:t>:</a:t>
            </a:r>
          </a:p>
          <a:p>
            <a:pPr lvl="1"/>
            <a:r>
              <a:rPr lang="he-IL" sz="2800" dirty="0" smtClean="0"/>
              <a:t>כל הוראות הגנת הצרכן החלות לפי פרק ח' לחוק, חלות גם לעניין פלטפורמות לתיווך באשראי;</a:t>
            </a:r>
            <a:endParaRPr lang="he-IL" sz="2800" dirty="0" smtClean="0"/>
          </a:p>
          <a:p>
            <a:pPr lvl="1"/>
            <a:r>
              <a:rPr lang="he-IL" sz="2800" dirty="0" smtClean="0"/>
              <a:t>על הפלטפורמה לשקף בפני הלווה את סך כל </a:t>
            </a:r>
            <a:r>
              <a:rPr lang="he-IL" sz="2800" dirty="0"/>
              <a:t>עלויות ההלוואה – </a:t>
            </a:r>
            <a:r>
              <a:rPr lang="he-IL" sz="2800" dirty="0" smtClean="0"/>
              <a:t>לרבות שיעורי ריבית ועמלות;</a:t>
            </a:r>
            <a:endParaRPr lang="he-IL" sz="2800" dirty="0"/>
          </a:p>
          <a:p>
            <a:pPr lvl="1"/>
            <a:r>
              <a:rPr lang="he-IL" sz="2800" dirty="0" smtClean="0"/>
              <a:t>הפלטפורמה תעדכן את הלווה </a:t>
            </a:r>
            <a:r>
              <a:rPr lang="he-IL" sz="2800" dirty="0"/>
              <a:t>אודות </a:t>
            </a:r>
            <a:r>
              <a:rPr lang="he-IL" sz="2800" dirty="0" smtClean="0"/>
              <a:t>האפשרות לפיה יימסרו פרטיו לידי המלווה, במידה ופיגר בהחזר האשראי, ולאחר שהפלטפורמה נקטה </a:t>
            </a:r>
            <a:r>
              <a:rPr lang="he-IL" sz="2800" dirty="0"/>
              <a:t>אמצעי גבייה סבירים.</a:t>
            </a:r>
          </a:p>
          <a:p>
            <a:pPr lvl="1"/>
            <a:endParaRPr lang="he-IL" sz="2600" dirty="0" smtClean="0"/>
          </a:p>
          <a:p>
            <a:pPr lvl="1"/>
            <a:endParaRPr lang="he-IL" dirty="0"/>
          </a:p>
        </p:txBody>
      </p:sp>
      <p:sp>
        <p:nvSpPr>
          <p:cNvPr id="5" name="כותרת 1"/>
          <p:cNvSpPr txBox="1">
            <a:spLocks/>
          </p:cNvSpPr>
          <p:nvPr/>
        </p:nvSpPr>
        <p:spPr>
          <a:xfrm>
            <a:off x="457200" y="762440"/>
            <a:ext cx="8229600" cy="578328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he-IL" sz="4000" b="1" dirty="0">
                <a:solidFill>
                  <a:srgbClr val="0F6FC6">
                    <a:lumMod val="75000"/>
                  </a:srgbClr>
                </a:solidFill>
                <a:latin typeface="FrankRuehl" pitchFamily="34" charset="-79"/>
                <a:cs typeface="David"/>
              </a:rPr>
              <a:t>הגנות צרכניות שמירה על ענייני מלווה/לווה</a:t>
            </a:r>
            <a:endParaRPr lang="he-IL" sz="4000" b="1" dirty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7033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 dir="r"/>
      </p:transition>
    </mc:Choice>
    <mc:Fallback xmlns="">
      <p:transition spd="slow">
        <p:wipe dir="r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1"/>
          <p:cNvSpPr>
            <a:spLocks noGrp="1"/>
          </p:cNvSpPr>
          <p:nvPr>
            <p:ph type="title"/>
          </p:nvPr>
        </p:nvSpPr>
        <p:spPr>
          <a:xfrm>
            <a:off x="457200" y="2896741"/>
            <a:ext cx="8229600" cy="748283"/>
          </a:xfrm>
        </p:spPr>
        <p:txBody>
          <a:bodyPr>
            <a:normAutofit/>
          </a:bodyPr>
          <a:lstStyle/>
          <a:p>
            <a:pPr algn="ctr"/>
            <a:r>
              <a:rPr lang="he-IL" sz="44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תודה </a:t>
            </a:r>
            <a:r>
              <a:rPr lang="he-IL" sz="4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רבה!</a:t>
            </a:r>
          </a:p>
        </p:txBody>
      </p:sp>
    </p:spTree>
    <p:extLst>
      <p:ext uri="{BB962C8B-B14F-4D97-AF65-F5344CB8AC3E}">
        <p14:creationId xmlns:p14="http://schemas.microsoft.com/office/powerpoint/2010/main" val="3311990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זרימה">
  <a:themeElements>
    <a:clrScheme name="זרימה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זרימה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זרימה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FDB6332-E579-4024-947B-CDB34451E63C}"/>
</file>

<file path=customXml/itemProps2.xml><?xml version="1.0" encoding="utf-8"?>
<ds:datastoreItem xmlns:ds="http://schemas.openxmlformats.org/officeDocument/2006/customXml" ds:itemID="{4740869C-C8CE-474C-9BA7-88607FAAFA67}"/>
</file>

<file path=customXml/itemProps3.xml><?xml version="1.0" encoding="utf-8"?>
<ds:datastoreItem xmlns:ds="http://schemas.openxmlformats.org/officeDocument/2006/customXml" ds:itemID="{2C7FA239-AF81-4717-AEBB-C8B85E65E4D9}"/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2922</TotalTime>
  <Words>396</Words>
  <Application>Microsoft Office PowerPoint</Application>
  <PresentationFormat>‫הצגה על המסך (4:3)</PresentationFormat>
  <Paragraphs>29</Paragraphs>
  <Slides>6</Slides>
  <Notes>1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6</vt:i4>
      </vt:variant>
    </vt:vector>
  </HeadingPairs>
  <TitlesOfParts>
    <vt:vector size="7" baseType="lpstr">
      <vt:lpstr>זרימה</vt:lpstr>
      <vt:lpstr>   P2P פלטפורמות תיווך אשראי (השקעות והלוואות המונים)   עו"ד ברוך לוברט סגן בכיר ליועץ המשפטי, משרד האוצר</vt:lpstr>
      <vt:lpstr>הגבלות לעניין עיסוק במתן אשראי</vt:lpstr>
      <vt:lpstr>חובת אי גילוי פרטי הלקוחות</vt:lpstr>
      <vt:lpstr>מצגת של PowerPoint</vt:lpstr>
      <vt:lpstr>מצגת של PowerPoint</vt:lpstr>
      <vt:lpstr>תודה רבה!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הלשכה המשפטית  משרד האוצר    אפריל 2015</dc:title>
  <dc:creator>יהונתן לוי</dc:creator>
  <cp:lastModifiedBy>אייל בן-ישעיה</cp:lastModifiedBy>
  <cp:revision>327</cp:revision>
  <cp:lastPrinted>2015-12-28T16:20:42Z</cp:lastPrinted>
  <dcterms:created xsi:type="dcterms:W3CDTF">2015-03-30T05:02:38Z</dcterms:created>
  <dcterms:modified xsi:type="dcterms:W3CDTF">2017-05-14T10:19:05Z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2016614</vt:r8>
  </property>
</Properties>
</file>