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s/slide1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8.xml" ContentType="application/vnd.openxmlformats-officedocument.presentationml.slideLayout+xml"/>
  <Override PartName="/ppt/slideLayouts/slideLayout22.xml" ContentType="application/vnd.openxmlformats-officedocument.presentationml.slideLayout+xml"/>
  <Override PartName="/ppt/slideLayouts/slideLayout29.xml" ContentType="application/vnd.openxmlformats-officedocument.presentationml.slideLayout+xml"/>
  <Override PartName="/ppt/slideLayouts/slideLayout23.xml" ContentType="application/vnd.openxmlformats-officedocument.presentationml.slideLayout+xml"/>
  <Override PartName="/ppt/slideLayouts/slideLayout25.xml" ContentType="application/vnd.openxmlformats-officedocument.presentationml.slideLayout+xml"/>
  <Override PartName="/ppt/slideLayouts/slideLayout27.xml" ContentType="application/vnd.openxmlformats-officedocument.presentationml.slideLayout+xml"/>
  <Override PartName="/ppt/slideLayouts/slideLayout24.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57" r:id="rId5"/>
    <p:sldId id="258" r:id="rId6"/>
    <p:sldId id="259" r:id="rId7"/>
    <p:sldId id="264" r:id="rId8"/>
    <p:sldId id="266" r:id="rId9"/>
    <p:sldId id="267" r:id="rId10"/>
    <p:sldId id="265" r:id="rId11"/>
    <p:sldId id="260" r:id="rId12"/>
    <p:sldId id="261" r:id="rId13"/>
    <p:sldId id="262" r:id="rId14"/>
    <p:sldId id="269" r:id="rId15"/>
    <p:sldId id="270" r:id="rId16"/>
    <p:sldId id="268" r:id="rId17"/>
    <p:sldId id="271" r:id="rId18"/>
    <p:sldId id="27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4994" autoAdjust="0"/>
    <p:restoredTop sz="94434" autoAdjust="0"/>
  </p:normalViewPr>
  <p:slideViewPr>
    <p:cSldViewPr snapToGrid="0">
      <p:cViewPr varScale="1">
        <p:scale>
          <a:sx n="90" d="100"/>
          <a:sy n="90" d="100"/>
        </p:scale>
        <p:origin x="-642"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customXml" Target="../customXml/item3.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customXml" Target="../customXml/item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customXml" Target="../customXml/item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_________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_________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__________Microsoft_Excel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5947712418300651E-2"/>
          <c:y val="2.4553571428571428E-2"/>
          <c:w val="0.93328306077124978"/>
          <c:h val="0.88922630764904387"/>
        </c:manualLayout>
      </c:layout>
      <c:barChart>
        <c:barDir val="col"/>
        <c:grouping val="percentStacked"/>
        <c:varyColors val="0"/>
        <c:ser>
          <c:idx val="0"/>
          <c:order val="0"/>
          <c:tx>
            <c:strRef>
              <c:f>גיליון1!$B$1</c:f>
              <c:strCache>
                <c:ptCount val="1"/>
                <c:pt idx="0">
                  <c:v>חלק חוקי</c:v>
                </c:pt>
              </c:strCache>
            </c:strRef>
          </c:tx>
          <c:spPr>
            <a:solidFill>
              <a:srgbClr val="00B050"/>
            </a:solidFill>
          </c:spPr>
          <c:invertIfNegative val="0"/>
          <c:dLbls>
            <c:dLbl>
              <c:idx val="0"/>
              <c:spPr/>
              <c:txPr>
                <a:bodyPr/>
                <a:lstStyle/>
                <a:p>
                  <a:pPr>
                    <a:defRPr sz="1600" b="1"/>
                  </a:pPr>
                  <a:endParaRPr lang="he-IL"/>
                </a:p>
              </c:txPr>
              <c:showLegendKey val="0"/>
              <c:showVal val="0"/>
              <c:showCatName val="0"/>
              <c:showSerName val="1"/>
              <c:showPercent val="0"/>
              <c:showBubbleSize val="0"/>
            </c:dLbl>
            <c:txPr>
              <a:bodyPr/>
              <a:lstStyle/>
              <a:p>
                <a:pPr>
                  <a:defRPr sz="1600"/>
                </a:pPr>
                <a:endParaRPr lang="he-IL"/>
              </a:p>
            </c:txPr>
            <c:showLegendKey val="0"/>
            <c:showVal val="0"/>
            <c:showCatName val="0"/>
            <c:showSerName val="1"/>
            <c:showPercent val="0"/>
            <c:showBubbleSize val="0"/>
            <c:showLeaderLines val="0"/>
          </c:dLbls>
          <c:cat>
            <c:strRef>
              <c:f>גיליון1!$A$2</c:f>
              <c:strCache>
                <c:ptCount val="1"/>
                <c:pt idx="0">
                  <c:v>תשלום בפועל לכל מרכיבי החריגה</c:v>
                </c:pt>
              </c:strCache>
            </c:strRef>
          </c:cat>
          <c:val>
            <c:numRef>
              <c:f>גיליון1!$B$2</c:f>
              <c:numCache>
                <c:formatCode>General</c:formatCode>
                <c:ptCount val="1"/>
                <c:pt idx="0">
                  <c:v>300</c:v>
                </c:pt>
              </c:numCache>
            </c:numRef>
          </c:val>
        </c:ser>
        <c:ser>
          <c:idx val="1"/>
          <c:order val="1"/>
          <c:tx>
            <c:strRef>
              <c:f>גיליון1!$C$1</c:f>
              <c:strCache>
                <c:ptCount val="1"/>
                <c:pt idx="0">
                  <c:v>חלק חורג</c:v>
                </c:pt>
              </c:strCache>
            </c:strRef>
          </c:tx>
          <c:spPr>
            <a:solidFill>
              <a:srgbClr val="FF0000"/>
            </a:solidFill>
          </c:spPr>
          <c:invertIfNegative val="0"/>
          <c:dLbls>
            <c:dLbl>
              <c:idx val="0"/>
              <c:layout/>
              <c:tx>
                <c:rich>
                  <a:bodyPr/>
                  <a:lstStyle/>
                  <a:p>
                    <a:pPr rtl="1">
                      <a:defRPr sz="1600" b="1"/>
                    </a:pPr>
                    <a:r>
                      <a:rPr lang="he-IL" sz="1600" b="1" dirty="0" smtClean="0"/>
                      <a:t>חריגה</a:t>
                    </a:r>
                    <a:r>
                      <a:rPr lang="he-IL" sz="1600" b="1" baseline="0" dirty="0" smtClean="0"/>
                      <a:t>  </a:t>
                    </a:r>
                    <a:r>
                      <a:rPr lang="he-IL" sz="1600" b="1" dirty="0" smtClean="0"/>
                      <a:t> 500</a:t>
                    </a:r>
                    <a:r>
                      <a:rPr lang="en-US" sz="1600" b="1" baseline="0" dirty="0" smtClean="0"/>
                      <a:t>M</a:t>
                    </a:r>
                    <a:endParaRPr lang="he-IL" dirty="0"/>
                  </a:p>
                </c:rich>
              </c:tx>
              <c:spPr/>
              <c:showLegendKey val="0"/>
              <c:showVal val="1"/>
              <c:showCatName val="0"/>
              <c:showSerName val="1"/>
              <c:showPercent val="0"/>
              <c:showBubbleSize val="0"/>
            </c:dLbl>
            <c:txPr>
              <a:bodyPr/>
              <a:lstStyle/>
              <a:p>
                <a:pPr>
                  <a:defRPr sz="1600" b="1"/>
                </a:pPr>
                <a:endParaRPr lang="he-IL"/>
              </a:p>
            </c:txPr>
            <c:showLegendKey val="0"/>
            <c:showVal val="1"/>
            <c:showCatName val="0"/>
            <c:showSerName val="1"/>
            <c:showPercent val="0"/>
            <c:showBubbleSize val="0"/>
            <c:showLeaderLines val="0"/>
          </c:dLbls>
          <c:cat>
            <c:strRef>
              <c:f>גיליון1!$A$2</c:f>
              <c:strCache>
                <c:ptCount val="1"/>
                <c:pt idx="0">
                  <c:v>תשלום בפועל לכל מרכיבי החריגה</c:v>
                </c:pt>
              </c:strCache>
            </c:strRef>
          </c:cat>
          <c:val>
            <c:numRef>
              <c:f>גיליון1!$C$2</c:f>
              <c:numCache>
                <c:formatCode>General</c:formatCode>
                <c:ptCount val="1"/>
                <c:pt idx="0">
                  <c:v>600</c:v>
                </c:pt>
              </c:numCache>
            </c:numRef>
          </c:val>
        </c:ser>
        <c:dLbls>
          <c:showLegendKey val="0"/>
          <c:showVal val="0"/>
          <c:showCatName val="0"/>
          <c:showSerName val="0"/>
          <c:showPercent val="0"/>
          <c:showBubbleSize val="0"/>
        </c:dLbls>
        <c:gapWidth val="150"/>
        <c:overlap val="100"/>
        <c:axId val="149771392"/>
        <c:axId val="149772928"/>
      </c:barChart>
      <c:catAx>
        <c:axId val="149771392"/>
        <c:scaling>
          <c:orientation val="minMax"/>
        </c:scaling>
        <c:delete val="0"/>
        <c:axPos val="b"/>
        <c:majorTickMark val="out"/>
        <c:minorTickMark val="none"/>
        <c:tickLblPos val="nextTo"/>
        <c:crossAx val="149772928"/>
        <c:crosses val="autoZero"/>
        <c:auto val="1"/>
        <c:lblAlgn val="ctr"/>
        <c:lblOffset val="100"/>
        <c:noMultiLvlLbl val="0"/>
      </c:catAx>
      <c:valAx>
        <c:axId val="149772928"/>
        <c:scaling>
          <c:orientation val="minMax"/>
        </c:scaling>
        <c:delete val="1"/>
        <c:axPos val="l"/>
        <c:numFmt formatCode="0%" sourceLinked="1"/>
        <c:majorTickMark val="out"/>
        <c:minorTickMark val="none"/>
        <c:tickLblPos val="nextTo"/>
        <c:crossAx val="149771392"/>
        <c:crosses val="autoZero"/>
        <c:crossBetween val="between"/>
      </c:valAx>
      <c:spPr>
        <a:noFill/>
      </c:spPr>
    </c:plotArea>
    <c:plotVisOnly val="1"/>
    <c:dispBlanksAs val="gap"/>
    <c:showDLblsOverMax val="0"/>
  </c:chart>
  <c:txPr>
    <a:bodyPr/>
    <a:lstStyle/>
    <a:p>
      <a:pPr>
        <a:defRPr sz="1800"/>
      </a:pPr>
      <a:endParaRPr lang="he-I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0"/>
    <c:plotArea>
      <c:layout>
        <c:manualLayout>
          <c:layoutTarget val="inner"/>
          <c:xMode val="edge"/>
          <c:yMode val="edge"/>
          <c:x val="4.3725493498361002E-2"/>
          <c:y val="0"/>
          <c:w val="0.93328306077124978"/>
          <c:h val="0.88922630764904387"/>
        </c:manualLayout>
      </c:layout>
      <c:barChart>
        <c:barDir val="col"/>
        <c:grouping val="percentStacked"/>
        <c:varyColors val="0"/>
        <c:ser>
          <c:idx val="0"/>
          <c:order val="0"/>
          <c:tx>
            <c:strRef>
              <c:f>גיליון1!$B$1</c:f>
              <c:strCache>
                <c:ptCount val="1"/>
                <c:pt idx="0">
                  <c:v>הפחתת המדינה</c:v>
                </c:pt>
              </c:strCache>
            </c:strRef>
          </c:tx>
          <c:spPr>
            <a:solidFill>
              <a:schemeClr val="accent2">
                <a:lumMod val="60000"/>
                <a:lumOff val="40000"/>
              </a:schemeClr>
            </a:solidFill>
          </c:spPr>
          <c:invertIfNegative val="0"/>
          <c:dLbls>
            <c:dLbl>
              <c:idx val="0"/>
              <c:layout>
                <c:manualLayout>
                  <c:x val="3.2679738562091504E-3"/>
                  <c:y val="-4.060913705583756E-2"/>
                </c:manualLayout>
              </c:layout>
              <c:tx>
                <c:rich>
                  <a:bodyPr/>
                  <a:lstStyle/>
                  <a:p>
                    <a:r>
                      <a:rPr lang="he-IL" sz="1400" dirty="0" smtClean="0"/>
                      <a:t>הפחתת המדינה</a:t>
                    </a:r>
                    <a:r>
                      <a:rPr lang="he-IL" sz="1400" baseline="0" dirty="0" smtClean="0"/>
                      <a:t> </a:t>
                    </a:r>
                    <a:r>
                      <a:rPr lang="he-IL" sz="1400" dirty="0" smtClean="0"/>
                      <a:t>69</a:t>
                    </a:r>
                    <a:r>
                      <a:rPr lang="he-IL" sz="1400" dirty="0"/>
                      <a:t>%</a:t>
                    </a:r>
                    <a:endParaRPr lang="he-IL" dirty="0"/>
                  </a:p>
                </c:rich>
              </c:tx>
              <c:showLegendKey val="0"/>
              <c:showVal val="1"/>
              <c:showCatName val="0"/>
              <c:showSerName val="1"/>
              <c:showPercent val="0"/>
              <c:showBubbleSize val="0"/>
            </c:dLbl>
            <c:txPr>
              <a:bodyPr/>
              <a:lstStyle/>
              <a:p>
                <a:pPr>
                  <a:defRPr sz="1400" b="1"/>
                </a:pPr>
                <a:endParaRPr lang="he-IL"/>
              </a:p>
            </c:txPr>
            <c:showLegendKey val="0"/>
            <c:showVal val="1"/>
            <c:showCatName val="0"/>
            <c:showSerName val="1"/>
            <c:showPercent val="0"/>
            <c:showBubbleSize val="0"/>
            <c:showLeaderLines val="0"/>
          </c:dLbls>
          <c:cat>
            <c:strRef>
              <c:f>גיליון1!$A$2</c:f>
              <c:strCache>
                <c:ptCount val="1"/>
                <c:pt idx="0">
                  <c:v>סך חריגה 500M</c:v>
                </c:pt>
              </c:strCache>
            </c:strRef>
          </c:cat>
          <c:val>
            <c:numRef>
              <c:f>גיליון1!$B$2</c:f>
              <c:numCache>
                <c:formatCode>0%</c:formatCode>
                <c:ptCount val="1"/>
                <c:pt idx="0">
                  <c:v>0.69</c:v>
                </c:pt>
              </c:numCache>
            </c:numRef>
          </c:val>
        </c:ser>
        <c:ser>
          <c:idx val="1"/>
          <c:order val="1"/>
          <c:tx>
            <c:strRef>
              <c:f>גיליון1!$C$1</c:f>
              <c:strCache>
                <c:ptCount val="1"/>
                <c:pt idx="0">
                  <c:v>החזר נדרש</c:v>
                </c:pt>
              </c:strCache>
            </c:strRef>
          </c:tx>
          <c:spPr>
            <a:solidFill>
              <a:srgbClr val="CC0000"/>
            </a:solidFill>
          </c:spPr>
          <c:invertIfNegative val="0"/>
          <c:dPt>
            <c:idx val="0"/>
            <c:invertIfNegative val="0"/>
            <c:bubble3D val="0"/>
            <c:spPr>
              <a:solidFill>
                <a:srgbClr val="FF0000"/>
              </a:solidFill>
            </c:spPr>
          </c:dPt>
          <c:dLbls>
            <c:dLbl>
              <c:idx val="0"/>
              <c:layout/>
              <c:tx>
                <c:rich>
                  <a:bodyPr/>
                  <a:lstStyle/>
                  <a:p>
                    <a:pPr rtl="0">
                      <a:defRPr sz="1600" b="1"/>
                    </a:pPr>
                    <a:r>
                      <a:rPr lang="he-IL" sz="1600" dirty="0"/>
                      <a:t>החזר </a:t>
                    </a:r>
                    <a:r>
                      <a:rPr lang="he-IL" sz="1600" dirty="0" smtClean="0"/>
                      <a:t>נדרש 153</a:t>
                    </a:r>
                    <a:r>
                      <a:rPr lang="en-US" sz="1600" dirty="0" smtClean="0"/>
                      <a:t>M</a:t>
                    </a:r>
                    <a:endParaRPr lang="he-IL" dirty="0"/>
                  </a:p>
                </c:rich>
              </c:tx>
              <c:spPr/>
              <c:showLegendKey val="0"/>
              <c:showVal val="1"/>
              <c:showCatName val="0"/>
              <c:showSerName val="1"/>
              <c:showPercent val="0"/>
              <c:showBubbleSize val="0"/>
            </c:dLbl>
            <c:txPr>
              <a:bodyPr/>
              <a:lstStyle/>
              <a:p>
                <a:pPr>
                  <a:defRPr sz="1600" b="1"/>
                </a:pPr>
                <a:endParaRPr lang="he-IL"/>
              </a:p>
            </c:txPr>
            <c:showLegendKey val="0"/>
            <c:showVal val="1"/>
            <c:showCatName val="0"/>
            <c:showSerName val="1"/>
            <c:showPercent val="0"/>
            <c:showBubbleSize val="0"/>
            <c:showLeaderLines val="0"/>
          </c:dLbls>
          <c:cat>
            <c:strRef>
              <c:f>גיליון1!$A$2</c:f>
              <c:strCache>
                <c:ptCount val="1"/>
                <c:pt idx="0">
                  <c:v>סך חריגה 500M</c:v>
                </c:pt>
              </c:strCache>
            </c:strRef>
          </c:cat>
          <c:val>
            <c:numRef>
              <c:f>גיליון1!$C$2</c:f>
              <c:numCache>
                <c:formatCode>0%</c:formatCode>
                <c:ptCount val="1"/>
                <c:pt idx="0">
                  <c:v>0.31</c:v>
                </c:pt>
              </c:numCache>
            </c:numRef>
          </c:val>
        </c:ser>
        <c:dLbls>
          <c:showLegendKey val="0"/>
          <c:showVal val="0"/>
          <c:showCatName val="0"/>
          <c:showSerName val="0"/>
          <c:showPercent val="0"/>
          <c:showBubbleSize val="0"/>
        </c:dLbls>
        <c:gapWidth val="150"/>
        <c:overlap val="100"/>
        <c:axId val="149008768"/>
        <c:axId val="149010304"/>
      </c:barChart>
      <c:catAx>
        <c:axId val="149008768"/>
        <c:scaling>
          <c:orientation val="minMax"/>
        </c:scaling>
        <c:delete val="0"/>
        <c:axPos val="b"/>
        <c:numFmt formatCode="General" sourceLinked="1"/>
        <c:majorTickMark val="out"/>
        <c:minorTickMark val="none"/>
        <c:tickLblPos val="nextTo"/>
        <c:crossAx val="149010304"/>
        <c:crosses val="autoZero"/>
        <c:auto val="1"/>
        <c:lblAlgn val="ctr"/>
        <c:lblOffset val="100"/>
        <c:noMultiLvlLbl val="0"/>
      </c:catAx>
      <c:valAx>
        <c:axId val="149010304"/>
        <c:scaling>
          <c:orientation val="minMax"/>
        </c:scaling>
        <c:delete val="1"/>
        <c:axPos val="l"/>
        <c:numFmt formatCode="0%" sourceLinked="1"/>
        <c:majorTickMark val="out"/>
        <c:minorTickMark val="none"/>
        <c:tickLblPos val="nextTo"/>
        <c:crossAx val="149008768"/>
        <c:crosses val="autoZero"/>
        <c:crossBetween val="between"/>
      </c:valAx>
    </c:plotArea>
    <c:plotVisOnly val="1"/>
    <c:dispBlanksAs val="gap"/>
    <c:showDLblsOverMax val="0"/>
  </c:chart>
  <c:txPr>
    <a:bodyPr/>
    <a:lstStyle/>
    <a:p>
      <a:pPr>
        <a:defRPr sz="1800"/>
      </a:pPr>
      <a:endParaRPr lang="he-I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5947712418300651E-2"/>
          <c:y val="2.4553571428571428E-2"/>
          <c:w val="0.93328306077124978"/>
          <c:h val="0.88922630764904387"/>
        </c:manualLayout>
      </c:layout>
      <c:barChart>
        <c:barDir val="col"/>
        <c:grouping val="percentStacked"/>
        <c:varyColors val="0"/>
        <c:ser>
          <c:idx val="0"/>
          <c:order val="0"/>
          <c:tx>
            <c:strRef>
              <c:f>גיליון1!$B$1</c:f>
              <c:strCache>
                <c:ptCount val="1"/>
                <c:pt idx="0">
                  <c:v>חלק חוקי</c:v>
                </c:pt>
              </c:strCache>
            </c:strRef>
          </c:tx>
          <c:spPr>
            <a:solidFill>
              <a:srgbClr val="FF0000"/>
            </a:solidFill>
            <a:ln>
              <a:solidFill>
                <a:schemeClr val="tx1"/>
              </a:solidFill>
            </a:ln>
          </c:spPr>
          <c:invertIfNegative val="0"/>
          <c:dPt>
            <c:idx val="0"/>
            <c:invertIfNegative val="0"/>
            <c:bubble3D val="0"/>
            <c:spPr>
              <a:solidFill>
                <a:schemeClr val="bg1">
                  <a:lumMod val="50000"/>
                </a:schemeClr>
              </a:solidFill>
              <a:ln>
                <a:solidFill>
                  <a:schemeClr val="tx1"/>
                </a:solidFill>
              </a:ln>
            </c:spPr>
          </c:dPt>
          <c:cat>
            <c:strRef>
              <c:f>גיליון1!$A$2</c:f>
              <c:strCache>
                <c:ptCount val="1"/>
                <c:pt idx="0">
                  <c:v>תשלום בפועל עבור אש"ל,כלכלה והוצאות חוץ</c:v>
                </c:pt>
              </c:strCache>
            </c:strRef>
          </c:cat>
          <c:val>
            <c:numRef>
              <c:f>גיליון1!$B$2</c:f>
              <c:numCache>
                <c:formatCode>General</c:formatCode>
                <c:ptCount val="1"/>
                <c:pt idx="0">
                  <c:v>42</c:v>
                </c:pt>
              </c:numCache>
            </c:numRef>
          </c:val>
        </c:ser>
        <c:ser>
          <c:idx val="1"/>
          <c:order val="1"/>
          <c:tx>
            <c:strRef>
              <c:f>גיליון1!$C$1</c:f>
              <c:strCache>
                <c:ptCount val="1"/>
                <c:pt idx="0">
                  <c:v>חלק חורג</c:v>
                </c:pt>
              </c:strCache>
            </c:strRef>
          </c:tx>
          <c:spPr>
            <a:solidFill>
              <a:srgbClr val="FF0000"/>
            </a:solidFill>
            <a:ln>
              <a:solidFill>
                <a:schemeClr val="tx1"/>
              </a:solidFill>
            </a:ln>
          </c:spPr>
          <c:invertIfNegative val="0"/>
          <c:dPt>
            <c:idx val="0"/>
            <c:invertIfNegative val="0"/>
            <c:bubble3D val="0"/>
            <c:spPr>
              <a:solidFill>
                <a:schemeClr val="bg1">
                  <a:lumMod val="50000"/>
                </a:schemeClr>
              </a:solidFill>
              <a:ln>
                <a:solidFill>
                  <a:schemeClr val="tx1"/>
                </a:solidFill>
              </a:ln>
            </c:spPr>
          </c:dPt>
          <c:dLbls>
            <c:dLbl>
              <c:idx val="0"/>
              <c:layout/>
              <c:tx>
                <c:rich>
                  <a:bodyPr/>
                  <a:lstStyle/>
                  <a:p>
                    <a:r>
                      <a:rPr lang="he-IL" sz="1600" b="1" dirty="0" smtClean="0"/>
                      <a:t>42%</a:t>
                    </a:r>
                    <a:endParaRPr lang="he-IL" dirty="0"/>
                  </a:p>
                </c:rich>
              </c:tx>
              <c:showLegendKey val="0"/>
              <c:showVal val="1"/>
              <c:showCatName val="0"/>
              <c:showSerName val="1"/>
              <c:showPercent val="0"/>
              <c:showBubbleSize val="0"/>
            </c:dLbl>
            <c:txPr>
              <a:bodyPr/>
              <a:lstStyle/>
              <a:p>
                <a:pPr>
                  <a:defRPr sz="1600" b="1"/>
                </a:pPr>
                <a:endParaRPr lang="he-IL"/>
              </a:p>
            </c:txPr>
            <c:showLegendKey val="0"/>
            <c:showVal val="1"/>
            <c:showCatName val="0"/>
            <c:showSerName val="1"/>
            <c:showPercent val="0"/>
            <c:showBubbleSize val="0"/>
            <c:showLeaderLines val="0"/>
          </c:dLbls>
          <c:cat>
            <c:strRef>
              <c:f>גיליון1!$A$2</c:f>
              <c:strCache>
                <c:ptCount val="1"/>
                <c:pt idx="0">
                  <c:v>תשלום בפועל עבור אש"ל,כלכלה והוצאות חוץ</c:v>
                </c:pt>
              </c:strCache>
            </c:strRef>
          </c:cat>
          <c:val>
            <c:numRef>
              <c:f>גיליון1!$C$2</c:f>
              <c:numCache>
                <c:formatCode>General</c:formatCode>
                <c:ptCount val="1"/>
                <c:pt idx="0">
                  <c:v>58</c:v>
                </c:pt>
              </c:numCache>
            </c:numRef>
          </c:val>
        </c:ser>
        <c:dLbls>
          <c:showLegendKey val="0"/>
          <c:showVal val="0"/>
          <c:showCatName val="0"/>
          <c:showSerName val="0"/>
          <c:showPercent val="0"/>
          <c:showBubbleSize val="0"/>
        </c:dLbls>
        <c:gapWidth val="150"/>
        <c:overlap val="100"/>
        <c:axId val="149116032"/>
        <c:axId val="149117568"/>
      </c:barChart>
      <c:catAx>
        <c:axId val="149116032"/>
        <c:scaling>
          <c:orientation val="minMax"/>
        </c:scaling>
        <c:delete val="0"/>
        <c:axPos val="b"/>
        <c:majorTickMark val="out"/>
        <c:minorTickMark val="none"/>
        <c:tickLblPos val="nextTo"/>
        <c:crossAx val="149117568"/>
        <c:crosses val="autoZero"/>
        <c:auto val="1"/>
        <c:lblAlgn val="ctr"/>
        <c:lblOffset val="100"/>
        <c:noMultiLvlLbl val="0"/>
      </c:catAx>
      <c:valAx>
        <c:axId val="149117568"/>
        <c:scaling>
          <c:orientation val="minMax"/>
        </c:scaling>
        <c:delete val="1"/>
        <c:axPos val="l"/>
        <c:numFmt formatCode="0%" sourceLinked="1"/>
        <c:majorTickMark val="out"/>
        <c:minorTickMark val="none"/>
        <c:tickLblPos val="nextTo"/>
        <c:crossAx val="149116032"/>
        <c:crosses val="autoZero"/>
        <c:crossBetween val="between"/>
      </c:valAx>
      <c:spPr>
        <a:noFill/>
      </c:spPr>
    </c:plotArea>
    <c:plotVisOnly val="1"/>
    <c:dispBlanksAs val="gap"/>
    <c:showDLblsOverMax val="0"/>
  </c:chart>
  <c:txPr>
    <a:bodyPr/>
    <a:lstStyle/>
    <a:p>
      <a:pPr>
        <a:defRPr sz="1800"/>
      </a:pPr>
      <a:endParaRPr lang="he-IL"/>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E9E9882-586E-4F53-A8BE-691C17CA294C}" type="datetimeFigureOut">
              <a:rPr lang="en-US" smtClean="0"/>
              <a:t>5/14/2017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409580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9E9882-586E-4F53-A8BE-691C17CA294C}" type="datetimeFigureOut">
              <a:rPr lang="en-US" smtClean="0"/>
              <a:t>5/14/2017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3213621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49"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49"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9E9882-586E-4F53-A8BE-691C17CA294C}" type="datetimeFigureOut">
              <a:rPr lang="en-US" smtClean="0"/>
              <a:t>5/14/2017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38154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E9E9882-586E-4F53-A8BE-691C17CA294C}" type="datetimeFigureOut">
              <a:rPr lang="en-US" smtClean="0"/>
              <a:t>5/14/2017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2498410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E9E9882-586E-4F53-A8BE-691C17CA294C}" type="datetimeFigureOut">
              <a:rPr lang="en-US" smtClean="0"/>
              <a:t>5/14/2017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2237684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E9E9882-586E-4F53-A8BE-691C17CA294C}" type="datetimeFigureOut">
              <a:rPr lang="en-US" smtClean="0"/>
              <a:t>5/14/2017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24620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9E9882-586E-4F53-A8BE-691C17CA294C}" type="datetimeFigureOut">
              <a:rPr lang="en-US" smtClean="0"/>
              <a:t>5/14/2017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3468853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9E9882-586E-4F53-A8BE-691C17CA294C}" type="datetimeFigureOut">
              <a:rPr lang="en-US" smtClean="0"/>
              <a:t>5/14/2017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4208244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9E9882-586E-4F53-A8BE-691C17CA294C}" type="datetimeFigureOut">
              <a:rPr lang="en-US" smtClean="0"/>
              <a:t>5/14/2017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2830104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9E9882-586E-4F53-A8BE-691C17CA294C}" type="datetimeFigureOut">
              <a:rPr lang="en-US" smtClean="0"/>
              <a:t>5/14/2017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2012807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9E9882-586E-4F53-A8BE-691C17CA294C}" type="datetimeFigureOut">
              <a:rPr lang="en-US" smtClean="0"/>
              <a:t>5/14/2017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182A3-8E03-43AC-905A-B71F24470A76}" type="slidenum">
              <a:rPr lang="en-US" smtClean="0"/>
              <a:t>‹#›</a:t>
            </a:fld>
            <a:endParaRPr lang="en-US"/>
          </a:p>
        </p:txBody>
      </p:sp>
    </p:spTree>
    <p:extLst>
      <p:ext uri="{BB962C8B-B14F-4D97-AF65-F5344CB8AC3E}">
        <p14:creationId xmlns:p14="http://schemas.microsoft.com/office/powerpoint/2010/main" val="24024227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914400" y="2130430"/>
            <a:ext cx="103632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220125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942663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63084" y="4406905"/>
            <a:ext cx="103632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551769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609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197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282659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3081084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0868727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361254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609603" y="273050"/>
            <a:ext cx="4011084"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766733" y="273052"/>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609603" y="1435102"/>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9215875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89717" y="4800600"/>
            <a:ext cx="73152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3693740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8445376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39200" y="274639"/>
            <a:ext cx="27432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609600" y="274639"/>
            <a:ext cx="80264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6014391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914400" y="2130426"/>
            <a:ext cx="103632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22278097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2452384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63084" y="4406901"/>
            <a:ext cx="103632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910722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3220071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he-IL">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615663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0176694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he-IL">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649219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609601" y="273050"/>
            <a:ext cx="4011084"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133766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89717" y="4800600"/>
            <a:ext cx="73152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he-IL">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2849289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9856882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39200" y="274639"/>
            <a:ext cx="27432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609600" y="274639"/>
            <a:ext cx="80264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BFB9A6A3-C42D-4A4E-9DD8-39C0CBB97F1B}" type="datetimeFigureOut">
              <a:rPr lang="he-IL" smtClean="0">
                <a:solidFill>
                  <a:prstClr val="black">
                    <a:tint val="75000"/>
                  </a:prstClr>
                </a:solidFill>
              </a:rPr>
              <a:pPr/>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he-IL">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4EEF22BC-D044-4E68-A956-0E6BA42B2F8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771768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9E9882-586E-4F53-A8BE-691C17CA294C}" type="datetimeFigureOut">
              <a:rPr lang="en-US" smtClean="0"/>
              <a:t>5/14/2017</a:t>
            </a:fld>
            <a:endParaRPr lang="en-US"/>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D182A3-8E03-43AC-905A-B71F24470A76}" type="slidenum">
              <a:rPr lang="en-US" smtClean="0"/>
              <a:t>‹#›</a:t>
            </a:fld>
            <a:endParaRPr lang="en-US"/>
          </a:p>
        </p:txBody>
      </p:sp>
    </p:spTree>
    <p:extLst>
      <p:ext uri="{BB962C8B-B14F-4D97-AF65-F5344CB8AC3E}">
        <p14:creationId xmlns:p14="http://schemas.microsoft.com/office/powerpoint/2010/main" val="810428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609600" y="1600204"/>
            <a:ext cx="109728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737600" y="6356355"/>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pPr rtl="1"/>
            <a:fld id="{BFB9A6A3-C42D-4A4E-9DD8-39C0CBB97F1B}" type="datetimeFigureOut">
              <a:rPr lang="he-IL" smtClean="0">
                <a:solidFill>
                  <a:prstClr val="black">
                    <a:tint val="75000"/>
                  </a:prstClr>
                </a:solidFill>
              </a:rPr>
              <a:pPr rtl="1"/>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4165600" y="6356355"/>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pPr rtl="1"/>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609600" y="6356355"/>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pPr rtl="1"/>
            <a:fld id="{4EEF22BC-D044-4E68-A956-0E6BA42B2F82}" type="slidenum">
              <a:rPr lang="he-IL" smtClean="0">
                <a:solidFill>
                  <a:prstClr val="black">
                    <a:tint val="75000"/>
                  </a:prstClr>
                </a:solidFill>
              </a:rPr>
              <a:pPr rtl="1"/>
              <a:t>‹#›</a:t>
            </a:fld>
            <a:endParaRPr lang="he-IL">
              <a:solidFill>
                <a:prstClr val="black">
                  <a:tint val="75000"/>
                </a:prstClr>
              </a:solidFill>
            </a:endParaRPr>
          </a:p>
        </p:txBody>
      </p:sp>
    </p:spTree>
    <p:extLst>
      <p:ext uri="{BB962C8B-B14F-4D97-AF65-F5344CB8AC3E}">
        <p14:creationId xmlns:p14="http://schemas.microsoft.com/office/powerpoint/2010/main" val="5150720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pPr rtl="1"/>
            <a:fld id="{BFB9A6A3-C42D-4A4E-9DD8-39C0CBB97F1B}" type="datetimeFigureOut">
              <a:rPr lang="he-IL" smtClean="0">
                <a:solidFill>
                  <a:prstClr val="black">
                    <a:tint val="75000"/>
                  </a:prstClr>
                </a:solidFill>
              </a:rPr>
              <a:pPr rtl="1"/>
              <a:t>י"ח/אייר/תשע"ז</a:t>
            </a:fld>
            <a:endParaRPr lang="he-IL">
              <a:solidFill>
                <a:prstClr val="black">
                  <a:tint val="75000"/>
                </a:prstClr>
              </a:solidFill>
            </a:endParaRPr>
          </a:p>
        </p:txBody>
      </p:sp>
      <p:sp>
        <p:nvSpPr>
          <p:cNvPr id="5" name="מציין מיקום של כותרת תחתונה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pPr rtl="1"/>
            <a:endParaRPr lang="he-IL">
              <a:solidFill>
                <a:prstClr val="black">
                  <a:tint val="75000"/>
                </a:prstClr>
              </a:solidFill>
            </a:endParaRPr>
          </a:p>
        </p:txBody>
      </p:sp>
      <p:sp>
        <p:nvSpPr>
          <p:cNvPr id="6" name="מציין מיקום של מספר שקופית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pPr rtl="1"/>
            <a:fld id="{4EEF22BC-D044-4E68-A956-0E6BA42B2F82}" type="slidenum">
              <a:rPr lang="he-IL" smtClean="0">
                <a:solidFill>
                  <a:prstClr val="black">
                    <a:tint val="75000"/>
                  </a:prstClr>
                </a:solidFill>
              </a:rPr>
              <a:pPr rtl="1"/>
              <a:t>‹#›</a:t>
            </a:fld>
            <a:endParaRPr lang="he-IL">
              <a:solidFill>
                <a:prstClr val="black">
                  <a:tint val="75000"/>
                </a:prstClr>
              </a:solidFill>
            </a:endParaRPr>
          </a:p>
        </p:txBody>
      </p:sp>
    </p:spTree>
    <p:extLst>
      <p:ext uri="{BB962C8B-B14F-4D97-AF65-F5344CB8AC3E}">
        <p14:creationId xmlns:p14="http://schemas.microsoft.com/office/powerpoint/2010/main" val="3898246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emf"/></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0684" y="1371600"/>
            <a:ext cx="11178364" cy="3371740"/>
          </a:xfrm>
        </p:spPr>
        <p:txBody>
          <a:bodyPr>
            <a:normAutofit fontScale="90000"/>
          </a:bodyPr>
          <a:lstStyle/>
          <a:p>
            <a:r>
              <a:rPr lang="he-IL" sz="4400" dirty="0" smtClean="0"/>
              <a:t/>
            </a:r>
            <a:br>
              <a:rPr lang="he-IL" sz="4400" dirty="0" smtClean="0"/>
            </a:br>
            <a:r>
              <a:rPr lang="he-IL" sz="4400" dirty="0"/>
              <a:t/>
            </a:r>
            <a:br>
              <a:rPr lang="he-IL" sz="4400" dirty="0"/>
            </a:br>
            <a:r>
              <a:rPr lang="he-IL" sz="4400" dirty="0" smtClean="0"/>
              <a:t/>
            </a:r>
            <a:br>
              <a:rPr lang="he-IL" sz="4400" dirty="0" smtClean="0"/>
            </a:br>
            <a:r>
              <a:rPr lang="he-IL" sz="4400" dirty="0"/>
              <a:t/>
            </a:r>
            <a:br>
              <a:rPr lang="he-IL" sz="4400" dirty="0"/>
            </a:br>
            <a:r>
              <a:rPr lang="he-IL" sz="4400" dirty="0" smtClean="0"/>
              <a:t/>
            </a:r>
            <a:br>
              <a:rPr lang="he-IL" sz="4400" dirty="0" smtClean="0"/>
            </a:br>
            <a:r>
              <a:rPr lang="en-US" sz="4400" dirty="0" smtClean="0"/>
              <a:t/>
            </a:r>
            <a:br>
              <a:rPr lang="en-US" sz="4400" dirty="0" smtClean="0"/>
            </a:br>
            <a:r>
              <a:rPr lang="he-IL" sz="4400" dirty="0" smtClean="0"/>
              <a:t/>
            </a:r>
            <a:br>
              <a:rPr lang="he-IL" sz="4400" dirty="0" smtClean="0"/>
            </a:br>
            <a:r>
              <a:rPr lang="he-IL" dirty="0" smtClean="0"/>
              <a:t>מצגת </a:t>
            </a:r>
            <a:r>
              <a:rPr lang="he-IL" dirty="0"/>
              <a:t>הסבר </a:t>
            </a:r>
            <a:r>
              <a:rPr lang="he-IL" dirty="0" smtClean="0"/>
              <a:t>לוועדת הכלכלה</a:t>
            </a:r>
            <a:r>
              <a:rPr lang="he-IL" sz="4400" dirty="0" smtClean="0"/>
              <a:t/>
            </a:r>
            <a:br>
              <a:rPr lang="he-IL" sz="4400" dirty="0" smtClean="0"/>
            </a:br>
            <a:r>
              <a:rPr lang="en-US" sz="4400" dirty="0" smtClean="0"/>
              <a:t/>
            </a:r>
            <a:br>
              <a:rPr lang="en-US" sz="4400" dirty="0" smtClean="0"/>
            </a:br>
            <a:r>
              <a:rPr lang="he-IL" sz="4400" dirty="0"/>
              <a:t/>
            </a:r>
            <a:br>
              <a:rPr lang="he-IL" sz="4400" dirty="0"/>
            </a:br>
            <a:r>
              <a:rPr lang="he-IL" sz="4400" dirty="0" smtClean="0"/>
              <a:t>הסכם חריגות שכר בחברת החשמל </a:t>
            </a:r>
            <a:br>
              <a:rPr lang="he-IL" sz="4400" dirty="0" smtClean="0"/>
            </a:br>
            <a:r>
              <a:rPr lang="he-IL" sz="4400" dirty="0" smtClean="0"/>
              <a:t>הגובה כספים מעובדים פשוטים</a:t>
            </a:r>
            <a:br>
              <a:rPr lang="he-IL" sz="4400" dirty="0" smtClean="0"/>
            </a:br>
            <a:r>
              <a:rPr lang="he-IL" sz="4400" dirty="0" smtClean="0"/>
              <a:t>בכדי לכסות על חריגות השכר של ההנהלה הבכירה</a:t>
            </a:r>
            <a:endParaRPr lang="en-US" sz="4400" dirty="0"/>
          </a:p>
        </p:txBody>
      </p:sp>
    </p:spTree>
    <p:extLst>
      <p:ext uri="{BB962C8B-B14F-4D97-AF65-F5344CB8AC3E}">
        <p14:creationId xmlns:p14="http://schemas.microsoft.com/office/powerpoint/2010/main" val="18060362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33890" t="10181" r="36896" b="11377"/>
          <a:stretch/>
        </p:blipFill>
        <p:spPr>
          <a:xfrm>
            <a:off x="98409" y="30341"/>
            <a:ext cx="5165255" cy="6827663"/>
          </a:xfrm>
          <a:prstGeom prst="rect">
            <a:avLst/>
          </a:prstGeom>
        </p:spPr>
      </p:pic>
      <p:cxnSp>
        <p:nvCxnSpPr>
          <p:cNvPr id="6" name="Straight Arrow Connector 5"/>
          <p:cNvCxnSpPr/>
          <p:nvPr/>
        </p:nvCxnSpPr>
        <p:spPr>
          <a:xfrm flipH="1">
            <a:off x="2403234" y="1711569"/>
            <a:ext cx="3130060" cy="33645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itle 1"/>
          <p:cNvSpPr txBox="1">
            <a:spLocks/>
          </p:cNvSpPr>
          <p:nvPr/>
        </p:nvSpPr>
        <p:spPr>
          <a:xfrm>
            <a:off x="5349952" y="3569195"/>
            <a:ext cx="6399027" cy="2782112"/>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he-IL" sz="3600" dirty="0"/>
              <a:t>זוהי החלטה שאינה חוקית.</a:t>
            </a:r>
          </a:p>
          <a:p>
            <a:pPr algn="r" rtl="1"/>
            <a:r>
              <a:rPr lang="he-IL" sz="3600" dirty="0"/>
              <a:t>לא ייתכן שיפחיתו לעובד </a:t>
            </a:r>
            <a:r>
              <a:rPr lang="he-IL" sz="3600" dirty="0" err="1"/>
              <a:t>מסויים</a:t>
            </a:r>
            <a:r>
              <a:rPr lang="he-IL" sz="3600" dirty="0"/>
              <a:t> משכרו במטרה להוסיף ולהגדיל לאחר את שכרו.  </a:t>
            </a:r>
          </a:p>
          <a:p>
            <a:pPr algn="r" rtl="1"/>
            <a:endParaRPr lang="he-IL" sz="3600" dirty="0"/>
          </a:p>
          <a:p>
            <a:pPr algn="r" rtl="1"/>
            <a:r>
              <a:rPr lang="he-IL" sz="3600" dirty="0"/>
              <a:t>בנוסף מדובר כאן בייצוג לא הולם כאשר מקריבים את האינטרסים של כלל העובדים למען אינטרס של קבוצה קטנה ומצומצמת של מנהלים.</a:t>
            </a:r>
            <a:endParaRPr lang="en-US" sz="3600" dirty="0"/>
          </a:p>
        </p:txBody>
      </p:sp>
      <p:sp>
        <p:nvSpPr>
          <p:cNvPr id="2" name="Title 1"/>
          <p:cNvSpPr>
            <a:spLocks noGrp="1"/>
          </p:cNvSpPr>
          <p:nvPr>
            <p:ph type="title"/>
          </p:nvPr>
        </p:nvSpPr>
        <p:spPr>
          <a:xfrm>
            <a:off x="4689232" y="365124"/>
            <a:ext cx="7059747" cy="2788383"/>
          </a:xfrm>
        </p:spPr>
        <p:txBody>
          <a:bodyPr>
            <a:normAutofit/>
          </a:bodyPr>
          <a:lstStyle/>
          <a:p>
            <a:pPr algn="r" rtl="1"/>
            <a:r>
              <a:rPr lang="he-IL" sz="3600" dirty="0"/>
              <a:t>במסמך סיכום ישיבת הנהלת חטיבה 13.7.16 מציגה ההנהלה את הכוונה לממן את הלבנת התוספות הפיקודיות באמצעות קיזוז של 0.4% מתוספת השכר של כלל העובדים.</a:t>
            </a:r>
            <a:endParaRPr lang="en-US" sz="3600" dirty="0"/>
          </a:p>
        </p:txBody>
      </p:sp>
    </p:spTree>
    <p:extLst>
      <p:ext uri="{BB962C8B-B14F-4D97-AF65-F5344CB8AC3E}">
        <p14:creationId xmlns:p14="http://schemas.microsoft.com/office/powerpoint/2010/main" val="18185882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8309" y="170122"/>
            <a:ext cx="4757115" cy="6198781"/>
          </a:xfrm>
        </p:spPr>
        <p:txBody>
          <a:bodyPr>
            <a:normAutofit fontScale="90000"/>
          </a:bodyPr>
          <a:lstStyle/>
          <a:p>
            <a:pPr algn="r" rtl="1"/>
            <a:r>
              <a:rPr lang="he-IL" sz="4000" dirty="0"/>
              <a:t>בנוסף הייתה כוונה לבצע השבה באופן קיבוצי כך שכל עובד ישלם 1.5 משכורות י"ג.</a:t>
            </a:r>
            <a:br>
              <a:rPr lang="he-IL" sz="4000" dirty="0"/>
            </a:br>
            <a:r>
              <a:rPr lang="he-IL" sz="3600" dirty="0"/>
              <a:t/>
            </a:r>
            <a:br>
              <a:rPr lang="he-IL" sz="3600" dirty="0"/>
            </a:br>
            <a:r>
              <a:rPr lang="he-IL" sz="3600" dirty="0"/>
              <a:t>זהו מצב אבסורדי ולא חוקי בו יתכן מצב שעובד שלא חרג כלל ישלם 1.5 משכורות משכרו!</a:t>
            </a:r>
            <a:br>
              <a:rPr lang="he-IL" sz="3600" dirty="0"/>
            </a:br>
            <a:r>
              <a:rPr lang="he-IL" sz="3600" dirty="0"/>
              <a:t/>
            </a:r>
            <a:br>
              <a:rPr lang="he-IL" sz="3600" dirty="0"/>
            </a:br>
            <a:r>
              <a:rPr lang="he-IL" sz="3600" dirty="0">
                <a:solidFill>
                  <a:srgbClr val="FF0000"/>
                </a:solidFill>
              </a:rPr>
              <a:t>חשיפת הדברים כפתה על הוועד הארצי שינוי גישה בהמלצת עורכי הדין כיוון שהדבר אינו חוקי ולא יוכלו להגן על ההחלטה בבית המשפט.</a:t>
            </a:r>
            <a:endParaRPr lang="en-US" sz="3600" dirty="0"/>
          </a:p>
        </p:txBody>
      </p:sp>
      <p:pic>
        <p:nvPicPr>
          <p:cNvPr id="4" name="Content Placeholder 3"/>
          <p:cNvPicPr>
            <a:picLocks noGrp="1" noChangeAspect="1"/>
          </p:cNvPicPr>
          <p:nvPr>
            <p:ph idx="1"/>
          </p:nvPr>
        </p:nvPicPr>
        <p:blipFill rotWithShape="1">
          <a:blip r:embed="rId2"/>
          <a:srcRect l="31970" t="24753" r="33042" b="21722"/>
          <a:stretch/>
        </p:blipFill>
        <p:spPr>
          <a:xfrm>
            <a:off x="232896" y="361507"/>
            <a:ext cx="7211259" cy="6379535"/>
          </a:xfrm>
          <a:prstGeom prst="rect">
            <a:avLst/>
          </a:prstGeom>
        </p:spPr>
      </p:pic>
      <p:cxnSp>
        <p:nvCxnSpPr>
          <p:cNvPr id="6" name="Straight Arrow Connector 5"/>
          <p:cNvCxnSpPr/>
          <p:nvPr/>
        </p:nvCxnSpPr>
        <p:spPr>
          <a:xfrm flipH="1">
            <a:off x="6752494" y="1946032"/>
            <a:ext cx="1992924" cy="21687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67732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68903" y="280061"/>
            <a:ext cx="5603359" cy="6216432"/>
          </a:xfrm>
        </p:spPr>
        <p:txBody>
          <a:bodyPr>
            <a:normAutofit fontScale="90000"/>
          </a:bodyPr>
          <a:lstStyle/>
          <a:p>
            <a:pPr algn="r" rtl="1"/>
            <a:r>
              <a:rPr lang="he-IL" sz="4000" dirty="0"/>
              <a:t>זהו מסמך המוגדר כ"סודי" ע"י עורכי הדין של הוועד בכדי שלא יגיע לעיניכם. </a:t>
            </a:r>
            <a:br>
              <a:rPr lang="he-IL" sz="4000" dirty="0"/>
            </a:br>
            <a:r>
              <a:rPr lang="he-IL" sz="3100" b="1" dirty="0">
                <a:solidFill>
                  <a:srgbClr val="FF0000"/>
                </a:solidFill>
              </a:rPr>
              <a:t>(כן, אותו הוועד שאמור לייצג את העובדים עובד קשה מאוד להסתיר מהם את האמת)</a:t>
            </a:r>
            <a:br>
              <a:rPr lang="he-IL" sz="3100" b="1" dirty="0">
                <a:solidFill>
                  <a:srgbClr val="FF0000"/>
                </a:solidFill>
              </a:rPr>
            </a:br>
            <a:r>
              <a:rPr lang="he-IL" sz="4000" dirty="0"/>
              <a:t/>
            </a:r>
            <a:br>
              <a:rPr lang="he-IL" sz="4000" dirty="0"/>
            </a:br>
            <a:r>
              <a:rPr lang="he-IL" sz="4000" dirty="0"/>
              <a:t>המסמך הוכן ע"י משרד יוסי קוצ'יק יועץ כלכלי של הוועד אשר עשה את כל החישובים והכין עבור הוועד חלופות אפשריות להחזר החריגות.</a:t>
            </a:r>
            <a:br>
              <a:rPr lang="he-IL" sz="4000" dirty="0"/>
            </a:br>
            <a:r>
              <a:rPr lang="he-IL" sz="4000" dirty="0"/>
              <a:t>ממסמך זה ניתן ללמוד המון על</a:t>
            </a:r>
            <a:br>
              <a:rPr lang="he-IL" sz="4000" dirty="0"/>
            </a:br>
            <a:r>
              <a:rPr lang="he-IL" sz="4000" dirty="0"/>
              <a:t>היקף החריגות, פילוג החריגות, תוכניות למימון חריגות המנהלים ע"ח העובדים וכו'.  </a:t>
            </a:r>
            <a:endParaRPr lang="en-US" sz="4000" dirty="0"/>
          </a:p>
        </p:txBody>
      </p:sp>
      <p:pic>
        <p:nvPicPr>
          <p:cNvPr id="4" name="Content Placeholder 3"/>
          <p:cNvPicPr>
            <a:picLocks noGrp="1" noChangeAspect="1"/>
          </p:cNvPicPr>
          <p:nvPr>
            <p:ph idx="1"/>
          </p:nvPr>
        </p:nvPicPr>
        <p:blipFill rotWithShape="1">
          <a:blip r:embed="rId2"/>
          <a:srcRect l="31261" t="16565" r="31995" b="13182"/>
          <a:stretch/>
        </p:blipFill>
        <p:spPr>
          <a:xfrm>
            <a:off x="21260" y="280061"/>
            <a:ext cx="6049931" cy="6506564"/>
          </a:xfrm>
          <a:prstGeom prst="rect">
            <a:avLst/>
          </a:prstGeom>
        </p:spPr>
      </p:pic>
    </p:spTree>
    <p:extLst>
      <p:ext uri="{BB962C8B-B14F-4D97-AF65-F5344CB8AC3E}">
        <p14:creationId xmlns:p14="http://schemas.microsoft.com/office/powerpoint/2010/main" val="9571108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32358" t="16565" r="31995" b="14591"/>
          <a:stretch/>
        </p:blipFill>
        <p:spPr>
          <a:xfrm>
            <a:off x="-66261" y="144008"/>
            <a:ext cx="5869184" cy="6376062"/>
          </a:xfrm>
          <a:prstGeom prst="rect">
            <a:avLst/>
          </a:prstGeom>
        </p:spPr>
      </p:pic>
      <p:sp>
        <p:nvSpPr>
          <p:cNvPr id="2" name="Title 1"/>
          <p:cNvSpPr>
            <a:spLocks noGrp="1"/>
          </p:cNvSpPr>
          <p:nvPr>
            <p:ph type="title"/>
          </p:nvPr>
        </p:nvSpPr>
        <p:spPr>
          <a:xfrm>
            <a:off x="5240216" y="280061"/>
            <a:ext cx="6732047" cy="6506564"/>
          </a:xfrm>
        </p:spPr>
        <p:txBody>
          <a:bodyPr>
            <a:noAutofit/>
          </a:bodyPr>
          <a:lstStyle/>
          <a:p>
            <a:pPr algn="r" rtl="1"/>
            <a:r>
              <a:rPr lang="he-IL" sz="2400" dirty="0" smtClean="0"/>
              <a:t>1</a:t>
            </a:r>
            <a:r>
              <a:rPr lang="he-IL" sz="2000" dirty="0" smtClean="0"/>
              <a:t>. ניתן לראות כי ההתייחסות מדברת על היקף החזרים של 180 </a:t>
            </a:r>
            <a:r>
              <a:rPr lang="he-IL" sz="2000" dirty="0" err="1" smtClean="0"/>
              <a:t>מילין</a:t>
            </a:r>
            <a:r>
              <a:rPr lang="he-IL" sz="2000" dirty="0" smtClean="0"/>
              <a:t> ש"ח:</a:t>
            </a:r>
            <a:br>
              <a:rPr lang="he-IL" sz="2000" dirty="0" smtClean="0"/>
            </a:br>
            <a:r>
              <a:rPr lang="he-IL" sz="2000" b="1" dirty="0" smtClean="0"/>
              <a:t>36 </a:t>
            </a:r>
            <a:r>
              <a:rPr lang="he-IL" sz="2000" b="1" dirty="0" err="1" smtClean="0"/>
              <a:t>מליון</a:t>
            </a:r>
            <a:r>
              <a:rPr lang="he-IL" sz="2000" b="1" dirty="0" smtClean="0"/>
              <a:t> עבור חריגה בתוספת פיקודית (מנהלים בלבד) </a:t>
            </a:r>
            <a:br>
              <a:rPr lang="he-IL" sz="2000" b="1" dirty="0" smtClean="0"/>
            </a:br>
            <a:r>
              <a:rPr lang="he-IL" sz="2000" dirty="0" smtClean="0"/>
              <a:t>ו- </a:t>
            </a:r>
            <a:r>
              <a:rPr lang="he-IL" sz="2000" b="1" dirty="0" smtClean="0"/>
              <a:t>144 </a:t>
            </a:r>
            <a:r>
              <a:rPr lang="he-IL" sz="2000" b="1" dirty="0" err="1" smtClean="0"/>
              <a:t>מליון</a:t>
            </a:r>
            <a:r>
              <a:rPr lang="he-IL" sz="2000" b="1" dirty="0" smtClean="0"/>
              <a:t> </a:t>
            </a:r>
            <a:r>
              <a:rPr lang="he-IL" sz="2000" dirty="0" smtClean="0"/>
              <a:t>עבור אשל וכלכלה של כלל העובדים (כולל מנהלים)</a:t>
            </a:r>
            <a:br>
              <a:rPr lang="he-IL" sz="2000" dirty="0" smtClean="0"/>
            </a:br>
            <a:r>
              <a:rPr lang="he-IL" sz="2000" dirty="0" smtClean="0"/>
              <a:t/>
            </a:r>
            <a:br>
              <a:rPr lang="he-IL" sz="2000" dirty="0" smtClean="0"/>
            </a:br>
            <a:r>
              <a:rPr lang="he-IL" sz="2000" dirty="0" smtClean="0"/>
              <a:t/>
            </a:r>
            <a:br>
              <a:rPr lang="he-IL" sz="2000" dirty="0" smtClean="0"/>
            </a:br>
            <a:r>
              <a:rPr lang="he-IL" sz="2000" dirty="0" smtClean="0"/>
              <a:t>2. ניתן לראות כי רק עבור הפיקודי נדרשו המנהלים לשלם בממוצע 3.7 משכורות, כלומר הגבלת ההשבה של הבכירים לתקרה של 3 משכורות סה"כ (על פי ההסכם) אומרת בעצם שהעובדים ממנים את כלל חריגות האשל והכלכלה של המנהלים ובנוסף מממנים את ההפרשים</a:t>
            </a:r>
            <a:br>
              <a:rPr lang="he-IL" sz="2000" dirty="0" smtClean="0"/>
            </a:br>
            <a:r>
              <a:rPr lang="he-IL" sz="2000" dirty="0" smtClean="0"/>
              <a:t>(מעל תקרת ההחזר) של החריגות הפיקודיות של המנהלים.</a:t>
            </a:r>
            <a:br>
              <a:rPr lang="he-IL" sz="2000" dirty="0" smtClean="0"/>
            </a:br>
            <a:r>
              <a:rPr lang="he-IL" sz="2000" dirty="0" smtClean="0"/>
              <a:t/>
            </a:r>
            <a:br>
              <a:rPr lang="he-IL" sz="2000" dirty="0" smtClean="0"/>
            </a:br>
            <a:r>
              <a:rPr lang="he-IL" sz="2000" dirty="0" smtClean="0"/>
              <a:t>3. מהמשפט " </a:t>
            </a:r>
            <a:r>
              <a:rPr lang="he-IL" sz="2000" b="1" dirty="0" smtClean="0"/>
              <a:t>כל אחד לפי סך תשלומי האש"ל שקיבל בפועל </a:t>
            </a:r>
            <a:r>
              <a:rPr lang="he-IL" sz="2000" dirty="0" smtClean="0"/>
              <a:t>" ניתן ללמוד כי מעולם לא בוצע חישוב על פי אחוז החריגה בפועל של כל עובד, היות ולכל סוג חריגה (כלכלה, אשל בוקר, אשל צהריים, אשל ערב, אשל יומי מנהלים) יש אחוז חריגה שונה ולכן לא ייתכן אחוז אחיד שישקף את החריגה האישית של כל עובד. </a:t>
            </a:r>
            <a:r>
              <a:rPr lang="he-IL" sz="2000" b="1" dirty="0" smtClean="0">
                <a:solidFill>
                  <a:srgbClr val="0070C0"/>
                </a:solidFill>
              </a:rPr>
              <a:t>(ראה טבלת חישוב אחוזי החזר לפי מרכיב חריגה)</a:t>
            </a:r>
            <a:r>
              <a:rPr lang="he-IL" sz="2000" dirty="0" smtClean="0"/>
              <a:t/>
            </a:r>
            <a:br>
              <a:rPr lang="he-IL" sz="2000" dirty="0" smtClean="0"/>
            </a:br>
            <a:r>
              <a:rPr lang="he-IL" sz="2000" dirty="0" smtClean="0"/>
              <a:t> מה שנעשה בפועל הוא לקיחת סך דמי האשל והכלכלה ששולמו לעובדים וביצוע חישוב מהו אחוז ההחזר הנדרש בכדי להחזיר 144 מיליון, החישוב בוצע לפי פילוחים </a:t>
            </a:r>
            <a:r>
              <a:rPr lang="he-IL" sz="2000" dirty="0" err="1" smtClean="0"/>
              <a:t>מסויימים</a:t>
            </a:r>
            <a:r>
              <a:rPr lang="he-IL" sz="2000" dirty="0" smtClean="0"/>
              <a:t> אותם החליט הוועד לבדוק</a:t>
            </a:r>
            <a:br>
              <a:rPr lang="he-IL" sz="2000" dirty="0" smtClean="0"/>
            </a:br>
            <a:r>
              <a:rPr lang="he-IL" sz="2000" dirty="0" smtClean="0"/>
              <a:t>(לפי סוג שעות עבודה, לפי דרג, לפי אישי או קיבוצי). </a:t>
            </a:r>
            <a:endParaRPr lang="en-US" sz="2000" dirty="0"/>
          </a:p>
        </p:txBody>
      </p:sp>
      <p:cxnSp>
        <p:nvCxnSpPr>
          <p:cNvPr id="5" name="מחבר חץ ישר 4"/>
          <p:cNvCxnSpPr/>
          <p:nvPr/>
        </p:nvCxnSpPr>
        <p:spPr>
          <a:xfrm flipH="1" flipV="1">
            <a:off x="2614247" y="1957755"/>
            <a:ext cx="3188676" cy="3480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6010740" y="1474820"/>
            <a:ext cx="5658251" cy="830997"/>
          </a:xfrm>
          <a:prstGeom prst="rect">
            <a:avLst/>
          </a:prstGeom>
          <a:noFill/>
        </p:spPr>
        <p:txBody>
          <a:bodyPr wrap="square" lIns="91440" tIns="45720" rIns="91440" bIns="45720">
            <a:spAutoFit/>
          </a:bodyPr>
          <a:lstStyle/>
          <a:p>
            <a:pPr algn="ctr"/>
            <a:r>
              <a:rPr lang="he-IL"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1/5 מהחריגה כוללת </a:t>
            </a:r>
          </a:p>
          <a:p>
            <a:pPr algn="ctr"/>
            <a:r>
              <a:rPr lang="he-IL"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שייכת לתוספות הפיקודיות של 540 מנהלים</a:t>
            </a:r>
            <a:endPar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3970642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642" t="1669" b="35804"/>
          <a:stretch/>
        </p:blipFill>
        <p:spPr bwMode="auto">
          <a:xfrm>
            <a:off x="6276240" y="0"/>
            <a:ext cx="5843081" cy="55819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6619"/>
          <a:stretch/>
        </p:blipFill>
        <p:spPr bwMode="auto">
          <a:xfrm>
            <a:off x="-1" y="0"/>
            <a:ext cx="4612945"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394579" y="5581938"/>
            <a:ext cx="7724740" cy="1200329"/>
          </a:xfrm>
          <a:prstGeom prst="rect">
            <a:avLst/>
          </a:prstGeom>
          <a:noFill/>
        </p:spPr>
        <p:txBody>
          <a:bodyPr wrap="square" rtlCol="1">
            <a:spAutoFit/>
          </a:bodyPr>
          <a:lstStyle/>
          <a:p>
            <a:pPr algn="r"/>
            <a:r>
              <a:rPr lang="he-IL" b="1" dirty="0">
                <a:solidFill>
                  <a:srgbClr val="FF0000"/>
                </a:solidFill>
              </a:rPr>
              <a:t>חריגות השכר באשל וכלכלה נבעו </a:t>
            </a:r>
          </a:p>
          <a:p>
            <a:pPr algn="r"/>
            <a:r>
              <a:rPr lang="he-IL" b="1" dirty="0">
                <a:solidFill>
                  <a:srgbClr val="FF0000"/>
                </a:solidFill>
              </a:rPr>
              <a:t>מהפער בין תעריפי </a:t>
            </a:r>
            <a:r>
              <a:rPr lang="he-IL" b="1" dirty="0" err="1">
                <a:solidFill>
                  <a:srgbClr val="FF0000"/>
                </a:solidFill>
              </a:rPr>
              <a:t>חח"י</a:t>
            </a:r>
            <a:r>
              <a:rPr lang="he-IL" b="1" dirty="0">
                <a:solidFill>
                  <a:srgbClr val="FF0000"/>
                </a:solidFill>
              </a:rPr>
              <a:t> לתעריפים הנהוגים במדינה</a:t>
            </a:r>
          </a:p>
          <a:p>
            <a:pPr algn="r"/>
            <a:r>
              <a:rPr lang="he-IL" b="1" dirty="0">
                <a:solidFill>
                  <a:srgbClr val="002060"/>
                </a:solidFill>
              </a:rPr>
              <a:t>על סמך תעריפים אלו חושבו החריגות ע"י הממונה על השכר </a:t>
            </a:r>
          </a:p>
          <a:p>
            <a:pPr algn="r"/>
            <a:r>
              <a:rPr lang="he-IL" b="1" dirty="0">
                <a:solidFill>
                  <a:srgbClr val="002060"/>
                </a:solidFill>
              </a:rPr>
              <a:t>וכך חושבה גם הטבלה "אחוזי החזר לפי מרכיב חריגה" </a:t>
            </a:r>
          </a:p>
        </p:txBody>
      </p:sp>
    </p:spTree>
    <p:extLst>
      <p:ext uri="{BB962C8B-B14F-4D97-AF65-F5344CB8AC3E}">
        <p14:creationId xmlns:p14="http://schemas.microsoft.com/office/powerpoint/2010/main" val="14470741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22877" t="17895" r="23017" b="17825"/>
          <a:stretch/>
        </p:blipFill>
        <p:spPr>
          <a:xfrm>
            <a:off x="3" y="0"/>
            <a:ext cx="6728345" cy="6560793"/>
          </a:xfrm>
          <a:prstGeom prst="rect">
            <a:avLst/>
          </a:prstGeom>
        </p:spPr>
      </p:pic>
      <p:sp>
        <p:nvSpPr>
          <p:cNvPr id="2" name="TextBox 1"/>
          <p:cNvSpPr txBox="1"/>
          <p:nvPr/>
        </p:nvSpPr>
        <p:spPr>
          <a:xfrm>
            <a:off x="6550925" y="27295"/>
            <a:ext cx="5500051" cy="6863417"/>
          </a:xfrm>
          <a:prstGeom prst="rect">
            <a:avLst/>
          </a:prstGeom>
          <a:noFill/>
        </p:spPr>
        <p:txBody>
          <a:bodyPr wrap="square" rtlCol="1">
            <a:spAutoFit/>
          </a:bodyPr>
          <a:lstStyle/>
          <a:p>
            <a:pPr marL="342900" indent="-342900" algn="r" rtl="1">
              <a:buAutoNum type="arabicPeriod"/>
            </a:pPr>
            <a:r>
              <a:rPr lang="he-IL" dirty="0"/>
              <a:t>ניתן לראות כי אחוז החריגה שונה בין כלכלה ואשל לסוגיו.</a:t>
            </a:r>
          </a:p>
          <a:p>
            <a:pPr algn="r" rtl="1"/>
            <a:r>
              <a:rPr lang="he-IL" dirty="0"/>
              <a:t>משמעות הדבר שהטענה  "כל אחד יחזיר ביחס לחריגה שלו"</a:t>
            </a:r>
          </a:p>
          <a:p>
            <a:pPr algn="r" rtl="1"/>
            <a:r>
              <a:rPr lang="he-IL" dirty="0"/>
              <a:t>לא נכונה.</a:t>
            </a:r>
          </a:p>
          <a:p>
            <a:pPr algn="r" rtl="1"/>
            <a:r>
              <a:rPr lang="he-IL" dirty="0"/>
              <a:t>כיוון שכך כל עובד היה מחזיר אחוז אחר</a:t>
            </a:r>
          </a:p>
          <a:p>
            <a:pPr algn="r" rtl="1"/>
            <a:r>
              <a:rPr lang="he-IL" dirty="0"/>
              <a:t>לפי תמהיל החריגות האישי שלו.</a:t>
            </a:r>
          </a:p>
          <a:p>
            <a:pPr algn="r" rtl="1"/>
            <a:endParaRPr lang="he-IL" dirty="0"/>
          </a:p>
          <a:p>
            <a:pPr algn="r" rtl="1"/>
            <a:r>
              <a:rPr lang="he-IL" dirty="0"/>
              <a:t>2.כפי שניתן לראות לאחר הפחתת חוב של המדינה אחוזי ההחזר היו צריכים לרדת באופן דרמטי ולנוע (במקרה הרע) סביב 25% בממוצע.</a:t>
            </a:r>
          </a:p>
          <a:p>
            <a:pPr algn="r" rtl="1"/>
            <a:endParaRPr lang="he-IL" dirty="0"/>
          </a:p>
          <a:p>
            <a:pPr algn="r" rtl="1"/>
            <a:r>
              <a:rPr lang="he-IL" dirty="0"/>
              <a:t>אך הוועד וההנהלה החליטו להעמיס על גב העובדים את הפרש מגבלת 3 המשכורות למנהלים ו- 2 לעובדים, את חריגות העובדים שפרשו מ-10.13 ואילך</a:t>
            </a:r>
          </a:p>
          <a:p>
            <a:pPr algn="r" rtl="1"/>
            <a:r>
              <a:rPr lang="he-IL" dirty="0"/>
              <a:t>(כ- 1000 עובדים), את חריגות העובדים שעזבו את החברה.</a:t>
            </a:r>
          </a:p>
          <a:p>
            <a:pPr algn="r" rtl="1"/>
            <a:endParaRPr lang="he-IL" dirty="0"/>
          </a:p>
          <a:p>
            <a:pPr algn="r" rtl="1"/>
            <a:r>
              <a:rPr lang="he-IL" b="1" dirty="0">
                <a:solidFill>
                  <a:srgbClr val="FF0000"/>
                </a:solidFill>
              </a:rPr>
              <a:t>כך נהפך סעיף חריגות אשל וכלכלה לפח הזבל שאליו זורקים את כל העודפים ושאריות ההחזרים והכל באדיבותם של העובדים שמחזירים כעת 42% </a:t>
            </a:r>
          </a:p>
          <a:p>
            <a:pPr algn="r" rtl="1"/>
            <a:endParaRPr lang="he-IL" b="1" dirty="0">
              <a:solidFill>
                <a:srgbClr val="FF0000"/>
              </a:solidFill>
            </a:endParaRPr>
          </a:p>
          <a:p>
            <a:pPr algn="r" rtl="1"/>
            <a:r>
              <a:rPr lang="he-IL" sz="2000" b="1" dirty="0">
                <a:solidFill>
                  <a:srgbClr val="0070C0"/>
                </a:solidFill>
              </a:rPr>
              <a:t>חשוב לציין שלאורך כל הדרך ההסתדרות הכללית</a:t>
            </a:r>
          </a:p>
          <a:p>
            <a:pPr algn="r" rtl="1"/>
            <a:r>
              <a:rPr lang="he-IL" sz="2000" b="1" dirty="0">
                <a:solidFill>
                  <a:srgbClr val="0070C0"/>
                </a:solidFill>
              </a:rPr>
              <a:t>שאמורה להגן על העובד החלש ולשם כך בדיוק אנו משלמים לה כל חודש 0.95% משכרנו </a:t>
            </a:r>
          </a:p>
          <a:p>
            <a:pPr algn="r" rtl="1"/>
            <a:r>
              <a:rPr lang="he-IL" sz="2000" b="1" dirty="0">
                <a:solidFill>
                  <a:srgbClr val="0070C0"/>
                </a:solidFill>
              </a:rPr>
              <a:t>כשלה בתפקידה ובמהותה כהסתדרות עובדים. </a:t>
            </a:r>
          </a:p>
          <a:p>
            <a:pPr algn="r" rtl="1"/>
            <a:endParaRPr lang="he-IL" dirty="0"/>
          </a:p>
        </p:txBody>
      </p:sp>
      <p:cxnSp>
        <p:nvCxnSpPr>
          <p:cNvPr id="5" name="מחבר חץ ישר 4"/>
          <p:cNvCxnSpPr/>
          <p:nvPr/>
        </p:nvCxnSpPr>
        <p:spPr>
          <a:xfrm flipH="1">
            <a:off x="5022377" y="2429305"/>
            <a:ext cx="4926843" cy="136477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מחבר מרפקי 7"/>
          <p:cNvCxnSpPr/>
          <p:nvPr/>
        </p:nvCxnSpPr>
        <p:spPr>
          <a:xfrm rot="10800000" flipV="1">
            <a:off x="6100552" y="341194"/>
            <a:ext cx="3439235" cy="2756848"/>
          </a:xfrm>
          <a:prstGeom prst="bentConnector3">
            <a:avLst>
              <a:gd name="adj1" fmla="val 80952"/>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1228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32044" t="16565" r="31995" b="12927"/>
          <a:stretch/>
        </p:blipFill>
        <p:spPr>
          <a:xfrm>
            <a:off x="27295" y="153061"/>
            <a:ext cx="5921065" cy="6530172"/>
          </a:xfrm>
          <a:prstGeom prst="rect">
            <a:avLst/>
          </a:prstGeom>
        </p:spPr>
      </p:pic>
      <p:sp>
        <p:nvSpPr>
          <p:cNvPr id="2" name="Title 1"/>
          <p:cNvSpPr>
            <a:spLocks noGrp="1"/>
          </p:cNvSpPr>
          <p:nvPr>
            <p:ph type="title"/>
          </p:nvPr>
        </p:nvSpPr>
        <p:spPr>
          <a:xfrm>
            <a:off x="5527343" y="280061"/>
            <a:ext cx="6444917" cy="6506564"/>
          </a:xfrm>
        </p:spPr>
        <p:txBody>
          <a:bodyPr>
            <a:noAutofit/>
          </a:bodyPr>
          <a:lstStyle/>
          <a:p>
            <a:pPr algn="r" rtl="1"/>
            <a:r>
              <a:rPr lang="he-IL" sz="2400" dirty="0"/>
              <a:t>3. ניתן לראות עפ"י סעיף 4.1.4.2 </a:t>
            </a:r>
            <a:br>
              <a:rPr lang="he-IL" sz="2400" dirty="0"/>
            </a:br>
            <a:r>
              <a:rPr lang="he-IL" sz="2400" dirty="0"/>
              <a:t>שחריגת המנהלים במרכיב האשל והכלכלה היא 75% בממוצע מסך התשלומים שקיבלו.</a:t>
            </a:r>
            <a:br>
              <a:rPr lang="he-IL" sz="2400" dirty="0"/>
            </a:br>
            <a:r>
              <a:rPr lang="he-IL" sz="2400" dirty="0"/>
              <a:t>לעומת 36.8% בממוצע של שאר העובדים </a:t>
            </a:r>
            <a:br>
              <a:rPr lang="he-IL" sz="2400" dirty="0"/>
            </a:br>
            <a:r>
              <a:rPr lang="he-IL" sz="2400" dirty="0"/>
              <a:t>(כשלא מבדילים בין עובדי חוץ בעלי חריגות גבוהות באשל וכלכלה לעומת שאר העובדים).</a:t>
            </a:r>
            <a:br>
              <a:rPr lang="he-IL" sz="2400" dirty="0"/>
            </a:br>
            <a:r>
              <a:rPr lang="he-IL" sz="2400" dirty="0"/>
              <a:t/>
            </a:r>
            <a:br>
              <a:rPr lang="he-IL" sz="2400" dirty="0"/>
            </a:br>
            <a:r>
              <a:rPr lang="he-IL" sz="2400" dirty="0"/>
              <a:t>4. ניתן לראות עפ"י סעיף 4.1.3 </a:t>
            </a:r>
            <a:br>
              <a:rPr lang="he-IL" sz="2400" dirty="0"/>
            </a:br>
            <a:r>
              <a:rPr lang="he-IL" sz="2400" dirty="0"/>
              <a:t>שהייתה כוונה להפלות בין עובדים, בכך שעובדי חוץ יחזירו רק 20% מסך תשלומי האשל וכלכלה לעומת שאר העובדים שיחזירו 50%. </a:t>
            </a:r>
            <a:br>
              <a:rPr lang="he-IL" sz="2400" dirty="0"/>
            </a:br>
            <a:r>
              <a:rPr lang="he-IL" sz="2400" dirty="0"/>
              <a:t>זוהי עוד דוגמא לייצוג לא הולם בה מעדיפים קבוצת עובדים מסויימת על פני שאר העובדים. </a:t>
            </a:r>
            <a:endParaRPr lang="en-US" sz="2400" dirty="0"/>
          </a:p>
        </p:txBody>
      </p:sp>
    </p:spTree>
    <p:extLst>
      <p:ext uri="{BB962C8B-B14F-4D97-AF65-F5344CB8AC3E}">
        <p14:creationId xmlns:p14="http://schemas.microsoft.com/office/powerpoint/2010/main" val="40855040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33424" t="24530" r="32842" b="41882"/>
          <a:stretch/>
        </p:blipFill>
        <p:spPr>
          <a:xfrm>
            <a:off x="82063" y="832340"/>
            <a:ext cx="7010400" cy="4044461"/>
          </a:xfrm>
          <a:prstGeom prst="rect">
            <a:avLst/>
          </a:prstGeom>
        </p:spPr>
      </p:pic>
      <p:sp>
        <p:nvSpPr>
          <p:cNvPr id="2" name="Title 1"/>
          <p:cNvSpPr>
            <a:spLocks noGrp="1"/>
          </p:cNvSpPr>
          <p:nvPr>
            <p:ph type="title"/>
          </p:nvPr>
        </p:nvSpPr>
        <p:spPr>
          <a:xfrm>
            <a:off x="6705601" y="0"/>
            <a:ext cx="5245291" cy="6620466"/>
          </a:xfrm>
        </p:spPr>
        <p:txBody>
          <a:bodyPr>
            <a:noAutofit/>
          </a:bodyPr>
          <a:lstStyle/>
          <a:p>
            <a:pPr algn="r" rtl="1"/>
            <a:r>
              <a:rPr lang="he-IL" sz="2400" dirty="0"/>
              <a:t/>
            </a:r>
            <a:br>
              <a:rPr lang="he-IL" sz="2400" dirty="0"/>
            </a:br>
            <a:r>
              <a:rPr lang="he-IL" sz="2400" dirty="0"/>
              <a:t>בדוגמאות המסומנות, ניתן לראות בבירור את החלופה בה בחר הוועד בתחילת הדרך.</a:t>
            </a:r>
            <a:br>
              <a:rPr lang="he-IL" sz="2400" dirty="0"/>
            </a:br>
            <a:r>
              <a:rPr lang="he-IL" sz="2400" dirty="0"/>
              <a:t>החלופה שבה </a:t>
            </a:r>
            <a:r>
              <a:rPr lang="he-IL" sz="2400" b="1" dirty="0"/>
              <a:t>כולם מממנים את כולם </a:t>
            </a:r>
            <a:r>
              <a:rPr lang="he-IL" sz="2400" b="1" dirty="0" smtClean="0"/>
              <a:t/>
            </a:r>
            <a:br>
              <a:rPr lang="he-IL" sz="2400" b="1" dirty="0" smtClean="0"/>
            </a:br>
            <a:r>
              <a:rPr lang="he-IL" sz="2400" dirty="0" smtClean="0"/>
              <a:t>(</a:t>
            </a:r>
            <a:r>
              <a:rPr lang="he-IL" sz="2400" dirty="0"/>
              <a:t>1.5 משכורות לכולם).</a:t>
            </a:r>
            <a:br>
              <a:rPr lang="he-IL" sz="2400" dirty="0"/>
            </a:br>
            <a:r>
              <a:rPr lang="he-IL" sz="2400" dirty="0"/>
              <a:t/>
            </a:r>
            <a:br>
              <a:rPr lang="he-IL" sz="2400" dirty="0"/>
            </a:br>
            <a:r>
              <a:rPr lang="he-IL" sz="2400" dirty="0"/>
              <a:t>לעומת </a:t>
            </a:r>
            <a:r>
              <a:rPr lang="he-IL" sz="2400" dirty="0" smtClean="0"/>
              <a:t>חלופה </a:t>
            </a:r>
            <a:r>
              <a:rPr lang="he-IL" sz="2400" dirty="0"/>
              <a:t>שבה </a:t>
            </a:r>
            <a:r>
              <a:rPr lang="he-IL" sz="2400" b="1" dirty="0"/>
              <a:t>מנהלים</a:t>
            </a:r>
            <a:r>
              <a:rPr lang="he-IL" sz="2400" dirty="0"/>
              <a:t> </a:t>
            </a:r>
            <a:r>
              <a:rPr lang="he-IL" sz="2400" b="1" dirty="0"/>
              <a:t>מממנים</a:t>
            </a:r>
            <a:r>
              <a:rPr lang="he-IL" sz="2400" dirty="0"/>
              <a:t> </a:t>
            </a:r>
            <a:r>
              <a:rPr lang="he-IL" sz="2400" b="1" dirty="0"/>
              <a:t>את</a:t>
            </a:r>
            <a:r>
              <a:rPr lang="he-IL" sz="2400" dirty="0"/>
              <a:t> </a:t>
            </a:r>
            <a:r>
              <a:rPr lang="he-IL" sz="2400" b="1" dirty="0"/>
              <a:t>עצמם</a:t>
            </a:r>
            <a:r>
              <a:rPr lang="he-IL" sz="2400" dirty="0"/>
              <a:t> (פיקודי+אשל) </a:t>
            </a:r>
            <a:r>
              <a:rPr lang="he-IL" sz="2400" b="1" dirty="0"/>
              <a:t>ושאר העובדים</a:t>
            </a:r>
            <a:br>
              <a:rPr lang="he-IL" sz="2400" b="1" dirty="0"/>
            </a:br>
            <a:r>
              <a:rPr lang="he-IL" sz="2400" dirty="0"/>
              <a:t>(ללא הבחנה בין עובד משרד לעובד חוץ) </a:t>
            </a:r>
            <a:br>
              <a:rPr lang="he-IL" sz="2400" dirty="0"/>
            </a:br>
            <a:r>
              <a:rPr lang="he-IL" sz="2400" b="1" dirty="0"/>
              <a:t>מממנים את עצמם.</a:t>
            </a:r>
            <a:br>
              <a:rPr lang="he-IL" sz="2400" b="1" dirty="0"/>
            </a:br>
            <a:r>
              <a:rPr lang="he-IL" sz="2400" dirty="0"/>
              <a:t/>
            </a:r>
            <a:br>
              <a:rPr lang="he-IL" sz="2400" dirty="0"/>
            </a:br>
            <a:r>
              <a:rPr lang="he-IL" sz="2400" dirty="0"/>
              <a:t>ניתן לראות כי מנהל היה צריך להחזיר בממוצע 5.63 משכורות לעומת 1.2 בממוצע של שאר העובדים. </a:t>
            </a:r>
            <a:br>
              <a:rPr lang="he-IL" sz="2400" dirty="0"/>
            </a:br>
            <a:r>
              <a:rPr lang="he-IL" sz="2400" dirty="0"/>
              <a:t/>
            </a:r>
            <a:br>
              <a:rPr lang="he-IL" sz="2400" dirty="0"/>
            </a:br>
            <a:r>
              <a:rPr lang="he-IL" sz="2400" dirty="0"/>
              <a:t>כפי שנקבע בהסכם, מנהל נחסם במגבלה של 3 משכורות ולכן המשמעות היא שכל שאר העובדים יממנו בפועל 2.63 משכורות מנהל.</a:t>
            </a:r>
            <a:br>
              <a:rPr lang="he-IL" sz="2400" dirty="0"/>
            </a:br>
            <a:r>
              <a:rPr lang="he-IL" sz="2400" dirty="0"/>
              <a:t>דבר שהוא מפלה, לא חוקי ולא הגון.</a:t>
            </a:r>
            <a:br>
              <a:rPr lang="he-IL" sz="2400" dirty="0"/>
            </a:br>
            <a:r>
              <a:rPr lang="he-IL" sz="2400" dirty="0"/>
              <a:t>המימון התבצע כך שהגדילו לכולם את אחוז ההשבה באשל וכלכלה ל42% בהסכם.</a:t>
            </a:r>
            <a:endParaRPr lang="en-US" sz="2400" dirty="0"/>
          </a:p>
        </p:txBody>
      </p:sp>
      <p:cxnSp>
        <p:nvCxnSpPr>
          <p:cNvPr id="5" name="מחבר חץ ישר 4"/>
          <p:cNvCxnSpPr/>
          <p:nvPr/>
        </p:nvCxnSpPr>
        <p:spPr>
          <a:xfrm flipH="1">
            <a:off x="6705605" y="1100384"/>
            <a:ext cx="1260527" cy="4118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מחבר חץ ישר 6"/>
          <p:cNvCxnSpPr/>
          <p:nvPr/>
        </p:nvCxnSpPr>
        <p:spPr>
          <a:xfrm flipH="1">
            <a:off x="6611821" y="2162018"/>
            <a:ext cx="1354311" cy="135490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24691" y="4733789"/>
            <a:ext cx="6580914" cy="1754326"/>
          </a:xfrm>
          <a:prstGeom prst="rect">
            <a:avLst/>
          </a:prstGeom>
          <a:noFill/>
        </p:spPr>
        <p:txBody>
          <a:bodyPr wrap="square" lIns="91440" tIns="45720" rIns="91440" bIns="45720">
            <a:spAutoFit/>
          </a:bodyPr>
          <a:lstStyle/>
          <a:p>
            <a:pPr algn="ctr"/>
            <a:r>
              <a:rPr lang="he-IL"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ההחזר הוגדל מלאכותית</a:t>
            </a:r>
          </a:p>
          <a:p>
            <a:pPr algn="ctr"/>
            <a:r>
              <a:rPr lang="he-IL"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בכדי לסבסד תקרת החזר של 3 משכורות למנהלים</a:t>
            </a:r>
            <a:endParaRPr 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2293522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28788" t="19225" r="28553" b="19536"/>
          <a:stretch/>
        </p:blipFill>
        <p:spPr>
          <a:xfrm>
            <a:off x="467836" y="272995"/>
            <a:ext cx="7799323" cy="6297926"/>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991" y="834444"/>
            <a:ext cx="8227529" cy="5808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Left Brace 1"/>
          <p:cNvSpPr/>
          <p:nvPr/>
        </p:nvSpPr>
        <p:spPr>
          <a:xfrm>
            <a:off x="667712" y="4353326"/>
            <a:ext cx="371523" cy="1441171"/>
          </a:xfrm>
          <a:prstGeom prst="leftBrace">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a:p>
        </p:txBody>
      </p:sp>
      <p:sp>
        <p:nvSpPr>
          <p:cNvPr id="3" name="TextBox 2"/>
          <p:cNvSpPr txBox="1"/>
          <p:nvPr/>
        </p:nvSpPr>
        <p:spPr>
          <a:xfrm>
            <a:off x="31801" y="4683275"/>
            <a:ext cx="937859" cy="830997"/>
          </a:xfrm>
          <a:prstGeom prst="rect">
            <a:avLst/>
          </a:prstGeom>
          <a:noFill/>
        </p:spPr>
        <p:txBody>
          <a:bodyPr wrap="square" rtlCol="1">
            <a:spAutoFit/>
          </a:bodyPr>
          <a:lstStyle/>
          <a:p>
            <a:pPr algn="ctr"/>
            <a:r>
              <a:rPr lang="he-IL" sz="1600" b="1" dirty="0" smtClean="0"/>
              <a:t> </a:t>
            </a:r>
            <a:r>
              <a:rPr lang="he-IL" sz="1600" b="1" dirty="0" smtClean="0">
                <a:solidFill>
                  <a:srgbClr val="00B050"/>
                </a:solidFill>
              </a:rPr>
              <a:t>ממוצע 1.9 משכורות</a:t>
            </a:r>
            <a:endParaRPr lang="he-IL" sz="1600" b="1" dirty="0">
              <a:solidFill>
                <a:srgbClr val="00B050"/>
              </a:solidFill>
            </a:endParaRPr>
          </a:p>
        </p:txBody>
      </p:sp>
      <p:sp>
        <p:nvSpPr>
          <p:cNvPr id="6" name="TextBox 5"/>
          <p:cNvSpPr txBox="1"/>
          <p:nvPr/>
        </p:nvSpPr>
        <p:spPr>
          <a:xfrm>
            <a:off x="-28027" y="2830977"/>
            <a:ext cx="937859" cy="830997"/>
          </a:xfrm>
          <a:prstGeom prst="rect">
            <a:avLst/>
          </a:prstGeom>
          <a:noFill/>
        </p:spPr>
        <p:txBody>
          <a:bodyPr wrap="square" rtlCol="1">
            <a:spAutoFit/>
          </a:bodyPr>
          <a:lstStyle/>
          <a:p>
            <a:pPr algn="ctr"/>
            <a:r>
              <a:rPr lang="he-IL" sz="1600" b="1" dirty="0" smtClean="0"/>
              <a:t> </a:t>
            </a:r>
            <a:r>
              <a:rPr lang="he-IL" sz="1600" b="1" dirty="0" smtClean="0">
                <a:solidFill>
                  <a:srgbClr val="00B050"/>
                </a:solidFill>
              </a:rPr>
              <a:t>ממוצע 1.2 משכורות</a:t>
            </a:r>
            <a:endParaRPr lang="he-IL" sz="1600" b="1" dirty="0">
              <a:solidFill>
                <a:srgbClr val="00B050"/>
              </a:solidFill>
            </a:endParaRPr>
          </a:p>
        </p:txBody>
      </p:sp>
      <p:sp>
        <p:nvSpPr>
          <p:cNvPr id="7" name="TextBox 6"/>
          <p:cNvSpPr txBox="1"/>
          <p:nvPr/>
        </p:nvSpPr>
        <p:spPr>
          <a:xfrm>
            <a:off x="8249479" y="566532"/>
            <a:ext cx="3796748" cy="1846659"/>
          </a:xfrm>
          <a:prstGeom prst="rect">
            <a:avLst/>
          </a:prstGeom>
          <a:noFill/>
        </p:spPr>
        <p:txBody>
          <a:bodyPr wrap="square" rtlCol="1">
            <a:spAutoFit/>
          </a:bodyPr>
          <a:lstStyle/>
          <a:p>
            <a:pPr algn="r"/>
            <a:r>
              <a:rPr lang="he-IL" sz="1600" dirty="0" smtClean="0"/>
              <a:t>הטבלה המוצגת מבוססת על חלופה שהציעו כלכלני הוועד – (החזר לפי סוג שעות)   </a:t>
            </a:r>
          </a:p>
          <a:p>
            <a:pPr algn="r"/>
            <a:r>
              <a:rPr lang="en-US" sz="1600" dirty="0" smtClean="0"/>
              <a:t> (42%) </a:t>
            </a:r>
            <a:r>
              <a:rPr lang="he-IL" sz="1600" dirty="0" smtClean="0"/>
              <a:t>בטבלה הוספנו אחוז החזר </a:t>
            </a:r>
            <a:r>
              <a:rPr lang="he-IL" sz="1600" dirty="0"/>
              <a:t>ל</a:t>
            </a:r>
            <a:r>
              <a:rPr lang="he-IL" sz="1600" dirty="0" smtClean="0"/>
              <a:t>פי ההסכם</a:t>
            </a:r>
          </a:p>
          <a:p>
            <a:pPr algn="r"/>
            <a:r>
              <a:rPr lang="he-IL" sz="1600" dirty="0" smtClean="0"/>
              <a:t>ואחוז החזר לפי חלופה שכל אחד מחזיר את חריגתו הממוצעת , עובדים 36.8% ומנהלים 75% .</a:t>
            </a:r>
          </a:p>
          <a:p>
            <a:pPr algn="r"/>
            <a:r>
              <a:rPr lang="he-IL" dirty="0" smtClean="0"/>
              <a:t>.</a:t>
            </a:r>
            <a:endParaRPr lang="he-IL" dirty="0"/>
          </a:p>
        </p:txBody>
      </p:sp>
      <p:sp>
        <p:nvSpPr>
          <p:cNvPr id="5" name="Left Brace 4"/>
          <p:cNvSpPr/>
          <p:nvPr/>
        </p:nvSpPr>
        <p:spPr>
          <a:xfrm>
            <a:off x="596350" y="2207834"/>
            <a:ext cx="442887" cy="2077278"/>
          </a:xfrm>
          <a:prstGeom prst="leftBrace">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a:p>
        </p:txBody>
      </p:sp>
      <p:sp>
        <p:nvSpPr>
          <p:cNvPr id="8" name="TextBox 7"/>
          <p:cNvSpPr txBox="1"/>
          <p:nvPr/>
        </p:nvSpPr>
        <p:spPr>
          <a:xfrm>
            <a:off x="7464287" y="2177825"/>
            <a:ext cx="4581940" cy="4493538"/>
          </a:xfrm>
          <a:prstGeom prst="rect">
            <a:avLst/>
          </a:prstGeom>
          <a:noFill/>
        </p:spPr>
        <p:txBody>
          <a:bodyPr wrap="square" rtlCol="1">
            <a:spAutoFit/>
          </a:bodyPr>
          <a:lstStyle/>
          <a:p>
            <a:pPr algn="r"/>
            <a:r>
              <a:rPr lang="he-IL" sz="1600" b="1" dirty="0"/>
              <a:t>הטבלה מציגה את השפעת אחוז ההחזר (הפחתה</a:t>
            </a:r>
            <a:r>
              <a:rPr lang="he-IL" sz="1600" b="1" dirty="0" smtClean="0"/>
              <a:t>)</a:t>
            </a:r>
          </a:p>
          <a:p>
            <a:pPr algn="r"/>
            <a:r>
              <a:rPr lang="he-IL" sz="1600" b="1" dirty="0" smtClean="0"/>
              <a:t> </a:t>
            </a:r>
            <a:r>
              <a:rPr lang="he-IL" sz="1600" b="1" dirty="0"/>
              <a:t>על מס' המשכורות שנדרש כל סוג עובד להחזיר.</a:t>
            </a:r>
          </a:p>
          <a:p>
            <a:pPr algn="r"/>
            <a:endParaRPr lang="he-IL" dirty="0"/>
          </a:p>
          <a:p>
            <a:pPr algn="r"/>
            <a:r>
              <a:rPr lang="he-IL" u="sng" dirty="0"/>
              <a:t>מהטבלה ניתן ללמוד את הדברים הבאים</a:t>
            </a:r>
            <a:r>
              <a:rPr lang="he-IL" dirty="0"/>
              <a:t>:</a:t>
            </a:r>
          </a:p>
          <a:p>
            <a:pPr algn="r"/>
            <a:r>
              <a:rPr lang="en-US" dirty="0" smtClean="0"/>
              <a:t> </a:t>
            </a:r>
            <a:r>
              <a:rPr lang="he-IL" dirty="0" smtClean="0"/>
              <a:t>1</a:t>
            </a:r>
            <a:r>
              <a:rPr lang="he-IL" sz="1600" dirty="0" smtClean="0"/>
              <a:t>. אחוז החריגה הממוצעת </a:t>
            </a:r>
            <a:r>
              <a:rPr lang="he-IL" sz="1600" dirty="0"/>
              <a:t>של המנהלים </a:t>
            </a:r>
            <a:r>
              <a:rPr lang="he-IL" b="1" dirty="0"/>
              <a:t>פי 2</a:t>
            </a:r>
            <a:r>
              <a:rPr lang="he-IL" sz="1600" dirty="0"/>
              <a:t> </a:t>
            </a:r>
            <a:endParaRPr lang="he-IL" sz="1600" dirty="0" smtClean="0"/>
          </a:p>
          <a:p>
            <a:pPr algn="r"/>
            <a:r>
              <a:rPr lang="en-US" sz="1600" dirty="0" smtClean="0"/>
              <a:t>( </a:t>
            </a:r>
            <a:r>
              <a:rPr lang="en-US" sz="1600" dirty="0" smtClean="0">
                <a:solidFill>
                  <a:srgbClr val="00B050"/>
                </a:solidFill>
              </a:rPr>
              <a:t>75%/36.8%)</a:t>
            </a:r>
            <a:r>
              <a:rPr lang="he-IL" sz="1600" dirty="0" smtClean="0">
                <a:solidFill>
                  <a:srgbClr val="00B050"/>
                </a:solidFill>
              </a:rPr>
              <a:t>    </a:t>
            </a:r>
            <a:r>
              <a:rPr lang="he-IL" sz="1600" dirty="0" smtClean="0"/>
              <a:t>מהעובדים</a:t>
            </a:r>
            <a:r>
              <a:rPr lang="he-IL" dirty="0" smtClean="0"/>
              <a:t> </a:t>
            </a:r>
            <a:r>
              <a:rPr lang="he-IL" sz="1600" dirty="0" smtClean="0"/>
              <a:t>בחריגות אש"ל וכלכלה.</a:t>
            </a:r>
          </a:p>
          <a:p>
            <a:pPr algn="r" rtl="1"/>
            <a:endParaRPr lang="he-IL" sz="1600" dirty="0" smtClean="0"/>
          </a:p>
          <a:p>
            <a:pPr algn="r" rtl="1"/>
            <a:r>
              <a:rPr lang="he-IL" sz="1600" dirty="0" smtClean="0"/>
              <a:t>2. תקרת ההחזר של 2 משכורות לעובד (לפי ההסכם)</a:t>
            </a:r>
          </a:p>
          <a:p>
            <a:pPr algn="r" rtl="1"/>
            <a:r>
              <a:rPr lang="he-IL" sz="1600" dirty="0"/>
              <a:t> </a:t>
            </a:r>
            <a:r>
              <a:rPr lang="he-IL" sz="1600" dirty="0" smtClean="0"/>
              <a:t> לא מגינה על *אף עובד. </a:t>
            </a:r>
          </a:p>
          <a:p>
            <a:pPr algn="r" rtl="1"/>
            <a:r>
              <a:rPr lang="he-IL" sz="1600" dirty="0" smtClean="0"/>
              <a:t>כאשר העובדים </a:t>
            </a:r>
            <a:r>
              <a:rPr lang="he-IL" sz="1600" dirty="0"/>
              <a:t>מחזירים את חריגתם היחסית</a:t>
            </a:r>
            <a:endParaRPr lang="he-IL" sz="1600" dirty="0" smtClean="0"/>
          </a:p>
          <a:p>
            <a:pPr algn="r" rtl="1"/>
            <a:r>
              <a:rPr lang="he-IL" sz="1100" b="1" dirty="0" smtClean="0"/>
              <a:t>*</a:t>
            </a:r>
            <a:r>
              <a:rPr lang="he-IL" sz="1100" b="1" dirty="0" err="1" smtClean="0"/>
              <a:t>טבלא</a:t>
            </a:r>
            <a:r>
              <a:rPr lang="he-IL" sz="1100" b="1" dirty="0" smtClean="0"/>
              <a:t> זו הוכנה על בסיס החזר של 180 </a:t>
            </a:r>
            <a:r>
              <a:rPr lang="he-IL" sz="1100" b="1" dirty="0" err="1" smtClean="0"/>
              <a:t>מליון</a:t>
            </a:r>
            <a:r>
              <a:rPr lang="he-IL" sz="1100" b="1" dirty="0" smtClean="0"/>
              <a:t> , ההחזר הסופי ירד ל- 153 </a:t>
            </a:r>
            <a:r>
              <a:rPr lang="he-IL" sz="1100" b="1" dirty="0" err="1" smtClean="0"/>
              <a:t>מליון</a:t>
            </a:r>
            <a:endParaRPr lang="he-IL" sz="1100" b="1" dirty="0" smtClean="0"/>
          </a:p>
          <a:p>
            <a:pPr algn="r" rtl="1"/>
            <a:endParaRPr lang="he-IL" sz="1100" b="1" dirty="0"/>
          </a:p>
          <a:p>
            <a:pPr algn="r" rtl="1"/>
            <a:r>
              <a:rPr lang="he-IL" sz="1600" dirty="0" smtClean="0"/>
              <a:t>3. תקרת ההחזר של 3 משכורות למנהל</a:t>
            </a:r>
          </a:p>
          <a:p>
            <a:pPr algn="r" rtl="1"/>
            <a:r>
              <a:rPr lang="he-IL" sz="1600" dirty="0"/>
              <a:t> </a:t>
            </a:r>
            <a:r>
              <a:rPr lang="he-IL" sz="1600" dirty="0" smtClean="0"/>
              <a:t>   מגינה על </a:t>
            </a:r>
            <a:r>
              <a:rPr lang="he-IL" sz="1600" b="1" u="sng" dirty="0" smtClean="0"/>
              <a:t>כל המנהלים</a:t>
            </a:r>
          </a:p>
          <a:p>
            <a:pPr algn="r" rtl="1"/>
            <a:r>
              <a:rPr lang="he-IL" sz="1600" dirty="0"/>
              <a:t>כיוון שמנהלים </a:t>
            </a:r>
            <a:r>
              <a:rPr lang="he-IL" sz="1600" dirty="0" smtClean="0"/>
              <a:t>נדרשו להחזיר </a:t>
            </a:r>
            <a:r>
              <a:rPr lang="he-IL" sz="1600" u="sng" dirty="0"/>
              <a:t>3.7 </a:t>
            </a:r>
            <a:r>
              <a:rPr lang="he-IL" sz="1600" u="sng" dirty="0" smtClean="0"/>
              <a:t>משכורות </a:t>
            </a:r>
            <a:r>
              <a:rPr lang="he-IL" sz="1600" dirty="0" smtClean="0"/>
              <a:t>בממוצע</a:t>
            </a:r>
          </a:p>
          <a:p>
            <a:pPr algn="r" rtl="1"/>
            <a:r>
              <a:rPr lang="he-IL" sz="1600" dirty="0" smtClean="0"/>
              <a:t>רק עבור החריגה הפיקודית </a:t>
            </a:r>
          </a:p>
          <a:p>
            <a:pPr algn="r" rtl="1"/>
            <a:r>
              <a:rPr lang="he-IL" sz="1600" dirty="0" smtClean="0"/>
              <a:t>לכן </a:t>
            </a:r>
            <a:r>
              <a:rPr lang="he-IL" sz="1600" b="1" dirty="0" smtClean="0"/>
              <a:t>כל חריגות </a:t>
            </a:r>
            <a:r>
              <a:rPr lang="he-IL" sz="1600" dirty="0" smtClean="0"/>
              <a:t>האש"ל וכלכלה של המנהלים </a:t>
            </a:r>
          </a:p>
          <a:p>
            <a:pPr algn="r" rtl="1"/>
            <a:r>
              <a:rPr lang="he-IL" sz="1600" dirty="0" smtClean="0"/>
              <a:t>ממומנות ע"י העובדים.</a:t>
            </a:r>
            <a:endParaRPr lang="he-IL" sz="1600" dirty="0"/>
          </a:p>
        </p:txBody>
      </p:sp>
    </p:spTree>
    <p:extLst>
      <p:ext uri="{BB962C8B-B14F-4D97-AF65-F5344CB8AC3E}">
        <p14:creationId xmlns:p14="http://schemas.microsoft.com/office/powerpoint/2010/main" val="37552577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7243" t="20149" r="36204" b="16461"/>
          <a:stretch/>
        </p:blipFill>
        <p:spPr>
          <a:xfrm>
            <a:off x="1" y="0"/>
            <a:ext cx="5109491" cy="6858000"/>
          </a:xfrm>
          <a:prstGeom prst="rect">
            <a:avLst/>
          </a:prstGeom>
        </p:spPr>
      </p:pic>
      <p:pic>
        <p:nvPicPr>
          <p:cNvPr id="3" name="Picture 2"/>
          <p:cNvPicPr>
            <a:picLocks noChangeAspect="1"/>
          </p:cNvPicPr>
          <p:nvPr/>
        </p:nvPicPr>
        <p:blipFill rotWithShape="1">
          <a:blip r:embed="rId3"/>
          <a:srcRect l="28000" t="29057" r="29791" b="43043"/>
          <a:stretch/>
        </p:blipFill>
        <p:spPr>
          <a:xfrm>
            <a:off x="4369576" y="3823228"/>
            <a:ext cx="7822423" cy="2906972"/>
          </a:xfrm>
          <a:prstGeom prst="rect">
            <a:avLst/>
          </a:prstGeom>
        </p:spPr>
      </p:pic>
      <p:sp>
        <p:nvSpPr>
          <p:cNvPr id="4" name="TextBox 3"/>
          <p:cNvSpPr txBox="1"/>
          <p:nvPr/>
        </p:nvSpPr>
        <p:spPr>
          <a:xfrm>
            <a:off x="4875691" y="0"/>
            <a:ext cx="6978176" cy="3847207"/>
          </a:xfrm>
          <a:prstGeom prst="rect">
            <a:avLst/>
          </a:prstGeom>
          <a:noFill/>
        </p:spPr>
        <p:txBody>
          <a:bodyPr wrap="square" rtlCol="1">
            <a:spAutoFit/>
          </a:bodyPr>
          <a:lstStyle/>
          <a:p>
            <a:pPr algn="r" rtl="1"/>
            <a:r>
              <a:rPr lang="he-IL" sz="2000" b="1" u="sng" dirty="0"/>
              <a:t>מדיון שהתקיים בלשכת המנכ"ל ביום 18.9.16</a:t>
            </a:r>
          </a:p>
          <a:p>
            <a:pPr algn="r" rtl="1"/>
            <a:r>
              <a:rPr lang="he-IL" sz="2000" dirty="0"/>
              <a:t>מציין המנכ"ל שהחברה מקבלת את הסכם השכר במגזר הציבורי </a:t>
            </a:r>
          </a:p>
          <a:p>
            <a:pPr algn="r" rtl="1"/>
            <a:r>
              <a:rPr lang="he-IL" sz="2000" b="1" dirty="0"/>
              <a:t>ומסכום זה ירדו 0.4% בגין </a:t>
            </a:r>
            <a:r>
              <a:rPr lang="he-IL" sz="2000" b="1" u="sng" dirty="0"/>
              <a:t>חריגות השכר</a:t>
            </a:r>
            <a:r>
              <a:rPr lang="he-IL" sz="2000" b="1" dirty="0"/>
              <a:t>.</a:t>
            </a:r>
          </a:p>
          <a:p>
            <a:pPr algn="r" rtl="1"/>
            <a:endParaRPr lang="he-IL" sz="2000" b="1" dirty="0"/>
          </a:p>
          <a:p>
            <a:pPr algn="r" rtl="1"/>
            <a:r>
              <a:rPr lang="he-IL" sz="2000" b="1" dirty="0">
                <a:solidFill>
                  <a:srgbClr val="FF0000"/>
                </a:solidFill>
              </a:rPr>
              <a:t>איזה חריגות שכר??? </a:t>
            </a:r>
          </a:p>
          <a:p>
            <a:pPr algn="r" rtl="1"/>
            <a:r>
              <a:rPr lang="he-IL" sz="2000" b="1" dirty="0">
                <a:solidFill>
                  <a:srgbClr val="FF0000"/>
                </a:solidFill>
              </a:rPr>
              <a:t>הרי העובדים משלמים את כל חריגות השכר שלהם. </a:t>
            </a:r>
          </a:p>
          <a:p>
            <a:pPr algn="r" rtl="1"/>
            <a:r>
              <a:rPr lang="he-IL" sz="2000" b="1" dirty="0">
                <a:solidFill>
                  <a:srgbClr val="FF0000"/>
                </a:solidFill>
              </a:rPr>
              <a:t>חריגות אשל וכלכלה וזו חריגתם היחידה.</a:t>
            </a:r>
          </a:p>
          <a:p>
            <a:pPr algn="r" rtl="1"/>
            <a:endParaRPr lang="he-IL" sz="2000" b="1" dirty="0">
              <a:solidFill>
                <a:srgbClr val="FF0000"/>
              </a:solidFill>
            </a:endParaRPr>
          </a:p>
          <a:p>
            <a:pPr algn="r" rtl="1"/>
            <a:r>
              <a:rPr lang="he-IL" sz="2000" b="1" dirty="0"/>
              <a:t>באיזו זכות מורידים לעובדים % מסויים מהסכם שכר חתום המעניק לכל המגזר הציבורי תוספת של 7.75% .</a:t>
            </a:r>
          </a:p>
          <a:p>
            <a:pPr algn="r" rtl="1"/>
            <a:r>
              <a:rPr lang="he-IL" sz="2000" b="1" dirty="0"/>
              <a:t>הרי מדובר בחריגות שכר של הדרגים הבכירים בחברה</a:t>
            </a:r>
          </a:p>
          <a:p>
            <a:pPr algn="r" rtl="1"/>
            <a:r>
              <a:rPr lang="he-IL" sz="2400" b="1" u="sng" dirty="0"/>
              <a:t>לא חוקי </a:t>
            </a:r>
            <a:r>
              <a:rPr lang="he-IL" sz="2000" b="1" dirty="0"/>
              <a:t>לאלץ עובדים לשלם על חריגות שהם לא חרגו. </a:t>
            </a:r>
          </a:p>
        </p:txBody>
      </p:sp>
      <p:cxnSp>
        <p:nvCxnSpPr>
          <p:cNvPr id="22" name="Straight Connector 21"/>
          <p:cNvCxnSpPr/>
          <p:nvPr/>
        </p:nvCxnSpPr>
        <p:spPr>
          <a:xfrm flipH="1">
            <a:off x="4369579" y="914400"/>
            <a:ext cx="301386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4300755" y="914400"/>
            <a:ext cx="68824" cy="3684166"/>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4300757" y="4598570"/>
            <a:ext cx="526023" cy="1306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60340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תרשים 3"/>
          <p:cNvGraphicFramePr/>
          <p:nvPr>
            <p:extLst>
              <p:ext uri="{D42A27DB-BD31-4B8C-83A1-F6EECF244321}">
                <p14:modId xmlns:p14="http://schemas.microsoft.com/office/powerpoint/2010/main" val="942684671"/>
              </p:ext>
            </p:extLst>
          </p:nvPr>
        </p:nvGraphicFramePr>
        <p:xfrm>
          <a:off x="406400" y="627743"/>
          <a:ext cx="4572000" cy="6070600"/>
        </p:xfrm>
        <a:graphic>
          <a:graphicData uri="http://schemas.openxmlformats.org/drawingml/2006/chart">
            <c:chart xmlns:c="http://schemas.openxmlformats.org/drawingml/2006/chart" xmlns:r="http://schemas.openxmlformats.org/officeDocument/2006/relationships" r:id="rId2"/>
          </a:graphicData>
        </a:graphic>
      </p:graphicFrame>
      <p:sp>
        <p:nvSpPr>
          <p:cNvPr id="5" name="חץ ימינה 4"/>
          <p:cNvSpPr/>
          <p:nvPr/>
        </p:nvSpPr>
        <p:spPr>
          <a:xfrm>
            <a:off x="3657605" y="1828800"/>
            <a:ext cx="1020839" cy="304800"/>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he-IL">
              <a:solidFill>
                <a:srgbClr val="7030A0"/>
              </a:solidFill>
            </a:endParaRPr>
          </a:p>
        </p:txBody>
      </p:sp>
      <p:graphicFrame>
        <p:nvGraphicFramePr>
          <p:cNvPr id="6" name="תרשים 5"/>
          <p:cNvGraphicFramePr/>
          <p:nvPr>
            <p:extLst>
              <p:ext uri="{D42A27DB-BD31-4B8C-83A1-F6EECF244321}">
                <p14:modId xmlns:p14="http://schemas.microsoft.com/office/powerpoint/2010/main" val="1914816922"/>
              </p:ext>
            </p:extLst>
          </p:nvPr>
        </p:nvGraphicFramePr>
        <p:xfrm>
          <a:off x="3657605" y="838200"/>
          <a:ext cx="4354287" cy="3962400"/>
        </p:xfrm>
        <a:graphic>
          <a:graphicData uri="http://schemas.openxmlformats.org/drawingml/2006/chart">
            <c:chart xmlns:c="http://schemas.openxmlformats.org/drawingml/2006/chart" xmlns:r="http://schemas.openxmlformats.org/officeDocument/2006/relationships" r:id="rId3"/>
          </a:graphicData>
        </a:graphic>
      </p:graphicFrame>
      <p:sp>
        <p:nvSpPr>
          <p:cNvPr id="7" name="חץ ימינה 6"/>
          <p:cNvSpPr/>
          <p:nvPr/>
        </p:nvSpPr>
        <p:spPr>
          <a:xfrm>
            <a:off x="7112003" y="1194022"/>
            <a:ext cx="1020839" cy="304800"/>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he-IL">
              <a:solidFill>
                <a:srgbClr val="7030A0"/>
              </a:solidFill>
            </a:endParaRPr>
          </a:p>
        </p:txBody>
      </p:sp>
      <p:sp>
        <p:nvSpPr>
          <p:cNvPr id="10" name="TextBox 9"/>
          <p:cNvSpPr txBox="1"/>
          <p:nvPr/>
        </p:nvSpPr>
        <p:spPr>
          <a:xfrm>
            <a:off x="2929467" y="152400"/>
            <a:ext cx="6400800" cy="523220"/>
          </a:xfrm>
          <a:prstGeom prst="rect">
            <a:avLst/>
          </a:prstGeom>
          <a:noFill/>
        </p:spPr>
        <p:txBody>
          <a:bodyPr wrap="square" rtlCol="1">
            <a:spAutoFit/>
          </a:bodyPr>
          <a:lstStyle/>
          <a:p>
            <a:pPr algn="ctr" rtl="1"/>
            <a:r>
              <a:rPr lang="he-IL" sz="2800" b="1" dirty="0" smtClean="0">
                <a:solidFill>
                  <a:prstClr val="black"/>
                </a:solidFill>
              </a:rPr>
              <a:t>החזר נדרש מהחברה</a:t>
            </a:r>
            <a:endParaRPr lang="he-IL" sz="2800" b="1" dirty="0">
              <a:solidFill>
                <a:prstClr val="black"/>
              </a:solidFill>
            </a:endParaRPr>
          </a:p>
        </p:txBody>
      </p:sp>
      <p:sp>
        <p:nvSpPr>
          <p:cNvPr id="11" name="מלבן 10"/>
          <p:cNvSpPr/>
          <p:nvPr/>
        </p:nvSpPr>
        <p:spPr>
          <a:xfrm>
            <a:off x="8546740" y="807813"/>
            <a:ext cx="2855269" cy="1077218"/>
          </a:xfrm>
          <a:prstGeom prst="rect">
            <a:avLst/>
          </a:prstGeom>
          <a:noFill/>
        </p:spPr>
        <p:txBody>
          <a:bodyPr wrap="none" lIns="91440" tIns="45720" rIns="91440" bIns="45720">
            <a:spAutoFit/>
          </a:bodyPr>
          <a:lstStyle/>
          <a:p>
            <a:pPr algn="ctr" rtl="1"/>
            <a:r>
              <a:rPr lang="he-IL" sz="3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החזר יחסי</a:t>
            </a:r>
          </a:p>
          <a:p>
            <a:pPr algn="ctr" rtl="1"/>
            <a:r>
              <a:rPr lang="he-IL" sz="3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en-US" sz="3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he-IL" sz="3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31% מהחריגה</a:t>
            </a:r>
            <a:endParaRPr lang="he-IL" sz="32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Tree>
    <p:extLst>
      <p:ext uri="{BB962C8B-B14F-4D97-AF65-F5344CB8AC3E}">
        <p14:creationId xmlns:p14="http://schemas.microsoft.com/office/powerpoint/2010/main" val="2781179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style.rotation</p:attrName>
                                        </p:attrNameLst>
                                      </p:cBhvr>
                                      <p:tavLst>
                                        <p:tav tm="0">
                                          <p:val>
                                            <p:fltVal val="90"/>
                                          </p:val>
                                        </p:tav>
                                        <p:tav tm="100000">
                                          <p:val>
                                            <p:fltVal val="0"/>
                                          </p:val>
                                        </p:tav>
                                      </p:tavLst>
                                    </p:anim>
                                    <p:animEffect transition="in" filter="fade">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Graphic spid="6" grpId="0">
        <p:bldAsOne/>
      </p:bldGraphic>
      <p:bldP spid="7"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תרשים 3"/>
          <p:cNvGraphicFramePr/>
          <p:nvPr>
            <p:extLst>
              <p:ext uri="{D42A27DB-BD31-4B8C-83A1-F6EECF244321}">
                <p14:modId xmlns:p14="http://schemas.microsoft.com/office/powerpoint/2010/main" val="2431916823"/>
              </p:ext>
            </p:extLst>
          </p:nvPr>
        </p:nvGraphicFramePr>
        <p:xfrm>
          <a:off x="406400" y="627743"/>
          <a:ext cx="4572000" cy="6070600"/>
        </p:xfrm>
        <a:graphic>
          <a:graphicData uri="http://schemas.openxmlformats.org/drawingml/2006/chart">
            <c:chart xmlns:c="http://schemas.openxmlformats.org/drawingml/2006/chart" xmlns:r="http://schemas.openxmlformats.org/officeDocument/2006/relationships" r:id="rId2"/>
          </a:graphicData>
        </a:graphic>
      </p:graphicFrame>
      <p:sp>
        <p:nvSpPr>
          <p:cNvPr id="5" name="חץ ימינה 4"/>
          <p:cNvSpPr/>
          <p:nvPr/>
        </p:nvSpPr>
        <p:spPr>
          <a:xfrm>
            <a:off x="3831772" y="1790700"/>
            <a:ext cx="4780039" cy="381000"/>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he-IL">
              <a:solidFill>
                <a:srgbClr val="7030A0"/>
              </a:solidFill>
            </a:endParaRPr>
          </a:p>
        </p:txBody>
      </p:sp>
      <p:sp>
        <p:nvSpPr>
          <p:cNvPr id="8" name="TextBox 7"/>
          <p:cNvSpPr txBox="1"/>
          <p:nvPr/>
        </p:nvSpPr>
        <p:spPr>
          <a:xfrm>
            <a:off x="8819849" y="914400"/>
            <a:ext cx="2864153" cy="2862322"/>
          </a:xfrm>
          <a:prstGeom prst="rect">
            <a:avLst/>
          </a:prstGeom>
          <a:solidFill>
            <a:srgbClr val="FF0000"/>
          </a:solidFill>
          <a:ln>
            <a:solidFill>
              <a:schemeClr val="tx1"/>
            </a:solidFill>
          </a:ln>
        </p:spPr>
        <p:txBody>
          <a:bodyPr wrap="square" rtlCol="1">
            <a:spAutoFit/>
          </a:bodyPr>
          <a:lstStyle/>
          <a:p>
            <a:pPr algn="ctr" rtl="1"/>
            <a:endParaRPr lang="he-IL" sz="2000" b="1" dirty="0" smtClean="0">
              <a:solidFill>
                <a:prstClr val="black"/>
              </a:solidFill>
            </a:endParaRPr>
          </a:p>
          <a:p>
            <a:pPr algn="ctr" rtl="1"/>
            <a:r>
              <a:rPr lang="he-IL" sz="2000" b="1" dirty="0" smtClean="0">
                <a:solidFill>
                  <a:prstClr val="black"/>
                </a:solidFill>
              </a:rPr>
              <a:t>42% </a:t>
            </a:r>
          </a:p>
          <a:p>
            <a:pPr algn="ctr" rtl="1"/>
            <a:r>
              <a:rPr lang="he-IL" sz="2000" b="1" dirty="0" smtClean="0">
                <a:solidFill>
                  <a:prstClr val="black"/>
                </a:solidFill>
              </a:rPr>
              <a:t>החזר נדרש</a:t>
            </a:r>
          </a:p>
          <a:p>
            <a:pPr algn="ctr" rtl="1"/>
            <a:r>
              <a:rPr lang="he-IL" sz="2000" b="1" u="sng" dirty="0" smtClean="0">
                <a:solidFill>
                  <a:prstClr val="black"/>
                </a:solidFill>
              </a:rPr>
              <a:t>מהתשלום בפועל</a:t>
            </a:r>
          </a:p>
          <a:p>
            <a:pPr algn="ctr" rtl="1"/>
            <a:endParaRPr lang="he-IL" sz="2000" b="1" dirty="0" smtClean="0">
              <a:solidFill>
                <a:prstClr val="black"/>
              </a:solidFill>
            </a:endParaRPr>
          </a:p>
          <a:p>
            <a:pPr algn="ctr" rtl="1"/>
            <a:endParaRPr lang="he-IL" sz="2000" b="1" dirty="0">
              <a:solidFill>
                <a:prstClr val="black"/>
              </a:solidFill>
            </a:endParaRPr>
          </a:p>
          <a:p>
            <a:pPr algn="ctr" rtl="1"/>
            <a:r>
              <a:rPr lang="he-IL" sz="2000" b="1" dirty="0" smtClean="0">
                <a:solidFill>
                  <a:prstClr val="black"/>
                </a:solidFill>
              </a:rPr>
              <a:t> ללא חישוב חריגה וללא תשלום יחסי</a:t>
            </a:r>
          </a:p>
          <a:p>
            <a:pPr algn="ctr" rtl="1"/>
            <a:endParaRPr lang="he-IL" sz="2000" b="1" dirty="0">
              <a:solidFill>
                <a:prstClr val="black"/>
              </a:solidFill>
            </a:endParaRPr>
          </a:p>
        </p:txBody>
      </p:sp>
      <p:sp>
        <p:nvSpPr>
          <p:cNvPr id="10" name="TextBox 9"/>
          <p:cNvSpPr txBox="1"/>
          <p:nvPr/>
        </p:nvSpPr>
        <p:spPr>
          <a:xfrm>
            <a:off x="2929467" y="152400"/>
            <a:ext cx="6400800" cy="523220"/>
          </a:xfrm>
          <a:prstGeom prst="rect">
            <a:avLst/>
          </a:prstGeom>
          <a:noFill/>
        </p:spPr>
        <p:txBody>
          <a:bodyPr wrap="square" rtlCol="1">
            <a:spAutoFit/>
          </a:bodyPr>
          <a:lstStyle/>
          <a:p>
            <a:pPr algn="ctr" rtl="1"/>
            <a:r>
              <a:rPr lang="he-IL" sz="2800" b="1" dirty="0" smtClean="0">
                <a:solidFill>
                  <a:prstClr val="black"/>
                </a:solidFill>
              </a:rPr>
              <a:t>החזר נדרש מעובד (לא מנהל</a:t>
            </a:r>
            <a:r>
              <a:rPr lang="he-IL" sz="2800" b="1" dirty="0" smtClean="0">
                <a:solidFill>
                  <a:prstClr val="black"/>
                </a:solidFill>
              </a:rPr>
              <a:t>) ע"פ ההסכם</a:t>
            </a:r>
          </a:p>
        </p:txBody>
      </p:sp>
      <p:sp>
        <p:nvSpPr>
          <p:cNvPr id="2" name="TextBox 1"/>
          <p:cNvSpPr txBox="1"/>
          <p:nvPr/>
        </p:nvSpPr>
        <p:spPr>
          <a:xfrm>
            <a:off x="3903134" y="2187888"/>
            <a:ext cx="4708676" cy="923330"/>
          </a:xfrm>
          <a:prstGeom prst="rect">
            <a:avLst/>
          </a:prstGeom>
          <a:noFill/>
        </p:spPr>
        <p:txBody>
          <a:bodyPr wrap="square" rtlCol="1">
            <a:spAutoFit/>
          </a:bodyPr>
          <a:lstStyle/>
          <a:p>
            <a:pPr marL="285750" indent="-285750" algn="r" rtl="1">
              <a:buFont typeface="Arial" charset="0"/>
              <a:buChar char="•"/>
            </a:pPr>
            <a:r>
              <a:rPr lang="he-IL" dirty="0" smtClean="0">
                <a:solidFill>
                  <a:prstClr val="black"/>
                </a:solidFill>
              </a:rPr>
              <a:t>בחישוב ההחזר הוכנס מרכיב שכר (הוצאות חוץ) שלא הוגדר כחריגת שכר ע"י הממונה על השכר </a:t>
            </a:r>
            <a:r>
              <a:rPr lang="he-IL" dirty="0" smtClean="0">
                <a:solidFill>
                  <a:prstClr val="black"/>
                </a:solidFill>
              </a:rPr>
              <a:t>.</a:t>
            </a:r>
          </a:p>
          <a:p>
            <a:pPr algn="r" rtl="1"/>
            <a:r>
              <a:rPr lang="he-IL" dirty="0">
                <a:solidFill>
                  <a:prstClr val="black"/>
                </a:solidFill>
              </a:rPr>
              <a:t> </a:t>
            </a:r>
            <a:r>
              <a:rPr lang="he-IL" dirty="0" smtClean="0">
                <a:solidFill>
                  <a:prstClr val="black"/>
                </a:solidFill>
              </a:rPr>
              <a:t>    </a:t>
            </a:r>
            <a:r>
              <a:rPr lang="he-IL" sz="1100" b="1" dirty="0" smtClean="0">
                <a:solidFill>
                  <a:prstClr val="black"/>
                </a:solidFill>
              </a:rPr>
              <a:t>*מוסבר בשקף הבא.</a:t>
            </a:r>
            <a:endParaRPr lang="he-IL" sz="1100" b="1" dirty="0" smtClean="0">
              <a:solidFill>
                <a:prstClr val="black"/>
              </a:solidFill>
            </a:endParaRPr>
          </a:p>
        </p:txBody>
      </p:sp>
      <p:sp>
        <p:nvSpPr>
          <p:cNvPr id="9" name="TextBox 8"/>
          <p:cNvSpPr txBox="1"/>
          <p:nvPr/>
        </p:nvSpPr>
        <p:spPr>
          <a:xfrm>
            <a:off x="3739848" y="867371"/>
            <a:ext cx="4780037" cy="646331"/>
          </a:xfrm>
          <a:prstGeom prst="rect">
            <a:avLst/>
          </a:prstGeom>
          <a:noFill/>
        </p:spPr>
        <p:txBody>
          <a:bodyPr wrap="square" rtlCol="1">
            <a:spAutoFit/>
          </a:bodyPr>
          <a:lstStyle/>
          <a:p>
            <a:pPr marL="285750" indent="-285750" algn="r" rtl="1">
              <a:buFont typeface="Arial" charset="0"/>
              <a:buChar char="•"/>
            </a:pPr>
            <a:r>
              <a:rPr lang="he-IL" dirty="0" smtClean="0">
                <a:solidFill>
                  <a:prstClr val="black"/>
                </a:solidFill>
              </a:rPr>
              <a:t>העובדים לא נהנים מהחזר יחסי (31%) על חריגתם, כיוון שזו כלל לא חושבה.</a:t>
            </a:r>
            <a:endParaRPr lang="he-IL" dirty="0">
              <a:solidFill>
                <a:prstClr val="black"/>
              </a:solidFill>
            </a:endParaRPr>
          </a:p>
        </p:txBody>
      </p:sp>
      <p:sp>
        <p:nvSpPr>
          <p:cNvPr id="3" name="TextBox 2"/>
          <p:cNvSpPr txBox="1"/>
          <p:nvPr/>
        </p:nvSpPr>
        <p:spPr>
          <a:xfrm>
            <a:off x="6003825" y="4267200"/>
            <a:ext cx="6144631" cy="1754326"/>
          </a:xfrm>
          <a:prstGeom prst="rect">
            <a:avLst/>
          </a:prstGeom>
          <a:noFill/>
        </p:spPr>
        <p:txBody>
          <a:bodyPr wrap="none" rtlCol="1">
            <a:spAutoFit/>
          </a:bodyPr>
          <a:lstStyle/>
          <a:p>
            <a:pPr marL="285750" indent="-285750" algn="r" rtl="1">
              <a:buFont typeface="Arial" charset="0"/>
              <a:buChar char="•"/>
            </a:pPr>
            <a:r>
              <a:rPr lang="he-IL" dirty="0" smtClean="0">
                <a:solidFill>
                  <a:prstClr val="black"/>
                </a:solidFill>
              </a:rPr>
              <a:t>העובדים הוגבלו בתקרת החזר של 2 משכורות</a:t>
            </a:r>
          </a:p>
          <a:p>
            <a:pPr marL="285750" indent="-285750" algn="r" rtl="1">
              <a:buFont typeface="Arial" charset="0"/>
              <a:buChar char="•"/>
            </a:pPr>
            <a:endParaRPr lang="he-IL" dirty="0" smtClean="0">
              <a:solidFill>
                <a:prstClr val="black"/>
              </a:solidFill>
            </a:endParaRPr>
          </a:p>
          <a:p>
            <a:pPr algn="r" rtl="1"/>
            <a:r>
              <a:rPr lang="he-IL" dirty="0" smtClean="0">
                <a:solidFill>
                  <a:prstClr val="black"/>
                </a:solidFill>
              </a:rPr>
              <a:t>חישובים שביצענו מוכיחים שאם </a:t>
            </a:r>
            <a:r>
              <a:rPr lang="he-IL" dirty="0" err="1" smtClean="0">
                <a:solidFill>
                  <a:prstClr val="black"/>
                </a:solidFill>
              </a:rPr>
              <a:t>היתה</a:t>
            </a:r>
            <a:r>
              <a:rPr lang="he-IL" dirty="0" smtClean="0">
                <a:solidFill>
                  <a:prstClr val="black"/>
                </a:solidFill>
              </a:rPr>
              <a:t> מחושבת חריגה אישית</a:t>
            </a:r>
          </a:p>
          <a:p>
            <a:pPr algn="r" rtl="1"/>
            <a:r>
              <a:rPr lang="he-IL" dirty="0" smtClean="0">
                <a:solidFill>
                  <a:prstClr val="black"/>
                </a:solidFill>
              </a:rPr>
              <a:t>והעובד היה מחזיר את החלק היחסי (31%) מחריגתו </a:t>
            </a:r>
          </a:p>
          <a:p>
            <a:pPr algn="r" rtl="1"/>
            <a:r>
              <a:rPr lang="he-IL" b="1" dirty="0" smtClean="0">
                <a:solidFill>
                  <a:prstClr val="black"/>
                </a:solidFill>
              </a:rPr>
              <a:t>לא היה צורך בתקרת החזר, העובדים היו מחזירים סכומים נמוכים</a:t>
            </a:r>
          </a:p>
          <a:p>
            <a:pPr algn="r" rtl="1"/>
            <a:r>
              <a:rPr lang="he-IL" b="1" dirty="0" smtClean="0">
                <a:solidFill>
                  <a:prstClr val="black"/>
                </a:solidFill>
              </a:rPr>
              <a:t>מהסכומים שההסכם כופה עליהם</a:t>
            </a:r>
            <a:endParaRPr lang="he-IL" b="1" dirty="0">
              <a:solidFill>
                <a:prstClr val="black"/>
              </a:solidFill>
            </a:endParaRPr>
          </a:p>
        </p:txBody>
      </p:sp>
      <p:sp>
        <p:nvSpPr>
          <p:cNvPr id="6" name="Rectangle 5"/>
          <p:cNvSpPr/>
          <p:nvPr/>
        </p:nvSpPr>
        <p:spPr>
          <a:xfrm>
            <a:off x="3410871" y="3206326"/>
            <a:ext cx="4322017" cy="1569660"/>
          </a:xfrm>
          <a:prstGeom prst="rect">
            <a:avLst/>
          </a:prstGeom>
          <a:noFill/>
        </p:spPr>
        <p:txBody>
          <a:bodyPr wrap="none" lIns="91440" tIns="45720" rIns="91440" bIns="45720">
            <a:spAutoFit/>
          </a:bodyPr>
          <a:lstStyle/>
          <a:p>
            <a:pPr algn="ctr"/>
            <a:r>
              <a:rPr lang="he-IL"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תקרות החזר נועדו</a:t>
            </a:r>
          </a:p>
          <a:p>
            <a:pPr algn="ctr"/>
            <a:r>
              <a:rPr lang="he-IL"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בפועל להגן על המנהלים </a:t>
            </a:r>
          </a:p>
          <a:p>
            <a:pPr algn="ctr"/>
            <a:r>
              <a:rPr lang="he-IL"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על חשבון כלל העובדים</a:t>
            </a:r>
            <a:endPar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4267581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1)">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grpId="0"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wheel(1)">
                                      <p:cBhvr>
                                        <p:cTn id="38" dur="20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8" grpId="0" animBg="1"/>
      <p:bldP spid="2" grpId="0"/>
      <p:bldP spid="9" grpId="0"/>
      <p:bldP spid="3"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455756"/>
          </a:xfrm>
        </p:spPr>
        <p:txBody>
          <a:bodyPr>
            <a:normAutofit fontScale="90000"/>
          </a:bodyPr>
          <a:lstStyle/>
          <a:p>
            <a:pPr algn="ctr"/>
            <a:r>
              <a:rPr lang="he-IL" u="sng" dirty="0" smtClean="0"/>
              <a:t>הוצאות חוץ לא הוגדרו כחריגת שכר </a:t>
            </a:r>
            <a:endParaRPr lang="he-IL"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28676"/>
            <a:ext cx="4655126" cy="3645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600701" y="1101436"/>
            <a:ext cx="6369628" cy="3570208"/>
          </a:xfrm>
          <a:prstGeom prst="rect">
            <a:avLst/>
          </a:prstGeom>
          <a:noFill/>
        </p:spPr>
        <p:txBody>
          <a:bodyPr wrap="square" rtlCol="1">
            <a:spAutoFit/>
          </a:bodyPr>
          <a:lstStyle/>
          <a:p>
            <a:pPr algn="r" rtl="1"/>
            <a:r>
              <a:rPr lang="he-IL" sz="1400" b="1" dirty="0" smtClean="0"/>
              <a:t>מכתב הממונה על השכר </a:t>
            </a:r>
            <a:r>
              <a:rPr lang="he-IL" sz="1400" b="1" u="sng" dirty="0" smtClean="0"/>
              <a:t>מציין במפורש </a:t>
            </a:r>
            <a:r>
              <a:rPr lang="he-IL" sz="1400" b="1" dirty="0" smtClean="0"/>
              <a:t>את המרכיבים החורגים בתשלומי אש"ל וכלכלה ואף נוקב בתעריפים הנהוגים במדינה מול אלו בחברת החשמל.</a:t>
            </a:r>
          </a:p>
          <a:p>
            <a:pPr algn="r" rtl="1"/>
            <a:endParaRPr lang="he-IL" sz="1400" b="1" dirty="0"/>
          </a:p>
          <a:p>
            <a:pPr algn="r" rtl="1"/>
            <a:r>
              <a:rPr lang="he-IL" sz="1400" b="1" dirty="0" smtClean="0"/>
              <a:t>במסגרת יישום ההסכם, מחשבת </a:t>
            </a:r>
            <a:r>
              <a:rPr lang="he-IL" sz="1400" b="1" dirty="0"/>
              <a:t>החברה</a:t>
            </a:r>
            <a:r>
              <a:rPr lang="he-IL" sz="1400" b="1" dirty="0" smtClean="0"/>
              <a:t> 42% מהכספים שקיבל העובד בפועל</a:t>
            </a:r>
          </a:p>
          <a:p>
            <a:pPr algn="r" rtl="1"/>
            <a:r>
              <a:rPr lang="he-IL" sz="1400" b="1" dirty="0" smtClean="0"/>
              <a:t> בסעיפים 070 ו- 076 בתלוש השכר.</a:t>
            </a:r>
          </a:p>
          <a:p>
            <a:pPr algn="r" rtl="1"/>
            <a:r>
              <a:rPr lang="he-IL" sz="1400" b="1" dirty="0" smtClean="0"/>
              <a:t>070 – דמי כלכלה</a:t>
            </a:r>
          </a:p>
          <a:p>
            <a:pPr algn="r" rtl="1"/>
            <a:r>
              <a:rPr lang="he-IL" sz="1400" b="1" dirty="0" smtClean="0"/>
              <a:t>076 – אש"ל /</a:t>
            </a:r>
            <a:r>
              <a:rPr lang="he-IL" sz="1400" b="1" dirty="0" err="1" smtClean="0">
                <a:solidFill>
                  <a:srgbClr val="FF0000"/>
                </a:solidFill>
              </a:rPr>
              <a:t>הוצ"ח</a:t>
            </a:r>
            <a:r>
              <a:rPr lang="he-IL" sz="1400" b="1" dirty="0" smtClean="0"/>
              <a:t>  (הוצאות חוץ) </a:t>
            </a:r>
          </a:p>
          <a:p>
            <a:pPr algn="r" rtl="1"/>
            <a:r>
              <a:rPr lang="he-IL" sz="1600" b="1" dirty="0" smtClean="0"/>
              <a:t>החברה לוקחת 42% ממרכיב שכר הוצאות חוץ </a:t>
            </a:r>
          </a:p>
          <a:p>
            <a:pPr algn="r" rtl="1"/>
            <a:r>
              <a:rPr lang="he-IL" sz="1600" b="1" dirty="0" smtClean="0"/>
              <a:t>שלא הוגדר כחריגה ע"י הממונה.</a:t>
            </a:r>
          </a:p>
          <a:p>
            <a:pPr algn="r" rtl="1"/>
            <a:endParaRPr lang="he-IL" sz="1600" b="1" dirty="0"/>
          </a:p>
          <a:p>
            <a:pPr algn="r" rtl="1"/>
            <a:r>
              <a:rPr lang="he-IL" sz="1600" dirty="0" smtClean="0"/>
              <a:t>לעובדה זו יש השפעה </a:t>
            </a:r>
            <a:r>
              <a:rPr lang="he-IL" sz="1600" u="sng" dirty="0" smtClean="0"/>
              <a:t>דרמטית </a:t>
            </a:r>
            <a:r>
              <a:rPr lang="he-IL" sz="1600" dirty="0" smtClean="0"/>
              <a:t>על גובה ההחזר שנדרשים</a:t>
            </a:r>
          </a:p>
          <a:p>
            <a:pPr algn="r" rtl="1"/>
            <a:r>
              <a:rPr lang="he-IL" sz="1600" dirty="0" smtClean="0"/>
              <a:t>עובדים מסוימים (עובדי חוץ) להחזיר.</a:t>
            </a:r>
          </a:p>
          <a:p>
            <a:pPr algn="r" rtl="1"/>
            <a:endParaRPr lang="he-IL" sz="1600" dirty="0" smtClean="0"/>
          </a:p>
          <a:p>
            <a:pPr algn="r" rtl="1"/>
            <a:r>
              <a:rPr lang="he-IL" sz="1600" dirty="0" smtClean="0"/>
              <a:t>בדוגמא של מר נחמן כהן גובה ההחזר שאותו גובה החברה הוא -</a:t>
            </a:r>
          </a:p>
          <a:p>
            <a:pPr algn="r" rtl="1"/>
            <a:r>
              <a:rPr lang="he-IL" b="1" dirty="0" smtClean="0"/>
              <a:t>פי 10 </a:t>
            </a:r>
            <a:r>
              <a:rPr lang="he-IL" sz="1600" dirty="0" smtClean="0"/>
              <a:t>מההחזר שחושב </a:t>
            </a:r>
            <a:r>
              <a:rPr lang="he-IL" sz="1600" dirty="0" err="1" smtClean="0"/>
              <a:t>בניטרול</a:t>
            </a:r>
            <a:r>
              <a:rPr lang="he-IL" sz="1600" dirty="0" smtClean="0"/>
              <a:t> מרכיב הוצאות החוץ. (כ- 1,800 מול 19,000)</a:t>
            </a:r>
            <a:endParaRPr lang="he-IL" sz="1600"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463" y="3394519"/>
            <a:ext cx="4766686" cy="334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Connector 5"/>
          <p:cNvCxnSpPr/>
          <p:nvPr/>
        </p:nvCxnSpPr>
        <p:spPr>
          <a:xfrm>
            <a:off x="1" y="3394519"/>
            <a:ext cx="51511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4582391" y="1413164"/>
            <a:ext cx="2015837" cy="7273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5151149" y="2836718"/>
            <a:ext cx="2912196" cy="176645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2053"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15880" t="53577" r="6306"/>
          <a:stretch/>
        </p:blipFill>
        <p:spPr bwMode="auto">
          <a:xfrm>
            <a:off x="5600701" y="2024765"/>
            <a:ext cx="2202872" cy="1002091"/>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Straight Arrow Connector 19"/>
          <p:cNvCxnSpPr/>
          <p:nvPr/>
        </p:nvCxnSpPr>
        <p:spPr>
          <a:xfrm flipH="1">
            <a:off x="7803573" y="2140527"/>
            <a:ext cx="1475509" cy="38528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5778104" y="4775353"/>
            <a:ext cx="4570482" cy="1815882"/>
          </a:xfrm>
          <a:prstGeom prst="rect">
            <a:avLst/>
          </a:prstGeom>
          <a:noFill/>
        </p:spPr>
        <p:txBody>
          <a:bodyPr wrap="none" lIns="91440" tIns="45720" rIns="91440" bIns="45720">
            <a:spAutoFit/>
          </a:bodyPr>
          <a:lstStyle/>
          <a:p>
            <a:pPr algn="ctr"/>
            <a:r>
              <a:rPr lang="he-IL" sz="28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העובדים מחזירים הרבה מעבר</a:t>
            </a:r>
          </a:p>
          <a:p>
            <a:pPr algn="ctr"/>
            <a:r>
              <a:rPr lang="he-I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לחריגתם האמתית</a:t>
            </a:r>
          </a:p>
          <a:p>
            <a:pPr algn="ctr"/>
            <a:r>
              <a:rPr lang="he-IL"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he-I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עד כדי חיובם בהחזר</a:t>
            </a:r>
          </a:p>
          <a:p>
            <a:pPr algn="ctr"/>
            <a:r>
              <a:rPr lang="he-I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כספים חוקיים</a:t>
            </a:r>
          </a:p>
        </p:txBody>
      </p:sp>
    </p:spTree>
    <p:extLst>
      <p:ext uri="{BB962C8B-B14F-4D97-AF65-F5344CB8AC3E}">
        <p14:creationId xmlns:p14="http://schemas.microsoft.com/office/powerpoint/2010/main" val="14014168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7818"/>
            <a:ext cx="10515600" cy="1325563"/>
          </a:xfrm>
        </p:spPr>
        <p:txBody>
          <a:bodyPr>
            <a:normAutofit/>
          </a:bodyPr>
          <a:lstStyle/>
          <a:p>
            <a:pPr algn="r" rtl="1"/>
            <a:r>
              <a:rPr lang="he-IL" sz="4000" u="sng" dirty="0" smtClean="0"/>
              <a:t>טבלת ניתוח חריגה שקלי/אחוזי לפי סוג החריגה</a:t>
            </a:r>
            <a:endParaRPr lang="he-IL" sz="4000" u="sng"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383" y="1113943"/>
            <a:ext cx="7949910" cy="3322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733860" y="744610"/>
            <a:ext cx="9140644" cy="461665"/>
          </a:xfrm>
          <a:prstGeom prst="rect">
            <a:avLst/>
          </a:prstGeom>
          <a:noFill/>
        </p:spPr>
        <p:txBody>
          <a:bodyPr wrap="none" rtlCol="1">
            <a:spAutoFit/>
          </a:bodyPr>
          <a:lstStyle/>
          <a:p>
            <a:pPr algn="r" rtl="1"/>
            <a:r>
              <a:rPr lang="he-IL" sz="1200" b="1" dirty="0" smtClean="0"/>
              <a:t>* הטבלה מבוססת על ממוצע משוכלל של  2 תעריפי אש"ל וכלכלה </a:t>
            </a:r>
            <a:r>
              <a:rPr lang="he-IL" sz="1200" b="1" dirty="0" err="1" smtClean="0"/>
              <a:t>חח"י</a:t>
            </a:r>
            <a:r>
              <a:rPr lang="he-IL" sz="1200" b="1" dirty="0" smtClean="0"/>
              <a:t> (בשל עדכון התעריף ב- 6.2014 )</a:t>
            </a:r>
          </a:p>
          <a:p>
            <a:pPr algn="r" rtl="1"/>
            <a:r>
              <a:rPr lang="he-IL" sz="1200" b="1" dirty="0" smtClean="0"/>
              <a:t>* הטבלה מחשבת </a:t>
            </a:r>
            <a:r>
              <a:rPr lang="he-IL" sz="1200" b="1" u="sng" dirty="0" smtClean="0"/>
              <a:t>חריגה אמתית </a:t>
            </a:r>
            <a:r>
              <a:rPr lang="he-IL" sz="1200" b="1" dirty="0" smtClean="0"/>
              <a:t>ולא לוקחת בחשבון את החלק היחסי (31%) שהעובד היה אמור לשלם אם הפחתת החוב הייתה מחלחלת לעובדים.</a:t>
            </a:r>
            <a:endParaRPr lang="he-IL" sz="1200" b="1"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556" y="4284194"/>
            <a:ext cx="8332499" cy="946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6256" y="5312930"/>
            <a:ext cx="7824210" cy="136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8180343" y="1600199"/>
            <a:ext cx="3860416" cy="2800767"/>
          </a:xfrm>
          <a:prstGeom prst="rect">
            <a:avLst/>
          </a:prstGeom>
          <a:noFill/>
        </p:spPr>
        <p:txBody>
          <a:bodyPr wrap="none" rtlCol="1">
            <a:spAutoFit/>
          </a:bodyPr>
          <a:lstStyle/>
          <a:p>
            <a:pPr algn="r" rtl="1"/>
            <a:r>
              <a:rPr lang="he-IL" sz="1600" dirty="0" smtClean="0"/>
              <a:t>ניתן ללמוד מהטבלה שאחוזי </a:t>
            </a:r>
            <a:r>
              <a:rPr lang="he-IL" sz="1600" u="sng" dirty="0" smtClean="0"/>
              <a:t>החריגה המלאה</a:t>
            </a:r>
          </a:p>
          <a:p>
            <a:pPr algn="r" rtl="1"/>
            <a:r>
              <a:rPr lang="he-IL" sz="1600" dirty="0" smtClean="0"/>
              <a:t>ברכיבים מסוימים נמוכים מ- 42% </a:t>
            </a:r>
          </a:p>
          <a:p>
            <a:pPr algn="r" rtl="1"/>
            <a:r>
              <a:rPr lang="he-IL" sz="1600" dirty="0" smtClean="0"/>
              <a:t>ובהם החברה גובה </a:t>
            </a:r>
            <a:r>
              <a:rPr lang="he-IL" sz="1600" u="sng" dirty="0" smtClean="0"/>
              <a:t>כספים חוקיים</a:t>
            </a:r>
          </a:p>
          <a:p>
            <a:pPr algn="r" rtl="1"/>
            <a:r>
              <a:rPr lang="he-IL" sz="1600" dirty="0" smtClean="0"/>
              <a:t>מעבר לחריגתו המלאה של העובד.</a:t>
            </a:r>
          </a:p>
          <a:p>
            <a:pPr algn="r" rtl="1"/>
            <a:endParaRPr lang="he-IL" sz="1600" dirty="0" smtClean="0"/>
          </a:p>
          <a:p>
            <a:pPr algn="r" rtl="1"/>
            <a:endParaRPr lang="he-IL" sz="1600" dirty="0" smtClean="0"/>
          </a:p>
          <a:p>
            <a:pPr algn="r" rtl="1"/>
            <a:r>
              <a:rPr lang="he-IL" sz="1600" dirty="0" smtClean="0"/>
              <a:t>ניתן לראות שאם העובדים היו נהנים מהפחתת </a:t>
            </a:r>
          </a:p>
          <a:p>
            <a:pPr algn="r" rtl="1"/>
            <a:r>
              <a:rPr lang="he-IL" sz="1600" dirty="0" smtClean="0"/>
              <a:t>החוב ומחזירים את החלק היחסי 31%</a:t>
            </a:r>
          </a:p>
          <a:p>
            <a:pPr algn="r" rtl="1"/>
            <a:r>
              <a:rPr lang="he-IL" sz="1600" dirty="0" smtClean="0"/>
              <a:t>מחריגתם האישית</a:t>
            </a:r>
          </a:p>
          <a:p>
            <a:pPr algn="r" rtl="1"/>
            <a:r>
              <a:rPr lang="he-IL" sz="1600" dirty="0" smtClean="0"/>
              <a:t>אחוזי ההחזר היו נעים סביב 15%</a:t>
            </a:r>
          </a:p>
          <a:p>
            <a:pPr algn="r" rtl="1"/>
            <a:r>
              <a:rPr lang="he-IL" sz="1600" dirty="0" smtClean="0"/>
              <a:t>במקום 42% שנגזר על העובדים להחזיר.</a:t>
            </a:r>
            <a:endParaRPr lang="he-IL" sz="1600" dirty="0"/>
          </a:p>
        </p:txBody>
      </p:sp>
      <p:cxnSp>
        <p:nvCxnSpPr>
          <p:cNvPr id="7" name="Straight Arrow Connector 6"/>
          <p:cNvCxnSpPr/>
          <p:nvPr/>
        </p:nvCxnSpPr>
        <p:spPr>
          <a:xfrm flipH="1">
            <a:off x="1984665" y="1828800"/>
            <a:ext cx="6421580" cy="50915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9019309" y="4000500"/>
            <a:ext cx="0" cy="1111827"/>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8698055" y="5112327"/>
            <a:ext cx="32125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7916691" y="5231121"/>
            <a:ext cx="4142544" cy="1661993"/>
          </a:xfrm>
          <a:prstGeom prst="rect">
            <a:avLst/>
          </a:prstGeom>
          <a:noFill/>
        </p:spPr>
        <p:txBody>
          <a:bodyPr wrap="none" rtlCol="1">
            <a:spAutoFit/>
          </a:bodyPr>
          <a:lstStyle/>
          <a:p>
            <a:pPr algn="r" rtl="1"/>
            <a:r>
              <a:rPr lang="he-IL" sz="1400" b="1" dirty="0" smtClean="0"/>
              <a:t>ניתן ללמוד מחישוב סכומי החזר מקסימאליים</a:t>
            </a:r>
          </a:p>
          <a:p>
            <a:pPr algn="r" rtl="1"/>
            <a:r>
              <a:rPr lang="he-IL" sz="1400" b="1" dirty="0" smtClean="0"/>
              <a:t>שאם כל העובדים היו נהנים מהפחתת החוב באופן שווה</a:t>
            </a:r>
          </a:p>
          <a:p>
            <a:pPr algn="r" rtl="1"/>
            <a:r>
              <a:rPr lang="he-IL" sz="1400" b="1" dirty="0" smtClean="0"/>
              <a:t>שסכום ההחזר המקסימלי היה מגיע ל-  14,700 </a:t>
            </a:r>
          </a:p>
          <a:p>
            <a:pPr algn="r" rtl="1"/>
            <a:r>
              <a:rPr lang="he-IL" sz="1400" b="1" dirty="0" smtClean="0"/>
              <a:t>לא הייתה נדרשת תקרת משכורות (כפי שהוכחנו קודם)</a:t>
            </a:r>
          </a:p>
          <a:p>
            <a:pPr algn="r" rtl="1"/>
            <a:endParaRPr lang="he-IL" sz="1400" b="1" dirty="0"/>
          </a:p>
          <a:p>
            <a:pPr algn="r" rtl="1"/>
            <a:r>
              <a:rPr lang="he-IL" sz="1400" b="1" dirty="0" smtClean="0"/>
              <a:t>וכל העובדים היו מחזירים סכומים נמוכים יותר.</a:t>
            </a:r>
          </a:p>
          <a:p>
            <a:pPr algn="r" rtl="1"/>
            <a:endParaRPr lang="he-IL" dirty="0"/>
          </a:p>
        </p:txBody>
      </p:sp>
      <p:cxnSp>
        <p:nvCxnSpPr>
          <p:cNvPr id="17" name="Straight Connector 16"/>
          <p:cNvCxnSpPr/>
          <p:nvPr/>
        </p:nvCxnSpPr>
        <p:spPr>
          <a:xfrm>
            <a:off x="9019309" y="4000500"/>
            <a:ext cx="280555"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12688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9373" y="0"/>
            <a:ext cx="10515600" cy="1325563"/>
          </a:xfrm>
        </p:spPr>
        <p:txBody>
          <a:bodyPr/>
          <a:lstStyle/>
          <a:p>
            <a:pPr algn="r" rtl="1"/>
            <a:r>
              <a:rPr lang="he-IL" u="sng" dirty="0" smtClean="0"/>
              <a:t> סיכום:</a:t>
            </a:r>
            <a:endParaRPr lang="he-IL" u="sng" dirty="0"/>
          </a:p>
        </p:txBody>
      </p:sp>
      <p:sp>
        <p:nvSpPr>
          <p:cNvPr id="3" name="Content Placeholder 2"/>
          <p:cNvSpPr>
            <a:spLocks noGrp="1"/>
          </p:cNvSpPr>
          <p:nvPr>
            <p:ph idx="1"/>
          </p:nvPr>
        </p:nvSpPr>
        <p:spPr>
          <a:xfrm>
            <a:off x="921328" y="1326862"/>
            <a:ext cx="10515600" cy="4351338"/>
          </a:xfrm>
        </p:spPr>
        <p:txBody>
          <a:bodyPr>
            <a:normAutofit fontScale="85000" lnSpcReduction="20000"/>
          </a:bodyPr>
          <a:lstStyle/>
          <a:p>
            <a:pPr algn="r" rtl="1"/>
            <a:r>
              <a:rPr lang="he-IL" dirty="0" smtClean="0"/>
              <a:t>ההסכם שלל מהעובדים את זכות השימוע שמגיע לכל עובד ועובד בפני הממונה על השכר, במידה והוא דורש השבת כספים.</a:t>
            </a:r>
          </a:p>
          <a:p>
            <a:pPr algn="r" rtl="1"/>
            <a:r>
              <a:rPr lang="he-IL" dirty="0" smtClean="0"/>
              <a:t>עובדים מסוימים (עובדי חוץ) נדרשים להחזיר כספים מעבר לחריגתם המלאה.</a:t>
            </a:r>
          </a:p>
          <a:p>
            <a:pPr algn="r" rtl="1"/>
            <a:r>
              <a:rPr lang="he-IL" dirty="0" smtClean="0"/>
              <a:t>לעובדים מסוימים (פקידים עובדי חוץ) הוכנס להחזר מרכיב "הוצאות חוץ" שכלל לא הוגדר כחריגה ע"י הממונה על השכר. </a:t>
            </a:r>
          </a:p>
          <a:p>
            <a:pPr algn="r" rtl="1"/>
            <a:r>
              <a:rPr lang="he-IL" dirty="0" smtClean="0"/>
              <a:t>העובדים לא קיבלו פירוט אמתי של חריגתם ולא אפשרו לעובד לדעת כמה באמת חרג והאם אכן ההסכם משפר את מצבו כפי שהובטח.</a:t>
            </a:r>
          </a:p>
          <a:p>
            <a:pPr algn="r" rtl="1"/>
            <a:r>
              <a:rPr lang="he-IL" dirty="0" smtClean="0"/>
              <a:t>לעובדים הופחת 0.5% מתוספת השכר במשק, הפחתה שיכולה להסתכם בעשרות אלפי ₪ בתקופת חייו. הפחתה זאת נלקחה מכלל העובדים במטרה לממן הגדלת תוספות פיקודיות לקבוצה מצומצם של בכירים.</a:t>
            </a:r>
          </a:p>
          <a:p>
            <a:pPr algn="r" rtl="1"/>
            <a:r>
              <a:rPr lang="he-IL" dirty="0" smtClean="0"/>
              <a:t>כלל הגורמים (הנהלה, וועד, הסתדרות, נציגי האוצר) נוהגים בחוסר שקיפות ובהסתרת מידע "חסוי" בכדי לכסות על אמת פשוטה: </a:t>
            </a:r>
          </a:p>
          <a:p>
            <a:pPr marL="0" indent="0" algn="r" rtl="1">
              <a:buNone/>
            </a:pPr>
            <a:r>
              <a:rPr lang="he-IL" b="1" dirty="0"/>
              <a:t>	</a:t>
            </a:r>
            <a:r>
              <a:rPr lang="he-IL" b="1" dirty="0" smtClean="0"/>
              <a:t>		</a:t>
            </a:r>
            <a:endParaRPr lang="he-IL" dirty="0" smtClean="0"/>
          </a:p>
        </p:txBody>
      </p:sp>
      <p:sp>
        <p:nvSpPr>
          <p:cNvPr id="5" name="Rectangle 4"/>
          <p:cNvSpPr/>
          <p:nvPr/>
        </p:nvSpPr>
        <p:spPr>
          <a:xfrm>
            <a:off x="761055" y="5222162"/>
            <a:ext cx="10669909" cy="923330"/>
          </a:xfrm>
          <a:prstGeom prst="rect">
            <a:avLst/>
          </a:prstGeom>
          <a:noFill/>
        </p:spPr>
        <p:txBody>
          <a:bodyPr wrap="none" lIns="91440" tIns="45720" rIns="91440" bIns="45720">
            <a:spAutoFit/>
          </a:bodyPr>
          <a:lstStyle/>
          <a:p>
            <a:pPr algn="ctr"/>
            <a:r>
              <a:rPr lang="he-IL"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העובדים מממנים את חריגות הבכירים</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1512319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 fill="hold"/>
                                        <p:tgtEl>
                                          <p:spTgt spid="5"/>
                                        </p:tgtEl>
                                        <p:attrNameLst>
                                          <p:attrName>ppt_w</p:attrName>
                                        </p:attrNameLst>
                                      </p:cBhvr>
                                      <p:tavLst>
                                        <p:tav tm="0">
                                          <p:val>
                                            <p:fltVal val="0"/>
                                          </p:val>
                                        </p:tav>
                                        <p:tav tm="100000">
                                          <p:val>
                                            <p:strVal val="#ppt_w"/>
                                          </p:val>
                                        </p:tav>
                                      </p:tavLst>
                                    </p:anim>
                                    <p:anim calcmode="lin" valueType="num">
                                      <p:cBhvr>
                                        <p:cTn id="43" dur="500" fill="hold"/>
                                        <p:tgtEl>
                                          <p:spTgt spid="5"/>
                                        </p:tgtEl>
                                        <p:attrNameLst>
                                          <p:attrName>ppt_h</p:attrName>
                                        </p:attrNameLst>
                                      </p:cBhvr>
                                      <p:tavLst>
                                        <p:tav tm="0">
                                          <p:val>
                                            <p:fltVal val="0"/>
                                          </p:val>
                                        </p:tav>
                                        <p:tav tm="100000">
                                          <p:val>
                                            <p:strVal val="#ppt_h"/>
                                          </p:val>
                                        </p:tav>
                                      </p:tavLst>
                                    </p:anim>
                                    <p:animEffect transition="in" filter="fade">
                                      <p:cBhvr>
                                        <p:cTn id="4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05D8140-65C8-47CD-92F0-91F06759D02E}"/>
</file>

<file path=customXml/itemProps2.xml><?xml version="1.0" encoding="utf-8"?>
<ds:datastoreItem xmlns:ds="http://schemas.openxmlformats.org/officeDocument/2006/customXml" ds:itemID="{655FE6FA-E74A-44C7-9F3B-9AEA3AB58DA6}"/>
</file>

<file path=customXml/itemProps3.xml><?xml version="1.0" encoding="utf-8"?>
<ds:datastoreItem xmlns:ds="http://schemas.openxmlformats.org/officeDocument/2006/customXml" ds:itemID="{D2F84A15-51E2-4CB8-BFB0-584D8599B078}"/>
</file>

<file path=docProps/app.xml><?xml version="1.0" encoding="utf-8"?>
<Properties xmlns="http://schemas.openxmlformats.org/officeDocument/2006/extended-properties" xmlns:vt="http://schemas.openxmlformats.org/officeDocument/2006/docPropsVTypes">
  <TotalTime>2184</TotalTime>
  <Words>1143</Words>
  <Application>Microsoft Office PowerPoint</Application>
  <PresentationFormat>Custom</PresentationFormat>
  <Paragraphs>146</Paragraphs>
  <Slides>16</Slides>
  <Notes>0</Notes>
  <HiddenSlides>0</HiddenSlides>
  <MMClips>0</MMClips>
  <ScaleCrop>false</ScaleCrop>
  <HeadingPairs>
    <vt:vector size="4" baseType="variant">
      <vt:variant>
        <vt:lpstr>Theme</vt:lpstr>
      </vt:variant>
      <vt:variant>
        <vt:i4>3</vt:i4>
      </vt:variant>
      <vt:variant>
        <vt:lpstr>Slide Titles</vt:lpstr>
      </vt:variant>
      <vt:variant>
        <vt:i4>16</vt:i4>
      </vt:variant>
    </vt:vector>
  </HeadingPairs>
  <TitlesOfParts>
    <vt:vector size="19" baseType="lpstr">
      <vt:lpstr>Office Theme</vt:lpstr>
      <vt:lpstr>ערכת נושא Office</vt:lpstr>
      <vt:lpstr>1_ערכת נושא Office</vt:lpstr>
      <vt:lpstr>       מצגת הסבר לוועדת הכלכלה   הסכם חריגות שכר בחברת החשמל  הגובה כספים מעובדים פשוטים בכדי לכסות על חריגות השכר של ההנהלה הבכירה</vt:lpstr>
      <vt:lpstr>במסמך סיכום ישיבת הנהלת חטיבה 13.7.16 מציגה ההנהלה את הכוונה לממן את הלבנת התוספות הפיקודיות באמצעות קיזוז של 0.4% מתוספת השכר של כלל העובדים.</vt:lpstr>
      <vt:lpstr>בנוסף הייתה כוונה לבצע השבה באופן קיבוצי כך שכל עובד ישלם 1.5 משכורות י"ג.  זהו מצב אבסורדי ולא חוקי בו יתכן מצב שעובד שלא חרג כלל ישלם 1.5 משכורות משכרו!  חשיפת הדברים כפתה על הוועד הארצי שינוי גישה בהמלצת עורכי הדין כיוון שהדבר אינו חוקי ולא יוכלו להגן על ההחלטה בבית המשפט.</vt:lpstr>
      <vt:lpstr>זהו מסמך המוגדר כ"סודי" ע"י עורכי הדין של הוועד בכדי שלא יגיע לעיניכם.  (כן, אותו הוועד שאמור לייצג את העובדים עובד קשה מאוד להסתיר מהם את האמת)  המסמך הוכן ע"י משרד יוסי קוצ'יק יועץ כלכלי של הוועד אשר עשה את כל החישובים והכין עבור הוועד חלופות אפשריות להחזר החריגות. ממסמך זה ניתן ללמוד המון על היקף החריגות, פילוג החריגות, תוכניות למימון חריגות המנהלים ע"ח העובדים וכו'.  </vt:lpstr>
      <vt:lpstr>1. ניתן לראות כי ההתייחסות מדברת על היקף החזרים של 180 מילין ש"ח: 36 מליון עבור חריגה בתוספת פיקודית (מנהלים בלבד)  ו- 144 מליון עבור אשל וכלכלה של כלל העובדים (כולל מנהלים)   2. ניתן לראות כי רק עבור הפיקודי נדרשו המנהלים לשלם בממוצע 3.7 משכורות, כלומר הגבלת ההשבה של הבכירים לתקרה של 3 משכורות סה"כ (על פי ההסכם) אומרת בעצם שהעובדים ממנים את כלל חריגות האשל והכלכלה של המנהלים ובנוסף מממנים את ההפרשים (מעל תקרת ההחזר) של החריגות הפיקודיות של המנהלים.  3. מהמשפט " כל אחד לפי סך תשלומי האש"ל שקיבל בפועל " ניתן ללמוד כי מעולם לא בוצע חישוב על פי אחוז החריגה בפועל של כל עובד, היות ולכל סוג חריגה (כלכלה, אשל בוקר, אשל צהריים, אשל ערב, אשל יומי מנהלים) יש אחוז חריגה שונה ולכן לא ייתכן אחוז אחיד שישקף את החריגה האישית של כל עובד. (ראה טבלת חישוב אחוזי החזר לפי מרכיב חריגה)  מה שנעשה בפועל הוא לקיחת סך דמי האשל והכלכלה ששולמו לעובדים וביצוע חישוב מהו אחוז ההחזר הנדרש בכדי להחזיר 144 מיליון, החישוב בוצע לפי פילוחים מסויימים אותם החליט הוועד לבדוק (לפי סוג שעות עבודה, לפי דרג, לפי אישי או קיבוצי). </vt:lpstr>
      <vt:lpstr>PowerPoint Presentation</vt:lpstr>
      <vt:lpstr>PowerPoint Presentation</vt:lpstr>
      <vt:lpstr>3. ניתן לראות עפ"י סעיף 4.1.4.2  שחריגת המנהלים במרכיב האשל והכלכלה היא 75% בממוצע מסך התשלומים שקיבלו. לעומת 36.8% בממוצע של שאר העובדים  (כשלא מבדילים בין עובדי חוץ בעלי חריגות גבוהות באשל וכלכלה לעומת שאר העובדים).  4. ניתן לראות עפ"י סעיף 4.1.3  שהייתה כוונה להפלות בין עובדים, בכך שעובדי חוץ יחזירו רק 20% מסך תשלומי האשל וכלכלה לעומת שאר העובדים שיחזירו 50%.  זוהי עוד דוגמא לייצוג לא הולם בה מעדיפים קבוצת עובדים מסויימת על פני שאר העובדים. </vt:lpstr>
      <vt:lpstr> בדוגמאות המסומנות, ניתן לראות בבירור את החלופה בה בחר הוועד בתחילת הדרך. החלופה שבה כולם מממנים את כולם  (1.5 משכורות לכולם).  לעומת חלופה שבה מנהלים מממנים את עצמם (פיקודי+אשל) ושאר העובדים (ללא הבחנה בין עובד משרד לעובד חוץ)  מממנים את עצמם.  ניתן לראות כי מנהל היה צריך להחזיר בממוצע 5.63 משכורות לעומת 1.2 בממוצע של שאר העובדים.   כפי שנקבע בהסכם, מנהל נחסם במגבלה של 3 משכורות ולכן המשמעות היא שכל שאר העובדים יממנו בפועל 2.63 משכורות מנהל. דבר שהוא מפלה, לא חוקי ולא הגון. המימון התבצע כך שהגדילו לכולם את אחוז ההשבה באשל וכלכלה ל42% בהסכם.</vt:lpstr>
      <vt:lpstr>PowerPoint Presentation</vt:lpstr>
      <vt:lpstr>PowerPoint Presentation</vt:lpstr>
      <vt:lpstr>PowerPoint Presentation</vt:lpstr>
      <vt:lpstr>PowerPoint Presentation</vt:lpstr>
      <vt:lpstr>הוצאות חוץ לא הוגדרו כחריגת שכר </vt:lpstr>
      <vt:lpstr>טבלת ניתוח חריגה שקלי/אחוזי לפי סוג החריגה</vt:lpstr>
      <vt:lpstr> סיכום:</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הסבר המבוססת על עובדות בלבד</dc:title>
  <dc:creator>Polina Loifer</dc:creator>
  <cp:lastModifiedBy>sb_20f4d5944655b4601</cp:lastModifiedBy>
  <cp:revision>88</cp:revision>
  <dcterms:created xsi:type="dcterms:W3CDTF">2016-12-10T22:11:29Z</dcterms:created>
  <dcterms:modified xsi:type="dcterms:W3CDTF">2017-05-14T12:19:25Z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2016417</vt:r8>
  </property>
</Properties>
</file>