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slides/slide39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3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1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1.xml" ContentType="application/vnd.openxmlformats-officedocument.presentationml.slide+xml"/>
  <Override PartName="/ppt/slides/slide22.xml" ContentType="application/vnd.openxmlformats-officedocument.presentationml.slide+xml"/>
  <Override PartName="/ppt/slides/slide29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0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6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4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1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85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Override4.xml" ContentType="application/vnd.openxmlformats-officedocument.themeOverride+xml"/>
  <Override PartName="/ppt/theme/themeOverride3.xml" ContentType="application/vnd.openxmlformats-officedocument.themeOverride+xml"/>
  <Override PartName="/ppt/theme/themeOverride2.xml" ContentType="application/vnd.openxmlformats-officedocument.themeOverrid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5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81" r:id="rId1"/>
    <p:sldMasterId id="2147483755" r:id="rId2"/>
    <p:sldMasterId id="2147483768" r:id="rId3"/>
    <p:sldMasterId id="2147483816" r:id="rId4"/>
  </p:sldMasterIdLst>
  <p:notesMasterIdLst>
    <p:notesMasterId r:id="rId44"/>
  </p:notesMasterIdLst>
  <p:handoutMasterIdLst>
    <p:handoutMasterId r:id="rId45"/>
  </p:handoutMasterIdLst>
  <p:sldIdLst>
    <p:sldId id="322" r:id="rId5"/>
    <p:sldId id="427" r:id="rId6"/>
    <p:sldId id="428" r:id="rId7"/>
    <p:sldId id="429" r:id="rId8"/>
    <p:sldId id="482" r:id="rId9"/>
    <p:sldId id="483" r:id="rId10"/>
    <p:sldId id="484" r:id="rId11"/>
    <p:sldId id="485" r:id="rId12"/>
    <p:sldId id="430" r:id="rId13"/>
    <p:sldId id="431" r:id="rId14"/>
    <p:sldId id="432" r:id="rId15"/>
    <p:sldId id="433" r:id="rId16"/>
    <p:sldId id="434" r:id="rId17"/>
    <p:sldId id="487" r:id="rId18"/>
    <p:sldId id="436" r:id="rId19"/>
    <p:sldId id="437" r:id="rId20"/>
    <p:sldId id="438" r:id="rId21"/>
    <p:sldId id="439" r:id="rId22"/>
    <p:sldId id="440" r:id="rId23"/>
    <p:sldId id="489" r:id="rId24"/>
    <p:sldId id="442" r:id="rId25"/>
    <p:sldId id="443" r:id="rId26"/>
    <p:sldId id="444" r:id="rId27"/>
    <p:sldId id="445" r:id="rId28"/>
    <p:sldId id="446" r:id="rId29"/>
    <p:sldId id="447" r:id="rId30"/>
    <p:sldId id="448" r:id="rId31"/>
    <p:sldId id="449" r:id="rId32"/>
    <p:sldId id="450" r:id="rId33"/>
    <p:sldId id="451" r:id="rId34"/>
    <p:sldId id="452" r:id="rId35"/>
    <p:sldId id="453" r:id="rId36"/>
    <p:sldId id="454" r:id="rId37"/>
    <p:sldId id="455" r:id="rId38"/>
    <p:sldId id="456" r:id="rId39"/>
    <p:sldId id="486" r:id="rId40"/>
    <p:sldId id="490" r:id="rId41"/>
    <p:sldId id="488" r:id="rId42"/>
    <p:sldId id="459" r:id="rId43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5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FB"/>
    <a:srgbClr val="9BBE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70" autoAdjust="0"/>
    <p:restoredTop sz="91219" autoAdjust="0"/>
  </p:normalViewPr>
  <p:slideViewPr>
    <p:cSldViewPr>
      <p:cViewPr>
        <p:scale>
          <a:sx n="70" d="100"/>
          <a:sy n="70" d="100"/>
        </p:scale>
        <p:origin x="-2178" y="-8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customXml" Target="../customXml/item3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customXml" Target="../customXml/item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commentAuthors" Target="commentAuthor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6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l">
              <a:defRPr sz="1200"/>
            </a:lvl1pPr>
          </a:lstStyle>
          <a:p>
            <a:fld id="{E334D5B4-669F-4217-8B5A-E2E310699CD2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6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l">
              <a:defRPr sz="1200"/>
            </a:lvl1pPr>
          </a:lstStyle>
          <a:p>
            <a:fld id="{962A53ED-111F-4E28-8E91-E9308E73CA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4218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l">
              <a:defRPr sz="1200"/>
            </a:lvl1pPr>
          </a:lstStyle>
          <a:p>
            <a:fld id="{C47319AC-6162-483D-BC19-149F408758D9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31" tIns="45715" rIns="91431" bIns="45715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l">
              <a:defRPr sz="1200"/>
            </a:lvl1pPr>
          </a:lstStyle>
          <a:p>
            <a:fld id="{5089C820-C7FF-4995-91F4-5433493F18E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6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0439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996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0751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5010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7953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947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נתמקד</a:t>
            </a:r>
            <a:r>
              <a:rPr lang="he-IL" baseline="0" dirty="0" smtClean="0"/>
              <a:t> בהחלטות מרכזיות שהנן מתוקצבות</a:t>
            </a:r>
          </a:p>
          <a:p>
            <a:r>
              <a:rPr lang="he-IL" baseline="0" dirty="0" smtClean="0"/>
              <a:t>לגבי פעילות נוספת- נעדכן סטטוס קרוב באתר האינטרנט שלנו.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690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8">
              <a:defRPr/>
            </a:pPr>
            <a:r>
              <a:rPr lang="he-IL" u="sng" dirty="0"/>
              <a:t>תמיכות:</a:t>
            </a:r>
          </a:p>
          <a:p>
            <a:pPr defTabSz="914308">
              <a:defRPr/>
            </a:pPr>
            <a:r>
              <a:rPr lang="he-IL" dirty="0"/>
              <a:t>20 ישובים בהם 105,294 יוצאי אתיופיה</a:t>
            </a:r>
          </a:p>
          <a:p>
            <a:pPr defTabSz="914308">
              <a:defRPr/>
            </a:pPr>
            <a:r>
              <a:rPr lang="he-IL" dirty="0"/>
              <a:t>הערכה היא שכ- 18% חולי סוכרת= 18,952 איש [טרום סוכרת- ?]</a:t>
            </a:r>
          </a:p>
          <a:p>
            <a:pPr defTabSz="914308">
              <a:defRPr/>
            </a:pPr>
            <a:r>
              <a:rPr lang="he-IL" dirty="0"/>
              <a:t>שאיפה להגיע ל80% = 15,161</a:t>
            </a:r>
          </a:p>
          <a:p>
            <a:pPr defTabSz="914308">
              <a:defRPr/>
            </a:pPr>
            <a:r>
              <a:rPr lang="he-IL" dirty="0"/>
              <a:t>בחלוקה ל- 3 שנים-  5053</a:t>
            </a:r>
          </a:p>
          <a:p>
            <a:pPr defTabSz="914308">
              <a:defRPr/>
            </a:pPr>
            <a:endParaRPr lang="he-IL" dirty="0"/>
          </a:p>
          <a:p>
            <a:pPr defTabSz="914308">
              <a:defRPr/>
            </a:pPr>
            <a:r>
              <a:rPr lang="he-IL" u="sng" dirty="0"/>
              <a:t>פעילות קידום בריאות בקהילה:</a:t>
            </a:r>
          </a:p>
          <a:p>
            <a:pPr defTabSz="914308">
              <a:defRPr/>
            </a:pPr>
            <a:r>
              <a:rPr lang="he-IL" dirty="0"/>
              <a:t>היערכות 2016: יצא </a:t>
            </a:r>
            <a:r>
              <a:rPr lang="en-US" dirty="0"/>
              <a:t>RFI</a:t>
            </a:r>
            <a:r>
              <a:rPr lang="he-IL" dirty="0"/>
              <a:t>; מכרז בהכנה למספר מפעילים ע"פ אזורים </a:t>
            </a:r>
            <a:r>
              <a:rPr lang="he-IL" dirty="0" err="1"/>
              <a:t>ג"ג</a:t>
            </a:r>
            <a:endParaRPr lang="he-IL" dirty="0"/>
          </a:p>
          <a:p>
            <a:pPr defTabSz="914308">
              <a:defRPr/>
            </a:pPr>
            <a:r>
              <a:rPr lang="he-IL" dirty="0"/>
              <a:t>היקף ביצוע צפוי יוני 2017: 2 קבוצות מתנדבים פעילות וסיום היערכות ל- 2 קבוצות נוספות;</a:t>
            </a:r>
          </a:p>
          <a:p>
            <a:pPr defTabSz="914308">
              <a:defRPr/>
            </a:pPr>
            <a:r>
              <a:rPr lang="he-IL" dirty="0"/>
              <a:t>300 משתתפים </a:t>
            </a:r>
            <a:r>
              <a:rPr lang="he-IL"/>
              <a:t>שעברו סדנא</a:t>
            </a:r>
          </a:p>
          <a:p>
            <a:pPr defTabSz="914308">
              <a:defRPr/>
            </a:pPr>
            <a:endParaRPr lang="he-IL"/>
          </a:p>
          <a:p>
            <a:r>
              <a:rPr lang="he-IL" smtClean="0"/>
              <a:t>מגשרים ותיקים:</a:t>
            </a:r>
          </a:p>
          <a:p>
            <a:r>
              <a:rPr lang="he-IL" smtClean="0"/>
              <a:t>פרשו 3 מגשרים בס"כ 1.5</a:t>
            </a:r>
            <a:r>
              <a:rPr lang="he-IL" baseline="0" smtClean="0"/>
              <a:t> משרות (2 מעברי דירה, עבודה אחרת).</a:t>
            </a:r>
          </a:p>
          <a:p>
            <a:r>
              <a:rPr lang="he-IL" baseline="0" smtClean="0"/>
              <a:t>מגשרים חדשים:</a:t>
            </a:r>
          </a:p>
          <a:p>
            <a:r>
              <a:rPr lang="he-IL" baseline="0" smtClean="0"/>
              <a:t>כללית- </a:t>
            </a:r>
          </a:p>
          <a:p>
            <a:r>
              <a:rPr lang="he-IL" baseline="0" smtClean="0"/>
              <a:t>1.5 בדרום + 2.5? + 1.5 רפואה שלמה?</a:t>
            </a:r>
          </a:p>
          <a:p>
            <a:r>
              <a:rPr lang="he-IL" baseline="0" smtClean="0"/>
              <a:t>לאומית- 4</a:t>
            </a:r>
          </a:p>
          <a:p>
            <a:r>
              <a:rPr lang="he-IL" baseline="0" smtClean="0"/>
              <a:t>לשכות- 4</a:t>
            </a:r>
          </a:p>
          <a:p>
            <a:endParaRPr lang="he-IL" baseline="0" smtClean="0"/>
          </a:p>
          <a:p>
            <a:r>
              <a:rPr lang="he-IL" u="sng" baseline="0" smtClean="0"/>
              <a:t>חובות נוספות בתוכנית המשרד:</a:t>
            </a:r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/>
              <a:t>הפצת טיוטת חוזר משרד הבריאות בנושא סטנדרטים להפעלת מגשרים במערכת הבריאות תוך 3 חודשים מיום פרסום החלטת הממשלה</a:t>
            </a:r>
            <a:endParaRPr lang="en-US"/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/>
              <a:t>הפחתה ב- 50%, עד לשנת 2020, של מספר המדווחים על קושי בקבלת שירות רפואי או המוותרים על שירות רפואי עקב אי נגישות לשונית או תרבותית, במרפאות או בתי חולים בהם יוצבו מגשרים</a:t>
            </a:r>
            <a:endParaRPr lang="en-US"/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/>
              <a:t>פרסום נוהל הנגשת זכויות במערכת הבריאות תוך שימת דגש על צמצום פערים במימוש זכויות בין אוכלוסיות שונות, עד לסוף שנת 2015</a:t>
            </a:r>
            <a:endParaRPr lang="en-US"/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/>
              <a:t>קיום 20 בקרות ייעודיות עד לשנת 2020 על הטמעה של חוזר מנכ"ל הנגשה לשונית ותרבותית במרפאות בהם שיעור גבוה של יוצאי אתיופיה</a:t>
            </a:r>
            <a:endParaRPr lang="en-US"/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/>
              <a:t>עליה של 30% במספר הפניות באמהרית למוקד התרגום הרפואי הטלפוני של משרד הבריאות לעומת שנת 2014</a:t>
            </a:r>
            <a:endParaRPr lang="en-US"/>
          </a:p>
          <a:p>
            <a:pPr defTabSz="914308">
              <a:defRPr/>
            </a:pPr>
            <a:endParaRPr lang="he-IL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25771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 sz="1400" dirty="0"/>
          </a:p>
          <a:p>
            <a:pPr algn="r" rtl="1"/>
            <a:r>
              <a:rPr lang="he-IL" sz="1400" dirty="0"/>
              <a:t>כנס 15.02;</a:t>
            </a:r>
          </a:p>
          <a:p>
            <a:pPr algn="r" rtl="1"/>
            <a:r>
              <a:rPr lang="he-IL" dirty="0"/>
              <a:t>קורס הכשרה בנושא הגירה ופסט וכטראומה למערכת מטפלת בנפש</a:t>
            </a:r>
          </a:p>
          <a:p>
            <a:endParaRPr lang="he-IL" dirty="0" smtClean="0"/>
          </a:p>
          <a:p>
            <a:r>
              <a:rPr lang="he-IL" u="sng" dirty="0" smtClean="0"/>
              <a:t>חובות נוספות</a:t>
            </a:r>
            <a:r>
              <a:rPr lang="he-IL" u="sng" baseline="0" dirty="0" smtClean="0"/>
              <a:t> בתוכנית המשרד:</a:t>
            </a:r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 dirty="0"/>
              <a:t>הכשרת 60 מנהלים בכירים ומטפלים בתחום הכשירות התרבותית בקורסים ייעודיים של משרד הבריאות בנושא, עד לשנת 2017</a:t>
            </a:r>
            <a:endParaRPr lang="en-US" dirty="0"/>
          </a:p>
          <a:p>
            <a:pPr marL="171433" indent="-171433" defTabSz="914308">
              <a:buFont typeface="Arial" pitchFamily="34" charset="0"/>
              <a:buChar char="•"/>
              <a:defRPr/>
            </a:pPr>
            <a:r>
              <a:rPr lang="he-IL" dirty="0"/>
              <a:t>תחילת טיפול בפניות על גילויי גזענות בתוך מערכת הבריאות תוך 48 שעות</a:t>
            </a:r>
            <a:endParaRPr lang="en-US" dirty="0"/>
          </a:p>
          <a:p>
            <a:endParaRPr lang="he-IL" dirty="0" smtClean="0"/>
          </a:p>
          <a:p>
            <a:pPr defTabSz="914308">
              <a:defRPr/>
            </a:pPr>
            <a:r>
              <a:rPr lang="he-IL" dirty="0"/>
              <a:t>שולבו: אקדמאים מהם- 3 מנהלי ענפים באגף משאבי אנוש, כלכלן בתקציבים.</a:t>
            </a:r>
          </a:p>
          <a:p>
            <a:pPr defTabSz="914308">
              <a:defRPr/>
            </a:pPr>
            <a:r>
              <a:rPr lang="he-IL" dirty="0"/>
              <a:t>הגבלת איוש: </a:t>
            </a:r>
          </a:p>
          <a:p>
            <a:pPr rtl="1"/>
            <a:r>
              <a:rPr lang="he-IL" dirty="0"/>
              <a:t>סה"כ צבועות היום ליוצאי אתיופיה 9 משרות, 5 מתוכן נצבעו לאוכלוסייה האתיופית בשנת 2016. מתוכן שלוש משרות פורסמו למכרזים בשנה החולפת- בתהליך.</a:t>
            </a:r>
            <a:endParaRPr lang="en-US" dirty="0"/>
          </a:p>
          <a:p>
            <a:pPr rtl="1"/>
            <a:r>
              <a:rPr lang="he-IL" dirty="0"/>
              <a:t>על פי התוכנית לגיוון תעסוקתי אמורות להיצבע כ- 38 משרות עד לסוף שנת 2019.</a:t>
            </a:r>
            <a:endParaRPr lang="en-US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2832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smtClean="0"/>
          </a:p>
          <a:p>
            <a:r>
              <a:rPr lang="he-IL" smtClean="0"/>
              <a:t>להפריד חזרה את הפיילוט – ושישים כסף</a:t>
            </a:r>
          </a:p>
          <a:p>
            <a:r>
              <a:rPr lang="he-IL" smtClean="0"/>
              <a:t>הליך חלופי – חשוב ולבד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99616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6689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35528" indent="-28277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31091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583846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36600" indent="-225583" algn="r" defTabSz="930926" rtl="1">
              <a:spcBef>
                <a:spcPct val="30000"/>
              </a:spcBef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49412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5164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0916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66680" indent="-225583" algn="r" defTabSz="930926" rtl="1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01919" algn="l"/>
                <a:tab pos="805426" algn="l"/>
                <a:tab pos="1210522" algn="l"/>
                <a:tab pos="1614029" algn="l"/>
                <a:tab pos="2019125" algn="l"/>
                <a:tab pos="2424221" algn="l"/>
                <a:tab pos="2827728" algn="l"/>
                <a:tab pos="3232824" algn="l"/>
                <a:tab pos="3636332" algn="l"/>
                <a:tab pos="4041427" algn="l"/>
                <a:tab pos="4444934" algn="l"/>
                <a:tab pos="4850031" algn="l"/>
                <a:tab pos="5255126" algn="l"/>
                <a:tab pos="5658633" algn="l"/>
                <a:tab pos="6063730" algn="l"/>
                <a:tab pos="6467237" algn="l"/>
                <a:tab pos="6870744" algn="l"/>
                <a:tab pos="7277429" algn="l"/>
                <a:tab pos="7680936" algn="l"/>
                <a:tab pos="8086031" algn="l"/>
              </a:tabLs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l">
              <a:spcBef>
                <a:spcPct val="0"/>
              </a:spcBef>
            </a:pPr>
            <a:fld id="{30AEFFDD-7687-4176-880B-F3CE01661EAE}" type="slidenum">
              <a:rPr lang="en-GB" altLang="he-IL" smtClean="0">
                <a:solidFill>
                  <a:srgbClr val="000000"/>
                </a:solidFill>
                <a:cs typeface="Arial" panose="020B0604020202020204" pitchFamily="34" charset="0"/>
              </a:rPr>
              <a:pPr algn="l">
                <a:spcBef>
                  <a:spcPct val="0"/>
                </a:spcBef>
              </a:pPr>
              <a:t>37</a:t>
            </a:fld>
            <a:endParaRPr lang="en-GB" altLang="he-IL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7811" name="Text Box 1"/>
          <p:cNvSpPr txBox="1">
            <a:spLocks noChangeArrowheads="1"/>
          </p:cNvSpPr>
          <p:nvPr/>
        </p:nvSpPr>
        <p:spPr bwMode="auto">
          <a:xfrm>
            <a:off x="983462" y="748609"/>
            <a:ext cx="4755225" cy="36855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311" tIns="41155" rIns="82311" bIns="41155" anchor="ctr"/>
          <a:lstStyle>
            <a:lvl1pPr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algn="r" defTabSz="407988" rtl="1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algn="r" defTabSz="407988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>
              <a:lnSpc>
                <a:spcPct val="92000"/>
              </a:lnSpc>
              <a:spcBef>
                <a:spcPct val="0"/>
              </a:spcBef>
              <a:buClr>
                <a:srgbClr val="000000"/>
              </a:buClr>
              <a:buSzPct val="45000"/>
            </a:pPr>
            <a:endParaRPr lang="he-IL" altLang="he-IL" sz="16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7812" name="Rectangle 2"/>
          <p:cNvSpPr>
            <a:spLocks noGrp="1" noChangeArrowheads="1"/>
          </p:cNvSpPr>
          <p:nvPr>
            <p:ph type="body"/>
          </p:nvPr>
        </p:nvSpPr>
        <p:spPr>
          <a:xfrm>
            <a:off x="671903" y="4668824"/>
            <a:ext cx="5378345" cy="44262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 altLang="he-IL" smtClean="0"/>
          </a:p>
        </p:txBody>
      </p:sp>
    </p:spTree>
    <p:extLst>
      <p:ext uri="{BB962C8B-B14F-4D97-AF65-F5344CB8AC3E}">
        <p14:creationId xmlns:p14="http://schemas.microsoft.com/office/powerpoint/2010/main" val="2965890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95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57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5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77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6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9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6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5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5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81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944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3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55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88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3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16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D835033-8C5F-4C1A-951F-840D1F2DAE94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804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6C43CF4-AB94-49DF-AAF8-F60EB13B27E3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9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5DEF5-5586-4BD5-B01D-E457A27F6D40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65002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6206164-1BA4-4ACB-A744-94E7B91E3678}" type="datetime8">
              <a:rPr lang="he-IL" smtClean="0">
                <a:solidFill>
                  <a:srgbClr val="ACCBF9"/>
                </a:solidFill>
              </a:rPr>
              <a:t>15 מאי 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5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7EA95-D393-46A2-9B2C-D43FD359CE93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5561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6CD81-BCA6-454D-A462-BBE21D943343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4279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9C9F7-FE71-4281-B4E4-3FF0E8B93963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234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53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905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7126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6792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7235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8664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5582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69440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99143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14330-9F52-4530-BF14-3D7B243D55CA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34999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968" y="188640"/>
            <a:ext cx="6781800" cy="1297233"/>
          </a:xfrm>
        </p:spPr>
        <p:txBody>
          <a:bodyPr/>
          <a:lstStyle>
            <a:lvl1pPr algn="r">
              <a:defRPr sz="4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915" y="2028188"/>
            <a:ext cx="7543800" cy="468543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376243"/>
            <a:ext cx="762000" cy="365125"/>
          </a:xfrm>
        </p:spPr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22" y="117515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/>
          <p:nvPr userDrawn="1"/>
        </p:nvSpPr>
        <p:spPr>
          <a:xfrm>
            <a:off x="37634" y="764704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dirty="0"/>
              <a:t>התוכנית הממשלתית לשילוב יוצאי אתיופיה</a:t>
            </a:r>
          </a:p>
          <a:p>
            <a:pPr algn="ctr"/>
            <a:r>
              <a:rPr lang="he-IL" sz="1200" dirty="0"/>
              <a:t>מטה היישום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638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r">
              <a:defRPr sz="5400" b="0" cap="all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416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742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BAC57-7E86-430A-A3FF-6F2D15145DA5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07399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231-9A42-49AB-9AD1-8A2B004F191D}" type="datetime8">
              <a:rPr lang="he-IL" smtClean="0"/>
              <a:t>15 מאי 17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6230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875C8-B1E7-4B33-9724-9E97B8766FCE}" type="datetime8">
              <a:rPr lang="he-IL" smtClean="0"/>
              <a:t>15 מאי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1657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126B5-8D59-41DF-8CEB-372D05C3AA90}" type="datetime8">
              <a:rPr lang="he-IL" smtClean="0"/>
              <a:t>15 מאי 17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4311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5450-4E72-44C3-B54B-D95705CCCD90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5305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7B7C-DAD6-45C8-A5A9-852F4523BF60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  <p:pic>
        <p:nvPicPr>
          <p:cNvPr id="9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42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FB1DA-3E30-41F8-ADD2-33EAC756FEFE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26120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53321-2DB8-448A-91E9-974BD17DABDD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10480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27341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482909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46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32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18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628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511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5603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5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8858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9308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711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664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5852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0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982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8165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4224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858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196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3A2611A6-318D-4128-A6C7-55A99C40ECC5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022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A454F21-4E7D-4A72-9165-69F226F92CBD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489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4E50F-4560-4EBF-82A1-A6DC9413BCDC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76337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8BB946E-C84B-4265-A0C3-E3822199269D}" type="datetime8">
              <a:rPr lang="he-IL" smtClean="0">
                <a:solidFill>
                  <a:srgbClr val="ACCBF9"/>
                </a:solidFill>
              </a:rPr>
              <a:t>15 מאי 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86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38B79-AB77-41AF-B88E-75D9F42E29EE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27245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4380-A379-484E-BA45-29574B5AC241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15100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7889-ACEB-4FB3-860D-53A86F13A5BD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75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055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301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680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83538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36562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43613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97374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1397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8306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20554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176E3F1-8B1E-4C0D-8BD2-3862E41A549D}" type="datetime8">
              <a:rPr lang="he-IL" smtClean="0"/>
              <a:t>15 מאי 17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dirty="0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dirty="0" smtClean="0"/>
              <a:t>רמה שנייה</a:t>
            </a:r>
          </a:p>
          <a:p>
            <a:pPr lvl="2" eaLnBrk="1" latinLnBrk="0" hangingPunct="1"/>
            <a:r>
              <a:rPr lang="he-IL" dirty="0" smtClean="0"/>
              <a:t>רמה שלישית</a:t>
            </a:r>
          </a:p>
          <a:p>
            <a:pPr lvl="3" eaLnBrk="1" latinLnBrk="0" hangingPunct="1"/>
            <a:r>
              <a:rPr lang="he-IL" dirty="0" smtClean="0"/>
              <a:t>רמה רביעית</a:t>
            </a:r>
          </a:p>
          <a:p>
            <a:pPr lvl="4" eaLnBrk="1" latinLnBrk="0" hangingPunct="1"/>
            <a:r>
              <a:rPr lang="he-IL" dirty="0" smtClean="0"/>
              <a:t>רמה חמישית</a:t>
            </a:r>
            <a:endParaRPr kumimoji="0" lang="en-US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C2CA4D-D68B-461F-B108-001453D7261F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pic>
        <p:nvPicPr>
          <p:cNvPr id="8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23" y="281578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/>
          <p:nvPr userDrawn="1"/>
        </p:nvSpPr>
        <p:spPr>
          <a:xfrm>
            <a:off x="-90264" y="838453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b="0" dirty="0">
                <a:latin typeface="Arial Black" panose="020B0A04020102020204" pitchFamily="34" charset="0"/>
              </a:rPr>
              <a:t>התוכנית הממשלתית לשילוב יוצאי </a:t>
            </a:r>
            <a:r>
              <a:rPr lang="he-IL" sz="1200" b="0" dirty="0" smtClean="0">
                <a:latin typeface="Arial Black" panose="020B0A04020102020204" pitchFamily="34" charset="0"/>
              </a:rPr>
              <a:t>אתיופיה - מטה היישום</a:t>
            </a:r>
          </a:p>
          <a:p>
            <a:pPr algn="ctr"/>
            <a:r>
              <a:rPr lang="he-IL" sz="1200" b="0" dirty="0" smtClean="0">
                <a:latin typeface="Arial Black" panose="020B0A04020102020204" pitchFamily="34" charset="0"/>
              </a:rPr>
              <a:t>משרד ראש הממשלה </a:t>
            </a:r>
            <a:endParaRPr lang="en-US" sz="1200" b="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2DD0A3-85EA-402B-A2F1-BBB53CDAFF58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D9D2989-BEDA-43BC-8AAC-D05B729AD715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סוגר זוויתי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FC958B-6AA0-492E-BB21-ED73D0BB9944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6584BD-7B0E-41F7-B31A-FFCA0C4EA06F}" type="datetime8">
              <a:rPr lang="he-IL" smtClean="0"/>
              <a:t>15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25FC5C-9BF7-4484-979B-A06F7C2EEE29}" type="datetime8">
              <a:rPr lang="he-IL" smtClean="0"/>
              <a:t>15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B7C871-4FC8-4FFB-983B-4DB48888E803}" type="datetime8">
              <a:rPr lang="he-IL" smtClean="0"/>
              <a:t>15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41DD7D4-375B-49D6-B68D-F76447F7E0C5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2421B7-5F7F-4A26-8BC8-69B8631E0FA6}" type="datetime8">
              <a:rPr lang="he-IL" smtClean="0"/>
              <a:t>15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pic>
        <p:nvPicPr>
          <p:cNvPr id="14" name="תמונה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FA1D02-BEAB-41C4-94B4-B02CA8FADB57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2C3ED3-233C-42ED-892B-DD71AE3B5512}" type="datetime8">
              <a:rPr lang="he-IL" smtClean="0"/>
              <a:t>15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6481" y="262108"/>
            <a:ext cx="8226720" cy="116652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xfrm>
            <a:off x="457200" y="6246813"/>
            <a:ext cx="2125663" cy="473075"/>
          </a:xfrm>
          <a:prstGeom prst="rect">
            <a:avLst/>
          </a:prstGeom>
        </p:spPr>
        <p:txBody>
          <a:bodyPr lIns="91320" tIns="45663" rIns="91320" bIns="45663"/>
          <a:lstStyle>
            <a:lvl1pPr algn="r" defTabSz="913264" rtl="1" eaLnBrk="1" hangingPunct="1">
              <a:buClrTx/>
              <a:buSzTx/>
              <a:defRPr sz="240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defTabSz="913264" eaLnBrk="0" hangingPunct="1">
              <a:buClrTx/>
              <a:buSzTx/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 algn="l" defTabSz="913264" eaLnBrk="0" hangingPunct="1">
              <a:buClrTx/>
              <a:buSzTx/>
              <a:defRPr/>
            </a:lvl1pPr>
          </a:lstStyle>
          <a:p>
            <a:pPr>
              <a:defRPr/>
            </a:pPr>
            <a:fld id="{7B71D262-6841-4E30-A667-8254F751C1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609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slideLayout" Target="../slideLayouts/slideLayout66.xml"/><Relationship Id="rId26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69.xml"/><Relationship Id="rId34" Type="http://schemas.openxmlformats.org/officeDocument/2006/relationships/slideLayout" Target="../slideLayouts/slideLayout82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5" Type="http://schemas.openxmlformats.org/officeDocument/2006/relationships/slideLayout" Target="../slideLayouts/slideLayout73.xml"/><Relationship Id="rId3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20" Type="http://schemas.openxmlformats.org/officeDocument/2006/relationships/slideLayout" Target="../slideLayouts/slideLayout68.xml"/><Relationship Id="rId29" Type="http://schemas.openxmlformats.org/officeDocument/2006/relationships/slideLayout" Target="../slideLayouts/slideLayout77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24" Type="http://schemas.openxmlformats.org/officeDocument/2006/relationships/slideLayout" Target="../slideLayouts/slideLayout72.xml"/><Relationship Id="rId32" Type="http://schemas.openxmlformats.org/officeDocument/2006/relationships/slideLayout" Target="../slideLayouts/slideLayout80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23" Type="http://schemas.openxmlformats.org/officeDocument/2006/relationships/slideLayout" Target="../slideLayouts/slideLayout71.xml"/><Relationship Id="rId28" Type="http://schemas.openxmlformats.org/officeDocument/2006/relationships/slideLayout" Target="../slideLayouts/slideLayout76.xml"/><Relationship Id="rId36" Type="http://schemas.openxmlformats.org/officeDocument/2006/relationships/theme" Target="../theme/theme3.xml"/><Relationship Id="rId10" Type="http://schemas.openxmlformats.org/officeDocument/2006/relationships/slideLayout" Target="../slideLayouts/slideLayout58.xml"/><Relationship Id="rId19" Type="http://schemas.openxmlformats.org/officeDocument/2006/relationships/slideLayout" Target="../slideLayouts/slideLayout67.xml"/><Relationship Id="rId31" Type="http://schemas.openxmlformats.org/officeDocument/2006/relationships/slideLayout" Target="../slideLayouts/slideLayout79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70.xml"/><Relationship Id="rId27" Type="http://schemas.openxmlformats.org/officeDocument/2006/relationships/slideLayout" Target="../slideLayouts/slideLayout75.xml"/><Relationship Id="rId30" Type="http://schemas.openxmlformats.org/officeDocument/2006/relationships/slideLayout" Target="../slideLayouts/slideLayout78.xml"/><Relationship Id="rId35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7960A83F-2A26-4E39-A42F-0ECE8208008F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2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608" y="403575"/>
            <a:ext cx="6781800" cy="129723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206308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rtl="0"/>
            <a:fld id="{F1FF9CC9-E001-4BF5-A7A7-2538864F0C24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1594" y="1700808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7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42" r:id="rId13"/>
  </p:sldLayoutIdLst>
  <p:hf hdr="0" ftr="0" dt="0"/>
  <p:txStyles>
    <p:titleStyle>
      <a:lvl1pPr algn="l" defTabSz="914400" rtl="1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45525F45-3AD8-42C1-A169-8B2320328FC1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2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787" r:id="rId19"/>
    <p:sldLayoutId id="2147483788" r:id="rId20"/>
    <p:sldLayoutId id="2147483789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0" r:id="rId32"/>
    <p:sldLayoutId id="2147483801" r:id="rId33"/>
    <p:sldLayoutId id="2147483802" r:id="rId34"/>
    <p:sldLayoutId id="2147483803" r:id="rId35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fld id="{2016F918-1C59-4EF6-9F56-70902412E58A}" type="datetime8">
              <a:rPr lang="he-IL" smtClean="0">
                <a:solidFill>
                  <a:srgbClr val="242852"/>
                </a:solidFill>
              </a:rPr>
              <a:t>15 מאי 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hf hdr="0" ftr="0" dt="0"/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84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5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6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86.xml"/><Relationship Id="rId1" Type="http://schemas.openxmlformats.org/officeDocument/2006/relationships/themeOverride" Target="../theme/themeOverr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86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0049" y="2708920"/>
            <a:ext cx="8040085" cy="2448272"/>
          </a:xfrm>
        </p:spPr>
        <p:txBody>
          <a:bodyPr>
            <a:noAutofit/>
          </a:bodyPr>
          <a:lstStyle/>
          <a:p>
            <a:pPr algn="ctr"/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3200" dirty="0" smtClean="0">
                <a:effectLst/>
              </a:rPr>
              <a:t>התוכנית </a:t>
            </a:r>
            <a:r>
              <a:rPr lang="he-IL" sz="3200" dirty="0">
                <a:effectLst/>
              </a:rPr>
              <a:t>הממשלתית לשילוב יוצאי </a:t>
            </a:r>
            <a:r>
              <a:rPr lang="he-IL" sz="3200" dirty="0" smtClean="0">
                <a:effectLst/>
              </a:rPr>
              <a:t>אתיופיה </a:t>
            </a:r>
            <a:r>
              <a:rPr lang="he-IL" sz="4000" dirty="0" smtClean="0">
                <a:effectLst/>
              </a:rPr>
              <a:t/>
            </a:r>
            <a:br>
              <a:rPr lang="he-IL" sz="4000" dirty="0" smtClean="0">
                <a:effectLst/>
              </a:rPr>
            </a:br>
            <a:r>
              <a:rPr lang="he-IL" sz="4000" dirty="0" smtClean="0">
                <a:effectLst/>
              </a:rPr>
              <a:t>עדכון ודיווח ביצוע </a:t>
            </a:r>
            <a:r>
              <a:rPr lang="he-IL" sz="4000" dirty="0" smtClean="0"/>
              <a:t/>
            </a:r>
            <a:br>
              <a:rPr lang="he-IL" sz="4000" dirty="0" smtClean="0"/>
            </a:br>
            <a:r>
              <a:rPr lang="he-IL" sz="4000" dirty="0" smtClean="0"/>
              <a:t/>
            </a:r>
            <a:br>
              <a:rPr lang="he-IL" sz="4000" dirty="0" smtClean="0"/>
            </a:b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5544616"/>
            <a:ext cx="8568952" cy="1412776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solidFill>
                  <a:srgbClr val="FBFBFB"/>
                </a:solidFill>
              </a:rPr>
              <a:t>ועדה מיוחדת ליישום </a:t>
            </a:r>
            <a:r>
              <a:rPr lang="he-IL" dirty="0" err="1" smtClean="0">
                <a:solidFill>
                  <a:srgbClr val="FBFBFB"/>
                </a:solidFill>
              </a:rPr>
              <a:t>הנגשת</a:t>
            </a:r>
            <a:r>
              <a:rPr lang="he-IL" dirty="0" smtClean="0">
                <a:solidFill>
                  <a:srgbClr val="FBFBFB"/>
                </a:solidFill>
              </a:rPr>
              <a:t> המידע הממשלתי ועקרונות שקיפותו לציבור, מאי 2017</a:t>
            </a:r>
          </a:p>
          <a:p>
            <a:pPr algn="ctr"/>
            <a:endParaRPr lang="en-US" dirty="0">
              <a:solidFill>
                <a:srgbClr val="FBFBFB"/>
              </a:solidFill>
            </a:endParaRPr>
          </a:p>
        </p:txBody>
      </p:sp>
      <p:pic>
        <p:nvPicPr>
          <p:cNvPr id="4" name="Picture 2" descr="http://www.n-k.org.il/_uploads/imagesgallery/semel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339" y="281578"/>
            <a:ext cx="815506" cy="98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3"/>
          <p:cNvSpPr/>
          <p:nvPr/>
        </p:nvSpPr>
        <p:spPr>
          <a:xfrm>
            <a:off x="3347864" y="1268760"/>
            <a:ext cx="2574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400" dirty="0">
                <a:latin typeface="Gisha" panose="020B0502040204020203" pitchFamily="34" charset="-79"/>
                <a:cs typeface="Gisha" panose="020B0502040204020203" pitchFamily="34" charset="-79"/>
              </a:rPr>
              <a:t>התוכנית הממשלתית לשילוב יוצאי </a:t>
            </a:r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אתיופיה - מטה היישום</a:t>
            </a:r>
          </a:p>
          <a:p>
            <a:pPr algn="ctr"/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משרד ראש הממשלה </a:t>
            </a:r>
            <a:endParaRPr lang="en-US" sz="1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43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>
                <a:effectLst/>
              </a:rPr>
              <a:t>נושאים מרכזיים שהתקדמו</a:t>
            </a:r>
            <a:endParaRPr lang="he-IL" dirty="0">
              <a:effectLst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373216"/>
          </a:xfrm>
        </p:spPr>
        <p:txBody>
          <a:bodyPr>
            <a:normAutofit/>
          </a:bodyPr>
          <a:lstStyle/>
          <a:p>
            <a:r>
              <a:rPr lang="he-IL" dirty="0" smtClean="0"/>
              <a:t>בכל המשרדים חלה התקדמות בהיערכות ובהיקף הפעילות המיושמת בשטח, אם כי היישום עדיין אינו מלא</a:t>
            </a:r>
          </a:p>
          <a:p>
            <a:r>
              <a:rPr lang="he-IL" dirty="0" smtClean="0"/>
              <a:t>הושקה תכנית לסבסוד משכנתאות ומעל 3,000 זכאים רשומים להגרלה</a:t>
            </a:r>
          </a:p>
          <a:p>
            <a:r>
              <a:rPr lang="he-IL" dirty="0" smtClean="0"/>
              <a:t>הוקצו 20 תקני סטודנטים למשרדים ונבנה מאגר שיאפשר להם להלקט לשירות המדינה</a:t>
            </a:r>
          </a:p>
          <a:p>
            <a:r>
              <a:rPr lang="he-IL" dirty="0" smtClean="0"/>
              <a:t>הורחבה מאוד פריסת התגבור הלימודי בבתי הספר העל יסודיים: </a:t>
            </a:r>
          </a:p>
          <a:p>
            <a:r>
              <a:rPr lang="he-IL" dirty="0" smtClean="0"/>
              <a:t>כיום כ-7,830 תלמידים מגילאי גן ועד בית ספר על יסודי משתתפים בתוכניות סיוע שונות מהם 500 תלמידים משתתפים בתוכניות מצטיינים</a:t>
            </a:r>
          </a:p>
          <a:p>
            <a:pPr lvl="0"/>
            <a:r>
              <a:rPr lang="he-IL" dirty="0" smtClean="0"/>
              <a:t>כלל </a:t>
            </a:r>
            <a:r>
              <a:rPr lang="he-IL" dirty="0"/>
              <a:t>המסגרות המבדלות בצה"ל ובמערכת הביטחון </a:t>
            </a:r>
            <a:r>
              <a:rPr lang="he-IL" dirty="0" smtClean="0"/>
              <a:t>נסגרו</a:t>
            </a:r>
            <a:endParaRPr lang="en-US" dirty="0"/>
          </a:p>
          <a:p>
            <a:pPr marL="109728" indent="0">
              <a:buNone/>
            </a:pPr>
            <a:endParaRPr lang="he-IL" dirty="0" smtClean="0"/>
          </a:p>
          <a:p>
            <a:pPr marL="109728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609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>
                <a:effectLst/>
              </a:rPr>
              <a:t>על סדר היום </a:t>
            </a:r>
            <a:endParaRPr lang="he-IL" sz="3600" dirty="0">
              <a:effectLst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-540568" y="1568280"/>
            <a:ext cx="9144000" cy="5290667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תכנית </a:t>
            </a:r>
            <a:r>
              <a:rPr lang="he-IL" sz="2800" dirty="0"/>
              <a:t>החוגים לשנה"ל הקרובה</a:t>
            </a:r>
          </a:p>
          <a:p>
            <a:r>
              <a:rPr lang="he-IL" sz="2800" dirty="0" smtClean="0"/>
              <a:t>תכניות מערכת </a:t>
            </a:r>
            <a:r>
              <a:rPr lang="he-IL" sz="2800" dirty="0"/>
              <a:t>הבריאות</a:t>
            </a:r>
          </a:p>
          <a:p>
            <a:r>
              <a:rPr lang="he-IL" sz="2800" dirty="0" smtClean="0"/>
              <a:t>הלוואות </a:t>
            </a:r>
            <a:r>
              <a:rPr lang="he-IL" sz="2800" dirty="0"/>
              <a:t>לעסקים קטנים </a:t>
            </a:r>
            <a:endParaRPr lang="he-IL" sz="2800" dirty="0" smtClean="0"/>
          </a:p>
          <a:p>
            <a:r>
              <a:rPr lang="he-IL" sz="2800" dirty="0" smtClean="0"/>
              <a:t>תכנית לקליטת </a:t>
            </a:r>
            <a:r>
              <a:rPr lang="he-IL" sz="2800" dirty="0"/>
              <a:t>אקדמאים בשכר גבוה </a:t>
            </a:r>
          </a:p>
          <a:p>
            <a:r>
              <a:rPr lang="he-IL" sz="2800" dirty="0" smtClean="0"/>
              <a:t>תהליך גיוס הסטודנטים ומימוש התקנים במשרדים</a:t>
            </a:r>
          </a:p>
          <a:p>
            <a:r>
              <a:rPr lang="he-IL" sz="2800" dirty="0" smtClean="0"/>
              <a:t>תכניות </a:t>
            </a:r>
            <a:r>
              <a:rPr lang="he-IL" sz="2800" dirty="0" err="1" smtClean="0"/>
              <a:t>במינהל</a:t>
            </a:r>
            <a:r>
              <a:rPr lang="he-IL" sz="2800" dirty="0" smtClean="0"/>
              <a:t> </a:t>
            </a:r>
            <a:r>
              <a:rPr lang="he-IL" sz="2800" dirty="0"/>
              <a:t>התרבות </a:t>
            </a:r>
            <a:r>
              <a:rPr lang="he-IL" sz="2800" dirty="0" err="1" smtClean="0"/>
              <a:t>ובמינהל</a:t>
            </a:r>
            <a:r>
              <a:rPr lang="he-IL" sz="2800" dirty="0" smtClean="0"/>
              <a:t> </a:t>
            </a:r>
            <a:r>
              <a:rPr lang="he-IL" sz="2800" dirty="0"/>
              <a:t>הספורט</a:t>
            </a:r>
          </a:p>
          <a:p>
            <a:pPr marL="0" indent="0">
              <a:buNone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222702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661248"/>
          </a:xfrm>
        </p:spPr>
        <p:txBody>
          <a:bodyPr>
            <a:normAutofit/>
          </a:bodyPr>
          <a:lstStyle/>
          <a:p>
            <a:r>
              <a:rPr lang="he-IL" dirty="0" smtClean="0"/>
              <a:t>מיפוי כלל התקציבים והתכניות – תשתית למערך בקרה ודיווח </a:t>
            </a:r>
          </a:p>
          <a:p>
            <a:r>
              <a:rPr lang="he-IL" dirty="0" smtClean="0"/>
              <a:t>הקמה של ועדה בין משרדית קבועה, הגדרת אתגרים משותפים והצבת יעדים לתוכנית כמכלול</a:t>
            </a:r>
          </a:p>
          <a:p>
            <a:r>
              <a:rPr lang="he-IL" dirty="0"/>
              <a:t>הסדרה והבנייה של עבודת ועדות המעקב </a:t>
            </a:r>
          </a:p>
          <a:p>
            <a:r>
              <a:rPr lang="he-IL" dirty="0" smtClean="0"/>
              <a:t>הבניית העבודה המשותפת עם הרשויות המקומיות: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dirty="0" smtClean="0"/>
              <a:t>מיפוי התכניות ברשויות ויצירת "דף רשות" הכולל את כלל הפעולות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dirty="0" smtClean="0"/>
              <a:t>הכנת אוגדן המתאר את כל התוכניות לשימוש הרשויות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dirty="0" smtClean="0"/>
              <a:t>קיום כנסים </a:t>
            </a:r>
            <a:r>
              <a:rPr lang="he-IL" dirty="0" err="1" smtClean="0"/>
              <a:t>איזוריים</a:t>
            </a:r>
            <a:r>
              <a:rPr lang="he-IL" dirty="0" smtClean="0"/>
              <a:t> לצורך הרחבת השיח הציבורי על אבני היסוד והדרכים המיטביות ליישומן על ידי כלל הגורמים ברשויות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e-IL" dirty="0" smtClean="0"/>
              <a:t>הגדרת מבנה ארגוני בכל רשות והנחיית הרשויות לבחירת </a:t>
            </a:r>
            <a:r>
              <a:rPr lang="he-IL" dirty="0" err="1" smtClean="0"/>
              <a:t>מתכלל</a:t>
            </a:r>
            <a:r>
              <a:rPr lang="he-IL" dirty="0" smtClean="0"/>
              <a:t> והקמת ועדה</a:t>
            </a:r>
          </a:p>
          <a:p>
            <a:pPr lvl="1">
              <a:buFont typeface="Arial" panose="020B0604020202020204" pitchFamily="34" charset="0"/>
              <a:buChar char="•"/>
            </a:pPr>
            <a:endParaRPr lang="he-IL" dirty="0" smtClean="0"/>
          </a:p>
          <a:p>
            <a:pPr>
              <a:buFont typeface="Arial" panose="020B0604020202020204" pitchFamily="34" charset="0"/>
              <a:buChar char="•"/>
            </a:pPr>
            <a:endParaRPr lang="he-IL" dirty="0" smtClean="0"/>
          </a:p>
          <a:p>
            <a:pPr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109728" indent="0">
              <a:buNone/>
            </a:pPr>
            <a:endParaRPr lang="he-IL" dirty="0" smtClean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4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he-IL" dirty="0" smtClean="0">
                <a:effectLst/>
              </a:rPr>
              <a:t>פעולות מטה היישום  </a:t>
            </a:r>
            <a:endParaRPr lang="he-I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9253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תקציבי התכנית הממשלתית </a:t>
            </a:r>
          </a:p>
        </p:txBody>
      </p:sp>
      <p:sp>
        <p:nvSpPr>
          <p:cNvPr id="4" name="Rectangle 3"/>
          <p:cNvSpPr/>
          <p:nvPr/>
        </p:nvSpPr>
        <p:spPr>
          <a:xfrm>
            <a:off x="3347864" y="1268760"/>
            <a:ext cx="25742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400" dirty="0">
                <a:latin typeface="Gisha" panose="020B0502040204020203" pitchFamily="34" charset="-79"/>
                <a:cs typeface="Gisha" panose="020B0502040204020203" pitchFamily="34" charset="-79"/>
              </a:rPr>
              <a:t>התוכנית הממשלתית לשילוב יוצאי </a:t>
            </a:r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אתיופיה - מטה היישום</a:t>
            </a:r>
          </a:p>
          <a:p>
            <a:pPr algn="ctr"/>
            <a:r>
              <a:rPr lang="he-IL" sz="1400" dirty="0" smtClean="0">
                <a:latin typeface="Gisha" panose="020B0502040204020203" pitchFamily="34" charset="-79"/>
                <a:cs typeface="Gisha" panose="020B0502040204020203" pitchFamily="34" charset="-79"/>
              </a:rPr>
              <a:t>משרד ראש הממשלה </a:t>
            </a:r>
            <a:endParaRPr lang="en-US" sz="1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5" name="Picture 2" descr="http://www.n-k.org.il/_uploads/imagesgallery/semel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339" y="281578"/>
            <a:ext cx="815506" cy="98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56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6984775" cy="1297233"/>
          </a:xfrm>
        </p:spPr>
        <p:txBody>
          <a:bodyPr>
            <a:noAutofit/>
          </a:bodyPr>
          <a:lstStyle/>
          <a:p>
            <a:r>
              <a:rPr lang="he-IL" sz="4000" dirty="0">
                <a:effectLst/>
              </a:rPr>
              <a:t>הקצאה תקציבית לפי תחומים </a:t>
            </a:r>
            <a:br>
              <a:rPr lang="he-IL" sz="4000" dirty="0">
                <a:effectLst/>
              </a:rPr>
            </a:br>
            <a:r>
              <a:rPr lang="he-IL" sz="2400" dirty="0">
                <a:effectLst/>
              </a:rPr>
              <a:t>(שנת עבודה 2017, אלפי ש"ח)</a:t>
            </a:r>
            <a:endParaRPr lang="en-US" sz="4000" dirty="0">
              <a:effectLst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4939737"/>
              </p:ext>
            </p:extLst>
          </p:nvPr>
        </p:nvGraphicFramePr>
        <p:xfrm>
          <a:off x="179511" y="1772816"/>
          <a:ext cx="8784976" cy="367241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456385">
                  <a:extLst>
                    <a:ext uri="{9D8B030D-6E8A-4147-A177-3AD203B41FA5}">
                      <a16:colId xmlns:a16="http://schemas.microsoft.com/office/drawing/2014/main" xmlns="" val="1766919417"/>
                    </a:ext>
                  </a:extLst>
                </a:gridCol>
                <a:gridCol w="5328591">
                  <a:extLst>
                    <a:ext uri="{9D8B030D-6E8A-4147-A177-3AD203B41FA5}">
                      <a16:colId xmlns:a16="http://schemas.microsoft.com/office/drawing/2014/main" xmlns="" val="2974113738"/>
                    </a:ext>
                  </a:extLst>
                </a:gridCol>
              </a:tblGrid>
              <a:tr h="981420">
                <a:tc>
                  <a:txBody>
                    <a:bodyPr/>
                    <a:lstStyle/>
                    <a:p>
                      <a:r>
                        <a:rPr lang="he-IL" sz="2800" dirty="0"/>
                        <a:t>היקף התקציב</a:t>
                      </a:r>
                    </a:p>
                    <a:p>
                      <a:r>
                        <a:rPr lang="he-IL" sz="2800" dirty="0" smtClean="0"/>
                        <a:t>151,031*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תחום החיים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63083602"/>
                  </a:ext>
                </a:extLst>
              </a:tr>
              <a:tr h="538198">
                <a:tc>
                  <a:txBody>
                    <a:bodyPr/>
                    <a:lstStyle/>
                    <a:p>
                      <a:r>
                        <a:rPr lang="he-IL" sz="2800" dirty="0" smtClean="0"/>
                        <a:t>33,214**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לימודים והשכלה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3625797"/>
                  </a:ext>
                </a:extLst>
              </a:tr>
              <a:tr h="538198">
                <a:tc>
                  <a:txBody>
                    <a:bodyPr/>
                    <a:lstStyle/>
                    <a:p>
                      <a:r>
                        <a:rPr lang="he-IL" sz="2800" dirty="0" smtClean="0"/>
                        <a:t>33,241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מעורבות והשתלבות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48601649"/>
                  </a:ext>
                </a:extLst>
              </a:tr>
              <a:tr h="538198">
                <a:tc>
                  <a:txBody>
                    <a:bodyPr/>
                    <a:lstStyle/>
                    <a:p>
                      <a:r>
                        <a:rPr lang="he-IL" sz="2800" dirty="0" smtClean="0"/>
                        <a:t>19,838***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תעסוקה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54466458"/>
                  </a:ext>
                </a:extLst>
              </a:tr>
              <a:tr h="538198">
                <a:tc>
                  <a:txBody>
                    <a:bodyPr/>
                    <a:lstStyle/>
                    <a:p>
                      <a:r>
                        <a:rPr lang="he-IL" sz="2800" dirty="0" smtClean="0"/>
                        <a:t>39,823****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משפחה וקהילה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5054870"/>
                  </a:ext>
                </a:extLst>
              </a:tr>
              <a:tr h="538198">
                <a:tc>
                  <a:txBody>
                    <a:bodyPr/>
                    <a:lstStyle/>
                    <a:p>
                      <a:r>
                        <a:rPr lang="he-IL" sz="2800" dirty="0" smtClean="0"/>
                        <a:t>24,915*****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e-IL" sz="2800" dirty="0"/>
                        <a:t>החברה הישראלית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270336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62325" y="5514174"/>
            <a:ext cx="819065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1600" dirty="0"/>
              <a:t>*לא כולל תקציב שעומד לרשות המטה</a:t>
            </a:r>
          </a:p>
          <a:p>
            <a:r>
              <a:rPr lang="he-IL" sz="1600" dirty="0"/>
              <a:t>**לא כולל תוכנית המל"ג והשלמת השכלה </a:t>
            </a:r>
            <a:r>
              <a:rPr lang="he-IL" sz="1600" dirty="0" smtClean="0"/>
              <a:t>בצבא, לא כולל פילנתרופיה</a:t>
            </a:r>
            <a:endParaRPr lang="he-IL" sz="1600" dirty="0"/>
          </a:p>
          <a:p>
            <a:r>
              <a:rPr lang="he-IL" sz="1600" dirty="0"/>
              <a:t>*** </a:t>
            </a:r>
            <a:r>
              <a:rPr lang="he-IL" sz="1600" dirty="0" smtClean="0"/>
              <a:t>ממוצע לשנה</a:t>
            </a:r>
            <a:endParaRPr lang="he-IL" sz="1600" dirty="0"/>
          </a:p>
          <a:p>
            <a:r>
              <a:rPr lang="he-IL" sz="1600" dirty="0" smtClean="0"/>
              <a:t>****כולל </a:t>
            </a:r>
            <a:r>
              <a:rPr lang="he-IL" sz="1600" dirty="0"/>
              <a:t>תוכנית משרד השיכון </a:t>
            </a:r>
          </a:p>
          <a:p>
            <a:r>
              <a:rPr lang="he-IL" sz="1600" dirty="0"/>
              <a:t>***** </a:t>
            </a:r>
            <a:r>
              <a:rPr lang="he-IL" sz="1600" dirty="0" smtClean="0"/>
              <a:t>21,660 בתוכנית משרד </a:t>
            </a:r>
            <a:r>
              <a:rPr lang="he-IL" sz="1600" dirty="0" err="1" smtClean="0"/>
              <a:t>הבט"פ</a:t>
            </a:r>
            <a:r>
              <a:rPr lang="he-IL" sz="1600" dirty="0" smtClean="0"/>
              <a:t>, לא כולל היחידה והפעולות למיגור </a:t>
            </a:r>
            <a:r>
              <a:rPr lang="he-IL" sz="1600" dirty="0" smtClean="0">
                <a:solidFill>
                  <a:srgbClr val="FBFBFB"/>
                </a:solidFill>
              </a:rPr>
              <a:t>גזענות במשרד המשפטים </a:t>
            </a:r>
            <a:endParaRPr lang="he-IL" sz="1600" dirty="0">
              <a:solidFill>
                <a:srgbClr val="FBFBF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88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320" y="-243408"/>
            <a:ext cx="9129192" cy="108012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he-IL" sz="3600" dirty="0" smtClean="0">
                <a:effectLst/>
              </a:rPr>
              <a:t>תקציב התוכנית והקצאתו לפי משרדים</a:t>
            </a:r>
            <a:endParaRPr lang="he-IL" sz="36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765456"/>
              </p:ext>
            </p:extLst>
          </p:nvPr>
        </p:nvGraphicFramePr>
        <p:xfrm>
          <a:off x="35496" y="577456"/>
          <a:ext cx="9036495" cy="63079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3313"/>
                <a:gridCol w="2814564"/>
                <a:gridCol w="1451551"/>
                <a:gridCol w="1316764"/>
                <a:gridCol w="1398307"/>
                <a:gridCol w="1031996"/>
              </a:tblGrid>
              <a:tr h="64794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סוג פעולות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תקציב מתוכנן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תקציב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/>
                        <a:t>2017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תקנה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האם בבסיס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אוצר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עתודה למימוש ה"מ שילוב י"א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60,000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13013033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בט"פ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משטרה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14,160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10,700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078001-2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647941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כבאות</a:t>
                      </a:r>
                      <a:r>
                        <a:rPr lang="he-IL" baseline="0" dirty="0" smtClean="0"/>
                        <a:t> ושב"ס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110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110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07600202</a:t>
                      </a:r>
                    </a:p>
                    <a:p>
                      <a:pPr rtl="1"/>
                      <a:r>
                        <a:rPr lang="he-IL" dirty="0" smtClean="0"/>
                        <a:t>07600222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רשות</a:t>
                      </a:r>
                      <a:r>
                        <a:rPr lang="he-IL" baseline="0" dirty="0" smtClean="0"/>
                        <a:t> למלחמה בסמים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3,500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07500213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647941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על"א</a:t>
                      </a:r>
                      <a:r>
                        <a:rPr lang="he-IL" dirty="0" smtClean="0"/>
                        <a:t>, מצילה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4,230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5,850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07500225</a:t>
                      </a:r>
                    </a:p>
                    <a:p>
                      <a:pPr rtl="1"/>
                      <a:r>
                        <a:rPr lang="he-IL" dirty="0" smtClean="0"/>
                        <a:t>07500215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בריאות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קידום</a:t>
                      </a:r>
                      <a:r>
                        <a:rPr lang="he-IL" baseline="0" dirty="0" smtClean="0"/>
                        <a:t> בריאות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2,503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2,503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24160608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מניעת סוכרת (תמיכות)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24200317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372526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מוקד</a:t>
                      </a:r>
                      <a:endParaRPr lang="he-I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320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320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24020540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</a:t>
                      </a:r>
                      <a:endParaRPr lang="he-IL" dirty="0"/>
                    </a:p>
                  </a:txBody>
                  <a:tcPr/>
                </a:tc>
              </a:tr>
              <a:tr h="64794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חינוך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מנהל פדגוגי (בתי ספר)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35,073</a:t>
                      </a:r>
                      <a:endParaRPr lang="he-IL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</a:t>
                      </a:r>
                      <a:r>
                        <a:rPr lang="he-IL" baseline="0" dirty="0" smtClean="0"/>
                        <a:t> עדיין תכנון לשנה"ל תשע"ח (כעת מתקציב 2016)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20460132</a:t>
                      </a:r>
                    </a:p>
                    <a:p>
                      <a:pPr rtl="1"/>
                      <a:r>
                        <a:rPr lang="he-IL" dirty="0" smtClean="0"/>
                        <a:t>20460131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13,327</a:t>
                      </a:r>
                    </a:p>
                    <a:p>
                      <a:pPr rtl="1"/>
                      <a:r>
                        <a:rPr lang="he-IL" dirty="0" smtClean="0"/>
                        <a:t>בבסיס</a:t>
                      </a:r>
                      <a:endParaRPr lang="he-IL" dirty="0"/>
                    </a:p>
                  </a:txBody>
                  <a:tcPr/>
                </a:tc>
              </a:tr>
              <a:tr h="642990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חינוך לא פורמלי (מנהל ח"ן)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17,720</a:t>
                      </a:r>
                      <a:endParaRPr lang="he-I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כל פעולות המשרד מופעלות מתקנות של פעולות זהו</a:t>
                      </a:r>
                      <a:r>
                        <a:rPr lang="he-IL" baseline="0" dirty="0" smtClean="0"/>
                        <a:t>ת המיועדות לכלל התלמידים</a:t>
                      </a:r>
                      <a:endParaRPr lang="he-IL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838018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הכשרת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/>
                        <a:t>מורים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4,785</a:t>
                      </a:r>
                      <a:endParaRPr lang="he-I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071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 txBox="1">
            <a:spLocks/>
          </p:cNvSpPr>
          <p:nvPr/>
        </p:nvSpPr>
        <p:spPr>
          <a:xfrm>
            <a:off x="0" y="-99392"/>
            <a:ext cx="9180512" cy="1143000"/>
          </a:xfrm>
          <a:prstGeom prst="rect">
            <a:avLst/>
          </a:prstGeom>
          <a:solidFill>
            <a:schemeClr val="bg1"/>
          </a:solidFill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1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he-IL" sz="3600" dirty="0" smtClean="0">
                <a:effectLst/>
              </a:rPr>
              <a:t>תקציב התוכנית והקצאתו לפי משרדים</a:t>
            </a:r>
            <a:endParaRPr lang="he-IL" sz="36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7239843"/>
              </p:ext>
            </p:extLst>
          </p:nvPr>
        </p:nvGraphicFramePr>
        <p:xfrm>
          <a:off x="2" y="908722"/>
          <a:ext cx="9143998" cy="594927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53815"/>
                <a:gridCol w="2662102"/>
                <a:gridCol w="1024139"/>
                <a:gridCol w="881398"/>
                <a:gridCol w="1507934"/>
                <a:gridCol w="1714610"/>
              </a:tblGrid>
              <a:tr h="73703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משרד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סוג פעולות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תקציב מתוכנן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תקציב 2017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תקנה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האם בבסיס</a:t>
                      </a:r>
                      <a:endParaRPr lang="he-IL" dirty="0"/>
                    </a:p>
                  </a:txBody>
                  <a:tcPr/>
                </a:tc>
              </a:tr>
              <a:tr h="73703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כלכלה ותעשייה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מסלולי תעסוקה ומתמחים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8,065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8,065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38400201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12,096 בבסיס</a:t>
                      </a:r>
                      <a:endParaRPr lang="he-IL" dirty="0"/>
                    </a:p>
                  </a:txBody>
                  <a:tcPr/>
                </a:tc>
              </a:tr>
              <a:tr h="737032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יזמות ועסקים קטנים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3,060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5,880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38400301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כן, יבוצע</a:t>
                      </a:r>
                      <a:r>
                        <a:rPr lang="he-IL" baseline="0" dirty="0" smtClean="0"/>
                        <a:t> הסכם לקרן</a:t>
                      </a:r>
                      <a:endParaRPr lang="he-IL" dirty="0"/>
                    </a:p>
                  </a:txBody>
                  <a:tcPr/>
                </a:tc>
              </a:tr>
              <a:tr h="42698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עבודה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הכוון תעסוקתי והכשרות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6,421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6,421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36420165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3,660</a:t>
                      </a:r>
                      <a:r>
                        <a:rPr lang="he-IL" baseline="0" dirty="0" smtClean="0"/>
                        <a:t> בבסיס </a:t>
                      </a:r>
                      <a:endParaRPr lang="he-IL" dirty="0"/>
                    </a:p>
                  </a:txBody>
                  <a:tcPr/>
                </a:tc>
              </a:tr>
              <a:tr h="42698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רווחה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משפחות ואזרחים ותיקים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11,524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23107250</a:t>
                      </a:r>
                      <a:endParaRPr lang="he-IL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3,753 בבסיס</a:t>
                      </a:r>
                      <a:endParaRPr lang="he-IL" dirty="0"/>
                    </a:p>
                    <a:p>
                      <a:pPr rtl="1"/>
                      <a:r>
                        <a:rPr lang="he-IL" dirty="0" smtClean="0"/>
                        <a:t>8,176 מעודפים</a:t>
                      </a:r>
                      <a:endParaRPr lang="he-IL" dirty="0"/>
                    </a:p>
                  </a:txBody>
                  <a:tcPr/>
                </a:tc>
              </a:tr>
              <a:tr h="426985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נערות</a:t>
                      </a:r>
                      <a:r>
                        <a:rPr lang="he-IL" baseline="0" dirty="0" smtClean="0"/>
                        <a:t> ונערים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8,386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23107250</a:t>
                      </a:r>
                      <a:endParaRPr lang="he-I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94309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תרבות וספורט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ספורט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5,000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לא:</a:t>
                      </a:r>
                      <a:r>
                        <a:rPr lang="he-IL" baseline="0" dirty="0" smtClean="0"/>
                        <a:t> כספי טוטו ופניה תקציבית רוה"מ</a:t>
                      </a:r>
                      <a:endParaRPr lang="he-IL" dirty="0"/>
                    </a:p>
                  </a:txBody>
                  <a:tcPr/>
                </a:tc>
              </a:tr>
              <a:tr h="660165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תרבות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כן – מקורות המשרד</a:t>
                      </a:r>
                      <a:endParaRPr lang="he-IL" dirty="0"/>
                    </a:p>
                  </a:txBody>
                  <a:tcPr/>
                </a:tc>
              </a:tr>
              <a:tr h="42698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שיכון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משכנתאות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26985">
                <a:tc>
                  <a:txBody>
                    <a:bodyPr/>
                    <a:lstStyle/>
                    <a:p>
                      <a:pPr rtl="1"/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התחדשות עירונית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378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751367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החינוך </a:t>
            </a:r>
          </a:p>
        </p:txBody>
      </p:sp>
      <p:pic>
        <p:nvPicPr>
          <p:cNvPr id="1026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2" y="616892"/>
            <a:ext cx="26574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3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619599"/>
            <a:ext cx="7501880" cy="721169"/>
          </a:xfrm>
        </p:spPr>
        <p:txBody>
          <a:bodyPr>
            <a:normAutofit/>
          </a:bodyPr>
          <a:lstStyle/>
          <a:p>
            <a:r>
              <a:rPr lang="he-IL" dirty="0">
                <a:effectLst/>
              </a:rPr>
              <a:t>הגיל הרך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6119386"/>
              </p:ext>
            </p:extLst>
          </p:nvPr>
        </p:nvGraphicFramePr>
        <p:xfrm>
          <a:off x="73686" y="1916832"/>
          <a:ext cx="8962811" cy="36072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94724"/>
                <a:gridCol w="790532"/>
                <a:gridCol w="983409"/>
                <a:gridCol w="983573"/>
                <a:gridCol w="1017596"/>
                <a:gridCol w="876406"/>
                <a:gridCol w="929870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מהות</a:t>
                      </a:r>
                      <a:r>
                        <a:rPr lang="he-IL" sz="1400" baseline="0" dirty="0" smtClean="0"/>
                        <a:t> 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אבן יסוד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תקציב </a:t>
                      </a:r>
                    </a:p>
                    <a:p>
                      <a:pPr rtl="1"/>
                      <a:r>
                        <a:rPr lang="he-IL" sz="1400" dirty="0" smtClean="0"/>
                        <a:t>שנתי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היקף ביצוע מתוכנן </a:t>
                      </a:r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400" b="1" dirty="0" smtClean="0">
                          <a:solidFill>
                            <a:srgbClr val="FBFBFB"/>
                          </a:solidFill>
                        </a:rPr>
                        <a:t>דצמבר 2016</a:t>
                      </a:r>
                      <a:endParaRPr lang="he-IL" sz="14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400" b="1" dirty="0" smtClean="0">
                          <a:solidFill>
                            <a:srgbClr val="FBFBFB"/>
                          </a:solidFill>
                        </a:rPr>
                        <a:t>אפריל 2017</a:t>
                      </a:r>
                      <a:endParaRPr lang="he-IL" sz="14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</a:tr>
              <a:tr h="931534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מעגן </a:t>
                      </a:r>
                      <a:r>
                        <a:rPr lang="he-IL" sz="1400" dirty="0" smtClean="0"/>
                        <a:t>קשת</a:t>
                      </a:r>
                    </a:p>
                    <a:p>
                      <a:pPr rtl="1"/>
                      <a:r>
                        <a:rPr lang="he-IL" sz="1400" dirty="0" smtClean="0"/>
                        <a:t>(החליף את </a:t>
                      </a:r>
                      <a:r>
                        <a:rPr lang="he-IL" sz="1400" dirty="0" err="1" smtClean="0"/>
                        <a:t>פאקט</a:t>
                      </a:r>
                      <a:r>
                        <a:rPr lang="he-IL" sz="1400" dirty="0" smtClean="0"/>
                        <a:t>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איתור טיפול והדרכה של תלמידי גן עם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2,739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45 גנים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41 גנים </a:t>
                      </a:r>
                    </a:p>
                    <a:p>
                      <a:pPr rtl="1"/>
                      <a:r>
                        <a:rPr lang="he-IL" sz="1400" smtClean="0"/>
                        <a:t>471 ילדים</a:t>
                      </a:r>
                      <a:r>
                        <a:rPr lang="he-IL" sz="1400" baseline="0" smtClean="0"/>
                        <a:t> </a:t>
                      </a:r>
                      <a:endParaRPr lang="he-IL" sz="1400" dirty="0" smtClean="0"/>
                    </a:p>
                    <a:p>
                      <a:pPr rtl="1"/>
                      <a:endParaRPr lang="he-IL" sz="1400" dirty="0" smtClean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41 גנים </a:t>
                      </a:r>
                    </a:p>
                    <a:p>
                      <a:pPr rtl="1"/>
                      <a:r>
                        <a:rPr lang="he-IL" sz="1400" dirty="0" smtClean="0"/>
                        <a:t>471 ילדים</a:t>
                      </a:r>
                      <a:r>
                        <a:rPr lang="he-IL" sz="1400" baseline="0" dirty="0" smtClean="0"/>
                        <a:t> </a:t>
                      </a:r>
                      <a:endParaRPr lang="he-IL" sz="1400" dirty="0" smtClean="0"/>
                    </a:p>
                    <a:p>
                      <a:pPr rtl="1"/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04150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מעורבות הורים בחיי הגן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הורים ובמקביל קבוצות ילדים לצורך העשרה 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חיזוק התא המשפחתי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600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24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 קבוצות 305 תלמידים</a:t>
                      </a:r>
                    </a:p>
                    <a:p>
                      <a:pPr rtl="1"/>
                      <a:r>
                        <a:rPr lang="he-IL" sz="1400" dirty="0" smtClean="0"/>
                        <a:t>והורים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 smtClean="0">
                          <a:solidFill>
                            <a:schemeClr val="tx1"/>
                          </a:solidFill>
                        </a:rPr>
                        <a:t>הושלם</a:t>
                      </a:r>
                      <a:endParaRPr lang="he-IL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 smtClean="0">
                          <a:solidFill>
                            <a:schemeClr val="tx1"/>
                          </a:solidFill>
                        </a:rPr>
                        <a:t>408</a:t>
                      </a:r>
                      <a:r>
                        <a:rPr lang="he-IL" sz="1400" b="0" baseline="0" dirty="0" smtClean="0">
                          <a:solidFill>
                            <a:schemeClr val="tx1"/>
                          </a:solidFill>
                        </a:rPr>
                        <a:t> תלמידים והורים</a:t>
                      </a:r>
                      <a:endParaRPr lang="he-IL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01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501880" cy="721169"/>
          </a:xfrm>
        </p:spPr>
        <p:txBody>
          <a:bodyPr>
            <a:normAutofit/>
          </a:bodyPr>
          <a:lstStyle/>
          <a:p>
            <a:r>
              <a:rPr lang="he-IL" dirty="0">
                <a:effectLst/>
              </a:rPr>
              <a:t>תגבור לימודי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262194"/>
              </p:ext>
            </p:extLst>
          </p:nvPr>
        </p:nvGraphicFramePr>
        <p:xfrm>
          <a:off x="72007" y="1417294"/>
          <a:ext cx="9036497" cy="482001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80784"/>
                <a:gridCol w="1361502"/>
                <a:gridCol w="743935"/>
                <a:gridCol w="898685"/>
                <a:gridCol w="1190524"/>
                <a:gridCol w="1006480"/>
                <a:gridCol w="905895"/>
                <a:gridCol w="1036021"/>
                <a:gridCol w="812671"/>
              </a:tblGrid>
              <a:tr h="33637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</a:t>
                      </a:r>
                      <a:r>
                        <a:rPr lang="he-IL" sz="1200" baseline="0" dirty="0" smtClean="0"/>
                        <a:t>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אפריל</a:t>
                      </a:r>
                      <a:r>
                        <a:rPr lang="he-IL" sz="1200" baseline="0" dirty="0" smtClean="0">
                          <a:solidFill>
                            <a:srgbClr val="FBFBFB"/>
                          </a:solidFill>
                        </a:rPr>
                        <a:t> 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637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848306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תגבור לימודי בחינוך העל יסודי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18,840*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8,764 תלמידים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(80%</a:t>
                      </a:r>
                      <a:r>
                        <a:rPr lang="he-IL" sz="1200" baseline="0" dirty="0" smtClean="0"/>
                        <a:t> מהם יוצאי אתיופיה)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2,632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4,432  611 אינם י"א</a:t>
                      </a:r>
                      <a:endParaRPr lang="he-IL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036819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שיפור הישגים בבגרות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לבגרות , וחונכות וירטואלית 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794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94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194</a:t>
                      </a:r>
                      <a:r>
                        <a:rPr lang="he-IL" sz="1200" baseline="0" dirty="0" smtClean="0"/>
                        <a:t>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1" baseline="0" dirty="0" smtClean="0">
                          <a:solidFill>
                            <a:schemeClr val="tx1"/>
                          </a:solidFill>
                        </a:rPr>
                        <a:t>אין שינוי</a:t>
                      </a:r>
                      <a:endParaRPr lang="he-IL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36819"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מת"ל</a:t>
                      </a:r>
                      <a:r>
                        <a:rPr lang="he-IL" sz="1200" dirty="0" smtClean="0"/>
                        <a:t> בחטיבות </a:t>
                      </a:r>
                      <a:r>
                        <a:rPr lang="he-IL" sz="1200" dirty="0" err="1" smtClean="0"/>
                        <a:t>הבניים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מומחה לקידום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תפקודי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למידה בבית הספר המאתר תלמידים , מדריך ומטפל בקושי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2,890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71 בתי ספר  תלמידים ב30  יישובים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27 רשויות, 94 בתי ספר, 492 תלמידים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25331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</a:t>
                      </a:r>
                      <a:r>
                        <a:rPr lang="he-IL" sz="1200" baseline="0" dirty="0" smtClean="0"/>
                        <a:t> מאמנות שפה ותוכנית מרום </a:t>
                      </a:r>
                      <a:r>
                        <a:rPr lang="he-IL" sz="1200" baseline="0" dirty="0" err="1" smtClean="0"/>
                        <a:t>בב"יס</a:t>
                      </a:r>
                      <a:r>
                        <a:rPr lang="he-IL" sz="1200" baseline="0" dirty="0" smtClean="0"/>
                        <a:t> יסודי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עבודה עם בתי ספר בעלי הישגים נמוכים ואחוז גבוהה של תלמידים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יוצאי אתיופיה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וצימצום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3,500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23 בתי ספר עם מאמנות 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19 בתי ספר במרום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רשויות 23 בתי ספר 1,240 תלמידים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מת"ל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7" y="188640"/>
            <a:ext cx="191806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435067"/>
            <a:ext cx="827190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*יש להוסיף סכום דומה שמקורו בפדרציות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362788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691607"/>
            <a:ext cx="7501880" cy="721169"/>
          </a:xfrm>
        </p:spPr>
        <p:txBody>
          <a:bodyPr>
            <a:noAutofit/>
          </a:bodyPr>
          <a:lstStyle/>
          <a:p>
            <a:r>
              <a:rPr lang="he-IL" sz="3200" dirty="0" err="1">
                <a:effectLst/>
              </a:rPr>
              <a:t>מצויינות</a:t>
            </a:r>
            <a:r>
              <a:rPr lang="he-IL" sz="3200" dirty="0">
                <a:effectLst/>
              </a:rPr>
              <a:t>, נוער בסיכון, והחברה הישראלית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4150085"/>
              </p:ext>
            </p:extLst>
          </p:nvPr>
        </p:nvGraphicFramePr>
        <p:xfrm>
          <a:off x="205663" y="1700808"/>
          <a:ext cx="8830834" cy="324344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09804"/>
                <a:gridCol w="695432"/>
                <a:gridCol w="1163429"/>
                <a:gridCol w="983573"/>
                <a:gridCol w="856250"/>
                <a:gridCol w="790532"/>
                <a:gridCol w="1045113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אפריל 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שבוע עליות במערכת החינוך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לימוד נושא העליות לישראל ותרומתן</a:t>
                      </a:r>
                      <a:endParaRPr lang="he-IL" sz="1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החברה הישראלית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-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400" dirty="0" smtClean="0"/>
                        <a:t>כל מוסדות החינוך במגזר היהודי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תשע"ז</a:t>
                      </a:r>
                      <a:r>
                        <a:rPr lang="he-IL" sz="1400" baseline="0" noProof="0" dirty="0" smtClean="0"/>
                        <a:t> הוקרה ותודה לעולים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איתור וטיפוח תלמידים מצטיינים ומחוננים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בבתי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הספר ובקהילה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1,573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600 תלמידים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באופן</a:t>
                      </a:r>
                      <a:r>
                        <a:rPr lang="he-IL" sz="1200" baseline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449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באופן</a:t>
                      </a:r>
                      <a:r>
                        <a:rPr lang="he-IL" sz="1200" baseline="0" dirty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449 תלמידים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עבודת</a:t>
                      </a:r>
                      <a:r>
                        <a:rPr lang="he-IL" sz="1200" baseline="0" dirty="0" smtClean="0"/>
                        <a:t> מניעה</a:t>
                      </a:r>
                      <a:r>
                        <a:rPr lang="he-IL" sz="1200" dirty="0" smtClean="0"/>
                        <a:t> עם נוער בסיכון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הקצאת תקני עובדי קידום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he-IL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תלמידים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בטיפול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2,480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33 תקנים</a:t>
                      </a:r>
                    </a:p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900 תלמידים בתוכניות מניעה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898 תלמידים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898 תלמידים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36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1143000"/>
          </a:xfrm>
        </p:spPr>
        <p:txBody>
          <a:bodyPr>
            <a:normAutofit/>
          </a:bodyPr>
          <a:lstStyle/>
          <a:p>
            <a:r>
              <a:rPr lang="he-IL" sz="3200" dirty="0">
                <a:effectLst/>
              </a:rPr>
              <a:t>הכשרת עובדי הוראה וקליטתם במערכת </a:t>
            </a:r>
          </a:p>
        </p:txBody>
      </p:sp>
      <p:graphicFrame>
        <p:nvGraphicFramePr>
          <p:cNvPr id="7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0468289"/>
              </p:ext>
            </p:extLst>
          </p:nvPr>
        </p:nvGraphicFramePr>
        <p:xfrm>
          <a:off x="206226" y="2060847"/>
          <a:ext cx="8603376" cy="428509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8982"/>
                <a:gridCol w="1296245"/>
                <a:gridCol w="708279"/>
                <a:gridCol w="855611"/>
                <a:gridCol w="1133462"/>
                <a:gridCol w="851479"/>
                <a:gridCol w="992075"/>
                <a:gridCol w="963525"/>
                <a:gridCol w="773718"/>
              </a:tblGrid>
              <a:tr h="36291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מהות</a:t>
                      </a:r>
                      <a:r>
                        <a:rPr lang="he-IL" sz="1200" b="0" baseline="0" dirty="0" smtClean="0">
                          <a:cs typeface="+mn-cs"/>
                        </a:rPr>
                        <a:t> 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אבן יסוד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שנתי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היקף ביצוע מתוכנן 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kumimoji="0" lang="he-IL" sz="1200" b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סטטוס  אפריל 2017</a:t>
                      </a:r>
                      <a:endParaRPr kumimoji="0" lang="he-IL" sz="1200" b="0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6291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932173"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</a:p>
                    <a:p>
                      <a:pPr rtl="1"/>
                      <a:r>
                        <a:rPr lang="he-IL" sz="1200" b="0" baseline="0" dirty="0" smtClean="0">
                          <a:cs typeface="+mn-cs"/>
                        </a:rPr>
                        <a:t>ומנהלים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indent="0" rtl="1">
                        <a:buNone/>
                      </a:pPr>
                      <a:r>
                        <a:rPr lang="he-IL" sz="1200" b="0" dirty="0" smtClean="0">
                          <a:cs typeface="+mn-cs"/>
                        </a:rPr>
                        <a:t>תכנית הכשרה ייחודית הכוללת  מרכיבים של טיפוח אסטרטגיות למידה, חונכות אישית</a:t>
                      </a:r>
                      <a:r>
                        <a:rPr lang="he-IL" sz="1200" b="0" baseline="0" dirty="0" smtClean="0">
                          <a:cs typeface="+mn-cs"/>
                        </a:rPr>
                        <a:t> והעשרה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1,607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V </a:t>
                      </a:r>
                      <a:endParaRPr lang="he-IL" sz="1200" b="0" dirty="0" smtClean="0">
                        <a:cs typeface="+mn-cs"/>
                      </a:endParaRP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 (85 בוגרים השתבצו במערכת)</a:t>
                      </a: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V 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 (85 בוגרים השתבצו במערכת)</a:t>
                      </a:r>
                    </a:p>
                  </a:txBody>
                  <a:tcPr marL="78123" marR="78123"/>
                </a:tc>
              </a:tr>
              <a:tr h="50846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מלגות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500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250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78123" marR="78123"/>
                </a:tc>
              </a:tr>
              <a:tr h="11186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השמה של בוגרי התוכנית במערכת החינוך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2,678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שילוב </a:t>
                      </a:r>
                      <a:r>
                        <a:rPr lang="he-IL" sz="1200" b="0" baseline="0" dirty="0" smtClean="0">
                          <a:cs typeface="+mn-cs"/>
                        </a:rPr>
                        <a:t> 300 מורים נוספים ב- 4 שנים (סה"כ 600)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121 (מעבר ל- 300 הקיימים)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121 (מעבר ל- 300 הקיימים)</a:t>
                      </a:r>
                    </a:p>
                  </a:txBody>
                  <a:tcPr marL="78123" marR="78123"/>
                </a:tc>
              </a:tr>
            </a:tbl>
          </a:graphicData>
        </a:graphic>
      </p:graphicFrame>
      <p:pic>
        <p:nvPicPr>
          <p:cNvPr id="8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24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39752" y="44624"/>
            <a:ext cx="6781800" cy="1008112"/>
          </a:xfrm>
          <a:noFill/>
        </p:spPr>
        <p:txBody>
          <a:bodyPr>
            <a:normAutofit/>
          </a:bodyPr>
          <a:lstStyle/>
          <a:p>
            <a:r>
              <a:rPr lang="he-IL" sz="3200" dirty="0">
                <a:effectLst/>
              </a:rPr>
              <a:t>חינוך בלתי פורמלי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872403"/>
              </p:ext>
            </p:extLst>
          </p:nvPr>
        </p:nvGraphicFramePr>
        <p:xfrm>
          <a:off x="0" y="1196751"/>
          <a:ext cx="9144001" cy="594607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859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73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33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651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3919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606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4035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0430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9161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64018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מהות</a:t>
                      </a:r>
                      <a:r>
                        <a:rPr lang="he-IL" sz="1200" baseline="0" dirty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תקציב</a:t>
                      </a:r>
                      <a:r>
                        <a:rPr lang="he-IL" sz="1200" baseline="0" dirty="0"/>
                        <a:t> 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סטטוס דצמבר 2016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סטטוס אפריל 2017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003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ביצוע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ביצוע</a:t>
                      </a:r>
                    </a:p>
                    <a:p>
                      <a:pPr rtl="1"/>
                      <a:r>
                        <a:rPr lang="he-IL" sz="1200" b="0" dirty="0">
                          <a:cs typeface="+mn-cs"/>
                        </a:rPr>
                        <a:t>היערכות</a:t>
                      </a:r>
                    </a:p>
                  </a:txBody>
                  <a:tcPr marL="78123" marR="78123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6042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מפתחות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תכנית </a:t>
                      </a:r>
                      <a:r>
                        <a:rPr lang="he-IL" sz="1200" dirty="0" smtClean="0"/>
                        <a:t>חוגים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6.8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3,925</a:t>
                      </a:r>
                      <a:r>
                        <a:rPr lang="he-IL" sz="1200" baseline="0" dirty="0"/>
                        <a:t> ילדי כיתות א-ד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הערכות ברשויות </a:t>
                      </a:r>
                      <a:r>
                        <a:rPr lang="he-IL" sz="1200" baseline="0" dirty="0" smtClean="0"/>
                        <a:t>ובתי הספר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תחל </a:t>
                      </a:r>
                      <a:r>
                        <a:rPr lang="he-IL" sz="1200" baseline="0" dirty="0" smtClean="0"/>
                        <a:t>בשנה"ל </a:t>
                      </a:r>
                    </a:p>
                    <a:p>
                      <a:pPr rtl="1"/>
                      <a:r>
                        <a:rPr lang="he-IL" sz="1200" baseline="0" dirty="0" smtClean="0"/>
                        <a:t>תשע"ח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הערכות ברשויות </a:t>
                      </a:r>
                      <a:r>
                        <a:rPr lang="he-IL" sz="1200" dirty="0" smtClean="0"/>
                        <a:t>ובתי ספר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תחל 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בשנה"ל</a:t>
                      </a:r>
                      <a:r>
                        <a:rPr lang="he-IL" sz="1200" baseline="0" dirty="0" smtClean="0"/>
                        <a:t> </a:t>
                      </a:r>
                      <a:r>
                        <a:rPr lang="he-IL" sz="1200" dirty="0" smtClean="0"/>
                        <a:t>תשע"ח</a:t>
                      </a:r>
                      <a:endParaRPr lang="he-I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92054">
                <a:tc rowSpan="2"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מנהיגות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תנועות וארגוני</a:t>
                      </a:r>
                      <a:r>
                        <a:rPr lang="he-IL" sz="1200" baseline="0" dirty="0"/>
                        <a:t>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  <a:r>
                        <a:rPr lang="he-IL" sz="1200" baseline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2.065</a:t>
                      </a:r>
                    </a:p>
                    <a:p>
                      <a:pPr rtl="1"/>
                      <a:endParaRPr lang="he-IL" sz="1200" dirty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solidFill>
                            <a:schemeClr val="tx1"/>
                          </a:solidFill>
                        </a:rPr>
                        <a:t>6,300</a:t>
                      </a:r>
                    </a:p>
                    <a:p>
                      <a:pPr rtl="1"/>
                      <a:r>
                        <a:rPr lang="he-IL" sz="1200" dirty="0">
                          <a:solidFill>
                            <a:schemeClr val="tx1"/>
                          </a:solidFill>
                        </a:rPr>
                        <a:t>חניכים</a:t>
                      </a:r>
                    </a:p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תקנה בתהליך תיקון</a:t>
                      </a: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תקנה עומדת להתפרסם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44078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סמינרי מנהיגות צעירה וקבוצות נוער משלבות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650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סמינרי חנוכה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600 חניכים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הערכות לסמינרי קיץ</a:t>
                      </a:r>
                    </a:p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496102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הכנה לשירות משמעותי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/>
                        <a:t>תכניות בית </a:t>
                      </a:r>
                      <a:r>
                        <a:rPr lang="he-IL" sz="1200" baseline="0" dirty="0" smtClean="0"/>
                        <a:t>ספריות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קבוצות בשכונות וליווי פרטני</a:t>
                      </a:r>
                      <a:endParaRPr lang="he-IL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שילוב מיטבי</a:t>
                      </a:r>
                      <a:r>
                        <a:rPr lang="he-IL" sz="1200" baseline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6.6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7,000 </a:t>
                      </a:r>
                      <a:r>
                        <a:rPr lang="he-IL" sz="1200" dirty="0" smtClean="0"/>
                        <a:t>תלמידים</a:t>
                      </a:r>
                      <a:endParaRPr lang="he-IL" sz="1200" dirty="0"/>
                    </a:p>
                    <a:p>
                      <a:pPr rtl="1"/>
                      <a:r>
                        <a:rPr lang="he-IL" sz="1200" dirty="0"/>
                        <a:t>22 </a:t>
                      </a:r>
                      <a:r>
                        <a:rPr lang="he-IL" sz="1200" dirty="0" smtClean="0"/>
                        <a:t>רכזים ברשויות</a:t>
                      </a:r>
                      <a:r>
                        <a:rPr lang="en-US" sz="1200" dirty="0" smtClean="0"/>
                        <a:t>;</a:t>
                      </a:r>
                    </a:p>
                    <a:p>
                      <a:pPr rtl="1"/>
                      <a:r>
                        <a:rPr lang="he-IL" sz="1200" dirty="0" smtClean="0"/>
                        <a:t>50 קבוצות אחה"צ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שיבוץ תכניות בבתיה"ס וברשויות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100 תכניות פועלות בבתיה"ס.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50 קבוצות פועלות אחה"צ ברשויות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solidFill>
                            <a:schemeClr val="tx1"/>
                          </a:solidFill>
                        </a:rPr>
                        <a:t>ליווי ומעקב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100 תכניות פועלות בבתיה"ס.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/>
                        <a:t>50 קבוצות פועלות אחה"צ ברשויות</a:t>
                      </a:r>
                    </a:p>
                    <a:p>
                      <a:pPr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008318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מלגות לשנת י"ג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שנת </a:t>
                      </a:r>
                      <a:r>
                        <a:rPr lang="he-IL" sz="1200" baseline="0" dirty="0"/>
                        <a:t>שרות, תכניות אופק ומכינות קד"צ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4.48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320 </a:t>
                      </a:r>
                    </a:p>
                    <a:p>
                      <a:pPr rtl="1"/>
                      <a:r>
                        <a:rPr lang="he-IL" sz="1200" dirty="0" err="1"/>
                        <a:t>מילגאים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אישור המלגות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אושרו 320 מלגות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>
                          <a:solidFill>
                            <a:schemeClr val="tx1"/>
                          </a:solidFill>
                        </a:rPr>
                        <a:t>ליווי ובקרה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305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 צפי </a:t>
                      </a:r>
                      <a:r>
                        <a:rPr lang="he-IL" sz="1200" b="0" dirty="0">
                          <a:solidFill>
                            <a:schemeClr val="tx1"/>
                          </a:solidFill>
                        </a:rPr>
                        <a:t>לנשר של 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5975"/>
            <a:ext cx="1800200" cy="118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525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391327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העבודה והרווחה 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08" y="404663"/>
            <a:ext cx="3743600" cy="205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588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8567656"/>
              </p:ext>
            </p:extLst>
          </p:nvPr>
        </p:nvGraphicFramePr>
        <p:xfrm>
          <a:off x="152798" y="1556792"/>
          <a:ext cx="8739682" cy="44513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84835"/>
                <a:gridCol w="952437"/>
                <a:gridCol w="1179380"/>
                <a:gridCol w="672829"/>
                <a:gridCol w="1370396"/>
                <a:gridCol w="1167404"/>
                <a:gridCol w="745053"/>
                <a:gridCol w="908524"/>
                <a:gridCol w="858824"/>
              </a:tblGrid>
              <a:tr h="328174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 דצמבר 2016</a:t>
                      </a:r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אפריל 2017</a:t>
                      </a:r>
                      <a:endParaRPr lang="he-IL" sz="1200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8174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131269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משפחות ואזרחים וותיקים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ליווי פרטני של משפחות להשגת</a:t>
                      </a:r>
                      <a:r>
                        <a:rPr lang="he-IL" sz="1200" baseline="0" smtClean="0"/>
                        <a:t> יעדים בתחומי תעסוה, הורות וכו'</a:t>
                      </a:r>
                      <a:r>
                        <a:rPr lang="he-IL" sz="1200" smtClean="0"/>
                        <a:t>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התא המשפחתי,</a:t>
                      </a:r>
                      <a:r>
                        <a:rPr lang="he-IL" sz="1200" baseline="0" smtClean="0"/>
                        <a:t> סגירת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10,500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365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 ב 5 רשויות  מתוך</a:t>
                      </a:r>
                      <a:r>
                        <a:rPr lang="he-IL" sz="1200" baseline="0" dirty="0" smtClean="0"/>
                        <a:t> 6  (מופו  2514 משפחות)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311 </a:t>
                      </a:r>
                      <a:r>
                        <a:rPr lang="he-IL" sz="1200" dirty="0" err="1" smtClean="0"/>
                        <a:t>באינטייק</a:t>
                      </a:r>
                      <a:endParaRPr lang="he-IL" sz="1200" dirty="0" smtClean="0"/>
                    </a:p>
                    <a:p>
                      <a:pPr algn="ctr"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החל טיפול ב- 463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מש</a:t>
                      </a: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פחות</a:t>
                      </a: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85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אזרחים ותיקים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312698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מעטפת עוברי חוק+ מעטפת נוצץ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תכנית אישית אינטנסיבית לנערים ונערות עוברי</a:t>
                      </a:r>
                      <a:r>
                        <a:rPr lang="he-IL" sz="1200" baseline="0" smtClean="0"/>
                        <a:t> חוק ובקצה רצף הסיכון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חיזוק התא המשפחתי</a:t>
                      </a:r>
                    </a:p>
                    <a:p>
                      <a:pPr algn="ctr"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4,641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105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</a:t>
                      </a:r>
                      <a:r>
                        <a:rPr lang="he-IL" sz="1200" baseline="0" dirty="0" smtClean="0"/>
                        <a:t> היערכות ב- 12 </a:t>
                      </a:r>
                      <a:r>
                        <a:rPr lang="he-IL" sz="1200" dirty="0" smtClean="0"/>
                        <a:t>ישובים מתוך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50</a:t>
                      </a:r>
                    </a:p>
                    <a:p>
                      <a:pPr algn="ctr" rtl="1"/>
                      <a:endParaRPr lang="he-IL" sz="1200" dirty="0" smtClean="0"/>
                    </a:p>
                    <a:p>
                      <a:pPr algn="ctr" rtl="1"/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הושלמה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ההיערכות ב-14  יישובים 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78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110744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משפחה תומכת למימוש זכויות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עבודה עם משפחות של צעירים שנתפסו בעבירות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</a:t>
                      </a:r>
                      <a:r>
                        <a:rPr lang="he-IL" sz="1200" dirty="0" smtClean="0"/>
                        <a:t>התא </a:t>
                      </a:r>
                      <a:r>
                        <a:rPr lang="he-IL" sz="1200" smtClean="0"/>
                        <a:t>המשפחתי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1,925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220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היערכות הושלמה ב-5 ישובים מתוך 10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(8 יישובים)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181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59632" y="645116"/>
            <a:ext cx="7796336" cy="695652"/>
          </a:xfrm>
        </p:spPr>
        <p:txBody>
          <a:bodyPr>
            <a:normAutofit fontScale="90000"/>
          </a:bodyPr>
          <a:lstStyle/>
          <a:p>
            <a:r>
              <a:rPr lang="he-IL" sz="3200" dirty="0"/>
              <a:t> </a:t>
            </a:r>
            <a:r>
              <a:rPr lang="he-IL" dirty="0">
                <a:effectLst/>
              </a:rPr>
              <a:t>שרותי </a:t>
            </a:r>
            <a:r>
              <a:rPr lang="he-IL" dirty="0" smtClean="0">
                <a:effectLst/>
              </a:rPr>
              <a:t>הרווחה</a:t>
            </a:r>
            <a:endParaRPr lang="he-I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683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8768942"/>
              </p:ext>
            </p:extLst>
          </p:nvPr>
        </p:nvGraphicFramePr>
        <p:xfrm>
          <a:off x="179512" y="2250544"/>
          <a:ext cx="8840349" cy="24003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69632"/>
                <a:gridCol w="1427727"/>
                <a:gridCol w="1049288"/>
                <a:gridCol w="742796"/>
                <a:gridCol w="970921"/>
                <a:gridCol w="1543942"/>
                <a:gridCol w="651709"/>
                <a:gridCol w="892696"/>
                <a:gridCol w="691638"/>
              </a:tblGrid>
              <a:tr h="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200" b="1" dirty="0" smtClean="0">
                          <a:solidFill>
                            <a:srgbClr val="FBFBFB"/>
                          </a:solidFill>
                        </a:rPr>
                        <a:t>אפריל 2017</a:t>
                      </a:r>
                      <a:endParaRPr lang="he-IL" sz="12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חיזוק מערך</a:t>
                      </a:r>
                      <a:r>
                        <a:rPr lang="he-IL" sz="1200" baseline="0" dirty="0" smtClean="0"/>
                        <a:t> השירותים לנערים ונערות בסיכון </a:t>
                      </a:r>
                      <a:r>
                        <a:rPr lang="he-IL" sz="1200" baseline="0" smtClean="0"/>
                        <a:t>גבוה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תוספת מענים לאלו</a:t>
                      </a:r>
                      <a:r>
                        <a:rPr lang="he-IL" sz="1200" baseline="0" smtClean="0"/>
                        <a:t> הקיימים ברשויות לפי בחירת הרשות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 צמצום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200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ב-9 ישובים מתוך  9 התחיל מיפוי בני הנוער המתאימים. </a:t>
                      </a:r>
                    </a:p>
                    <a:p>
                      <a:pPr algn="ctr" rtl="1"/>
                      <a:r>
                        <a:rPr lang="he-IL" sz="1200" dirty="0" smtClean="0"/>
                        <a:t>ב-4 ישובים אושרו תכניות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טרם</a:t>
                      </a:r>
                      <a:r>
                        <a:rPr lang="he-IL" sz="1200" baseline="0" dirty="0" smtClean="0"/>
                        <a:t> התחיל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הושלם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המיפוי ואושרו </a:t>
                      </a:r>
                      <a:r>
                        <a:rPr lang="he-IL" sz="1200" b="0" baseline="0" dirty="0" err="1" smtClean="0">
                          <a:solidFill>
                            <a:schemeClr val="tx1"/>
                          </a:solidFill>
                        </a:rPr>
                        <a:t>תוכניות</a:t>
                      </a:r>
                      <a:r>
                        <a:rPr lang="he-IL" sz="1200" b="0" baseline="0" dirty="0" smtClean="0">
                          <a:solidFill>
                            <a:schemeClr val="tx1"/>
                          </a:solidFill>
                        </a:rPr>
                        <a:t> בכל היישובים</a:t>
                      </a:r>
                      <a:endParaRPr lang="he-IL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ח"ץ- חסות הנוער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חונכות ופיתוח תחומי עניין לצורך פיתוח אישי וקיצור שהות בחסות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230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75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נבנו תכניות</a:t>
                      </a:r>
                      <a:r>
                        <a:rPr lang="he-IL" sz="1200" baseline="0" smtClean="0"/>
                        <a:t> התערבות ל-66 נערים ונערות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47664" y="573108"/>
            <a:ext cx="7796336" cy="695652"/>
          </a:xfrm>
        </p:spPr>
        <p:txBody>
          <a:bodyPr>
            <a:normAutofit/>
          </a:bodyPr>
          <a:lstStyle/>
          <a:p>
            <a:r>
              <a:rPr lang="he-IL" sz="2000" dirty="0"/>
              <a:t> </a:t>
            </a:r>
            <a:r>
              <a:rPr lang="he-IL" sz="3200" dirty="0">
                <a:effectLst/>
              </a:rPr>
              <a:t>שרותי הרווחה</a:t>
            </a:r>
            <a:endParaRPr lang="he-IL" sz="2900" dirty="0"/>
          </a:p>
        </p:txBody>
      </p:sp>
    </p:spTree>
    <p:extLst>
      <p:ext uri="{BB962C8B-B14F-4D97-AF65-F5344CB8AC3E}">
        <p14:creationId xmlns:p14="http://schemas.microsoft.com/office/powerpoint/2010/main" val="187567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5894798"/>
              </p:ext>
            </p:extLst>
          </p:nvPr>
        </p:nvGraphicFramePr>
        <p:xfrm>
          <a:off x="75181" y="1484784"/>
          <a:ext cx="8977613" cy="44424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08481"/>
                <a:gridCol w="1082046"/>
                <a:gridCol w="923178"/>
                <a:gridCol w="878232"/>
                <a:gridCol w="909750"/>
                <a:gridCol w="1148659"/>
                <a:gridCol w="1018396"/>
                <a:gridCol w="1026666"/>
                <a:gridCol w="882205"/>
              </a:tblGrid>
              <a:tr h="297180"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מהות</a:t>
                      </a:r>
                      <a:r>
                        <a:rPr lang="he-IL" sz="1100" baseline="0" dirty="0" smtClean="0"/>
                        <a:t> 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אבן יסוד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תקציב </a:t>
                      </a:r>
                    </a:p>
                    <a:p>
                      <a:pPr rtl="1"/>
                      <a:r>
                        <a:rPr lang="he-IL" sz="1100" dirty="0" smtClean="0"/>
                        <a:t>שנתי*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היקף ביצוע מתוכנן </a:t>
                      </a:r>
                      <a:endParaRPr lang="he-IL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סטטוס דצמבר 2016</a:t>
                      </a:r>
                      <a:endParaRPr lang="he-IL" sz="11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rgbClr val="FBFBFB"/>
                          </a:solidFill>
                        </a:rPr>
                        <a:t>סטטוס </a:t>
                      </a:r>
                      <a:r>
                        <a:rPr lang="he-IL" sz="1100" b="1" dirty="0" smtClean="0">
                          <a:solidFill>
                            <a:srgbClr val="FBFBFB"/>
                          </a:solidFill>
                        </a:rPr>
                        <a:t>אפריל 2017 </a:t>
                      </a:r>
                      <a:endParaRPr lang="he-IL" sz="11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>
                          <a:solidFill>
                            <a:schemeClr val="tx1"/>
                          </a:solidFill>
                        </a:rPr>
                        <a:t>היערכות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>
                          <a:solidFill>
                            <a:schemeClr val="tx1"/>
                          </a:solidFill>
                        </a:rPr>
                        <a:t>ביצוע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תכנית "למרחק" 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(תכנית קיימת + הרחבה)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תכנית הכוון לקידום תעסוקתי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עידוד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3,300 ** 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500 משתתפים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הפעלה: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הרחבה: 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***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9 יחידות הכוון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454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הפעלה: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הרחבה: 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***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9 יחידות הכוון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454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</a:t>
                      </a:r>
                      <a:r>
                        <a:rPr lang="he-IL" sz="1200" baseline="0" dirty="0" smtClean="0"/>
                        <a:t> ייעוץ וליווי לאקדמאים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 מנהיגות ומצוינות לאקדמאים בשלבי קריירה שונים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עידוד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523</a:t>
                      </a:r>
                      <a:r>
                        <a:rPr lang="he-IL" sz="1200" baseline="0" dirty="0" smtClean="0"/>
                        <a:t>**</a:t>
                      </a:r>
                    </a:p>
                    <a:p>
                      <a:pPr algn="ctr" rtl="1"/>
                      <a:endParaRPr lang="he-IL" sz="1200" baseline="0" dirty="0" smtClean="0"/>
                    </a:p>
                    <a:p>
                      <a:pPr algn="ctr" rtl="1"/>
                      <a:r>
                        <a:rPr lang="he-IL" sz="1200" baseline="0" dirty="0" smtClean="0"/>
                        <a:t>(לשנים 2017-2019)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0 ****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/>
                    </a:p>
                    <a:p>
                      <a:pPr algn="r" rtl="1"/>
                      <a:r>
                        <a:rPr lang="he-IL" sz="1200" dirty="0" smtClean="0"/>
                        <a:t>(שלבי חתימה על הסכם עם העמותה השותפה)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0 ****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(שלבי חתימה על הסכם עם העמותה השותפה)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0 ****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שוברי הכשרה מקצועית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הכשרה לתעסוקה איכותית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שילוב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גיוון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1,630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177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236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משתתפים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הכשרות מקצועיות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הכשרה לתעסוקה איכותית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1,090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3 קורסים, 60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קורס אחד, 22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שלושה קורסים 96 משתתפם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024" y="6029742"/>
            <a:ext cx="91279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/>
              <a:t>* ממוצע לכל אחת משנות הפעילות</a:t>
            </a:r>
          </a:p>
          <a:p>
            <a:r>
              <a:rPr lang="he-IL" sz="1200" b="1" dirty="0" smtClean="0"/>
              <a:t>** לתקציב זה מתווסף תקציב גוף שותף ("למרחק": תקציב ממשלתי = 75%; תכנית אקדמאים: תקציב ממשלתי </a:t>
            </a:r>
            <a:r>
              <a:rPr lang="he-IL" sz="1200" b="1" dirty="0" smtClean="0">
                <a:solidFill>
                  <a:srgbClr val="FBFBFB"/>
                </a:solidFill>
              </a:rPr>
              <a:t>= 50%)</a:t>
            </a:r>
            <a:r>
              <a:rPr lang="he-IL" sz="1200" b="1" dirty="0" smtClean="0"/>
              <a:t>.</a:t>
            </a:r>
          </a:p>
          <a:p>
            <a:r>
              <a:rPr lang="he-IL" sz="1200" b="1" dirty="0" smtClean="0"/>
              <a:t>*** תלוי בגיוס תקציבי של הג'וינט</a:t>
            </a:r>
          </a:p>
          <a:p>
            <a:r>
              <a:rPr lang="he-IL" sz="1200" b="1" dirty="0" smtClean="0"/>
              <a:t>**** שנת 2016 הוגדרה מלכתחילה כשנת מעבר, בה הטיפול באקדמאים עדיין  באחריות </a:t>
            </a:r>
            <a:r>
              <a:rPr lang="he-IL" sz="1200" b="1" dirty="0" smtClean="0">
                <a:solidFill>
                  <a:srgbClr val="FBFBFB"/>
                </a:solidFill>
              </a:rPr>
              <a:t>משרד העלייה והקליטה. </a:t>
            </a:r>
            <a:endParaRPr lang="he-IL" sz="1200" b="1" dirty="0">
              <a:solidFill>
                <a:srgbClr val="FBFBFB"/>
              </a:solidFill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645116"/>
            <a:ext cx="7796336" cy="695652"/>
          </a:xfrm>
        </p:spPr>
        <p:txBody>
          <a:bodyPr/>
          <a:lstStyle/>
          <a:p>
            <a:r>
              <a:rPr lang="he-IL" sz="2900" dirty="0" smtClean="0"/>
              <a:t>תעסוקה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73274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685800" y="2247311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5400" dirty="0">
                <a:effectLst/>
              </a:rPr>
              <a:t>משרד הכלכלה והתעשייה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3568"/>
            <a:ext cx="381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09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5736" y="-315416"/>
            <a:ext cx="6781800" cy="1297233"/>
          </a:xfrm>
        </p:spPr>
        <p:txBody>
          <a:bodyPr>
            <a:noAutofit/>
          </a:bodyPr>
          <a:lstStyle/>
          <a:p>
            <a:r>
              <a:rPr lang="he-IL" sz="2800" dirty="0" smtClean="0">
                <a:effectLst/>
              </a:rPr>
              <a:t/>
            </a:r>
            <a:br>
              <a:rPr lang="he-IL" sz="2800" dirty="0" smtClean="0">
                <a:effectLst/>
              </a:rPr>
            </a:br>
            <a:r>
              <a:rPr lang="he-IL" sz="2800" dirty="0">
                <a:effectLst/>
              </a:rPr>
              <a:t/>
            </a:r>
            <a:br>
              <a:rPr lang="he-IL" sz="2800" dirty="0">
                <a:effectLst/>
              </a:rPr>
            </a:br>
            <a:r>
              <a:rPr lang="he-IL" sz="2800" dirty="0" smtClean="0">
                <a:effectLst/>
              </a:rPr>
              <a:t>יזמות </a:t>
            </a:r>
            <a:r>
              <a:rPr lang="he-IL" sz="2800" dirty="0">
                <a:effectLst/>
              </a:rPr>
              <a:t>עסקית הלוואות </a:t>
            </a:r>
            <a:r>
              <a:rPr lang="he-IL" sz="2800" dirty="0" err="1" smtClean="0">
                <a:effectLst/>
              </a:rPr>
              <a:t>ותמרוץ</a:t>
            </a:r>
            <a:r>
              <a:rPr lang="he-IL" sz="2800" dirty="0" smtClean="0">
                <a:effectLst/>
              </a:rPr>
              <a:t> מעסיקים</a:t>
            </a:r>
            <a:endParaRPr lang="he-IL" sz="28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287165"/>
              </p:ext>
            </p:extLst>
          </p:nvPr>
        </p:nvGraphicFramePr>
        <p:xfrm>
          <a:off x="-36511" y="1052735"/>
          <a:ext cx="9180511" cy="592259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67080"/>
                <a:gridCol w="1420556"/>
                <a:gridCol w="807721"/>
                <a:gridCol w="1053414"/>
                <a:gridCol w="1053414"/>
                <a:gridCol w="909415"/>
                <a:gridCol w="670970"/>
                <a:gridCol w="778062"/>
                <a:gridCol w="1319879"/>
              </a:tblGrid>
              <a:tr h="437366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algn="r" rtl="1" eaLnBrk="1" latinLnBrk="0" hangingPunct="1"/>
                      <a:r>
                        <a:rPr kumimoji="0" lang="he-I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תקציב </a:t>
                      </a:r>
                    </a:p>
                    <a:p>
                      <a:pPr marL="0" algn="r" rtl="1" eaLnBrk="1" latinLnBrk="0" hangingPunct="1"/>
                      <a:r>
                        <a:rPr kumimoji="0" lang="he-IL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שנתי </a:t>
                      </a:r>
                      <a:endParaRPr kumimoji="0" lang="he-I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</a:rPr>
                        <a:t>סטטוס  </a:t>
                      </a:r>
                      <a:r>
                        <a:rPr lang="he-IL" sz="1200" b="1" dirty="0" smtClean="0">
                          <a:solidFill>
                            <a:srgbClr val="FBFBFB"/>
                          </a:solidFill>
                        </a:rPr>
                        <a:t>אפריל 2017</a:t>
                      </a:r>
                      <a:endParaRPr lang="he-IL" sz="1200" b="1" dirty="0">
                        <a:solidFill>
                          <a:srgbClr val="FBFBFB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54555">
                <a:tc vMerge="1"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algn="r" rtl="1" eaLnBrk="1" latinLnBrk="0" hangingPunct="1"/>
                      <a:endParaRPr kumimoji="0" lang="he-IL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</a:tr>
              <a:tr h="161989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תמיכה ביזמות עסקית באמצעות כלי הסיוע של המעוף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שירותי הייעוץ והליווי המקצועי ליזמים ובעלי עסקים יוצאי אתיופיה</a:t>
                      </a:r>
                    </a:p>
                    <a:p>
                      <a:pPr rtl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(37 מרכזים בפריסה ארצית)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880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מתן שירותי סיוע ל-100 יזמים ועסקים בשנה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 smtClean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1.4 </a:t>
                      </a:r>
                      <a:r>
                        <a:rPr lang="he-IL" sz="110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מתן שירות ל-</a:t>
                      </a:r>
                      <a:r>
                        <a:rPr lang="he-IL" sz="1100" dirty="0" smtClean="0">
                          <a:solidFill>
                            <a:schemeClr val="tx1"/>
                          </a:solidFill>
                        </a:rPr>
                        <a:t>147 יזמים ואנשי עסקים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1.4 </a:t>
                      </a:r>
                      <a:r>
                        <a:rPr lang="he-IL" sz="110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מתן שירות ל-</a:t>
                      </a:r>
                      <a:r>
                        <a:rPr lang="he-IL" sz="1100" dirty="0" smtClean="0">
                          <a:solidFill>
                            <a:schemeClr val="tx1"/>
                          </a:solidFill>
                        </a:rPr>
                        <a:t>147 יזמים ואנשי עסקים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148177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קרן הלוואות ייעודית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dirty="0" smtClean="0">
                          <a:cs typeface="+mn-cs"/>
                        </a:rPr>
                        <a:t>השקת </a:t>
                      </a:r>
                      <a:r>
                        <a:rPr lang="he-IL" sz="1100" b="0" baseline="0" dirty="0" smtClean="0">
                          <a:cs typeface="+mn-cs"/>
                        </a:rPr>
                        <a:t>קרן יזמות ייעודית ליוצאי אתיופיה, במסגרתה יוכלו כ-250 יזמים לקחת הלוואה בגובה של עד 125,000 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10,000</a:t>
                      </a:r>
                    </a:p>
                    <a:p>
                      <a:pPr rtl="1"/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למשך כל התכנית.</a:t>
                      </a: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5 ממשלתי ו-5 פילנתרופיה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מתן הלוואות עד 125,000 ₪ לכ-250 עסקים בראשית דרכם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טרם הושלמה</a:t>
                      </a:r>
                    </a:p>
                    <a:p>
                      <a:pPr algn="ctr" rtl="1"/>
                      <a:endParaRPr lang="he-IL" sz="1100" dirty="0" smtClean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-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נמצאת בשלבים אחרונים של אישור </a:t>
                      </a:r>
                      <a:r>
                        <a:rPr lang="he-IL" sz="1100" b="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חשכ"ל</a:t>
                      </a: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, הוקמה ו. היגוי להפעלה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100" b="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  <a:tr h="212900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תמרוץ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מעסיקים</a:t>
                      </a:r>
                      <a:endParaRPr lang="he-IL" sz="1100" b="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-תכנית לסבסוד שכר עובדים למשרות בשכר גבוה (4.17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algn="r" defTabSz="914400" rtl="1" eaLnBrk="1" latinLnBrk="0" hangingPunct="1"/>
                      <a:endParaRPr lang="he-IL" sz="11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-מסלול לשילוב מתמחים בתעשייה עתירת הידע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6,510 למסלולי תעסוקה  (2017-18</a:t>
                      </a:r>
                      <a:r>
                        <a:rPr lang="he-IL" sz="1100" baseline="0" dirty="0" smtClean="0">
                          <a:cs typeface="+mn-cs"/>
                        </a:rPr>
                        <a:t> בלבד)</a:t>
                      </a:r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1,560 למסלול מתמחים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כתיבת הוראות</a:t>
                      </a:r>
                      <a:r>
                        <a:rPr lang="he-IL" sz="1100" baseline="0" dirty="0" smtClean="0">
                          <a:cs typeface="+mn-cs"/>
                        </a:rPr>
                        <a:t> 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בשלב כתיבת הוראות המנכ"ל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-</a:t>
                      </a:r>
                      <a:endParaRPr lang="he-IL" sz="1100" b="1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פרסום</a:t>
                      </a:r>
                      <a:r>
                        <a:rPr lang="he-IL" sz="1100" baseline="0" dirty="0" smtClean="0">
                          <a:cs typeface="+mn-cs"/>
                        </a:rPr>
                        <a:t> הקול הקורא והנגשה למעסיקים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rtl="1">
                        <a:buFontTx/>
                        <a:buChar char="-"/>
                      </a:pP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פורסמה הוראת מנכ"ל</a:t>
                      </a:r>
                      <a:r>
                        <a:rPr lang="he-IL" sz="1100" b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ויצאה הקצאה בסך (4.5מלש"ח מסלול תעסוקה ו0.5 </a:t>
                      </a:r>
                      <a:r>
                        <a:rPr lang="he-IL" sz="1100" b="0" baseline="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r>
                        <a:rPr lang="he-IL" sz="1100" b="0" baseline="0" dirty="0" smtClean="0">
                          <a:solidFill>
                            <a:schemeClr val="tx1"/>
                          </a:solidFill>
                          <a:cs typeface="+mn-cs"/>
                        </a:rPr>
                        <a:t> מסלול מתמחים) </a:t>
                      </a: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-הגשת הבקשות </a:t>
                      </a:r>
                      <a:r>
                        <a:rPr lang="he-IL" sz="1100" b="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תסגר</a:t>
                      </a:r>
                      <a:r>
                        <a:rPr lang="he-IL" sz="11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 באוקטובר 2017 ואז יבחרו המעסיקים הזוכים.</a:t>
                      </a:r>
                      <a:endParaRPr lang="he-IL" sz="11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6585"/>
            <a:ext cx="1538558" cy="99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27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683568" y="3307760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משרד הבריאות </a:t>
            </a:r>
          </a:p>
        </p:txBody>
      </p:sp>
      <p:pic>
        <p:nvPicPr>
          <p:cNvPr id="6" name="תמונה 5" descr="http://m1cdn.pagewiz.net/Media/rvhwifyrldukzjbkcyqzvojnz_usermedia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56792"/>
            <a:ext cx="2871700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4668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7421127"/>
              </p:ext>
            </p:extLst>
          </p:nvPr>
        </p:nvGraphicFramePr>
        <p:xfrm>
          <a:off x="456374" y="1481138"/>
          <a:ext cx="8230426" cy="43133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895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806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34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294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178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670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854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59657"/>
                <a:gridCol w="703416"/>
              </a:tblGrid>
              <a:tr h="46060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 marL="84632" marR="84632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 marL="84632" marR="84632"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סטטוס דצמבר 2016</a:t>
                      </a:r>
                      <a:endParaRPr lang="he-IL" sz="1200" b="0" dirty="0">
                        <a:solidFill>
                          <a:srgbClr val="FF0000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solidFill>
                            <a:srgbClr val="FBFBFB"/>
                          </a:solidFill>
                          <a:cs typeface="+mj-cs"/>
                        </a:rPr>
                        <a:t>סטטוס </a:t>
                      </a:r>
                      <a:r>
                        <a:rPr lang="he-IL" sz="1200" b="0" dirty="0" smtClean="0">
                          <a:solidFill>
                            <a:srgbClr val="FBFBFB"/>
                          </a:solidFill>
                          <a:cs typeface="+mj-cs"/>
                        </a:rPr>
                        <a:t>אפריל 2017</a:t>
                      </a:r>
                      <a:endParaRPr lang="he-IL" sz="1200" b="0" dirty="0">
                        <a:solidFill>
                          <a:srgbClr val="FBFBFB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60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 marL="84632" marR="84632"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j-cs"/>
                        </a:rPr>
                        <a:t>טיפול ומניעת סוכרת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j-cs"/>
                      </a:endParaRP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תמיכות בקופות חולים</a:t>
                      </a:r>
                      <a:r>
                        <a:rPr lang="he-IL" sz="1200" baseline="0" dirty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צמצום</a:t>
                      </a:r>
                      <a:r>
                        <a:rPr lang="he-IL" sz="1200" baseline="0" dirty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2,000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5000 חולים בשנה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חלקית</a:t>
                      </a: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מבחני תמיכה נוסחו ופורסמו להערות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</a:tr>
              <a:tr h="119756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+mj-cs"/>
                        </a:rPr>
                        <a:t>פעילויות קידום בריאות בקהילה</a:t>
                      </a: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הכשרת מתנדבים לסנגור וקידום</a:t>
                      </a:r>
                      <a:r>
                        <a:rPr lang="he-IL" sz="1200" baseline="0" dirty="0" smtClean="0">
                          <a:cs typeface="+mj-cs"/>
                        </a:rPr>
                        <a:t> בריאות; </a:t>
                      </a:r>
                      <a:r>
                        <a:rPr lang="he-IL" sz="1200" dirty="0" smtClean="0">
                          <a:cs typeface="+mj-cs"/>
                        </a:rPr>
                        <a:t>סדנאות</a:t>
                      </a:r>
                      <a:r>
                        <a:rPr lang="he-IL" sz="1200" baseline="0" dirty="0" smtClean="0">
                          <a:cs typeface="+mj-cs"/>
                        </a:rPr>
                        <a:t> בקהילה בנושא </a:t>
                      </a:r>
                      <a:r>
                        <a:rPr lang="he-IL" sz="1200" dirty="0" smtClean="0">
                          <a:cs typeface="+mj-cs"/>
                        </a:rPr>
                        <a:t>תזונה בריאה ואורח חיים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צמצום</a:t>
                      </a:r>
                      <a:r>
                        <a:rPr lang="he-IL" sz="1200" baseline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303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600 </a:t>
                      </a:r>
                      <a:r>
                        <a:rPr lang="he-IL" sz="1200" dirty="0" smtClean="0">
                          <a:cs typeface="+mj-cs"/>
                        </a:rPr>
                        <a:t>משתתפים </a:t>
                      </a:r>
                      <a:r>
                        <a:rPr lang="he-IL" sz="1200" smtClean="0">
                          <a:cs typeface="+mj-cs"/>
                        </a:rPr>
                        <a:t>בשנה</a:t>
                      </a:r>
                      <a:r>
                        <a:rPr lang="he-IL" sz="1200" baseline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לא בוצע</a:t>
                      </a:r>
                      <a:endParaRPr lang="he-IL" sz="1200" dirty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 smtClean="0"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חלקית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  <a:cs typeface="+mj-cs"/>
                        </a:rPr>
                        <a:t>קבוצה אחת פועלת, קבוצה שנייה בגיבוש</a:t>
                      </a:r>
                      <a:endParaRPr lang="he-IL" sz="1200" b="0" dirty="0">
                        <a:solidFill>
                          <a:schemeClr val="tx1"/>
                        </a:solidFill>
                        <a:cs typeface="+mj-cs"/>
                      </a:endParaRPr>
                    </a:p>
                  </a:txBody>
                  <a:tcPr marL="84632" marR="84632"/>
                </a:tc>
              </a:tr>
              <a:tr h="1028750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הגדלת מספר המגשרים במערכת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816" marR="8816" marT="9525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גישור 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שפתי ותרבותי בין מטופל למטפל, </a:t>
                      </a:r>
                      <a:r>
                        <a:rPr lang="he-IL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הנגשת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 כולל מתאמים, מגשרות ורכזות התוכניות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חיזוק התא </a:t>
                      </a:r>
                      <a:r>
                        <a:rPr lang="he-IL" sz="1200" dirty="0" smtClean="0"/>
                        <a:t>המשפחתי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1,900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12.5 משרות (קיימות)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11.0</a:t>
                      </a: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שתי קופות חולים בתהליכי גיוס</a:t>
                      </a:r>
                    </a:p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84632" marR="84632"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84632" marR="84632"/>
                </a:tc>
              </a:tr>
            </a:tbl>
          </a:graphicData>
        </a:graphic>
      </p:graphicFrame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800" dirty="0" smtClean="0"/>
              <a:t>טיפול ומניעת סכרת, קידום בריאות בקהילה </a:t>
            </a:r>
            <a:endParaRPr lang="he-IL" sz="2800" dirty="0"/>
          </a:p>
        </p:txBody>
      </p:sp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88640"/>
            <a:ext cx="216024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52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15953" y="4664"/>
            <a:ext cx="6781800" cy="1297233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he-IL" sz="2800" dirty="0">
                <a:effectLst/>
              </a:rPr>
              <a:t>הסברה, מיצוי זכויות וייצוג </a:t>
            </a:r>
            <a:r>
              <a:rPr lang="he-IL" sz="2800" dirty="0" smtClean="0">
                <a:effectLst/>
              </a:rPr>
              <a:t>הולם</a:t>
            </a:r>
            <a:r>
              <a:rPr lang="he-IL" sz="2800" dirty="0" smtClean="0">
                <a:solidFill>
                  <a:srgbClr val="FF0000"/>
                </a:solidFill>
                <a:effectLst/>
              </a:rPr>
              <a:t> </a:t>
            </a:r>
            <a:br>
              <a:rPr lang="he-IL" sz="2800" dirty="0" smtClean="0">
                <a:solidFill>
                  <a:srgbClr val="FF0000"/>
                </a:solidFill>
                <a:effectLst/>
              </a:rPr>
            </a:br>
            <a:endParaRPr lang="he-IL" sz="2800" dirty="0"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738836"/>
              </p:ext>
            </p:extLst>
          </p:nvPr>
        </p:nvGraphicFramePr>
        <p:xfrm>
          <a:off x="107504" y="1700808"/>
          <a:ext cx="8892479" cy="358657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405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203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33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93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583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359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9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82818"/>
                <a:gridCol w="800268"/>
              </a:tblGrid>
              <a:tr h="46060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סטטוס ביצוע דצמבר 2016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0" lang="he-IL" sz="1200" b="1" kern="1200" dirty="0" smtClean="0">
                          <a:solidFill>
                            <a:srgbClr val="FBFBFB"/>
                          </a:solidFill>
                          <a:latin typeface="+mn-lt"/>
                          <a:ea typeface="+mn-ea"/>
                          <a:cs typeface="+mj-cs"/>
                        </a:rPr>
                        <a:t>סטטוס אפריל</a:t>
                      </a:r>
                      <a:r>
                        <a:rPr kumimoji="0" lang="he-IL" sz="1200" b="1" kern="1200" baseline="0" dirty="0" smtClean="0">
                          <a:solidFill>
                            <a:srgbClr val="FBFBFB"/>
                          </a:solidFill>
                          <a:latin typeface="+mn-lt"/>
                          <a:ea typeface="+mn-ea"/>
                          <a:cs typeface="+mj-cs"/>
                        </a:rPr>
                        <a:t> 2017 </a:t>
                      </a:r>
                      <a:endParaRPr kumimoji="0" lang="he-IL" sz="1200" b="1" kern="1200" dirty="0">
                        <a:solidFill>
                          <a:srgbClr val="FBFBFB"/>
                        </a:solidFill>
                        <a:latin typeface="+mn-lt"/>
                        <a:ea typeface="+mn-ea"/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60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הסברה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עבודה מול 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המדיה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– מובטחים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כנסי הסברה לעובדי הקצה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החברה הישראלית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385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חלוקה בין: רדיו-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טלוויזיה-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אינטרנט</a:t>
                      </a:r>
                      <a:r>
                        <a:rPr 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 הסברה  1 בשנה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מיצוי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מענה באמהרית במוקד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חיזוק התא המשפחתי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350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1 נתב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 פניות בחודש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 פניות בחודש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119756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הגברת תעסוקה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הפונים למכרזים במשרד הבריאות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מצוינות </a:t>
                      </a:r>
                      <a:r>
                        <a:rPr lang="he-IL" sz="1200" dirty="0" err="1" smtClean="0"/>
                        <a:t>וחוזקות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174%</a:t>
                      </a:r>
                      <a:r>
                        <a:rPr lang="he-IL" sz="1200" baseline="0" dirty="0" smtClean="0"/>
                        <a:t> גידול </a:t>
                      </a:r>
                      <a:r>
                        <a:rPr lang="he-IL" sz="1100" baseline="0" dirty="0" smtClean="0"/>
                        <a:t>מוחלט</a:t>
                      </a:r>
                      <a:endParaRPr lang="he-IL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174%</a:t>
                      </a:r>
                      <a:r>
                        <a:rPr lang="he-IL" sz="1200" baseline="0" dirty="0" smtClean="0"/>
                        <a:t> גידול </a:t>
                      </a:r>
                      <a:r>
                        <a:rPr lang="he-IL" sz="1100" baseline="0" dirty="0" smtClean="0"/>
                        <a:t>מוחלט</a:t>
                      </a:r>
                      <a:endParaRPr lang="he-IL" sz="11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241176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215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170" y="548680"/>
            <a:ext cx="1459460" cy="1945946"/>
          </a:xfrm>
          <a:prstGeom prst="rect">
            <a:avLst/>
          </a:prstGeom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722376" y="2824336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המשרד לביטחון הפנים </a:t>
            </a:r>
          </a:p>
        </p:txBody>
      </p:sp>
      <p:sp>
        <p:nvSpPr>
          <p:cNvPr id="2" name="מלבן 1"/>
          <p:cNvSpPr/>
          <p:nvPr/>
        </p:nvSpPr>
        <p:spPr>
          <a:xfrm>
            <a:off x="2987824" y="2708920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4556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1699083"/>
              </p:ext>
            </p:extLst>
          </p:nvPr>
        </p:nvGraphicFramePr>
        <p:xfrm>
          <a:off x="152128" y="1639385"/>
          <a:ext cx="8859722" cy="457511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6368"/>
                <a:gridCol w="1616224"/>
                <a:gridCol w="866734"/>
                <a:gridCol w="716834"/>
                <a:gridCol w="1407704"/>
                <a:gridCol w="857492"/>
                <a:gridCol w="804484"/>
                <a:gridCol w="819560"/>
                <a:gridCol w="894322"/>
              </a:tblGrid>
              <a:tr h="26330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אפריל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38835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839007"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smtClean="0"/>
                        <a:t>פיילוט </a:t>
                      </a:r>
                      <a:r>
                        <a:rPr lang="he-IL" sz="1200" dirty="0" smtClean="0"/>
                        <a:t>מצלמות גוף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ב-6 תחנות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השלמת פיילוט ויישום מסקנות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בביצוע</a:t>
                      </a:r>
                    </a:p>
                    <a:p>
                      <a:pPr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נערכים לביצוע ארצי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solidFill>
                            <a:schemeClr val="tx1"/>
                          </a:solidFill>
                        </a:rPr>
                        <a:t>הפיילוט הושלם</a:t>
                      </a:r>
                      <a:endParaRPr lang="he-IL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מניעה </a:t>
                      </a:r>
                      <a:r>
                        <a:rPr lang="he-IL" sz="1200" dirty="0" smtClean="0"/>
                        <a:t>מצבית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</a:t>
                      </a:r>
                      <a:r>
                        <a:rPr lang="he-IL" sz="1200" baseline="0" dirty="0" smtClean="0"/>
                        <a:t> קטינים להליך חלופי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 10% מהתיקים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2016-</a:t>
                      </a:r>
                      <a:r>
                        <a:rPr lang="he-IL" sz="1200" baseline="0" dirty="0" smtClean="0"/>
                        <a:t> 10% נכון לאוגוסט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עמידה ביעד 10%</a:t>
                      </a:r>
                      <a:endParaRPr lang="he-IL" sz="1200" dirty="0"/>
                    </a:p>
                  </a:txBody>
                  <a:tcPr/>
                </a:tc>
              </a:tr>
              <a:tr h="1368152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משפט וחקיקה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בדיקות</a:t>
                      </a:r>
                      <a:r>
                        <a:rPr lang="he-IL" sz="1200" baseline="0" smtClean="0"/>
                        <a:t> יזומות, בקרות בתיקי יוצאי אתיופיה, תיעוד וצילום חקירות נוער. מענה לתלונות ציבור תוך 30 יום. </a:t>
                      </a:r>
                      <a:r>
                        <a:rPr lang="he-IL" sz="1200" smtClean="0"/>
                        <a:t>עדכון מתלונן בהליכי</a:t>
                      </a:r>
                      <a:r>
                        <a:rPr lang="he-IL" sz="1200" baseline="0" smtClean="0"/>
                        <a:t> דין. </a:t>
                      </a:r>
                      <a:endParaRPr lang="he-IL" sz="120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בקרה - 10% מסך הבקרות.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צילום – בכל עבירה מעל 10 שנים.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מבוצע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 מלא</a:t>
                      </a:r>
                      <a:endParaRPr lang="he-IL" sz="1200" dirty="0"/>
                    </a:p>
                  </a:txBody>
                  <a:tcPr/>
                </a:tc>
              </a:tr>
              <a:tr h="93126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</a:t>
                      </a:r>
                      <a:endParaRPr lang="he-I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הדרכות "מודעות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עצמית"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קורסים, סדנאות ליחידות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בשטח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163 הדרכות</a:t>
                      </a:r>
                    </a:p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215 סדנאות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368152" cy="1523688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dirty="0" smtClean="0">
                <a:effectLst/>
              </a:rPr>
              <a:t>משטרת ישראל</a:t>
            </a:r>
            <a:endParaRPr lang="he-IL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9013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4928162"/>
              </p:ext>
            </p:extLst>
          </p:nvPr>
        </p:nvGraphicFramePr>
        <p:xfrm>
          <a:off x="179512" y="1700808"/>
          <a:ext cx="8832338" cy="46386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אפריל</a:t>
                      </a:r>
                      <a:r>
                        <a:rPr lang="he-IL" sz="1200" baseline="0" dirty="0" smtClean="0"/>
                        <a:t>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יוצאי הקהילה, קידום לקצונה, שיבוץ מתרגמים במוקדים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עידוד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– 3%. קצונה- הגדלה מ 32 ל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71 קצינים עד 2019.</a:t>
                      </a:r>
                      <a:r>
                        <a:rPr lang="he-IL" sz="1200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מתרגמים 24 שעות.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</a:p>
                    <a:p>
                      <a:pPr rtl="1"/>
                      <a:r>
                        <a:rPr lang="he-IL" sz="1200" baseline="0" dirty="0" smtClean="0"/>
                        <a:t>דוברי אמהרית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en-US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 קצינים.</a:t>
                      </a:r>
                      <a:endParaRPr lang="en-US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יוצאי קהילה במוקדים, 18 דוברי אמהרית.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שיבוץ דוברי אמהרית לא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הושלם כי בבחינה מחודשת הצורך קטן מהצפוי</a:t>
                      </a: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הצבת מש"ק במוקדי ממשק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14,160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משקי"ם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 שירותים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המתנדבים,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התנדבות נוער ב"התחייבות אישית", תכנית נע"מ לגיוס לצהל, צוותי היגוי בתחנות ליבה, </a:t>
                      </a:r>
                      <a:r>
                        <a:rPr lang="he-IL" sz="1200" smtClean="0"/>
                        <a:t>טופס תלונות מקוון בשפה האמהרית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התחייבות אישית – 20%.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 – בכלל תחנות הליבה.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צוותי היגוי –  4 דיוני סטטוס בשנה, ב26 תחנות ליבה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smtClean="0"/>
                        <a:t>נע"מ– חלקי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נע"מ-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 בשתי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תחנות.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הטופס הועלה לאתר והופץ בתחנות.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השאר 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כיום פעול ב- 4 רשויות הרחבה תעשה בשת"פ עם הרשויות </a:t>
                      </a:r>
                      <a:r>
                        <a:rPr lang="he-IL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המקמיות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וצה"ל</a:t>
                      </a:r>
                      <a:endParaRPr lang="he-I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182009" cy="1576011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dirty="0" smtClean="0">
                <a:effectLst/>
              </a:rPr>
              <a:t>משטרת ישראל</a:t>
            </a:r>
            <a:endParaRPr lang="he-IL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5767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3101325"/>
              </p:ext>
            </p:extLst>
          </p:nvPr>
        </p:nvGraphicFramePr>
        <p:xfrm>
          <a:off x="179512" y="1700808"/>
          <a:ext cx="8832338" cy="28366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אפריל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הארצית לכבאות והצלה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תרגום תכני מניעת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דליקות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שירות בתי הסוהר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סגל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ייעודיות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2"/>
            <a:ext cx="1296144" cy="1576011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dirty="0" smtClean="0">
                <a:effectLst/>
              </a:rPr>
              <a:t>כבאות ושרות בתי הסוהר</a:t>
            </a:r>
            <a:endParaRPr lang="he-IL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6078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70686"/>
              </p:ext>
            </p:extLst>
          </p:nvPr>
        </p:nvGraphicFramePr>
        <p:xfrm>
          <a:off x="179512" y="1700808"/>
          <a:ext cx="8832338" cy="28366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אפריל 2017 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למלחמה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פעולות איתור, מניעה ומודעות והפנייה לטיפול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של שימוש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5,000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-38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ב-34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ב- 30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עיר ללא אלימות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הורדת האלימות וההתנהגות האנטי-חברתית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4,550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44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מצילה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קידום היערכות קהילתית מקומית למאבק בפשיעה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1,300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-13 יישובים ו- 24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ב-11 יישובים ו-24 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ב- 12 יישובים ו-24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113"/>
            <a:ext cx="1224136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>
            <a:normAutofit/>
          </a:bodyPr>
          <a:lstStyle/>
          <a:p>
            <a:r>
              <a:rPr lang="he-IL" sz="2400" dirty="0" smtClean="0">
                <a:solidFill>
                  <a:schemeClr val="tx1"/>
                </a:solidFill>
                <a:effectLst/>
              </a:rPr>
              <a:t>הרשות למלחמה בסמים ואלכוהול, עיר ללא אלימות ומצילה </a:t>
            </a:r>
            <a:endParaRPr lang="he-IL" sz="24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91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971600" y="3356992"/>
            <a:ext cx="7200800" cy="1019944"/>
          </a:xfrm>
        </p:spPr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משרד הביטחון  </a:t>
            </a:r>
          </a:p>
        </p:txBody>
      </p:sp>
      <p:pic>
        <p:nvPicPr>
          <p:cNvPr id="6" name="תמונה 5" descr="לוגו האגף-חדש (כיתוב)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9"/>
          <a:stretch/>
        </p:blipFill>
        <p:spPr bwMode="auto">
          <a:xfrm>
            <a:off x="6732241" y="4653136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Gv6u39k\Pictures\thT6N03Z2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80624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324" y="332656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ADM7_User\AppData\Local\Microsoft\Windows\Temporary Internet Files\Content.IE5\8ZKB0YPN\5317-B_logo hachvana (3)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3" b="23325"/>
          <a:stretch/>
        </p:blipFill>
        <p:spPr bwMode="auto">
          <a:xfrm>
            <a:off x="3131840" y="5240100"/>
            <a:ext cx="2834886" cy="895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מלבן 7"/>
          <p:cNvSpPr/>
          <p:nvPr/>
        </p:nvSpPr>
        <p:spPr>
          <a:xfrm>
            <a:off x="2987824" y="2708920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38319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432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מלבן 2"/>
          <p:cNvSpPr/>
          <p:nvPr/>
        </p:nvSpPr>
        <p:spPr>
          <a:xfrm>
            <a:off x="1421904" y="6300028"/>
            <a:ext cx="7758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מערכת הביטחון לא קיבלה תקציב תוספתי לטובת יישום הפעולות</a:t>
            </a:r>
            <a:endParaRPr lang="he-I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4" y="933194"/>
            <a:ext cx="9149323" cy="5436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532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7704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7"/>
            <a:ext cx="9144000" cy="5649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00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משרד הבינוי והשיכון 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471" y="836712"/>
            <a:ext cx="22466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126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" y="116632"/>
            <a:ext cx="2246649" cy="1296144"/>
          </a:xfrm>
          <a:prstGeom prst="rect">
            <a:avLst/>
          </a:prstGeom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07504" y="1700808"/>
            <a:ext cx="9036496" cy="5256584"/>
          </a:xfrm>
        </p:spPr>
        <p:txBody>
          <a:bodyPr>
            <a:normAutofit fontScale="85000" lnSpcReduction="20000"/>
          </a:bodyPr>
          <a:lstStyle/>
          <a:p>
            <a:r>
              <a:rPr lang="he-IL" dirty="0"/>
              <a:t>משפחות יהיו זכאיות להלוואה לדיור בסך של 600 אלף ₪, לתקופה של 25 שנה שתוחזר בתנאים הבאים: 10 שנים ראשונות ללא </a:t>
            </a:r>
            <a:r>
              <a:rPr lang="he-IL" dirty="0" smtClean="0"/>
              <a:t>ריבית שנתית; </a:t>
            </a:r>
            <a:r>
              <a:rPr lang="he-IL" dirty="0"/>
              <a:t>החל מהשנה העשירית ועד תום תקופת ההלוואה – </a:t>
            </a:r>
            <a:r>
              <a:rPr lang="he-IL" dirty="0" smtClean="0"/>
              <a:t>ריבית </a:t>
            </a:r>
            <a:r>
              <a:rPr lang="he-IL" dirty="0"/>
              <a:t>שנתית של 2%</a:t>
            </a:r>
          </a:p>
          <a:p>
            <a:endParaRPr lang="he-IL" dirty="0" smtClean="0"/>
          </a:p>
          <a:p>
            <a:r>
              <a:rPr lang="he-IL" dirty="0" smtClean="0"/>
              <a:t>מספר </a:t>
            </a:r>
            <a:r>
              <a:rPr lang="he-IL" dirty="0"/>
              <a:t>משפחות יוצאי אתיופיה הזכאיות לקבלת ההלוואה יעמוד על 200 בשנה (לתקופה של 4 שנים) כאשר אחד מבני הזוג, או אחד מהוריהם הינו יוצא אתיופיה </a:t>
            </a:r>
            <a:endParaRPr lang="he-IL" dirty="0" smtClean="0"/>
          </a:p>
          <a:p>
            <a:endParaRPr lang="he-IL" dirty="0" smtClean="0"/>
          </a:p>
          <a:p>
            <a:r>
              <a:rPr lang="he-IL" dirty="0" smtClean="0"/>
              <a:t>התכנית מתבצעת לפי השלבים </a:t>
            </a:r>
            <a:r>
              <a:rPr lang="he-IL" dirty="0"/>
              <a:t>הבאים: </a:t>
            </a:r>
          </a:p>
          <a:p>
            <a:pPr marL="109728" indent="0">
              <a:buNone/>
            </a:pPr>
            <a:r>
              <a:rPr lang="he-IL" dirty="0" smtClean="0"/>
              <a:t>	א</a:t>
            </a:r>
            <a:r>
              <a:rPr lang="en-US" dirty="0" smtClean="0"/>
              <a:t>'</a:t>
            </a:r>
            <a:r>
              <a:rPr lang="he-IL" dirty="0" smtClean="0"/>
              <a:t>:הרשמה </a:t>
            </a:r>
            <a:r>
              <a:rPr lang="he-IL" dirty="0"/>
              <a:t>לתכנית בין התאריכים 1/3/17 ועד </a:t>
            </a:r>
            <a:r>
              <a:rPr lang="he-IL" dirty="0" smtClean="0"/>
              <a:t>18/4/17 </a:t>
            </a:r>
            <a:endParaRPr lang="he-IL" dirty="0"/>
          </a:p>
          <a:p>
            <a:pPr marL="109728" indent="0">
              <a:buNone/>
            </a:pPr>
            <a:r>
              <a:rPr lang="he-IL" dirty="0" smtClean="0"/>
              <a:t>	ב</a:t>
            </a:r>
            <a:r>
              <a:rPr lang="en-US" dirty="0" smtClean="0"/>
              <a:t>'</a:t>
            </a:r>
            <a:r>
              <a:rPr lang="he-IL" dirty="0" smtClean="0"/>
              <a:t>:תתקיים </a:t>
            </a:r>
            <a:r>
              <a:rPr lang="he-IL" dirty="0"/>
              <a:t>הגרלה בין הנרשמים ל-200 זכאים. </a:t>
            </a:r>
          </a:p>
          <a:p>
            <a:pPr marL="109728" indent="0">
              <a:buNone/>
            </a:pPr>
            <a:r>
              <a:rPr lang="he-IL" dirty="0" smtClean="0"/>
              <a:t>	ג</a:t>
            </a:r>
            <a:r>
              <a:rPr lang="en-US" dirty="0" smtClean="0"/>
              <a:t>'</a:t>
            </a:r>
            <a:r>
              <a:rPr lang="he-IL" dirty="0" smtClean="0"/>
              <a:t>:הזוכים </a:t>
            </a:r>
            <a:r>
              <a:rPr lang="he-IL" dirty="0"/>
              <a:t>בהגרלה יוכלו לרכוש דירה ברחבי הארץ ולקבל </a:t>
            </a:r>
            <a:r>
              <a:rPr lang="he-IL" dirty="0" smtClean="0"/>
              <a:t>את הסיוע </a:t>
            </a:r>
            <a:r>
              <a:rPr lang="he-IL" dirty="0"/>
              <a:t>תוך </a:t>
            </a:r>
            <a:r>
              <a:rPr lang="he-IL" dirty="0" smtClean="0"/>
              <a:t>	ארבעה חודשים</a:t>
            </a:r>
            <a:endParaRPr lang="he-IL" dirty="0"/>
          </a:p>
          <a:p>
            <a:pPr marL="109728" indent="0">
              <a:buNone/>
            </a:pPr>
            <a:r>
              <a:rPr lang="he-IL" b="1" dirty="0" smtClean="0">
                <a:solidFill>
                  <a:srgbClr val="FF0000"/>
                </a:solidFill>
              </a:rPr>
              <a:t>	</a:t>
            </a:r>
          </a:p>
          <a:p>
            <a:pPr marL="109728" indent="0">
              <a:buNone/>
            </a:pPr>
            <a:r>
              <a:rPr lang="he-IL" b="1" dirty="0" smtClean="0">
                <a:solidFill>
                  <a:srgbClr val="FF0000"/>
                </a:solidFill>
              </a:rPr>
              <a:t>נכון </a:t>
            </a:r>
            <a:r>
              <a:rPr lang="he-IL" b="1" dirty="0">
                <a:solidFill>
                  <a:srgbClr val="FF0000"/>
                </a:solidFill>
              </a:rPr>
              <a:t>להיום, נרשמו לתכנית </a:t>
            </a:r>
            <a:r>
              <a:rPr lang="he-IL" b="1" dirty="0" smtClean="0">
                <a:solidFill>
                  <a:srgbClr val="FF0000"/>
                </a:solidFill>
              </a:rPr>
              <a:t>מעל 3,500 משפחות</a:t>
            </a:r>
            <a:r>
              <a:rPr lang="en-US" b="1" dirty="0" smtClean="0">
                <a:solidFill>
                  <a:srgbClr val="FF0000"/>
                </a:solidFill>
              </a:rPr>
              <a:t>;</a:t>
            </a:r>
            <a:r>
              <a:rPr lang="he-IL" b="1" dirty="0" smtClean="0">
                <a:solidFill>
                  <a:srgbClr val="FF0000"/>
                </a:solidFill>
              </a:rPr>
              <a:t> </a:t>
            </a:r>
          </a:p>
          <a:p>
            <a:pPr marL="109728" indent="0">
              <a:buNone/>
            </a:pPr>
            <a:r>
              <a:rPr lang="he-IL" b="1" dirty="0" smtClean="0">
                <a:solidFill>
                  <a:srgbClr val="FF0000"/>
                </a:solidFill>
              </a:rPr>
              <a:t>ההגרלה תיערך בימים הקרובים</a:t>
            </a:r>
            <a:endParaRPr lang="he-IL" b="1" dirty="0">
              <a:solidFill>
                <a:srgbClr val="FF0000"/>
              </a:solidFill>
            </a:endParaRPr>
          </a:p>
          <a:p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33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effectLst/>
              </a:rPr>
              <a:t>תכנית משכנתאות </a:t>
            </a:r>
            <a:endParaRPr lang="he-IL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06882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590872" y="1855365"/>
            <a:ext cx="8229600" cy="4525963"/>
          </a:xfrm>
        </p:spPr>
        <p:txBody>
          <a:bodyPr>
            <a:normAutofit/>
          </a:bodyPr>
          <a:lstStyle/>
          <a:p>
            <a:pPr marL="365760" lvl="1" indent="0">
              <a:buNone/>
            </a:pPr>
            <a:r>
              <a:rPr lang="he-IL" sz="2400" dirty="0" smtClean="0"/>
              <a:t>קידום </a:t>
            </a:r>
            <a:r>
              <a:rPr lang="he-IL" sz="2400" dirty="0"/>
              <a:t>הליכי התחדשות עירונית בשכונות בהן קיים שיעור ניכר של יוצאי אתיופיה וישימות גבוהה למימוש תהליכי התחדשות עירונית בהיקף </a:t>
            </a:r>
            <a:r>
              <a:rPr lang="he-IL" sz="2400" dirty="0" smtClean="0"/>
              <a:t>נרחב </a:t>
            </a:r>
            <a:endParaRPr lang="he-IL" sz="2400" dirty="0"/>
          </a:p>
          <a:p>
            <a:pPr marL="365760" lvl="1" indent="0">
              <a:buNone/>
            </a:pPr>
            <a:r>
              <a:rPr lang="he-IL" sz="2400" dirty="0" smtClean="0"/>
              <a:t>(</a:t>
            </a:r>
            <a:r>
              <a:rPr lang="he-IL" sz="2400" dirty="0" err="1" smtClean="0"/>
              <a:t>קרית</a:t>
            </a:r>
            <a:r>
              <a:rPr lang="he-IL" sz="2400" dirty="0" smtClean="0"/>
              <a:t> </a:t>
            </a:r>
            <a:r>
              <a:rPr lang="he-IL" sz="2400" dirty="0"/>
              <a:t>משה ברחובות, רמת אליהו בראשון לציון והשכונות דורה, נאות שקד </a:t>
            </a:r>
            <a:r>
              <a:rPr lang="he-IL" sz="2400" dirty="0" err="1"/>
              <a:t>וקרית</a:t>
            </a:r>
            <a:r>
              <a:rPr lang="he-IL" sz="2400" dirty="0"/>
              <a:t> נורדאו </a:t>
            </a:r>
            <a:r>
              <a:rPr lang="he-IL" sz="2400" dirty="0" smtClean="0"/>
              <a:t>בנתניה)</a:t>
            </a:r>
          </a:p>
          <a:p>
            <a:pPr marL="365760" lvl="1" indent="0">
              <a:buNone/>
            </a:pPr>
            <a:endParaRPr lang="he-IL" sz="2400" dirty="0"/>
          </a:p>
          <a:p>
            <a:pPr marL="365760" lvl="1" indent="0">
              <a:buNone/>
            </a:pPr>
            <a:r>
              <a:rPr lang="he-IL" sz="2400" b="1" dirty="0" smtClean="0">
                <a:solidFill>
                  <a:srgbClr val="FF0000"/>
                </a:solidFill>
              </a:rPr>
              <a:t>ועדות למימוש התכנית בכל שכונה - נמצאות כעת בתהליך הקמה  </a:t>
            </a: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34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590872" y="8458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dirty="0">
                <a:effectLst/>
              </a:rPr>
              <a:t>התחדשות עירונית  </a:t>
            </a:r>
            <a:br>
              <a:rPr lang="he-IL" dirty="0">
                <a:effectLst/>
              </a:rPr>
            </a:br>
            <a:endParaRPr lang="he-IL" dirty="0">
              <a:effectLst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22466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9043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024" y="166812"/>
            <a:ext cx="3816424" cy="2671497"/>
          </a:xfrm>
          <a:prstGeom prst="rect">
            <a:avLst/>
          </a:prstGeom>
        </p:spPr>
      </p:pic>
      <p:sp>
        <p:nvSpPr>
          <p:cNvPr id="5" name="כותרת 3"/>
          <p:cNvSpPr>
            <a:spLocks noGrp="1"/>
          </p:cNvSpPr>
          <p:nvPr>
            <p:ph type="ctrTitle"/>
          </p:nvPr>
        </p:nvSpPr>
        <p:spPr>
          <a:xfrm>
            <a:off x="705036" y="285293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4000" dirty="0">
                <a:effectLst/>
              </a:rPr>
              <a:t>נציבות שירות המדינה </a:t>
            </a:r>
          </a:p>
        </p:txBody>
      </p:sp>
    </p:spTree>
    <p:extLst>
      <p:ext uri="{BB962C8B-B14F-4D97-AF65-F5344CB8AC3E}">
        <p14:creationId xmlns:p14="http://schemas.microsoft.com/office/powerpoint/2010/main" val="38896956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19672" y="403575"/>
            <a:ext cx="7263080" cy="1297233"/>
          </a:xfrm>
        </p:spPr>
        <p:txBody>
          <a:bodyPr/>
          <a:lstStyle/>
          <a:p>
            <a:r>
              <a:rPr lang="he-IL" sz="3200" dirty="0" smtClean="0">
                <a:effectLst/>
              </a:rPr>
              <a:t>הבטחת ייצוג הולם ליוצאי אתיופיה </a:t>
            </a:r>
            <a:endParaRPr lang="he-IL" sz="3200" dirty="0">
              <a:effectLst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286000" y="162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אחוז יוצאי אתיופיה לא יפחת משיעורם באוכלוסייה (היום 1.7%)</a:t>
            </a:r>
          </a:p>
        </p:txBody>
      </p:sp>
      <p:grpSp>
        <p:nvGrpSpPr>
          <p:cNvPr id="5" name="קבוצה 4"/>
          <p:cNvGrpSpPr/>
          <p:nvPr/>
        </p:nvGrpSpPr>
        <p:grpSpPr>
          <a:xfrm>
            <a:off x="1166863" y="3038926"/>
            <a:ext cx="6840745" cy="520182"/>
            <a:chOff x="648079" y="140546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6" name="מלבן מעוגל 5"/>
            <p:cNvSpPr/>
            <p:nvPr/>
          </p:nvSpPr>
          <p:spPr>
            <a:xfrm>
              <a:off x="648079" y="140546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7" name="מלבן 6"/>
            <p:cNvSpPr/>
            <p:nvPr/>
          </p:nvSpPr>
          <p:spPr>
            <a:xfrm>
              <a:off x="663315" y="142070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ייעוד משרות בדגש לאקדמאים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1166863" y="3706909"/>
            <a:ext cx="6840745" cy="520182"/>
            <a:chOff x="648079" y="2035351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9" name="מלבן מעוגל 8"/>
            <p:cNvSpPr/>
            <p:nvPr/>
          </p:nvSpPr>
          <p:spPr>
            <a:xfrm>
              <a:off x="648079" y="2035351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0" name="מלבן 9"/>
            <p:cNvSpPr/>
            <p:nvPr/>
          </p:nvSpPr>
          <p:spPr>
            <a:xfrm>
              <a:off x="663315" y="2050587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לפחות 50 אקדמאים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1" name="קבוצה 10"/>
          <p:cNvGrpSpPr/>
          <p:nvPr/>
        </p:nvGrpSpPr>
        <p:grpSpPr>
          <a:xfrm>
            <a:off x="1166863" y="4387591"/>
            <a:ext cx="6840745" cy="520182"/>
            <a:chOff x="648079" y="2665233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2" name="מלבן מעוגל 11"/>
            <p:cNvSpPr/>
            <p:nvPr/>
          </p:nvSpPr>
          <p:spPr>
            <a:xfrm>
              <a:off x="648079" y="2665233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3" name="מלבן 12"/>
            <p:cNvSpPr/>
            <p:nvPr/>
          </p:nvSpPr>
          <p:spPr>
            <a:xfrm>
              <a:off x="663315" y="2680469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30 סטודנטים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4" name="קבוצה 13"/>
          <p:cNvGrpSpPr/>
          <p:nvPr/>
        </p:nvGrpSpPr>
        <p:grpSpPr>
          <a:xfrm>
            <a:off x="1166863" y="5068274"/>
            <a:ext cx="6840745" cy="520182"/>
            <a:chOff x="648079" y="3295116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5" name="מלבן מעוגל 14"/>
            <p:cNvSpPr/>
            <p:nvPr/>
          </p:nvSpPr>
          <p:spPr>
            <a:xfrm>
              <a:off x="648079" y="3295116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6" name="מלבן 15"/>
            <p:cNvSpPr/>
            <p:nvPr/>
          </p:nvSpPr>
          <p:spPr>
            <a:xfrm>
              <a:off x="663315" y="3310352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סדנאות להטמעת נורמות של שוויון וגיוון תעסוקתי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1166863" y="5748956"/>
            <a:ext cx="6840745" cy="520182"/>
            <a:chOff x="648079" y="392499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8" name="מלבן מעוגל 17"/>
            <p:cNvSpPr/>
            <p:nvPr/>
          </p:nvSpPr>
          <p:spPr>
            <a:xfrm>
              <a:off x="648079" y="392499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9" name="מלבן 18"/>
            <p:cNvSpPr/>
            <p:nvPr/>
          </p:nvSpPr>
          <p:spPr>
            <a:xfrm>
              <a:off x="663315" y="394023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איתור אקטיבי, התאמת כלי מיון והכנות לבחינות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pic>
        <p:nvPicPr>
          <p:cNvPr id="22" name="תמונה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25452" cy="169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62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560" y="2103986"/>
            <a:ext cx="8339754" cy="460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r" rtl="1"/>
            <a:r>
              <a:rPr lang="he-IL" sz="2000" dirty="0">
                <a:solidFill>
                  <a:schemeClr val="accent4">
                    <a:lumMod val="50000"/>
                  </a:schemeClr>
                </a:solidFill>
              </a:rPr>
              <a:t>שיעור העמידה של משרדים ביעדי ייצוג </a:t>
            </a:r>
            <a:r>
              <a:rPr lang="he-IL" sz="2000" dirty="0" smtClean="0">
                <a:solidFill>
                  <a:schemeClr val="accent4">
                    <a:lumMod val="50000"/>
                  </a:schemeClr>
                </a:solidFill>
              </a:rPr>
              <a:t>עבור יוצאי אתיופיה</a:t>
            </a:r>
            <a:endParaRPr lang="he-IL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8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888876"/>
              </p:ext>
            </p:extLst>
          </p:nvPr>
        </p:nvGraphicFramePr>
        <p:xfrm>
          <a:off x="4176473" y="5085804"/>
          <a:ext cx="4643999" cy="1079500"/>
        </p:xfrm>
        <a:graphic>
          <a:graphicData uri="http://schemas.openxmlformats.org/drawingml/2006/table">
            <a:tbl>
              <a:tblPr rtl="1"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745543">
                  <a:extLst>
                    <a:ext uri="{9D8B030D-6E8A-4147-A177-3AD203B41FA5}">
                      <a16:colId xmlns="" xmlns:a16="http://schemas.microsoft.com/office/drawing/2014/main" val="3307825323"/>
                    </a:ext>
                  </a:extLst>
                </a:gridCol>
                <a:gridCol w="581314">
                  <a:extLst>
                    <a:ext uri="{9D8B030D-6E8A-4147-A177-3AD203B41FA5}">
                      <a16:colId xmlns="" xmlns:a16="http://schemas.microsoft.com/office/drawing/2014/main" val="4263557269"/>
                    </a:ext>
                  </a:extLst>
                </a:gridCol>
                <a:gridCol w="663428">
                  <a:extLst>
                    <a:ext uri="{9D8B030D-6E8A-4147-A177-3AD203B41FA5}">
                      <a16:colId xmlns="" xmlns:a16="http://schemas.microsoft.com/office/drawing/2014/main" val="80688643"/>
                    </a:ext>
                  </a:extLst>
                </a:gridCol>
                <a:gridCol w="663428">
                  <a:extLst>
                    <a:ext uri="{9D8B030D-6E8A-4147-A177-3AD203B41FA5}">
                      <a16:colId xmlns="" xmlns:a16="http://schemas.microsoft.com/office/drawing/2014/main" val="2694289970"/>
                    </a:ext>
                  </a:extLst>
                </a:gridCol>
                <a:gridCol w="529851">
                  <a:extLst>
                    <a:ext uri="{9D8B030D-6E8A-4147-A177-3AD203B41FA5}">
                      <a16:colId xmlns="" xmlns:a16="http://schemas.microsoft.com/office/drawing/2014/main" val="2441973269"/>
                    </a:ext>
                  </a:extLst>
                </a:gridCol>
                <a:gridCol w="555499">
                  <a:extLst>
                    <a:ext uri="{9D8B030D-6E8A-4147-A177-3AD203B41FA5}">
                      <a16:colId xmlns="" xmlns:a16="http://schemas.microsoft.com/office/drawing/2014/main" val="667205283"/>
                    </a:ext>
                  </a:extLst>
                </a:gridCol>
                <a:gridCol w="904936">
                  <a:extLst>
                    <a:ext uri="{9D8B030D-6E8A-4147-A177-3AD203B41FA5}">
                      <a16:colId xmlns="" xmlns:a16="http://schemas.microsoft.com/office/drawing/2014/main" val="661375897"/>
                    </a:ext>
                  </a:extLst>
                </a:gridCol>
              </a:tblGrid>
              <a:tr h="446599">
                <a:tc>
                  <a:txBody>
                    <a:bodyPr/>
                    <a:lstStyle/>
                    <a:p>
                      <a:pPr algn="ctr" rtl="1" fontAlgn="b"/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בכיר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תיכון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</a:t>
                      </a:r>
                      <a:r>
                        <a:rPr lang="he-IL" sz="1400" b="1" kern="1200" dirty="0" smtClean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מירב</a:t>
                      </a:r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סגל </a:t>
                      </a:r>
                      <a:r>
                        <a:rPr lang="he-IL" sz="1400" b="1" kern="1200" dirty="0" smtClean="0">
                          <a:solidFill>
                            <a:srgbClr val="62B5E5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מסד</a:t>
                      </a:r>
                      <a:endParaRPr lang="he-IL" sz="1400" b="1" kern="1200" dirty="0">
                        <a:solidFill>
                          <a:srgbClr val="62B5E5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יעד ייצוג</a:t>
                      </a:r>
                      <a:endParaRPr lang="he-IL" sz="1400" b="1" kern="120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kern="120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שיעור</a:t>
                      </a:r>
                      <a:r>
                        <a:rPr lang="he-IL" sz="1400" b="1" kern="1200" baseline="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 מהעובדים בפועל</a:t>
                      </a:r>
                      <a:endParaRPr lang="he-IL" sz="1400" b="1" kern="120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62B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87983948"/>
                  </a:ext>
                </a:extLst>
              </a:tr>
              <a:tr h="36266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הקהילה האתיופית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0.1%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0.3%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1.8%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2.8%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1.7%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1.8%</a:t>
                      </a:r>
                      <a:endParaRPr lang="he-IL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0519991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539552" y="4437112"/>
            <a:ext cx="8339754" cy="460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r" rtl="1"/>
            <a:r>
              <a:rPr lang="he-IL" sz="2000" dirty="0" smtClean="0">
                <a:solidFill>
                  <a:schemeClr val="accent4">
                    <a:lumMod val="50000"/>
                  </a:schemeClr>
                </a:solidFill>
              </a:rPr>
              <a:t>חלקם של יוצאי אתיופיה מכל רמת בכירות</a:t>
            </a:r>
            <a:endParaRPr lang="he-IL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16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232856"/>
              </p:ext>
            </p:extLst>
          </p:nvPr>
        </p:nvGraphicFramePr>
        <p:xfrm>
          <a:off x="3058988" y="2726298"/>
          <a:ext cx="5905500" cy="1494790"/>
        </p:xfrm>
        <a:graphic>
          <a:graphicData uri="http://schemas.openxmlformats.org/drawingml/2006/table">
            <a:tbl>
              <a:tblPr rtl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31935">
                  <a:extLst>
                    <a:ext uri="{9D8B030D-6E8A-4147-A177-3AD203B41FA5}">
                      <a16:colId xmlns="" xmlns:a16="http://schemas.microsoft.com/office/drawing/2014/main" val="3311756956"/>
                    </a:ext>
                  </a:extLst>
                </a:gridCol>
                <a:gridCol w="1130265">
                  <a:extLst>
                    <a:ext uri="{9D8B030D-6E8A-4147-A177-3AD203B41FA5}">
                      <a16:colId xmlns="" xmlns:a16="http://schemas.microsoft.com/office/drawing/2014/main" val="3220377017"/>
                    </a:ext>
                  </a:extLst>
                </a:gridCol>
                <a:gridCol w="1181100">
                  <a:extLst>
                    <a:ext uri="{9D8B030D-6E8A-4147-A177-3AD203B41FA5}">
                      <a16:colId xmlns="" xmlns:a16="http://schemas.microsoft.com/office/drawing/2014/main" val="1800369534"/>
                    </a:ext>
                  </a:extLst>
                </a:gridCol>
                <a:gridCol w="1181100">
                  <a:extLst>
                    <a:ext uri="{9D8B030D-6E8A-4147-A177-3AD203B41FA5}">
                      <a16:colId xmlns="" xmlns:a16="http://schemas.microsoft.com/office/drawing/2014/main" val="625058158"/>
                    </a:ext>
                  </a:extLst>
                </a:gridCol>
                <a:gridCol w="1181100">
                  <a:extLst>
                    <a:ext uri="{9D8B030D-6E8A-4147-A177-3AD203B41FA5}">
                      <a16:colId xmlns="" xmlns:a16="http://schemas.microsoft.com/office/drawing/2014/main" val="3848256071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רמת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בכירות / מרחק </a:t>
                      </a:r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מהיעד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00AFBC"/>
                          </a:solidFill>
                          <a:effectLst/>
                          <a:latin typeface="Arial" panose="020B0604020202020204" pitchFamily="34" charset="0"/>
                        </a:rPr>
                        <a:t>עומדים ביעד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046A38"/>
                          </a:solidFill>
                          <a:effectLst/>
                          <a:latin typeface="Arial" panose="020B0604020202020204" pitchFamily="34" charset="0"/>
                        </a:rPr>
                        <a:t>קרוב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בינוני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600" b="0" i="0" u="none" strike="noStrike" dirty="0" smtClean="0">
                          <a:solidFill>
                            <a:srgbClr val="E26B0A"/>
                          </a:solidFill>
                          <a:effectLst/>
                          <a:latin typeface="Arial" panose="020B0604020202020204" pitchFamily="34" charset="0"/>
                        </a:rPr>
                        <a:t>רחוק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164874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בכיר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AF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02168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תיכון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7128698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מירב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662507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algn="ctr" defTabSz="913264" rtl="0" eaLnBrk="1" fontAlgn="b" latinLnBrk="0" hangingPunct="1"/>
                      <a:r>
                        <a:rPr lang="he-IL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סגל </a:t>
                      </a:r>
                      <a:r>
                        <a:rPr lang="he-IL" sz="16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מסד</a:t>
                      </a:r>
                      <a:endParaRPr lang="he-IL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DE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54%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3414275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810641" y="6361430"/>
            <a:ext cx="8297863" cy="3079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he-IL" sz="1400" dirty="0" smtClean="0">
                <a:solidFill>
                  <a:schemeClr val="accent4"/>
                </a:solidFill>
              </a:rPr>
              <a:t>*המרחק מהיעד היחסי מחושב על בסיס יעד הייצוג ההולם הספציפי של כל אוכלוסייה</a:t>
            </a:r>
            <a:endParaRPr lang="he-IL" sz="1400" dirty="0">
              <a:solidFill>
                <a:schemeClr val="accent4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724" y="147008"/>
            <a:ext cx="2425452" cy="1697816"/>
          </a:xfrm>
          <a:prstGeom prst="rect">
            <a:avLst/>
          </a:prstGeom>
        </p:spPr>
      </p:pic>
      <p:sp>
        <p:nvSpPr>
          <p:cNvPr id="14" name="כותרת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8072111" cy="1294241"/>
          </a:xfrm>
        </p:spPr>
        <p:txBody>
          <a:bodyPr/>
          <a:lstStyle/>
          <a:p>
            <a:pPr algn="r"/>
            <a:r>
              <a:rPr lang="he-IL" sz="3200" dirty="0" smtClean="0">
                <a:effectLst/>
              </a:rPr>
              <a:t>שיעור </a:t>
            </a:r>
            <a:r>
              <a:rPr lang="he-IL" sz="3200" dirty="0">
                <a:effectLst/>
              </a:rPr>
              <a:t>העמידה ביעד הייצוג לפי רמת בכירות*</a:t>
            </a:r>
          </a:p>
        </p:txBody>
      </p:sp>
    </p:spTree>
    <p:extLst>
      <p:ext uri="{BB962C8B-B14F-4D97-AF65-F5344CB8AC3E}">
        <p14:creationId xmlns:p14="http://schemas.microsoft.com/office/powerpoint/2010/main" val="36489807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3"/>
          <p:cNvSpPr>
            <a:spLocks noGrp="1"/>
          </p:cNvSpPr>
          <p:nvPr>
            <p:ph type="ctrTitle"/>
          </p:nvPr>
        </p:nvSpPr>
        <p:spPr>
          <a:xfrm>
            <a:off x="705036" y="285293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he-IL" sz="4000" dirty="0" smtClean="0">
                <a:effectLst/>
              </a:rPr>
              <a:t>המועצה להשכלה גבוהה </a:t>
            </a:r>
            <a:endParaRPr lang="he-IL" sz="4000" dirty="0">
              <a:effectLst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24744"/>
            <a:ext cx="333375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94164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4" y="66700"/>
            <a:ext cx="333375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4114" y="1783357"/>
            <a:ext cx="8950374" cy="4813995"/>
          </a:xfrm>
        </p:spPr>
        <p:txBody>
          <a:bodyPr>
            <a:normAutofit fontScale="92500" lnSpcReduction="10000"/>
          </a:bodyPr>
          <a:lstStyle/>
          <a:p>
            <a:r>
              <a:rPr lang="he-IL" dirty="0"/>
              <a:t>החל מאוקטובר 2016 הועברה האחריות על </a:t>
            </a:r>
            <a:r>
              <a:rPr lang="he-IL" dirty="0" err="1"/>
              <a:t>הנגשת</a:t>
            </a:r>
            <a:r>
              <a:rPr lang="he-IL" dirty="0"/>
              <a:t> ההשכלה הגבוהה ליוצאי אתיופיה </a:t>
            </a:r>
            <a:r>
              <a:rPr lang="he-IL" dirty="0" err="1" smtClean="0"/>
              <a:t>למל"ג</a:t>
            </a:r>
            <a:r>
              <a:rPr lang="he-IL" dirty="0" smtClean="0"/>
              <a:t>/ות"ת* </a:t>
            </a:r>
            <a:endParaRPr lang="he-IL" dirty="0"/>
          </a:p>
          <a:p>
            <a:r>
              <a:rPr lang="he-IL" dirty="0"/>
              <a:t>ות"ת הקימה ועדת היגוי אשר תפקידה לגבש את עקרונות תכנית ההנגשה ולעקוב אחר ביצועה במוסדות להשכלה גבוהה שבתקצוב ות"ת</a:t>
            </a:r>
          </a:p>
          <a:p>
            <a:r>
              <a:rPr lang="he-IL" dirty="0"/>
              <a:t>תכנית ההנגשה עתידה להתייחס לכל רצף ההשכלה הגבוהה, החל מלימודים קדם אקדמיים, דרך תואר ראשון, שני, שלישי, פוסט דוקטורט ועד למינוי סגלים אקדמיים במוסדות להשכלה גבוהה</a:t>
            </a:r>
          </a:p>
          <a:p>
            <a:r>
              <a:rPr lang="he-IL" dirty="0"/>
              <a:t>שנת תשע"ז היא שנת היערכות, אך ייתכן וחלקים מסוימים מהתכנית </a:t>
            </a:r>
            <a:r>
              <a:rPr lang="he-IL" dirty="0" smtClean="0"/>
              <a:t>יצאו </a:t>
            </a:r>
            <a:r>
              <a:rPr lang="he-IL" dirty="0"/>
              <a:t>לפועל </a:t>
            </a:r>
          </a:p>
          <a:p>
            <a:pPr marL="109728" indent="0" algn="just">
              <a:buNone/>
            </a:pPr>
            <a:endParaRPr lang="he-IL" sz="2000" dirty="0"/>
          </a:p>
          <a:p>
            <a:pPr marL="109728" indent="0" algn="just">
              <a:buNone/>
            </a:pPr>
            <a:r>
              <a:rPr lang="he-IL" sz="2000" dirty="0"/>
              <a:t>*למעט האחריות על מתן מלגות שכ"ל ומלגות קיום </a:t>
            </a:r>
            <a:r>
              <a:rPr lang="he-IL" sz="2000" dirty="0" smtClean="0"/>
              <a:t>לסטודנטים שנשארה </a:t>
            </a:r>
          </a:p>
          <a:p>
            <a:pPr marL="109728" indent="0" algn="just">
              <a:buNone/>
            </a:pPr>
            <a:r>
              <a:rPr lang="he-IL" sz="2000" dirty="0" err="1" smtClean="0"/>
              <a:t>במינהל</a:t>
            </a:r>
            <a:r>
              <a:rPr lang="he-IL" sz="2000" dirty="0" smtClean="0"/>
              <a:t> לסטודנטים עולים במשרד </a:t>
            </a:r>
            <a:r>
              <a:rPr lang="he-IL" sz="2000" dirty="0"/>
              <a:t>העלייה והקליטה</a:t>
            </a:r>
          </a:p>
          <a:p>
            <a:endParaRPr lang="he-IL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39</a:t>
            </a:fld>
            <a:endParaRPr lang="he-IL"/>
          </a:p>
        </p:txBody>
      </p:sp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הנגשת</a:t>
            </a:r>
            <a:r>
              <a:rPr lang="he-IL" dirty="0"/>
              <a:t> השכלה גבוהה </a:t>
            </a:r>
          </a:p>
        </p:txBody>
      </p:sp>
    </p:spTree>
    <p:extLst>
      <p:ext uri="{BB962C8B-B14F-4D97-AF65-F5344CB8AC3E}">
        <p14:creationId xmlns:p14="http://schemas.microsoft.com/office/powerpoint/2010/main" val="503992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2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רוקחות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רחבה">
  <a:themeElements>
    <a:clrScheme name="רחבה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רחבה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רחבה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רחבה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רחבה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רחבה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B786E0A-015F-4632-89CB-F3F0FB656D4E}"/>
</file>

<file path=customXml/itemProps2.xml><?xml version="1.0" encoding="utf-8"?>
<ds:datastoreItem xmlns:ds="http://schemas.openxmlformats.org/officeDocument/2006/customXml" ds:itemID="{BCF1D0FD-FB46-4E95-B828-29F540B27B95}"/>
</file>

<file path=customXml/itemProps3.xml><?xml version="1.0" encoding="utf-8"?>
<ds:datastoreItem xmlns:ds="http://schemas.openxmlformats.org/officeDocument/2006/customXml" ds:itemID="{91DD0D29-E089-4F4B-8340-52ECA3087D19}"/>
</file>

<file path=docProps/app.xml><?xml version="1.0" encoding="utf-8"?>
<Properties xmlns="http://schemas.openxmlformats.org/officeDocument/2006/extended-properties" xmlns:vt="http://schemas.openxmlformats.org/officeDocument/2006/docPropsVTypes">
  <TotalTime>10037</TotalTime>
  <Words>3229</Words>
  <Application>Microsoft Office PowerPoint</Application>
  <PresentationFormat>‫הצגה על המסך (4:3)</PresentationFormat>
  <Paragraphs>970</Paragraphs>
  <Slides>39</Slides>
  <Notes>12</Notes>
  <HiddenSlides>0</HiddenSlides>
  <MMClips>0</MMClips>
  <ScaleCrop>false</ScaleCrop>
  <HeadingPairs>
    <vt:vector size="4" baseType="variant">
      <vt:variant>
        <vt:lpstr>ערכת נושא</vt:lpstr>
      </vt:variant>
      <vt:variant>
        <vt:i4>4</vt:i4>
      </vt:variant>
      <vt:variant>
        <vt:lpstr>כותרות שקופיות</vt:lpstr>
      </vt:variant>
      <vt:variant>
        <vt:i4>39</vt:i4>
      </vt:variant>
    </vt:vector>
  </HeadingPairs>
  <TitlesOfParts>
    <vt:vector size="43" baseType="lpstr">
      <vt:lpstr>2_מקור</vt:lpstr>
      <vt:lpstr>Newsprint</vt:lpstr>
      <vt:lpstr>3_מקור</vt:lpstr>
      <vt:lpstr>רחבה</vt:lpstr>
      <vt:lpstr>      התוכנית הממשלתית לשילוב יוצאי אתיופיה  עדכון ודיווח ביצוע   </vt:lpstr>
      <vt:lpstr>נושאים מרכזיים שהתקדמו</vt:lpstr>
      <vt:lpstr>על סדר היום </vt:lpstr>
      <vt:lpstr>פעולות מטה היישום  </vt:lpstr>
      <vt:lpstr>תקציבי התכנית הממשלתית </vt:lpstr>
      <vt:lpstr>הקצאה תקציבית לפי תחומים  (שנת עבודה 2017, אלפי ש"ח)</vt:lpstr>
      <vt:lpstr>תקציב התוכנית והקצאתו לפי משרדים</vt:lpstr>
      <vt:lpstr>מצגת של PowerPoint</vt:lpstr>
      <vt:lpstr>משרד החינוך </vt:lpstr>
      <vt:lpstr>הגיל הרך</vt:lpstr>
      <vt:lpstr>תגבור לימודי</vt:lpstr>
      <vt:lpstr>מצויינות, נוער בסיכון, והחברה הישראלית</vt:lpstr>
      <vt:lpstr>הכשרת עובדי הוראה וקליטתם במערכת </vt:lpstr>
      <vt:lpstr>חינוך בלתי פורמלי</vt:lpstr>
      <vt:lpstr>משרד העבודה והרווחה </vt:lpstr>
      <vt:lpstr> שרותי הרווחה</vt:lpstr>
      <vt:lpstr> שרותי הרווחה</vt:lpstr>
      <vt:lpstr>תעסוקה</vt:lpstr>
      <vt:lpstr>משרד הכלכלה והתעשייה </vt:lpstr>
      <vt:lpstr>  יזמות עסקית הלוואות ותמרוץ מעסיקים</vt:lpstr>
      <vt:lpstr>משרד הבריאות </vt:lpstr>
      <vt:lpstr>טיפול ומניעת סכרת, קידום בריאות בקהילה </vt:lpstr>
      <vt:lpstr>הסברה, מיצוי זכויות וייצוג הולם  </vt:lpstr>
      <vt:lpstr>המשרד לביטחון הפנים </vt:lpstr>
      <vt:lpstr>משטרת ישראל</vt:lpstr>
      <vt:lpstr>משטרת ישראל</vt:lpstr>
      <vt:lpstr>כבאות ושרות בתי הסוהר</vt:lpstr>
      <vt:lpstr>הרשות למלחמה בסמים ואלכוהול, עיר ללא אלימות ומצילה </vt:lpstr>
      <vt:lpstr>משרד הביטחון  </vt:lpstr>
      <vt:lpstr>מצגת של PowerPoint</vt:lpstr>
      <vt:lpstr>מצגת של PowerPoint</vt:lpstr>
      <vt:lpstr>משרד הבינוי והשיכון </vt:lpstr>
      <vt:lpstr>תכנית משכנתאות </vt:lpstr>
      <vt:lpstr>התחדשות עירונית   </vt:lpstr>
      <vt:lpstr>נציבות שירות המדינה </vt:lpstr>
      <vt:lpstr>הבטחת ייצוג הולם ליוצאי אתיופיה </vt:lpstr>
      <vt:lpstr>שיעור העמידה ביעד הייצוג לפי רמת בכירות*</vt:lpstr>
      <vt:lpstr>המועצה להשכלה גבוהה </vt:lpstr>
      <vt:lpstr>הנגשת השכלה גבוהה </vt:lpstr>
    </vt:vector>
  </TitlesOfParts>
  <Company>PMO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דרור יוסף</dc:creator>
  <cp:lastModifiedBy>קסאיי דמוזה פרנזמן</cp:lastModifiedBy>
  <cp:revision>415</cp:revision>
  <cp:lastPrinted>2017-05-15T11:09:00Z</cp:lastPrinted>
  <dcterms:created xsi:type="dcterms:W3CDTF">2016-07-26T09:32:06Z</dcterms:created>
  <dcterms:modified xsi:type="dcterms:W3CDTF">2017-05-15T12:09:08Z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2016204</vt:r8>
  </property>
</Properties>
</file>