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handoutMasters/handoutMaster1.xml" ContentType="application/vnd.openxmlformats-officedocument.presentationml.handout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2">
  <p:sldMasterIdLst>
    <p:sldMasterId id="2147483720" r:id="rId1"/>
  </p:sldMasterIdLst>
  <p:handoutMasterIdLst>
    <p:handoutMasterId r:id="rId16"/>
  </p:handoutMasterIdLst>
  <p:sldIdLst>
    <p:sldId id="256" r:id="rId2"/>
    <p:sldId id="257" r:id="rId3"/>
    <p:sldId id="258" r:id="rId4"/>
    <p:sldId id="259" r:id="rId5"/>
    <p:sldId id="261" r:id="rId6"/>
    <p:sldId id="262" r:id="rId7"/>
    <p:sldId id="263" r:id="rId8"/>
    <p:sldId id="264" r:id="rId9"/>
    <p:sldId id="266" r:id="rId10"/>
    <p:sldId id="265" r:id="rId11"/>
    <p:sldId id="260" r:id="rId12"/>
    <p:sldId id="267" r:id="rId13"/>
    <p:sldId id="268" r:id="rId14"/>
    <p:sldId id="269" r:id="rId15"/>
  </p:sldIdLst>
  <p:sldSz cx="9144000" cy="6858000" type="screen4x3"/>
  <p:notesSz cx="6797675"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14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103" d="100"/>
          <a:sy n="103" d="100"/>
        </p:scale>
        <p:origin x="23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1911" y="0"/>
            <a:ext cx="2945765" cy="497047"/>
          </a:xfrm>
          <a:prstGeom prst="rect">
            <a:avLst/>
          </a:prstGeom>
        </p:spPr>
        <p:txBody>
          <a:bodyPr vert="horz" lIns="91504" tIns="45752" rIns="91504" bIns="45752" rtlCol="1"/>
          <a:lstStyle>
            <a:lvl1pPr algn="r">
              <a:defRPr sz="1200"/>
            </a:lvl1pPr>
          </a:lstStyle>
          <a:p>
            <a:endParaRPr lang="he-IL"/>
          </a:p>
        </p:txBody>
      </p:sp>
      <p:sp>
        <p:nvSpPr>
          <p:cNvPr id="3" name="מציין מיקום של תאריך 2"/>
          <p:cNvSpPr>
            <a:spLocks noGrp="1"/>
          </p:cNvSpPr>
          <p:nvPr>
            <p:ph type="dt" sz="quarter" idx="1"/>
          </p:nvPr>
        </p:nvSpPr>
        <p:spPr>
          <a:xfrm>
            <a:off x="1591" y="0"/>
            <a:ext cx="2945765" cy="497047"/>
          </a:xfrm>
          <a:prstGeom prst="rect">
            <a:avLst/>
          </a:prstGeom>
        </p:spPr>
        <p:txBody>
          <a:bodyPr vert="horz" lIns="91504" tIns="45752" rIns="91504" bIns="45752" rtlCol="1"/>
          <a:lstStyle>
            <a:lvl1pPr algn="l">
              <a:defRPr sz="1200"/>
            </a:lvl1pPr>
          </a:lstStyle>
          <a:p>
            <a:fld id="{9D7A0D9D-5F75-431A-9793-B4ADD1B137E2}" type="datetimeFigureOut">
              <a:rPr lang="he-IL" smtClean="0"/>
              <a:t>כ'/אייר/תשע"ז</a:t>
            </a:fld>
            <a:endParaRPr lang="he-IL"/>
          </a:p>
        </p:txBody>
      </p:sp>
      <p:sp>
        <p:nvSpPr>
          <p:cNvPr id="4" name="מציין מיקום של כותרת תחתונה 3"/>
          <p:cNvSpPr>
            <a:spLocks noGrp="1"/>
          </p:cNvSpPr>
          <p:nvPr>
            <p:ph type="ftr" sz="quarter" idx="2"/>
          </p:nvPr>
        </p:nvSpPr>
        <p:spPr>
          <a:xfrm>
            <a:off x="3851911" y="9428004"/>
            <a:ext cx="2945765" cy="497046"/>
          </a:xfrm>
          <a:prstGeom prst="rect">
            <a:avLst/>
          </a:prstGeom>
        </p:spPr>
        <p:txBody>
          <a:bodyPr vert="horz" lIns="91504" tIns="45752" rIns="91504" bIns="45752" rtlCol="1" anchor="b"/>
          <a:lstStyle>
            <a:lvl1pPr algn="r">
              <a:defRPr sz="1200"/>
            </a:lvl1pPr>
          </a:lstStyle>
          <a:p>
            <a:endParaRPr lang="he-IL"/>
          </a:p>
        </p:txBody>
      </p:sp>
      <p:sp>
        <p:nvSpPr>
          <p:cNvPr id="5" name="מציין מיקום של מספר שקופית 4"/>
          <p:cNvSpPr>
            <a:spLocks noGrp="1"/>
          </p:cNvSpPr>
          <p:nvPr>
            <p:ph type="sldNum" sz="quarter" idx="3"/>
          </p:nvPr>
        </p:nvSpPr>
        <p:spPr>
          <a:xfrm>
            <a:off x="1591" y="9428004"/>
            <a:ext cx="2945765" cy="497046"/>
          </a:xfrm>
          <a:prstGeom prst="rect">
            <a:avLst/>
          </a:prstGeom>
        </p:spPr>
        <p:txBody>
          <a:bodyPr vert="horz" lIns="91504" tIns="45752" rIns="91504" bIns="45752" rtlCol="1" anchor="b"/>
          <a:lstStyle>
            <a:lvl1pPr algn="l">
              <a:defRPr sz="1200"/>
            </a:lvl1pPr>
          </a:lstStyle>
          <a:p>
            <a:fld id="{2C2460D1-C988-44EE-90BB-D44EC82FE8DC}" type="slidenum">
              <a:rPr lang="he-IL" smtClean="0"/>
              <a:t>‹#›</a:t>
            </a:fld>
            <a:endParaRPr lang="he-IL"/>
          </a:p>
        </p:txBody>
      </p:sp>
    </p:spTree>
    <p:extLst>
      <p:ext uri="{BB962C8B-B14F-4D97-AF65-F5344CB8AC3E}">
        <p14:creationId xmlns:p14="http://schemas.microsoft.com/office/powerpoint/2010/main" val="389605164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4" name="כותרת 13"/>
          <p:cNvSpPr>
            <a:spLocks noGrp="1"/>
          </p:cNvSpPr>
          <p:nvPr>
            <p:ph type="ctrTitle"/>
          </p:nvPr>
        </p:nvSpPr>
        <p:spPr>
          <a:xfrm>
            <a:off x="1432560" y="359898"/>
            <a:ext cx="7406640" cy="1472184"/>
          </a:xfrm>
        </p:spPr>
        <p:txBody>
          <a:bodyPr anchor="b"/>
          <a:lstStyle>
            <a:lvl1pPr algn="l">
              <a:defRPr/>
            </a:lvl1pPr>
            <a:extLst/>
          </a:lstStyle>
          <a:p>
            <a:r>
              <a:rPr kumimoji="0" lang="he-IL" smtClean="0"/>
              <a:t>לחץ כדי לערוך סגנון כותרת של תבנית בסיס</a:t>
            </a:r>
            <a:endParaRPr kumimoji="0" lang="en-US"/>
          </a:p>
        </p:txBody>
      </p:sp>
      <p:sp>
        <p:nvSpPr>
          <p:cNvPr id="22" name="כותרת משנה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he-IL" smtClean="0"/>
              <a:t>לחץ כדי לערוך סגנון כותרת משנה של תבנית בסיס</a:t>
            </a:r>
            <a:endParaRPr kumimoji="0" lang="en-US"/>
          </a:p>
        </p:txBody>
      </p:sp>
      <p:sp>
        <p:nvSpPr>
          <p:cNvPr id="7" name="מציין מיקום של תאריך 6"/>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20" name="מציין מיקום של כותרת תחתונה 19"/>
          <p:cNvSpPr>
            <a:spLocks noGrp="1"/>
          </p:cNvSpPr>
          <p:nvPr>
            <p:ph type="ftr" sz="quarter" idx="11"/>
          </p:nvPr>
        </p:nvSpPr>
        <p:spPr/>
        <p:txBody>
          <a:bodyPr/>
          <a:lstStyle>
            <a:extLst/>
          </a:lstStyle>
          <a:p>
            <a:endParaRPr lang="he-IL"/>
          </a:p>
        </p:txBody>
      </p:sp>
      <p:sp>
        <p:nvSpPr>
          <p:cNvPr id="10" name="מציין מיקום של מספר שקופית 9"/>
          <p:cNvSpPr>
            <a:spLocks noGrp="1"/>
          </p:cNvSpPr>
          <p:nvPr>
            <p:ph type="sldNum" sz="quarter" idx="12"/>
          </p:nvPr>
        </p:nvSpPr>
        <p:spPr/>
        <p:txBody>
          <a:bodyPr/>
          <a:lstStyle>
            <a:extLst/>
          </a:lstStyle>
          <a:p>
            <a:fld id="{39E8BC95-4A34-405E-B0F8-2B2CF2702978}" type="slidenum">
              <a:rPr lang="he-IL" smtClean="0"/>
              <a:t>‹#›</a:t>
            </a:fld>
            <a:endParaRPr lang="he-IL"/>
          </a:p>
        </p:txBody>
      </p:sp>
      <p:sp>
        <p:nvSpPr>
          <p:cNvPr id="8" name="אליפסה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אליפסה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9E8BC95-4A34-405E-B0F8-2B2CF2702978}" type="slidenum">
              <a:rPr lang="he-IL" smtClean="0"/>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7" name="מלבן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כותרת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9E8BC95-4A34-405E-B0F8-2B2CF2702978}" type="slidenum">
              <a:rPr lang="he-IL" smtClean="0"/>
              <a:t>‹#›</a:t>
            </a:fld>
            <a:endParaRPr lang="he-IL"/>
          </a:p>
        </p:txBody>
      </p:sp>
      <p:sp>
        <p:nvSpPr>
          <p:cNvPr id="10" name="מלבן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אליפסה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אליפסה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a:xfrm>
            <a:off x="1435608" y="274320"/>
            <a:ext cx="7498080" cy="1143000"/>
          </a:xfrm>
        </p:spPr>
        <p:txBody>
          <a:bodyPr/>
          <a:lstStyle>
            <a:extLst/>
          </a:lstStyle>
          <a:p>
            <a:r>
              <a:rPr kumimoji="0" lang="he-IL" smtClean="0"/>
              <a:t>לחץ כדי לערוך סגנון כותרת של תבנית בסיס</a:t>
            </a:r>
            <a:endParaRPr kumimoji="0" lang="en-US"/>
          </a:p>
        </p:txBody>
      </p:sp>
      <p:sp>
        <p:nvSpPr>
          <p:cNvPr id="3" name="מציין מיקום תוכן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6" name="מציין מיקום של כותרת תחתונה 5"/>
          <p:cNvSpPr>
            <a:spLocks noGrp="1"/>
          </p:cNvSpPr>
          <p:nvPr>
            <p:ph type="ftr" sz="quarter" idx="11"/>
          </p:nvPr>
        </p:nvSpPr>
        <p:spPr/>
        <p:txBody>
          <a:bodyPr/>
          <a:lstStyle>
            <a:extLst/>
          </a:lstStyle>
          <a:p>
            <a:endParaRPr lang="he-IL"/>
          </a:p>
        </p:txBody>
      </p:sp>
      <p:sp>
        <p:nvSpPr>
          <p:cNvPr id="7" name="מציין מיקום של מספר שקופית 6"/>
          <p:cNvSpPr>
            <a:spLocks noGrp="1"/>
          </p:cNvSpPr>
          <p:nvPr>
            <p:ph type="sldNum" sz="quarter" idx="12"/>
          </p:nvPr>
        </p:nvSpPr>
        <p:spPr/>
        <p:txBody>
          <a:bodyPr/>
          <a:lstStyle>
            <a:extLst/>
          </a:lstStyle>
          <a:p>
            <a:fld id="{39E8BC95-4A34-405E-B0F8-2B2CF2702978}" type="slidenum">
              <a:rPr lang="he-IL" smtClean="0"/>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8" name="מציין מיקום של כותרת תחתונה 7"/>
          <p:cNvSpPr>
            <a:spLocks noGrp="1"/>
          </p:cNvSpPr>
          <p:nvPr>
            <p:ph type="ftr" sz="quarter" idx="11"/>
          </p:nvPr>
        </p:nvSpPr>
        <p:spPr/>
        <p:txBody>
          <a:bodyPr/>
          <a:lstStyle>
            <a:extLst/>
          </a:lstStyle>
          <a:p>
            <a:endParaRPr lang="he-IL"/>
          </a:p>
        </p:txBody>
      </p:sp>
      <p:sp>
        <p:nvSpPr>
          <p:cNvPr id="9" name="מציין מיקום של מספר שקופית 8"/>
          <p:cNvSpPr>
            <a:spLocks noGrp="1"/>
          </p:cNvSpPr>
          <p:nvPr>
            <p:ph type="sldNum" sz="quarter" idx="12"/>
          </p:nvPr>
        </p:nvSpPr>
        <p:spPr/>
        <p:txBody>
          <a:bodyPr/>
          <a:lstStyle>
            <a:extLst/>
          </a:lstStyle>
          <a:p>
            <a:fld id="{39E8BC95-4A34-405E-B0F8-2B2CF2702978}" type="slidenum">
              <a:rPr lang="he-IL" smtClean="0"/>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a:xfrm>
            <a:off x="1435608" y="274320"/>
            <a:ext cx="7498080" cy="1143000"/>
          </a:xfrm>
        </p:spPr>
        <p:txBody>
          <a:bodyPr anchor="ctr"/>
          <a:lstStyle>
            <a:extLst/>
          </a:lstStyle>
          <a:p>
            <a:r>
              <a:rPr kumimoji="0" lang="he-IL" smtClean="0"/>
              <a:t>לחץ כדי לערוך סגנון כותרת של תבנית בסיס</a:t>
            </a:r>
            <a:endParaRPr kumimoji="0" lang="en-US"/>
          </a:p>
        </p:txBody>
      </p:sp>
      <p:sp>
        <p:nvSpPr>
          <p:cNvPr id="3" name="מציין מיקום של תאריך 2"/>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4" name="מציין מיקום של כותרת תחתונה 3"/>
          <p:cNvSpPr>
            <a:spLocks noGrp="1"/>
          </p:cNvSpPr>
          <p:nvPr>
            <p:ph type="ftr" sz="quarter" idx="11"/>
          </p:nvPr>
        </p:nvSpPr>
        <p:spPr/>
        <p:txBody>
          <a:bodyPr/>
          <a:lstStyle>
            <a:extLst/>
          </a:lstStyle>
          <a:p>
            <a:endParaRPr lang="he-IL"/>
          </a:p>
        </p:txBody>
      </p:sp>
      <p:sp>
        <p:nvSpPr>
          <p:cNvPr id="5" name="מציין מיקום של מספר שקופית 4"/>
          <p:cNvSpPr>
            <a:spLocks noGrp="1"/>
          </p:cNvSpPr>
          <p:nvPr>
            <p:ph type="sldNum" sz="quarter" idx="12"/>
          </p:nvPr>
        </p:nvSpPr>
        <p:spPr/>
        <p:txBody>
          <a:bodyPr/>
          <a:lstStyle>
            <a:extLst/>
          </a:lstStyle>
          <a:p>
            <a:fld id="{39E8BC95-4A34-405E-B0F8-2B2CF2702978}" type="slidenum">
              <a:rPr lang="he-IL" smtClean="0"/>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מלבן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מציין מיקום של תאריך 1"/>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3" name="מציין מיקום של כותרת תחתונה 2"/>
          <p:cNvSpPr>
            <a:spLocks noGrp="1"/>
          </p:cNvSpPr>
          <p:nvPr>
            <p:ph type="ftr" sz="quarter" idx="11"/>
          </p:nvPr>
        </p:nvSpPr>
        <p:spPr/>
        <p:txBody>
          <a:bodyPr/>
          <a:lstStyle>
            <a:extLst/>
          </a:lstStyle>
          <a:p>
            <a:endParaRPr lang="he-IL"/>
          </a:p>
        </p:txBody>
      </p:sp>
      <p:sp>
        <p:nvSpPr>
          <p:cNvPr id="4" name="מציין מיקום של מספר שקופית 3"/>
          <p:cNvSpPr>
            <a:spLocks noGrp="1"/>
          </p:cNvSpPr>
          <p:nvPr>
            <p:ph type="sldNum" sz="quarter" idx="12"/>
          </p:nvPr>
        </p:nvSpPr>
        <p:spPr/>
        <p:txBody>
          <a:bodyPr/>
          <a:lstStyle>
            <a:extLst/>
          </a:lstStyle>
          <a:p>
            <a:fld id="{39E8BC95-4A34-405E-B0F8-2B2CF2702978}" type="slidenum">
              <a:rPr lang="he-IL" smtClean="0"/>
              <a:t>‹#›</a:t>
            </a:fld>
            <a:endParaRPr lang="he-IL"/>
          </a:p>
        </p:txBody>
      </p:sp>
      <p:sp>
        <p:nvSpPr>
          <p:cNvPr id="6" name="מלבן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6" name="מציין מיקום של כותרת תחתונה 5"/>
          <p:cNvSpPr>
            <a:spLocks noGrp="1"/>
          </p:cNvSpPr>
          <p:nvPr>
            <p:ph type="ftr" sz="quarter" idx="11"/>
          </p:nvPr>
        </p:nvSpPr>
        <p:spPr/>
        <p:txBody>
          <a:bodyPr/>
          <a:lstStyle>
            <a:extLst/>
          </a:lstStyle>
          <a:p>
            <a:endParaRPr lang="he-IL"/>
          </a:p>
        </p:txBody>
      </p:sp>
      <p:sp>
        <p:nvSpPr>
          <p:cNvPr id="7" name="מציין מיקום של מספר שקופית 6"/>
          <p:cNvSpPr>
            <a:spLocks noGrp="1"/>
          </p:cNvSpPr>
          <p:nvPr>
            <p:ph type="sldNum" sz="quarter" idx="12"/>
          </p:nvPr>
        </p:nvSpPr>
        <p:spPr/>
        <p:txBody>
          <a:bodyPr/>
          <a:lstStyle>
            <a:extLst/>
          </a:lstStyle>
          <a:p>
            <a:fld id="{39E8BC95-4A34-405E-B0F8-2B2CF2702978}" type="slidenum">
              <a:rPr lang="he-IL" smtClean="0"/>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he-IL" smtClean="0"/>
              <a:t>לחץ כדי לערוך סגנון כותרת של תבנית בסיס</a:t>
            </a:r>
            <a:endParaRPr kumimoji="0" lang="en-US"/>
          </a:p>
        </p:txBody>
      </p:sp>
      <p:sp>
        <p:nvSpPr>
          <p:cNvPr id="5" name="מציין מיקום של תאריך 4"/>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6" name="מציין מיקום של כותרת תחתונה 5"/>
          <p:cNvSpPr>
            <a:spLocks noGrp="1"/>
          </p:cNvSpPr>
          <p:nvPr>
            <p:ph type="ftr" sz="quarter" idx="11"/>
          </p:nvPr>
        </p:nvSpPr>
        <p:spPr/>
        <p:txBody>
          <a:bodyPr/>
          <a:lstStyle>
            <a:extLst/>
          </a:lstStyle>
          <a:p>
            <a:endParaRPr lang="he-IL"/>
          </a:p>
        </p:txBody>
      </p:sp>
      <p:sp>
        <p:nvSpPr>
          <p:cNvPr id="7" name="מציין מיקום של מספר שקופית 6"/>
          <p:cNvSpPr>
            <a:spLocks noGrp="1"/>
          </p:cNvSpPr>
          <p:nvPr>
            <p:ph type="sldNum" sz="quarter" idx="12"/>
          </p:nvPr>
        </p:nvSpPr>
        <p:spPr/>
        <p:txBody>
          <a:bodyPr/>
          <a:lstStyle>
            <a:extLst/>
          </a:lstStyle>
          <a:p>
            <a:fld id="{39E8BC95-4A34-405E-B0F8-2B2CF2702978}" type="slidenum">
              <a:rPr lang="he-IL" smtClean="0"/>
              <a:t>‹#›</a:t>
            </a:fld>
            <a:endParaRPr lang="he-IL"/>
          </a:p>
        </p:txBody>
      </p:sp>
      <p:sp>
        <p:nvSpPr>
          <p:cNvPr id="8" name="מלבן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מציין מיקום של תמונה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he-IL" smtClean="0"/>
              <a:t>לחץ על הסמל כדי להוסיף תמונה</a:t>
            </a:r>
            <a:endParaRPr kumimoji="0" lang="en-US" dirty="0"/>
          </a:p>
        </p:txBody>
      </p:sp>
      <p:sp>
        <p:nvSpPr>
          <p:cNvPr id="9" name="תרשים זרימה: תהליך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תרשים זרימה: תהליך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מציין מיקום טקסט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he-IL" smtClean="0"/>
              <a:t>לחץ כדי לערוך סגנונות טקסט של תבנית בסיס</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9E8BC95-4A34-405E-B0F8-2B2CF2702978}" type="slidenum">
              <a:rPr lang="he-IL" smtClean="0"/>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858000" y="274639"/>
            <a:ext cx="1828800" cy="5851525"/>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1143000" y="274640"/>
            <a:ext cx="5562600" cy="585152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0905B978-C0D9-428F-B0BD-56F0E600BC12}" type="datetimeFigureOut">
              <a:rPr lang="he-IL" smtClean="0"/>
              <a:t>כ'/אייר/תשע"ז</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9E8BC95-4A34-405E-B0F8-2B2CF2702978}" type="slidenum">
              <a:rPr lang="he-IL" smtClean="0"/>
              <a:t>‹#›</a:t>
            </a:fld>
            <a:endParaRPr lang="he-I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rgbClr val="002060"/>
          </a:fgClr>
          <a:bgClr>
            <a:srgbClr val="002060"/>
          </a:bgClr>
        </a:pattFill>
        <a:effectLst/>
      </p:bgPr>
    </p:bg>
    <p:spTree>
      <p:nvGrpSpPr>
        <p:cNvPr id="1" name=""/>
        <p:cNvGrpSpPr/>
        <p:nvPr/>
      </p:nvGrpSpPr>
      <p:grpSpPr>
        <a:xfrm>
          <a:off x="0" y="0"/>
          <a:ext cx="0" cy="0"/>
          <a:chOff x="0" y="0"/>
          <a:chExt cx="0" cy="0"/>
        </a:xfrm>
      </p:grpSpPr>
      <p:sp>
        <p:nvSpPr>
          <p:cNvPr id="7" name="עוגה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אליפסה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טבעת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מלבן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מציין מיקום של כותרת 4"/>
          <p:cNvSpPr>
            <a:spLocks noGrp="1"/>
          </p:cNvSpPr>
          <p:nvPr>
            <p:ph type="title"/>
          </p:nvPr>
        </p:nvSpPr>
        <p:spPr>
          <a:xfrm>
            <a:off x="1435608" y="274638"/>
            <a:ext cx="7498080" cy="1143000"/>
          </a:xfrm>
          <a:prstGeom prst="rect">
            <a:avLst/>
          </a:prstGeom>
        </p:spPr>
        <p:txBody>
          <a:bodyPr anchor="ctr">
            <a:normAutofit/>
          </a:bodyPr>
          <a:lstStyle>
            <a:extLst/>
          </a:lstStyle>
          <a:p>
            <a:r>
              <a:rPr kumimoji="0" lang="he-IL" smtClean="0"/>
              <a:t>לחץ כדי לערוך סגנון כותרת של תבנית בסיס</a:t>
            </a:r>
            <a:endParaRPr kumimoji="0" lang="en-US"/>
          </a:p>
        </p:txBody>
      </p:sp>
      <p:sp>
        <p:nvSpPr>
          <p:cNvPr id="9" name="מציין מיקום טקסט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
        <p:nvSpPr>
          <p:cNvPr id="24" name="מציין מיקום של תאריך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905B978-C0D9-428F-B0BD-56F0E600BC12}" type="datetimeFigureOut">
              <a:rPr lang="he-IL" smtClean="0"/>
              <a:t>כ'/אייר/תשע"ז</a:t>
            </a:fld>
            <a:endParaRPr lang="he-IL"/>
          </a:p>
        </p:txBody>
      </p:sp>
      <p:sp>
        <p:nvSpPr>
          <p:cNvPr id="10" name="מציין מיקום של כותרת תחתונה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he-IL"/>
          </a:p>
        </p:txBody>
      </p:sp>
      <p:sp>
        <p:nvSpPr>
          <p:cNvPr id="22" name="מציין מיקום של מספר שקופית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9E8BC95-4A34-405E-B0F8-2B2CF2702978}" type="slidenum">
              <a:rPr lang="he-IL" smtClean="0"/>
              <a:t>‹#›</a:t>
            </a:fld>
            <a:endParaRPr lang="he-IL"/>
          </a:p>
        </p:txBody>
      </p:sp>
      <p:sp>
        <p:nvSpPr>
          <p:cNvPr id="15" name="מלבן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432560" y="2636912"/>
            <a:ext cx="7406640" cy="2736304"/>
          </a:xfrm>
        </p:spPr>
        <p:txBody>
          <a:bodyPr>
            <a:normAutofit fontScale="85000" lnSpcReduction="10000"/>
          </a:bodyPr>
          <a:lstStyle/>
          <a:p>
            <a:pPr algn="ctr"/>
            <a:r>
              <a:rPr lang="he-IL" sz="4800" b="1" dirty="0" smtClean="0">
                <a:solidFill>
                  <a:schemeClr val="accent6">
                    <a:lumMod val="50000"/>
                  </a:schemeClr>
                </a:solidFill>
              </a:rPr>
              <a:t>"שקיפות בתכניות הממשלה לקידום שילובם של יוצאי אתיופיה"</a:t>
            </a:r>
            <a:r>
              <a:rPr lang="he-IL" sz="4800" dirty="0" smtClean="0">
                <a:solidFill>
                  <a:schemeClr val="accent6">
                    <a:lumMod val="50000"/>
                  </a:schemeClr>
                </a:solidFill>
              </a:rPr>
              <a:t> </a:t>
            </a:r>
          </a:p>
          <a:p>
            <a:pPr algn="ctr"/>
            <a:r>
              <a:rPr lang="he-IL" sz="3500" b="1" dirty="0" smtClean="0">
                <a:solidFill>
                  <a:srgbClr val="002060"/>
                </a:solidFill>
              </a:rPr>
              <a:t>ועדה </a:t>
            </a:r>
            <a:r>
              <a:rPr lang="he-IL" sz="3500" b="1" dirty="0">
                <a:solidFill>
                  <a:srgbClr val="002060"/>
                </a:solidFill>
              </a:rPr>
              <a:t>מיוחדת ליישום הנגשת המידע הממשלתי ועקרונות שקיפותו </a:t>
            </a:r>
            <a:r>
              <a:rPr lang="he-IL" sz="3500" b="1" dirty="0" smtClean="0">
                <a:solidFill>
                  <a:srgbClr val="002060"/>
                </a:solidFill>
              </a:rPr>
              <a:t>לציבור</a:t>
            </a:r>
          </a:p>
          <a:p>
            <a:pPr algn="ctr"/>
            <a:r>
              <a:rPr lang="he-IL" sz="3500" b="1" dirty="0" smtClean="0">
                <a:solidFill>
                  <a:srgbClr val="002060"/>
                </a:solidFill>
              </a:rPr>
              <a:t>כנסת - </a:t>
            </a:r>
            <a:r>
              <a:rPr lang="he-IL" sz="3000" b="1" dirty="0" smtClean="0">
                <a:solidFill>
                  <a:srgbClr val="002060"/>
                </a:solidFill>
              </a:rPr>
              <a:t>16-05-17</a:t>
            </a:r>
            <a:r>
              <a:rPr lang="he-IL" sz="3500" b="1" dirty="0" smtClean="0">
                <a:solidFill>
                  <a:srgbClr val="002060"/>
                </a:solidFill>
              </a:rPr>
              <a:t>                </a:t>
            </a:r>
            <a:endParaRPr lang="he-IL" sz="3500" b="1" dirty="0">
              <a:solidFill>
                <a:srgbClr val="002060"/>
              </a:solidFill>
            </a:endParaRPr>
          </a:p>
        </p:txBody>
      </p:sp>
      <p:pic>
        <p:nvPicPr>
          <p:cNvPr id="4" name="תמונה 3"/>
          <p:cNvPicPr/>
          <p:nvPr/>
        </p:nvPicPr>
        <p:blipFill>
          <a:blip r:embed="rId2" cstate="print">
            <a:extLst>
              <a:ext uri="{28A0092B-C50C-407E-A947-70E740481C1C}">
                <a14:useLocalDpi xmlns:a14="http://schemas.microsoft.com/office/drawing/2010/main" val="0"/>
              </a:ext>
            </a:extLst>
          </a:blip>
          <a:stretch>
            <a:fillRect/>
          </a:stretch>
        </p:blipFill>
        <p:spPr>
          <a:xfrm>
            <a:off x="3851920" y="548680"/>
            <a:ext cx="2651125" cy="1495425"/>
          </a:xfrm>
          <a:prstGeom prst="rect">
            <a:avLst/>
          </a:prstGeom>
        </p:spPr>
      </p:pic>
    </p:spTree>
    <p:extLst>
      <p:ext uri="{BB962C8B-B14F-4D97-AF65-F5344CB8AC3E}">
        <p14:creationId xmlns:p14="http://schemas.microsoft.com/office/powerpoint/2010/main" val="1567618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fontScale="90000"/>
          </a:bodyPr>
          <a:lstStyle/>
          <a:p>
            <a:pPr algn="ctr"/>
            <a:r>
              <a:rPr lang="he-IL" b="1" dirty="0" smtClean="0">
                <a:solidFill>
                  <a:srgbClr val="002060"/>
                </a:solidFill>
              </a:rPr>
              <a:t>נתוני רקע - יוצאי אתיופיה תשע"ו </a:t>
            </a:r>
            <a:br>
              <a:rPr lang="he-IL" b="1" dirty="0" smtClean="0">
                <a:solidFill>
                  <a:srgbClr val="002060"/>
                </a:solidFill>
              </a:rPr>
            </a:br>
            <a:r>
              <a:rPr lang="he-IL" sz="2700" b="1" dirty="0" smtClean="0">
                <a:solidFill>
                  <a:srgbClr val="002060"/>
                </a:solidFill>
              </a:rPr>
              <a:t>(נתוני </a:t>
            </a:r>
            <a:r>
              <a:rPr lang="he-IL" sz="2700" b="1" dirty="0" err="1" smtClean="0">
                <a:solidFill>
                  <a:srgbClr val="002060"/>
                </a:solidFill>
              </a:rPr>
              <a:t>הלמ"ס</a:t>
            </a:r>
            <a:r>
              <a:rPr lang="he-IL" sz="2700" b="1" dirty="0" smtClean="0">
                <a:solidFill>
                  <a:srgbClr val="002060"/>
                </a:solidFill>
              </a:rPr>
              <a:t> נוב' 2016)</a:t>
            </a:r>
            <a:endParaRPr lang="he-IL" sz="2700" b="1" dirty="0">
              <a:solidFill>
                <a:srgbClr val="002060"/>
              </a:solidFill>
            </a:endParaRPr>
          </a:p>
        </p:txBody>
      </p:sp>
      <p:sp>
        <p:nvSpPr>
          <p:cNvPr id="3" name="מציין מיקום תוכן 2"/>
          <p:cNvSpPr>
            <a:spLocks noGrp="1"/>
          </p:cNvSpPr>
          <p:nvPr>
            <p:ph idx="1"/>
          </p:nvPr>
        </p:nvSpPr>
        <p:spPr>
          <a:xfrm>
            <a:off x="1435608" y="1447800"/>
            <a:ext cx="7498080" cy="4789512"/>
          </a:xfrm>
        </p:spPr>
        <p:txBody>
          <a:bodyPr>
            <a:normAutofit fontScale="92500" lnSpcReduction="10000"/>
          </a:bodyPr>
          <a:lstStyle/>
          <a:p>
            <a:pPr algn="just"/>
            <a:r>
              <a:rPr lang="he-IL" dirty="0" smtClean="0"/>
              <a:t>141.2 אלף יוצאי אתיופיה בישראל.</a:t>
            </a:r>
          </a:p>
          <a:p>
            <a:pPr algn="just"/>
            <a:r>
              <a:rPr lang="he-IL" dirty="0" smtClean="0"/>
              <a:t>86 אלף ילידי אתיופיה.</a:t>
            </a:r>
          </a:p>
          <a:p>
            <a:pPr algn="just"/>
            <a:r>
              <a:rPr lang="he-IL" dirty="0" smtClean="0"/>
              <a:t>55 אלף ילידי ישראל.</a:t>
            </a:r>
          </a:p>
          <a:p>
            <a:pPr algn="just"/>
            <a:r>
              <a:rPr lang="he-IL" dirty="0"/>
              <a:t>62% גרים במחוז המרכז ומחוז </a:t>
            </a:r>
            <a:r>
              <a:rPr lang="he-IL" dirty="0" smtClean="0"/>
              <a:t>דרום.</a:t>
            </a:r>
            <a:endParaRPr lang="he-IL" dirty="0"/>
          </a:p>
          <a:p>
            <a:pPr algn="just"/>
            <a:r>
              <a:rPr lang="he-IL" dirty="0" smtClean="0"/>
              <a:t>ב- תשע"ז לומדים 33,901 תלמידים יוצאי אתיופיה שהם 2.6% מהלומדים במערכת החינוך העברי.</a:t>
            </a:r>
          </a:p>
          <a:p>
            <a:pPr algn="just"/>
            <a:r>
              <a:rPr lang="he-IL" dirty="0" smtClean="0"/>
              <a:t>72% מהתלמידים הם ילידי הארץ.</a:t>
            </a:r>
          </a:p>
          <a:p>
            <a:pPr algn="just"/>
            <a:r>
              <a:rPr lang="he-IL" dirty="0" smtClean="0"/>
              <a:t>ב- 2014 88.5% מיוצאי אתיופיה ניגשו לבגרות, נתון </a:t>
            </a:r>
            <a:r>
              <a:rPr lang="he-IL" b="1" dirty="0" smtClean="0"/>
              <a:t>זהה</a:t>
            </a:r>
            <a:r>
              <a:rPr lang="he-IL" dirty="0" smtClean="0"/>
              <a:t> לשיעור בקרב החינוך העברי.</a:t>
            </a:r>
          </a:p>
          <a:p>
            <a:endParaRPr lang="he-IL" dirty="0" smtClean="0"/>
          </a:p>
          <a:p>
            <a:endParaRPr lang="he-IL" dirty="0"/>
          </a:p>
        </p:txBody>
      </p:sp>
    </p:spTree>
    <p:extLst>
      <p:ext uri="{BB962C8B-B14F-4D97-AF65-F5344CB8AC3E}">
        <p14:creationId xmlns:p14="http://schemas.microsoft.com/office/powerpoint/2010/main" val="35075221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r"/>
            <a:r>
              <a:rPr lang="he-IL" sz="3900" b="1" dirty="0" smtClean="0">
                <a:solidFill>
                  <a:srgbClr val="002060"/>
                </a:solidFill>
              </a:rPr>
              <a:t>המשך...</a:t>
            </a:r>
            <a:endParaRPr lang="he-IL" sz="3900" b="1" dirty="0">
              <a:solidFill>
                <a:srgbClr val="002060"/>
              </a:solidFill>
            </a:endParaRPr>
          </a:p>
        </p:txBody>
      </p:sp>
      <p:sp>
        <p:nvSpPr>
          <p:cNvPr id="3" name="מציין מיקום תוכן 2"/>
          <p:cNvSpPr>
            <a:spLocks noGrp="1"/>
          </p:cNvSpPr>
          <p:nvPr>
            <p:ph idx="1"/>
          </p:nvPr>
        </p:nvSpPr>
        <p:spPr/>
        <p:txBody>
          <a:bodyPr/>
          <a:lstStyle/>
          <a:p>
            <a:pPr algn="just"/>
            <a:r>
              <a:rPr lang="he-IL" dirty="0" smtClean="0"/>
              <a:t>54% יוצאי אתיופיה זכאים לתעודת בגרות לעומת 68% בקרב החינוך העברי.</a:t>
            </a:r>
          </a:p>
          <a:p>
            <a:pPr algn="just"/>
            <a:r>
              <a:rPr lang="he-IL" dirty="0" smtClean="0"/>
              <a:t>כ- 31% זכאים לבגרות העומדת בדרישות הסף לאוניברסיטה לעומת שיעור של 57% בקרב החינוך העברי.</a:t>
            </a:r>
          </a:p>
          <a:p>
            <a:pPr algn="just"/>
            <a:r>
              <a:rPr lang="he-IL" dirty="0" smtClean="0"/>
              <a:t>ב-תשע"ו למדו 2,966 סטודנטים יוצאי אתיופיה במוסדות להשכלה גבוה, 87% למדו לתואר ראשון, 12% לתואר שני, 0.6% לתואר שלישי.</a:t>
            </a:r>
            <a:endParaRPr lang="he-IL" dirty="0"/>
          </a:p>
        </p:txBody>
      </p:sp>
    </p:spTree>
    <p:extLst>
      <p:ext uri="{BB962C8B-B14F-4D97-AF65-F5344CB8AC3E}">
        <p14:creationId xmlns:p14="http://schemas.microsoft.com/office/powerpoint/2010/main" val="36574193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r"/>
            <a:r>
              <a:rPr lang="he-IL" sz="3900" b="1" dirty="0" smtClean="0">
                <a:solidFill>
                  <a:srgbClr val="002060"/>
                </a:solidFill>
              </a:rPr>
              <a:t>המשך...</a:t>
            </a:r>
            <a:endParaRPr lang="he-IL" sz="3900" b="1" dirty="0">
              <a:solidFill>
                <a:srgbClr val="002060"/>
              </a:solidFill>
            </a:endParaRPr>
          </a:p>
        </p:txBody>
      </p:sp>
      <p:sp>
        <p:nvSpPr>
          <p:cNvPr id="3" name="מציין מיקום תוכן 2"/>
          <p:cNvSpPr>
            <a:spLocks noGrp="1"/>
          </p:cNvSpPr>
          <p:nvPr>
            <p:ph idx="1"/>
          </p:nvPr>
        </p:nvSpPr>
        <p:spPr/>
        <p:txBody>
          <a:bodyPr/>
          <a:lstStyle/>
          <a:p>
            <a:pPr algn="just"/>
            <a:r>
              <a:rPr lang="he-IL" dirty="0" smtClean="0"/>
              <a:t>ההכנסה ברוטו בקרב משפחת יוצא אתיופיה הסתכמה ב- 12,538ש"ח לעומת 18,671 ₪ בקרב האוכלוסייה הכללית, כ- 33% פחות מהכנסה הממוצעת במשק.</a:t>
            </a:r>
          </a:p>
          <a:p>
            <a:pPr algn="just"/>
            <a:r>
              <a:rPr lang="he-IL" dirty="0" smtClean="0"/>
              <a:t>מספר הנפשות במשפחה יוצאת אתיופיה עומד על 4 נפשות לעומת 3.3 בכלל האוכלוסייה.</a:t>
            </a:r>
          </a:p>
          <a:p>
            <a:pPr algn="just"/>
            <a:r>
              <a:rPr lang="he-IL" dirty="0" smtClean="0"/>
              <a:t>מספר המפרנסים במשק בית של יוצאי אתיופיה 2 לעומת 1.5 בכלל משקי הבית. </a:t>
            </a:r>
            <a:endParaRPr lang="he-IL" dirty="0"/>
          </a:p>
        </p:txBody>
      </p:sp>
    </p:spTree>
    <p:extLst>
      <p:ext uri="{BB962C8B-B14F-4D97-AF65-F5344CB8AC3E}">
        <p14:creationId xmlns:p14="http://schemas.microsoft.com/office/powerpoint/2010/main" val="30533657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fontScale="90000"/>
          </a:bodyPr>
          <a:lstStyle/>
          <a:p>
            <a:pPr algn="ctr"/>
            <a:r>
              <a:rPr lang="he-IL" b="1" dirty="0" smtClean="0">
                <a:solidFill>
                  <a:srgbClr val="002060"/>
                </a:solidFill>
              </a:rPr>
              <a:t>החלטות ממשלה ותוכניות </a:t>
            </a:r>
            <a:br>
              <a:rPr lang="he-IL" b="1" dirty="0" smtClean="0">
                <a:solidFill>
                  <a:srgbClr val="002060"/>
                </a:solidFill>
              </a:rPr>
            </a:br>
            <a:r>
              <a:rPr lang="he-IL" b="1" dirty="0" smtClean="0">
                <a:solidFill>
                  <a:srgbClr val="002060"/>
                </a:solidFill>
              </a:rPr>
              <a:t>ליוצאי אתיופיה </a:t>
            </a:r>
            <a:endParaRPr lang="he-IL" b="1" dirty="0">
              <a:solidFill>
                <a:srgbClr val="002060"/>
              </a:solidFill>
            </a:endParaRPr>
          </a:p>
        </p:txBody>
      </p:sp>
      <p:sp>
        <p:nvSpPr>
          <p:cNvPr id="3" name="מציין מיקום תוכן 2"/>
          <p:cNvSpPr>
            <a:spLocks noGrp="1"/>
          </p:cNvSpPr>
          <p:nvPr>
            <p:ph idx="1"/>
          </p:nvPr>
        </p:nvSpPr>
        <p:spPr/>
        <p:txBody>
          <a:bodyPr/>
          <a:lstStyle/>
          <a:p>
            <a:pPr algn="just"/>
            <a:r>
              <a:rPr lang="he-IL" dirty="0" smtClean="0"/>
              <a:t>ביולי 2001 מתקבלת החלטת ממשלה להפעיל "פרויקט לאומי לקליטת עולי אתיופיה", בשיתוף הפדרציות היהודיות </a:t>
            </a:r>
            <a:r>
              <a:rPr lang="he-IL" dirty="0"/>
              <a:t>ב</a:t>
            </a:r>
            <a:r>
              <a:rPr lang="he-IL" dirty="0" smtClean="0"/>
              <a:t>צפון אמריקה בעלות של 630 מיליון דולר. </a:t>
            </a:r>
          </a:p>
          <a:p>
            <a:pPr algn="just"/>
            <a:r>
              <a:rPr lang="he-IL" dirty="0" smtClean="0"/>
              <a:t>ממשלת ישראל לא עמדה בהתחייבות.</a:t>
            </a:r>
          </a:p>
          <a:p>
            <a:pPr algn="just"/>
            <a:r>
              <a:rPr lang="he-IL" dirty="0" smtClean="0"/>
              <a:t>2004 פרויקט הלאומי מתמקד בתוכניות המיועדות לתגבור לימודי מכיתות ז'-י"ב.</a:t>
            </a:r>
          </a:p>
          <a:p>
            <a:pPr algn="just"/>
            <a:r>
              <a:rPr lang="he-IL" dirty="0" smtClean="0"/>
              <a:t>מידי שנה הפרויקט תוקצב ב- 9 מלש"ח. </a:t>
            </a:r>
            <a:endParaRPr lang="he-IL" dirty="0"/>
          </a:p>
        </p:txBody>
      </p:sp>
    </p:spTree>
    <p:extLst>
      <p:ext uri="{BB962C8B-B14F-4D97-AF65-F5344CB8AC3E}">
        <p14:creationId xmlns:p14="http://schemas.microsoft.com/office/powerpoint/2010/main" val="32642837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r"/>
            <a:r>
              <a:rPr lang="he-IL" sz="3900" b="1" dirty="0" smtClean="0">
                <a:solidFill>
                  <a:srgbClr val="002060"/>
                </a:solidFill>
              </a:rPr>
              <a:t>המשך...</a:t>
            </a:r>
            <a:endParaRPr lang="he-IL" sz="3900" b="1" dirty="0">
              <a:solidFill>
                <a:srgbClr val="002060"/>
              </a:solidFill>
            </a:endParaRPr>
          </a:p>
        </p:txBody>
      </p:sp>
      <p:sp>
        <p:nvSpPr>
          <p:cNvPr id="3" name="מציין מיקום תוכן 2"/>
          <p:cNvSpPr>
            <a:spLocks noGrp="1"/>
          </p:cNvSpPr>
          <p:nvPr>
            <p:ph idx="1"/>
          </p:nvPr>
        </p:nvSpPr>
        <p:spPr/>
        <p:txBody>
          <a:bodyPr>
            <a:normAutofit lnSpcReduction="10000"/>
          </a:bodyPr>
          <a:lstStyle/>
          <a:p>
            <a:pPr algn="just"/>
            <a:r>
              <a:rPr lang="he-IL" dirty="0" smtClean="0"/>
              <a:t>בעקבות מחאת פרשת הדם השנייה(2006)</a:t>
            </a:r>
            <a:r>
              <a:rPr lang="he-IL" dirty="0"/>
              <a:t> ב- 2008 </a:t>
            </a:r>
            <a:r>
              <a:rPr lang="he-IL" dirty="0" smtClean="0"/>
              <a:t> מתקבלת החלטת ממשלה נוספת "תכנית החומש", בתקצוב של 800 מלש"ח.</a:t>
            </a:r>
          </a:p>
          <a:p>
            <a:pPr algn="just"/>
            <a:r>
              <a:rPr lang="he-IL" dirty="0" smtClean="0"/>
              <a:t>ב- 2010 בעקבות העתירה </a:t>
            </a:r>
            <a:r>
              <a:rPr lang="he-IL" dirty="0" err="1" smtClean="0"/>
              <a:t>לבג"צ</a:t>
            </a:r>
            <a:r>
              <a:rPr lang="he-IL" dirty="0" smtClean="0"/>
              <a:t> של "מטה המאבק ליהודי אתיופיה" ו"אגודה ישראלית ליהודי אתיופיה", משרד רוה"מ מודיע על יתרה של 400 מלש"ח מתוך ה-800 מלש"ח להמשך תכניות ומשכנתאות לזוגות צעירים (למשרד רוה"מ ולמשרד הקליטה לא היה הסבר על שאלת הניצול התקציבי עד 2010).  </a:t>
            </a:r>
            <a:endParaRPr lang="he-IL" dirty="0"/>
          </a:p>
        </p:txBody>
      </p:sp>
    </p:spTree>
    <p:extLst>
      <p:ext uri="{BB962C8B-B14F-4D97-AF65-F5344CB8AC3E}">
        <p14:creationId xmlns:p14="http://schemas.microsoft.com/office/powerpoint/2010/main" val="19842264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r"/>
            <a:r>
              <a:rPr lang="he-IL" sz="3900" b="1" dirty="0" smtClean="0">
                <a:solidFill>
                  <a:srgbClr val="002060"/>
                </a:solidFill>
              </a:rPr>
              <a:t>המשך...</a:t>
            </a:r>
            <a:endParaRPr lang="he-IL" sz="3900" b="1" dirty="0">
              <a:solidFill>
                <a:srgbClr val="002060"/>
              </a:solidFill>
            </a:endParaRPr>
          </a:p>
        </p:txBody>
      </p:sp>
      <p:sp>
        <p:nvSpPr>
          <p:cNvPr id="3" name="מציין מיקום תוכן 2"/>
          <p:cNvSpPr>
            <a:spLocks noGrp="1"/>
          </p:cNvSpPr>
          <p:nvPr>
            <p:ph idx="1"/>
          </p:nvPr>
        </p:nvSpPr>
        <p:spPr/>
        <p:txBody>
          <a:bodyPr>
            <a:normAutofit lnSpcReduction="10000"/>
          </a:bodyPr>
          <a:lstStyle/>
          <a:p>
            <a:pPr algn="just"/>
            <a:r>
              <a:rPr lang="he-IL" dirty="0" smtClean="0"/>
              <a:t>במאי 2013 מתפרסם דוח מבקר המדינה</a:t>
            </a:r>
            <a:r>
              <a:rPr lang="he-IL" dirty="0"/>
              <a:t> </a:t>
            </a:r>
            <a:r>
              <a:rPr lang="he-IL" dirty="0" smtClean="0"/>
              <a:t>63ג</a:t>
            </a:r>
            <a:r>
              <a:rPr lang="he-IL" dirty="0"/>
              <a:t>'</a:t>
            </a:r>
            <a:r>
              <a:rPr lang="he-IL" dirty="0" smtClean="0"/>
              <a:t> "הבטים בקידום שילובם של יוצאי אתיופיה פגמים מהותיים בניהול התוכנית הלאומית"</a:t>
            </a:r>
          </a:p>
          <a:p>
            <a:pPr algn="just"/>
            <a:r>
              <a:rPr lang="he-IL" dirty="0" smtClean="0"/>
              <a:t>המבקר קובע כי הכספים לא הגיעו ליעדם, לא הייתה יד מכוונת, חוסר ניהול אפקטיבי, "הצינור הסופג" ומטיל את האחריות על כישלון התוכנית על משרד רוה"מ ומשרד הקליטה באי ניהול ותכלול התכנית. התוכניות לא היו מתואמות , </a:t>
            </a:r>
            <a:r>
              <a:rPr lang="he-IL" dirty="0" err="1" smtClean="0"/>
              <a:t>תקורות</a:t>
            </a:r>
            <a:r>
              <a:rPr lang="he-IL" dirty="0" smtClean="0"/>
              <a:t> כפולות...</a:t>
            </a:r>
          </a:p>
          <a:p>
            <a:endParaRPr lang="he-IL" dirty="0"/>
          </a:p>
        </p:txBody>
      </p:sp>
    </p:spTree>
    <p:extLst>
      <p:ext uri="{BB962C8B-B14F-4D97-AF65-F5344CB8AC3E}">
        <p14:creationId xmlns:p14="http://schemas.microsoft.com/office/powerpoint/2010/main" val="28988093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r"/>
            <a:r>
              <a:rPr lang="he-IL" sz="3900" b="1" dirty="0" smtClean="0">
                <a:solidFill>
                  <a:srgbClr val="002060"/>
                </a:solidFill>
              </a:rPr>
              <a:t>המשך</a:t>
            </a:r>
            <a:r>
              <a:rPr lang="he-IL" sz="3900" dirty="0" smtClean="0">
                <a:solidFill>
                  <a:srgbClr val="002060"/>
                </a:solidFill>
              </a:rPr>
              <a:t>...</a:t>
            </a:r>
            <a:endParaRPr lang="he-IL" sz="3900" dirty="0">
              <a:solidFill>
                <a:srgbClr val="002060"/>
              </a:solidFill>
            </a:endParaRPr>
          </a:p>
        </p:txBody>
      </p:sp>
      <p:sp>
        <p:nvSpPr>
          <p:cNvPr id="3" name="מציין מיקום תוכן 2"/>
          <p:cNvSpPr>
            <a:spLocks noGrp="1"/>
          </p:cNvSpPr>
          <p:nvPr>
            <p:ph idx="1"/>
          </p:nvPr>
        </p:nvSpPr>
        <p:spPr/>
        <p:txBody>
          <a:bodyPr>
            <a:normAutofit fontScale="92500" lnSpcReduction="10000"/>
          </a:bodyPr>
          <a:lstStyle/>
          <a:p>
            <a:pPr algn="just"/>
            <a:r>
              <a:rPr lang="he-IL" dirty="0" smtClean="0"/>
              <a:t>לדוגמה משכנתאות לזוגות צעירים מתוך 1,000 זוגות רק 2 זוגות ניצלו את המשכנתא עד 2014. בעקבות שינוי גובה ההלוואה וביטול רשימת אזורים, רכשו קרוב ל-200 </a:t>
            </a:r>
            <a:r>
              <a:rPr lang="he-IL" dirty="0" err="1" smtClean="0"/>
              <a:t>זו"צ</a:t>
            </a:r>
            <a:r>
              <a:rPr lang="he-IL" dirty="0" smtClean="0"/>
              <a:t> מתוך 1,000.</a:t>
            </a:r>
          </a:p>
          <a:p>
            <a:pPr algn="just"/>
            <a:r>
              <a:rPr lang="he-IL" dirty="0" smtClean="0"/>
              <a:t>בעקבות דוח המבקר, מתקבלת החלטת </a:t>
            </a:r>
            <a:r>
              <a:rPr lang="he-IL" dirty="0"/>
              <a:t>ממשלה 1300 מיום </a:t>
            </a:r>
            <a:r>
              <a:rPr lang="he-IL" dirty="0" smtClean="0"/>
              <a:t>9.2.14 "בעניין </a:t>
            </a:r>
            <a:r>
              <a:rPr lang="he-IL" dirty="0"/>
              <a:t>גיבוש תכנית לקידום שילובם המיטבי של יוצאי אתיופיה בחברה </a:t>
            </a:r>
            <a:r>
              <a:rPr lang="he-IL" dirty="0" smtClean="0"/>
              <a:t>הישראלית"</a:t>
            </a:r>
          </a:p>
          <a:p>
            <a:pPr algn="just"/>
            <a:r>
              <a:rPr lang="he-IL" dirty="0" smtClean="0"/>
              <a:t>במשך שנה מתקיים תהליך "הדרך החדשה" בהובלת משרד הקליטה בהשתתפות 12 משרדים ונקבעים אבני יסוד. </a:t>
            </a:r>
            <a:endParaRPr lang="he-IL" dirty="0"/>
          </a:p>
        </p:txBody>
      </p:sp>
    </p:spTree>
    <p:extLst>
      <p:ext uri="{BB962C8B-B14F-4D97-AF65-F5344CB8AC3E}">
        <p14:creationId xmlns:p14="http://schemas.microsoft.com/office/powerpoint/2010/main" val="16153762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ctr"/>
            <a:r>
              <a:rPr lang="he-IL" sz="3900" b="1" dirty="0" smtClean="0">
                <a:solidFill>
                  <a:srgbClr val="002060"/>
                </a:solidFill>
              </a:rPr>
              <a:t>אבני היסוד של "הדרך החדשה"</a:t>
            </a:r>
            <a:endParaRPr lang="he-IL" sz="3900" b="1" dirty="0">
              <a:solidFill>
                <a:srgbClr val="002060"/>
              </a:solidFill>
            </a:endParaRPr>
          </a:p>
        </p:txBody>
      </p:sp>
      <p:sp>
        <p:nvSpPr>
          <p:cNvPr id="3" name="מציין מיקום תוכן 2"/>
          <p:cNvSpPr>
            <a:spLocks noGrp="1"/>
          </p:cNvSpPr>
          <p:nvPr>
            <p:ph idx="1"/>
          </p:nvPr>
        </p:nvSpPr>
        <p:spPr/>
        <p:txBody>
          <a:bodyPr>
            <a:normAutofit/>
          </a:bodyPr>
          <a:lstStyle/>
          <a:p>
            <a:pPr marL="342900" lvl="0" indent="-342900" eaLnBrk="0" fontAlgn="base" hangingPunct="0">
              <a:spcBef>
                <a:spcPct val="20000"/>
              </a:spcBef>
              <a:spcAft>
                <a:spcPct val="0"/>
              </a:spcAft>
              <a:buClrTx/>
              <a:buSzTx/>
              <a:buFontTx/>
              <a:buChar char="•"/>
              <a:defRPr/>
            </a:pPr>
            <a:r>
              <a:rPr lang="he-IL" altLang="he-IL" sz="2800" b="1" kern="0" dirty="0" smtClean="0">
                <a:solidFill>
                  <a:prstClr val="black"/>
                </a:solidFill>
                <a:latin typeface="Arial"/>
              </a:rPr>
              <a:t>1</a:t>
            </a:r>
            <a:r>
              <a:rPr lang="he-IL" altLang="he-IL" b="1" kern="0" dirty="0" smtClean="0">
                <a:solidFill>
                  <a:prstClr val="black"/>
                </a:solidFill>
                <a:latin typeface="Arial"/>
              </a:rPr>
              <a:t>- שילוב מיטבי </a:t>
            </a:r>
            <a:r>
              <a:rPr lang="he-IL" altLang="he-IL" kern="0" dirty="0" smtClean="0">
                <a:solidFill>
                  <a:prstClr val="black"/>
                </a:solidFill>
                <a:latin typeface="Arial"/>
              </a:rPr>
              <a:t>- </a:t>
            </a:r>
            <a:r>
              <a:rPr lang="he-IL" altLang="he-IL" sz="2000" kern="0" dirty="0" smtClean="0">
                <a:solidFill>
                  <a:prstClr val="black"/>
                </a:solidFill>
                <a:latin typeface="Arial"/>
              </a:rPr>
              <a:t>סגירת </a:t>
            </a:r>
            <a:r>
              <a:rPr lang="he-IL" altLang="he-IL" sz="2000" kern="0" dirty="0">
                <a:solidFill>
                  <a:prstClr val="black"/>
                </a:solidFill>
                <a:latin typeface="Arial"/>
              </a:rPr>
              <a:t>תכניות מבדלות</a:t>
            </a:r>
          </a:p>
          <a:p>
            <a:pPr marL="342900" lvl="0" indent="-342900" eaLnBrk="0" fontAlgn="base" hangingPunct="0">
              <a:spcBef>
                <a:spcPct val="20000"/>
              </a:spcBef>
              <a:spcAft>
                <a:spcPct val="0"/>
              </a:spcAft>
              <a:buClrTx/>
              <a:buSzTx/>
              <a:buFontTx/>
              <a:buChar char="•"/>
              <a:defRPr/>
            </a:pPr>
            <a:r>
              <a:rPr lang="he-IL" altLang="he-IL" b="1" kern="0" dirty="0" smtClean="0">
                <a:solidFill>
                  <a:prstClr val="black"/>
                </a:solidFill>
                <a:latin typeface="Arial"/>
              </a:rPr>
              <a:t>2- רב גוניות בקרב יוצאי אתיופיה </a:t>
            </a:r>
            <a:r>
              <a:rPr lang="he-IL" altLang="he-IL" kern="0" dirty="0" smtClean="0">
                <a:solidFill>
                  <a:prstClr val="black"/>
                </a:solidFill>
                <a:latin typeface="Arial"/>
              </a:rPr>
              <a:t>-</a:t>
            </a:r>
            <a:r>
              <a:rPr lang="he-IL" altLang="he-IL" b="1" kern="0" dirty="0" smtClean="0">
                <a:solidFill>
                  <a:prstClr val="black"/>
                </a:solidFill>
                <a:latin typeface="Arial"/>
              </a:rPr>
              <a:t> </a:t>
            </a:r>
            <a:r>
              <a:rPr lang="he-IL" sz="2000" kern="0" dirty="0" smtClean="0">
                <a:solidFill>
                  <a:prstClr val="black"/>
                </a:solidFill>
                <a:latin typeface="Arial"/>
              </a:rPr>
              <a:t>נקודת המוצא היא שיש להתייחס ליוצאי אתיופיה כאוכלוסייה מגוונת שאינה מקשה אחת. </a:t>
            </a:r>
            <a:endParaRPr lang="he-IL" altLang="he-IL" sz="2000" b="1" kern="0" dirty="0" smtClean="0">
              <a:solidFill>
                <a:prstClr val="black"/>
              </a:solidFill>
              <a:latin typeface="Arial"/>
            </a:endParaRPr>
          </a:p>
          <a:p>
            <a:pPr marL="342900" lvl="0" indent="-342900" eaLnBrk="0" fontAlgn="base" hangingPunct="0">
              <a:spcBef>
                <a:spcPct val="20000"/>
              </a:spcBef>
              <a:spcAft>
                <a:spcPct val="0"/>
              </a:spcAft>
              <a:buClrTx/>
              <a:buSzTx/>
              <a:buFontTx/>
              <a:buChar char="•"/>
              <a:defRPr/>
            </a:pPr>
            <a:r>
              <a:rPr lang="he-IL" altLang="he-IL" b="1" kern="0" dirty="0" smtClean="0">
                <a:latin typeface="Arial"/>
              </a:rPr>
              <a:t>3- </a:t>
            </a:r>
            <a:r>
              <a:rPr lang="he-IL" altLang="he-IL" b="1" kern="0" dirty="0">
                <a:latin typeface="Arial"/>
              </a:rPr>
              <a:t>חיזוק התא המשפחתי </a:t>
            </a:r>
          </a:p>
          <a:p>
            <a:pPr marL="342900" lvl="0" indent="-342900" eaLnBrk="0" fontAlgn="base" hangingPunct="0">
              <a:spcBef>
                <a:spcPct val="20000"/>
              </a:spcBef>
              <a:spcAft>
                <a:spcPct val="0"/>
              </a:spcAft>
              <a:buClrTx/>
              <a:buSzTx/>
              <a:buFontTx/>
              <a:buChar char="•"/>
              <a:defRPr/>
            </a:pPr>
            <a:r>
              <a:rPr lang="he-IL" altLang="he-IL" b="1" kern="0" dirty="0">
                <a:solidFill>
                  <a:prstClr val="black"/>
                </a:solidFill>
                <a:latin typeface="Arial"/>
              </a:rPr>
              <a:t>4- סגירת פערים </a:t>
            </a:r>
            <a:r>
              <a:rPr lang="he-IL" sz="2000" kern="0" dirty="0">
                <a:solidFill>
                  <a:prstClr val="black"/>
                </a:solidFill>
                <a:latin typeface="Arial"/>
              </a:rPr>
              <a:t>הצלחה תהיה במצב בו המדדים בקרב יוצאי אתיופיה, יהיו זהים למדדים בכלל החברה הישראלית. </a:t>
            </a:r>
            <a:endParaRPr lang="he-IL" altLang="he-IL" sz="2000" b="1" kern="0" dirty="0">
              <a:solidFill>
                <a:prstClr val="black"/>
              </a:solidFill>
              <a:latin typeface="Arial"/>
            </a:endParaRPr>
          </a:p>
          <a:p>
            <a:pPr marL="342900" lvl="0" indent="-342900" eaLnBrk="0" fontAlgn="base" hangingPunct="0">
              <a:spcBef>
                <a:spcPct val="20000"/>
              </a:spcBef>
              <a:spcAft>
                <a:spcPct val="0"/>
              </a:spcAft>
              <a:buClrTx/>
              <a:buSzTx/>
              <a:buFontTx/>
              <a:buChar char="•"/>
              <a:defRPr/>
            </a:pPr>
            <a:r>
              <a:rPr lang="he-IL" altLang="he-IL" b="1" kern="0" dirty="0">
                <a:solidFill>
                  <a:prstClr val="black"/>
                </a:solidFill>
                <a:latin typeface="Arial"/>
              </a:rPr>
              <a:t>5- מצוינות </a:t>
            </a:r>
            <a:r>
              <a:rPr lang="he-IL" altLang="he-IL" b="1" kern="0" dirty="0" smtClean="0">
                <a:solidFill>
                  <a:prstClr val="black"/>
                </a:solidFill>
                <a:latin typeface="Arial"/>
              </a:rPr>
              <a:t>ומנהיגות</a:t>
            </a:r>
            <a:endParaRPr lang="he-IL" altLang="he-IL" kern="0" dirty="0" smtClean="0">
              <a:solidFill>
                <a:prstClr val="black"/>
              </a:solidFill>
              <a:latin typeface="Arial"/>
            </a:endParaRPr>
          </a:p>
          <a:p>
            <a:pPr marL="342900" lvl="0" indent="-342900" eaLnBrk="0" fontAlgn="base" hangingPunct="0">
              <a:spcBef>
                <a:spcPct val="20000"/>
              </a:spcBef>
              <a:spcAft>
                <a:spcPct val="0"/>
              </a:spcAft>
              <a:buClrTx/>
              <a:buSzTx/>
              <a:buFontTx/>
              <a:buChar char="•"/>
              <a:defRPr/>
            </a:pPr>
            <a:r>
              <a:rPr lang="he-IL" altLang="he-IL" b="1" kern="0" dirty="0" smtClean="0">
                <a:solidFill>
                  <a:prstClr val="black"/>
                </a:solidFill>
                <a:latin typeface="Arial"/>
              </a:rPr>
              <a:t>6- </a:t>
            </a:r>
            <a:r>
              <a:rPr lang="he-IL" altLang="he-IL" b="1" kern="0" dirty="0">
                <a:solidFill>
                  <a:prstClr val="black"/>
                </a:solidFill>
                <a:latin typeface="Arial"/>
              </a:rPr>
              <a:t>החברה הישראלית </a:t>
            </a:r>
            <a:r>
              <a:rPr lang="he-IL" sz="2000" kern="0" dirty="0">
                <a:solidFill>
                  <a:prstClr val="black"/>
                </a:solidFill>
                <a:latin typeface="Arial"/>
              </a:rPr>
              <a:t>על החברה הישראלית להיאבק בתופעות של גזענות והפליה, גלויות וסמויות ולפעול לעקרן מן השורש</a:t>
            </a:r>
            <a:endParaRPr lang="he-IL" altLang="he-IL" sz="2000" b="1" kern="0" dirty="0">
              <a:solidFill>
                <a:prstClr val="black"/>
              </a:solidFill>
              <a:latin typeface="Arial"/>
            </a:endParaRPr>
          </a:p>
          <a:p>
            <a:pPr marL="0" lvl="0" indent="0" eaLnBrk="0" fontAlgn="base" hangingPunct="0">
              <a:spcBef>
                <a:spcPct val="20000"/>
              </a:spcBef>
              <a:spcAft>
                <a:spcPct val="0"/>
              </a:spcAft>
              <a:buClrTx/>
              <a:buSzTx/>
              <a:buNone/>
              <a:defRPr/>
            </a:pPr>
            <a:endParaRPr lang="en-US" altLang="he-IL" sz="2800" b="1" kern="0" dirty="0">
              <a:solidFill>
                <a:prstClr val="black"/>
              </a:solidFill>
              <a:latin typeface="Arial"/>
            </a:endParaRPr>
          </a:p>
          <a:p>
            <a:endParaRPr lang="he-IL" dirty="0"/>
          </a:p>
        </p:txBody>
      </p:sp>
    </p:spTree>
    <p:extLst>
      <p:ext uri="{BB962C8B-B14F-4D97-AF65-F5344CB8AC3E}">
        <p14:creationId xmlns:p14="http://schemas.microsoft.com/office/powerpoint/2010/main" val="8690215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ctr"/>
            <a:r>
              <a:rPr lang="he-IL" sz="3900" b="1" dirty="0" smtClean="0">
                <a:solidFill>
                  <a:srgbClr val="002060"/>
                </a:solidFill>
              </a:rPr>
              <a:t>החלטת ממשלה 324</a:t>
            </a:r>
            <a:endParaRPr lang="he-IL" sz="3900" b="1" dirty="0">
              <a:solidFill>
                <a:srgbClr val="002060"/>
              </a:solidFill>
            </a:endParaRPr>
          </a:p>
        </p:txBody>
      </p:sp>
      <p:sp>
        <p:nvSpPr>
          <p:cNvPr id="3" name="מציין מיקום תוכן 2"/>
          <p:cNvSpPr>
            <a:spLocks noGrp="1"/>
          </p:cNvSpPr>
          <p:nvPr>
            <p:ph idx="1"/>
          </p:nvPr>
        </p:nvSpPr>
        <p:spPr/>
        <p:txBody>
          <a:bodyPr/>
          <a:lstStyle/>
          <a:p>
            <a:pPr marL="82296" indent="0">
              <a:buNone/>
            </a:pPr>
            <a:r>
              <a:rPr lang="he-IL" dirty="0" smtClean="0"/>
              <a:t>בעקבות מחאת -2015 הוקמה וועדת שרים בראשות ראש הממשלה, ומתקבלת החלטה נוספת המבוססת על אבני היסוד של הדרך החדשה 324.</a:t>
            </a:r>
            <a:endParaRPr lang="he-IL" dirty="0"/>
          </a:p>
          <a:p>
            <a:pPr marL="82296" indent="0">
              <a:buNone/>
            </a:pPr>
            <a:endParaRPr lang="he-IL" b="1" dirty="0"/>
          </a:p>
          <a:p>
            <a:pPr marL="82296" indent="0" algn="ctr">
              <a:buNone/>
            </a:pPr>
            <a:r>
              <a:rPr lang="he-IL" b="1" dirty="0" smtClean="0"/>
              <a:t>"מדיניות </a:t>
            </a:r>
            <a:r>
              <a:rPr lang="he-IL" b="1" dirty="0"/>
              <a:t>ממשלתית לקידום שילובם של אזרחי ישראל ממוצא אתיופי בחברה </a:t>
            </a:r>
            <a:r>
              <a:rPr lang="he-IL" b="1" dirty="0" smtClean="0"/>
              <a:t>הישראלית" </a:t>
            </a:r>
          </a:p>
          <a:p>
            <a:pPr marL="82296" indent="0">
              <a:buNone/>
            </a:pPr>
            <a:endParaRPr lang="he-IL" dirty="0" smtClean="0"/>
          </a:p>
          <a:p>
            <a:pPr marL="82296" indent="0">
              <a:buNone/>
            </a:pPr>
            <a:endParaRPr lang="he-IL" dirty="0"/>
          </a:p>
        </p:txBody>
      </p:sp>
    </p:spTree>
    <p:extLst>
      <p:ext uri="{BB962C8B-B14F-4D97-AF65-F5344CB8AC3E}">
        <p14:creationId xmlns:p14="http://schemas.microsoft.com/office/powerpoint/2010/main" val="33142794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ctr"/>
            <a:r>
              <a:rPr lang="he-IL" sz="3900" b="1" dirty="0" smtClean="0">
                <a:solidFill>
                  <a:srgbClr val="002060"/>
                </a:solidFill>
              </a:rPr>
              <a:t>התוכנית הממשלתית </a:t>
            </a:r>
            <a:endParaRPr lang="he-IL" sz="3900" b="1" dirty="0">
              <a:solidFill>
                <a:srgbClr val="002060"/>
              </a:solidFill>
            </a:endParaRPr>
          </a:p>
        </p:txBody>
      </p:sp>
      <p:sp>
        <p:nvSpPr>
          <p:cNvPr id="3" name="מציין מיקום תוכן 2"/>
          <p:cNvSpPr>
            <a:spLocks noGrp="1"/>
          </p:cNvSpPr>
          <p:nvPr>
            <p:ph idx="1"/>
          </p:nvPr>
        </p:nvSpPr>
        <p:spPr/>
        <p:txBody>
          <a:bodyPr>
            <a:normAutofit lnSpcReduction="10000"/>
          </a:bodyPr>
          <a:lstStyle/>
          <a:p>
            <a:pPr algn="just"/>
            <a:r>
              <a:rPr lang="he-IL" dirty="0" smtClean="0"/>
              <a:t>וועדת השרים בראשות ראש הממשלה מאשרת את תכניות המשרדים ותקציביהם:</a:t>
            </a:r>
          </a:p>
          <a:p>
            <a:pPr algn="just"/>
            <a:r>
              <a:rPr lang="he-IL" b="1" dirty="0" smtClean="0"/>
              <a:t>הוקם מטה היישום במשרד רוה"מ – </a:t>
            </a:r>
            <a:r>
              <a:rPr lang="he-IL" dirty="0" smtClean="0"/>
              <a:t>(בנוב' 2016)</a:t>
            </a:r>
          </a:p>
          <a:p>
            <a:pPr algn="just"/>
            <a:r>
              <a:rPr lang="he-IL" b="1" dirty="0" smtClean="0"/>
              <a:t>משרד החינוך- 192מלש"ח </a:t>
            </a:r>
            <a:r>
              <a:rPr lang="he-IL" dirty="0" smtClean="0"/>
              <a:t>על פני ארבע שנים ( 44% מסה"כ התקציב).</a:t>
            </a:r>
          </a:p>
          <a:p>
            <a:pPr algn="just"/>
            <a:r>
              <a:rPr lang="he-IL" b="1" dirty="0" smtClean="0"/>
              <a:t>משרד הבריאות- 19.6 </a:t>
            </a:r>
            <a:r>
              <a:rPr lang="he-IL" dirty="0" smtClean="0"/>
              <a:t>מלש"ח ל- 4 שנים </a:t>
            </a:r>
          </a:p>
          <a:p>
            <a:pPr algn="just"/>
            <a:r>
              <a:rPr lang="he-IL" b="1" dirty="0" smtClean="0"/>
              <a:t>משרד הרווחה- 80 </a:t>
            </a:r>
            <a:r>
              <a:rPr lang="he-IL" dirty="0" smtClean="0"/>
              <a:t>מלש"ח  </a:t>
            </a:r>
            <a:r>
              <a:rPr lang="he-IL" b="1" dirty="0" smtClean="0"/>
              <a:t>        "</a:t>
            </a:r>
          </a:p>
          <a:p>
            <a:pPr algn="just"/>
            <a:r>
              <a:rPr lang="he-IL" b="1" dirty="0" smtClean="0"/>
              <a:t>משרד הכלכלה – 55.13</a:t>
            </a:r>
            <a:r>
              <a:rPr lang="he-IL" dirty="0" smtClean="0"/>
              <a:t> </a:t>
            </a:r>
            <a:r>
              <a:rPr lang="he-IL" dirty="0" err="1" smtClean="0"/>
              <a:t>מלש"ח</a:t>
            </a:r>
            <a:r>
              <a:rPr lang="he-IL" dirty="0" smtClean="0"/>
              <a:t>  </a:t>
            </a:r>
            <a:r>
              <a:rPr lang="he-IL" b="1" dirty="0" smtClean="0"/>
              <a:t>"</a:t>
            </a:r>
          </a:p>
        </p:txBody>
      </p:sp>
    </p:spTree>
    <p:extLst>
      <p:ext uri="{BB962C8B-B14F-4D97-AF65-F5344CB8AC3E}">
        <p14:creationId xmlns:p14="http://schemas.microsoft.com/office/powerpoint/2010/main" val="17237149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ctr"/>
            <a:r>
              <a:rPr lang="he-IL" sz="3900" b="1" dirty="0" smtClean="0">
                <a:solidFill>
                  <a:srgbClr val="002060"/>
                </a:solidFill>
              </a:rPr>
              <a:t>המשך התוכנית הממשלתית</a:t>
            </a:r>
            <a:endParaRPr lang="he-IL" sz="3900" b="1" dirty="0">
              <a:solidFill>
                <a:srgbClr val="002060"/>
              </a:solidFill>
            </a:endParaRPr>
          </a:p>
        </p:txBody>
      </p:sp>
      <p:sp>
        <p:nvSpPr>
          <p:cNvPr id="3" name="מציין מיקום תוכן 2"/>
          <p:cNvSpPr>
            <a:spLocks noGrp="1"/>
          </p:cNvSpPr>
          <p:nvPr>
            <p:ph idx="1"/>
          </p:nvPr>
        </p:nvSpPr>
        <p:spPr/>
        <p:txBody>
          <a:bodyPr>
            <a:normAutofit fontScale="85000" lnSpcReduction="10000"/>
          </a:bodyPr>
          <a:lstStyle/>
          <a:p>
            <a:pPr algn="just"/>
            <a:r>
              <a:rPr lang="he-IL" sz="3800" b="1" dirty="0"/>
              <a:t>המשרד לביטחון פנים </a:t>
            </a:r>
            <a:r>
              <a:rPr lang="he-IL" b="1" dirty="0" smtClean="0"/>
              <a:t>- 22 מלש"ח לשנה</a:t>
            </a:r>
            <a:r>
              <a:rPr lang="he-IL" dirty="0" smtClean="0"/>
              <a:t>.</a:t>
            </a:r>
          </a:p>
          <a:p>
            <a:pPr algn="just"/>
            <a:r>
              <a:rPr lang="he-IL" sz="3800" b="1" dirty="0" smtClean="0"/>
              <a:t>משרד התרבות והספורט </a:t>
            </a:r>
            <a:r>
              <a:rPr lang="he-IL" b="1" dirty="0" smtClean="0"/>
              <a:t>– 19 מלש"ח </a:t>
            </a:r>
            <a:r>
              <a:rPr lang="he-IL" dirty="0" smtClean="0"/>
              <a:t>ל- 4 שנים.</a:t>
            </a:r>
            <a:endParaRPr lang="he-IL" dirty="0"/>
          </a:p>
          <a:p>
            <a:pPr algn="just"/>
            <a:r>
              <a:rPr lang="he-IL" sz="3800" b="1" dirty="0" smtClean="0"/>
              <a:t>משרד הביטחון - </a:t>
            </a:r>
            <a:r>
              <a:rPr lang="he-IL" dirty="0" smtClean="0"/>
              <a:t>(צה"ל) לא פרסם את תקצובו.</a:t>
            </a:r>
          </a:p>
          <a:p>
            <a:pPr algn="just"/>
            <a:r>
              <a:rPr lang="he-IL" sz="3800" b="1" dirty="0" smtClean="0"/>
              <a:t>משרד השיכון- </a:t>
            </a:r>
            <a:r>
              <a:rPr lang="he-IL" dirty="0" smtClean="0"/>
              <a:t>הלוואות </a:t>
            </a:r>
            <a:r>
              <a:rPr lang="he-IL" dirty="0"/>
              <a:t>ל- 800 </a:t>
            </a:r>
            <a:r>
              <a:rPr lang="he-IL" dirty="0" err="1" smtClean="0"/>
              <a:t>זו"צ</a:t>
            </a:r>
            <a:r>
              <a:rPr lang="he-IL" dirty="0" smtClean="0"/>
              <a:t> ל- 4 שנים 480 מ'. והתחדשות עירונית ל-3 יישובים, 5 </a:t>
            </a:r>
            <a:r>
              <a:rPr lang="he-IL" dirty="0"/>
              <a:t>שכנות </a:t>
            </a:r>
            <a:r>
              <a:rPr lang="he-IL" dirty="0" smtClean="0"/>
              <a:t>(נתניה- דורה, נאות שקד ונורדאו, רחובות – קריית משה וראשון לציון- רמת אליהו) 120 מ'.</a:t>
            </a:r>
          </a:p>
          <a:p>
            <a:pPr algn="just"/>
            <a:r>
              <a:rPr lang="he-IL" sz="3800" b="1" dirty="0" smtClean="0"/>
              <a:t>משרד המשפטים- </a:t>
            </a:r>
            <a:r>
              <a:rPr lang="he-IL" dirty="0" smtClean="0"/>
              <a:t>לא פרסם תקציב. הוקמה "יחידת תיאום" למאבק בגזענות</a:t>
            </a:r>
          </a:p>
          <a:p>
            <a:endParaRPr lang="he-IL" dirty="0"/>
          </a:p>
        </p:txBody>
      </p:sp>
    </p:spTree>
    <p:extLst>
      <p:ext uri="{BB962C8B-B14F-4D97-AF65-F5344CB8AC3E}">
        <p14:creationId xmlns:p14="http://schemas.microsoft.com/office/powerpoint/2010/main" val="31762185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ctr"/>
            <a:r>
              <a:rPr lang="he-IL" sz="3900" b="1" dirty="0" smtClean="0">
                <a:solidFill>
                  <a:srgbClr val="002060"/>
                </a:solidFill>
              </a:rPr>
              <a:t>נקודות לדיון</a:t>
            </a:r>
            <a:endParaRPr lang="he-IL" sz="3900" b="1" dirty="0">
              <a:solidFill>
                <a:srgbClr val="002060"/>
              </a:solidFill>
            </a:endParaRPr>
          </a:p>
        </p:txBody>
      </p:sp>
      <p:sp>
        <p:nvSpPr>
          <p:cNvPr id="3" name="מציין מיקום תוכן 2"/>
          <p:cNvSpPr>
            <a:spLocks noGrp="1"/>
          </p:cNvSpPr>
          <p:nvPr>
            <p:ph idx="1"/>
          </p:nvPr>
        </p:nvSpPr>
        <p:spPr/>
        <p:txBody>
          <a:bodyPr>
            <a:normAutofit/>
          </a:bodyPr>
          <a:lstStyle/>
          <a:p>
            <a:pPr marL="596646" indent="-514350" algn="just">
              <a:buFont typeface="+mj-lt"/>
              <a:buAutoNum type="arabicPeriod"/>
            </a:pPr>
            <a:r>
              <a:rPr lang="he-IL" dirty="0" smtClean="0"/>
              <a:t>אף אחד מהמשרדים לא עומד בעקרונות אבני היסוד. </a:t>
            </a:r>
          </a:p>
          <a:p>
            <a:pPr marL="596646" indent="-514350" algn="just">
              <a:buFont typeface="+mj-lt"/>
              <a:buAutoNum type="arabicPeriod"/>
            </a:pPr>
            <a:r>
              <a:rPr lang="he-IL" dirty="0" smtClean="0"/>
              <a:t>אין שקיפות ושיתוף הציבור לאופן בו מתקבלות החלטות והתקצוב.</a:t>
            </a:r>
          </a:p>
          <a:p>
            <a:pPr marL="596646" indent="-514350" algn="just">
              <a:buFont typeface="+mj-lt"/>
              <a:buAutoNum type="arabicPeriod"/>
            </a:pPr>
            <a:r>
              <a:rPr lang="he-IL" dirty="0" smtClean="0"/>
              <a:t>תפישת המשרדים את </a:t>
            </a:r>
            <a:r>
              <a:rPr lang="he-IL" dirty="0"/>
              <a:t>יוצאי אתיופיה "כבעיה</a:t>
            </a:r>
            <a:r>
              <a:rPr lang="he-IL" dirty="0" smtClean="0"/>
              <a:t>",  </a:t>
            </a:r>
            <a:r>
              <a:rPr lang="he-IL" dirty="0"/>
              <a:t>במקום לעבוד על שינוי התפישה </a:t>
            </a:r>
            <a:r>
              <a:rPr lang="he-IL" dirty="0" smtClean="0"/>
              <a:t>למתן מענה אובייקטיבי לצרכים (לדוגמא</a:t>
            </a:r>
            <a:r>
              <a:rPr lang="he-IL" dirty="0"/>
              <a:t>, מ. החינוך, המשטרה, מ. הכלכלה וכו</a:t>
            </a:r>
            <a:r>
              <a:rPr lang="he-IL" dirty="0" smtClean="0"/>
              <a:t>'). </a:t>
            </a:r>
          </a:p>
          <a:p>
            <a:pPr marL="82296" indent="0" algn="just">
              <a:buNone/>
            </a:pPr>
            <a:endParaRPr lang="he-IL" dirty="0" smtClean="0"/>
          </a:p>
          <a:p>
            <a:pPr marL="82296" indent="0">
              <a:buNone/>
            </a:pPr>
            <a:endParaRPr lang="he-IL" dirty="0"/>
          </a:p>
          <a:p>
            <a:endParaRPr lang="he-IL" dirty="0"/>
          </a:p>
        </p:txBody>
      </p:sp>
    </p:spTree>
    <p:extLst>
      <p:ext uri="{BB962C8B-B14F-4D97-AF65-F5344CB8AC3E}">
        <p14:creationId xmlns:p14="http://schemas.microsoft.com/office/powerpoint/2010/main" val="30852209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ln>
            <a:solidFill>
              <a:schemeClr val="accent1"/>
            </a:solidFill>
          </a:ln>
        </p:spPr>
        <p:txBody>
          <a:bodyPr>
            <a:normAutofit/>
          </a:bodyPr>
          <a:lstStyle/>
          <a:p>
            <a:pPr algn="r"/>
            <a:r>
              <a:rPr lang="he-IL" sz="3900" b="1" dirty="0" smtClean="0">
                <a:solidFill>
                  <a:srgbClr val="002060"/>
                </a:solidFill>
              </a:rPr>
              <a:t>המלצות אגודת יהודי אתיופיה</a:t>
            </a:r>
            <a:endParaRPr lang="he-IL" sz="3900" b="1" dirty="0">
              <a:solidFill>
                <a:srgbClr val="002060"/>
              </a:solidFill>
            </a:endParaRPr>
          </a:p>
        </p:txBody>
      </p:sp>
      <p:sp>
        <p:nvSpPr>
          <p:cNvPr id="3" name="מציין מיקום תוכן 2"/>
          <p:cNvSpPr>
            <a:spLocks noGrp="1"/>
          </p:cNvSpPr>
          <p:nvPr>
            <p:ph idx="1"/>
          </p:nvPr>
        </p:nvSpPr>
        <p:spPr/>
        <p:txBody>
          <a:bodyPr>
            <a:normAutofit fontScale="92500" lnSpcReduction="10000"/>
          </a:bodyPr>
          <a:lstStyle/>
          <a:p>
            <a:pPr marL="82296" indent="0">
              <a:buNone/>
            </a:pPr>
            <a:endParaRPr lang="he-IL" b="1" dirty="0" smtClean="0"/>
          </a:p>
          <a:p>
            <a:pPr marL="596646" indent="-514350" algn="just">
              <a:buFont typeface="+mj-lt"/>
              <a:buAutoNum type="arabicPeriod" startAt="4"/>
            </a:pPr>
            <a:r>
              <a:rPr lang="he-IL" dirty="0"/>
              <a:t>לעצור את כל התכניות במידי ולדרוש לתת מענה עפ"י הצורך, במסגרות הקיימות של </a:t>
            </a:r>
            <a:r>
              <a:rPr lang="he-IL" dirty="0" smtClean="0"/>
              <a:t>המשרדים</a:t>
            </a:r>
          </a:p>
          <a:p>
            <a:pPr marL="596646" indent="-514350" algn="just">
              <a:buFont typeface="+mj-lt"/>
              <a:buAutoNum type="arabicPeriod" startAt="4"/>
            </a:pPr>
            <a:r>
              <a:rPr lang="he-IL" dirty="0" smtClean="0"/>
              <a:t>לתת מענה אינדיבידואלי ישיר, כמו מלגות להשכלה גבוהה, המענק לעולים החדשים או משכנתאות  </a:t>
            </a:r>
            <a:r>
              <a:rPr lang="he-IL" dirty="0" err="1" smtClean="0"/>
              <a:t>לזו"צ</a:t>
            </a:r>
            <a:r>
              <a:rPr lang="he-IL" smtClean="0"/>
              <a:t>.</a:t>
            </a:r>
            <a:endParaRPr lang="he-IL" dirty="0" smtClean="0"/>
          </a:p>
          <a:p>
            <a:pPr marL="596646" indent="-514350" algn="just">
              <a:buFont typeface="+mj-lt"/>
              <a:buAutoNum type="arabicPeriod" startAt="4"/>
            </a:pPr>
            <a:r>
              <a:rPr lang="he-IL" dirty="0" smtClean="0"/>
              <a:t>סביר להניח שאם לא יחולו השינויים הנדרשים, עוד 3 שנים יצא עוד דוח מבקר שלא פחות בחומרתו מדוח 63ג'</a:t>
            </a:r>
          </a:p>
          <a:p>
            <a:endParaRPr lang="he-IL" dirty="0"/>
          </a:p>
        </p:txBody>
      </p:sp>
    </p:spTree>
    <p:extLst>
      <p:ext uri="{BB962C8B-B14F-4D97-AF65-F5344CB8AC3E}">
        <p14:creationId xmlns:p14="http://schemas.microsoft.com/office/powerpoint/2010/main" val="267235661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מפנה השמש">
  <a:themeElements>
    <a:clrScheme name="מפנה השמש">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מפנה השמש">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מפנה השמש">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AE19455-4C43-44EB-87C9-2B7306BCB4AC}"/>
</file>

<file path=customXml/itemProps2.xml><?xml version="1.0" encoding="utf-8"?>
<ds:datastoreItem xmlns:ds="http://schemas.openxmlformats.org/officeDocument/2006/customXml" ds:itemID="{FEAFF171-18B6-4258-80D3-F5BDDF0B41C1}"/>
</file>

<file path=customXml/itemProps3.xml><?xml version="1.0" encoding="utf-8"?>
<ds:datastoreItem xmlns:ds="http://schemas.openxmlformats.org/officeDocument/2006/customXml" ds:itemID="{54C14E08-379E-4B3E-9F76-15FF712A3F35}"/>
</file>

<file path=docProps/app.xml><?xml version="1.0" encoding="utf-8"?>
<Properties xmlns="http://schemas.openxmlformats.org/officeDocument/2006/extended-properties" xmlns:vt="http://schemas.openxmlformats.org/officeDocument/2006/docPropsVTypes">
  <Template>Solstice</Template>
  <TotalTime>741</TotalTime>
  <Words>836</Words>
  <Application>Microsoft Office PowerPoint</Application>
  <PresentationFormat>‫הצגה על המסך (4:3)</PresentationFormat>
  <Paragraphs>68</Paragraphs>
  <Slides>14</Slides>
  <Notes>0</Notes>
  <HiddenSlides>0</HiddenSlides>
  <MMClips>0</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14</vt:i4>
      </vt:variant>
    </vt:vector>
  </HeadingPairs>
  <TitlesOfParts>
    <vt:vector size="20" baseType="lpstr">
      <vt:lpstr>Arial</vt:lpstr>
      <vt:lpstr>Calibri</vt:lpstr>
      <vt:lpstr>Gill Sans MT</vt:lpstr>
      <vt:lpstr>Verdana</vt:lpstr>
      <vt:lpstr>Wingdings 2</vt:lpstr>
      <vt:lpstr>מפנה השמש</vt:lpstr>
      <vt:lpstr>מצגת של PowerPoint</vt:lpstr>
      <vt:lpstr>נתוני רקע - יוצאי אתיופיה תשע"ו  (נתוני הלמ"ס נוב' 2016)</vt:lpstr>
      <vt:lpstr>המשך...</vt:lpstr>
      <vt:lpstr>המשך...</vt:lpstr>
      <vt:lpstr>החלטות ממשלה ותוכניות  ליוצאי אתיופיה </vt:lpstr>
      <vt:lpstr>המשך...</vt:lpstr>
      <vt:lpstr>המשך...</vt:lpstr>
      <vt:lpstr>המשך...</vt:lpstr>
      <vt:lpstr>אבני היסוד של "הדרך החדשה"</vt:lpstr>
      <vt:lpstr>החלטת ממשלה 324</vt:lpstr>
      <vt:lpstr>התוכנית הממשלתית </vt:lpstr>
      <vt:lpstr>המשך התוכנית הממשלתית</vt:lpstr>
      <vt:lpstr>נקודות לדיון</vt:lpstr>
      <vt:lpstr>המלצות אגודת יהודי אתיופיה</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Hana Elazar. Legesse</dc:creator>
  <cp:lastModifiedBy>מיכל כהן</cp:lastModifiedBy>
  <cp:revision>52</cp:revision>
  <cp:lastPrinted>2017-05-16T06:07:22Z</cp:lastPrinted>
  <dcterms:created xsi:type="dcterms:W3CDTF">2016-12-04T16:41:38Z</dcterms:created>
  <dcterms:modified xsi:type="dcterms:W3CDTF">2017-05-16T06:07:44Z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2016204</vt:r8>
  </property>
</Properties>
</file>