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1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Override5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theme/themeOverride7.xml" ContentType="application/vnd.openxmlformats-officedocument.themeOverride+xml"/>
  <Override PartName="/ppt/charts/chart7.xml" ContentType="application/vnd.openxmlformats-officedocument.drawingml.chart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2.xml" ContentType="application/vnd.openxmlformats-officedocument.drawingml.chart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charts/chart16.xml" ContentType="application/vnd.openxmlformats-officedocument.drawingml.chart+xml"/>
  <Override PartName="/ppt/theme/themeOverride15.xml" ContentType="application/vnd.openxmlformats-officedocument.themeOverride+xml"/>
  <Override PartName="/ppt/charts/chart15.xml" ContentType="application/vnd.openxmlformats-officedocument.drawingml.chart+xml"/>
  <Override PartName="/ppt/charts/chart9.xml" ContentType="application/vnd.openxmlformats-officedocument.drawingml.chart+xml"/>
  <Override PartName="/ppt/theme/themeOverride16.xml" ContentType="application/vnd.openxmlformats-officedocument.themeOverride+xml"/>
  <Override PartName="/ppt/charts/chart17.xml" ContentType="application/vnd.openxmlformats-officedocument.drawingml.chart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charts/chart18.xml" ContentType="application/vnd.openxmlformats-officedocument.drawingml.chart+xml"/>
  <Override PartName="/ppt/theme/themeOverride14.xml" ContentType="application/vnd.openxmlformats-officedocument.themeOverride+xml"/>
  <Override PartName="/ppt/charts/chart11.xml" ContentType="application/vnd.openxmlformats-officedocument.drawingml.chart+xml"/>
  <Override PartName="/ppt/charts/chart14.xml" ContentType="application/vnd.openxmlformats-officedocument.drawingml.chart+xml"/>
  <Override PartName="/ppt/theme/themeOverride10.xml" ContentType="application/vnd.openxmlformats-officedocument.themeOverride+xml"/>
  <Override PartName="/ppt/charts/chart10.xml" ContentType="application/vnd.openxmlformats-officedocument.drawingml.chart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theme/themeOverride13.xml" ContentType="application/vnd.openxmlformats-officedocument.themeOverride+xml"/>
  <Override PartName="/ppt/charts/chart13.xml" ContentType="application/vnd.openxmlformats-officedocument.drawingml.chart+xml"/>
  <Override PartName="/ppt/theme/themeOverride12.xml" ContentType="application/vnd.openxmlformats-officedocument.themeOverrid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432" r:id="rId2"/>
    <p:sldId id="433" r:id="rId3"/>
    <p:sldId id="407" r:id="rId4"/>
    <p:sldId id="428" r:id="rId5"/>
    <p:sldId id="429" r:id="rId6"/>
    <p:sldId id="408" r:id="rId7"/>
    <p:sldId id="410" r:id="rId8"/>
    <p:sldId id="411" r:id="rId9"/>
    <p:sldId id="413" r:id="rId10"/>
    <p:sldId id="424" r:id="rId11"/>
    <p:sldId id="425" r:id="rId12"/>
    <p:sldId id="420" r:id="rId13"/>
    <p:sldId id="421" r:id="rId14"/>
    <p:sldId id="422" r:id="rId15"/>
    <p:sldId id="403" r:id="rId16"/>
    <p:sldId id="287" r:id="rId17"/>
    <p:sldId id="426" r:id="rId18"/>
    <p:sldId id="427" r:id="rId19"/>
    <p:sldId id="329" r:id="rId20"/>
    <p:sldId id="404" r:id="rId21"/>
    <p:sldId id="345" r:id="rId22"/>
    <p:sldId id="405" r:id="rId23"/>
    <p:sldId id="435" r:id="rId24"/>
    <p:sldId id="436" r:id="rId25"/>
  </p:sldIdLst>
  <p:sldSz cx="9144000" cy="6858000" type="screen4x3"/>
  <p:notesSz cx="6743700" cy="9875838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1" userDrawn="1">
          <p15:clr>
            <a:srgbClr val="A4A3A4"/>
          </p15:clr>
        </p15:guide>
        <p15:guide id="2" pos="212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407" autoAdjust="0"/>
    <p:restoredTop sz="90199" autoAdjust="0"/>
  </p:normalViewPr>
  <p:slideViewPr>
    <p:cSldViewPr>
      <p:cViewPr varScale="1">
        <p:scale>
          <a:sx n="110" d="100"/>
          <a:sy n="110" d="100"/>
        </p:scale>
        <p:origin x="160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584"/>
    </p:cViewPr>
  </p:sorterViewPr>
  <p:notesViewPr>
    <p:cSldViewPr>
      <p:cViewPr varScale="1">
        <p:scale>
          <a:sx n="61" d="100"/>
          <a:sy n="61" d="100"/>
        </p:scale>
        <p:origin x="-3216" y="-96"/>
      </p:cViewPr>
      <p:guideLst>
        <p:guide orient="horz" pos="3111"/>
        <p:guide pos="21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notesMaster" Target="notesMasters/notesMaster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1" Type="http://schemas.openxmlformats.org/officeDocument/2006/relationships/slide" Target="slides/slide20.xml"/><Relationship Id="rId3" Type="http://schemas.openxmlformats.org/officeDocument/2006/relationships/slide" Target="slides/slide2.xml"/><Relationship Id="rId34" Type="http://schemas.openxmlformats.org/officeDocument/2006/relationships/customXml" Target="../customXml/item3.xml"/><Relationship Id="rId25" Type="http://schemas.openxmlformats.org/officeDocument/2006/relationships/slide" Target="slides/slide2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7" Type="http://schemas.openxmlformats.org/officeDocument/2006/relationships/slide" Target="slides/slide6.xml"/><Relationship Id="rId33" Type="http://schemas.openxmlformats.org/officeDocument/2006/relationships/customXml" Target="../customXml/item2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6" Type="http://schemas.openxmlformats.org/officeDocument/2006/relationships/slide" Target="slides/slide15.xml"/><Relationship Id="rId2" Type="http://schemas.openxmlformats.org/officeDocument/2006/relationships/slide" Target="slides/slide1.xml"/><Relationship Id="rId24" Type="http://schemas.openxmlformats.org/officeDocument/2006/relationships/slide" Target="slides/slide23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32" Type="http://schemas.openxmlformats.org/officeDocument/2006/relationships/customXml" Target="../customXml/item1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5" Type="http://schemas.openxmlformats.org/officeDocument/2006/relationships/slide" Target="slides/slide14.xml"/><Relationship Id="rId5" Type="http://schemas.openxmlformats.org/officeDocument/2006/relationships/slide" Target="slides/slide4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9" Type="http://schemas.openxmlformats.org/officeDocument/2006/relationships/slide" Target="slides/slide8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14" Type="http://schemas.openxmlformats.org/officeDocument/2006/relationships/slide" Target="slides/slide13.xml"/><Relationship Id="rId4" Type="http://schemas.openxmlformats.org/officeDocument/2006/relationships/slide" Target="slides/slide3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.xml"/><Relationship Id="rId2" Type="http://schemas.openxmlformats.org/officeDocument/2006/relationships/oleObject" Target="../embeddings/oleObject2.bin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.xml"/><Relationship Id="rId2" Type="http://schemas.openxmlformats.org/officeDocument/2006/relationships/oleObject" Target="../embeddings/oleObject3.bin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.xml"/><Relationship Id="rId2" Type="http://schemas.openxmlformats.org/officeDocument/2006/relationships/package" Target="../embeddings/Microsoft_Excel_Worksheet6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.xml"/><Relationship Id="rId2" Type="http://schemas.openxmlformats.org/officeDocument/2006/relationships/package" Target="../embeddings/Microsoft_Excel_Worksheet7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.xml"/><Relationship Id="rId2" Type="http://schemas.openxmlformats.org/officeDocument/2006/relationships/package" Target="../embeddings/Microsoft_Excel_Worksheet8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2.xml"/><Relationship Id="rId2" Type="http://schemas.openxmlformats.org/officeDocument/2006/relationships/package" Target="../embeddings/Microsoft_Excel_Worksheet9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3.xml"/><Relationship Id="rId2" Type="http://schemas.openxmlformats.org/officeDocument/2006/relationships/oleObject" Target="../embeddings/oleObject4.bin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4.xml"/><Relationship Id="rId2" Type="http://schemas.openxmlformats.org/officeDocument/2006/relationships/oleObject" Target="../embeddings/oleObject5.bin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5.xml"/><Relationship Id="rId2" Type="http://schemas.openxmlformats.org/officeDocument/2006/relationships/package" Target="../embeddings/Microsoft_Excel_Worksheet10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6.xml"/><Relationship Id="rId2" Type="http://schemas.openxmlformats.org/officeDocument/2006/relationships/package" Target="../embeddings/Microsoft_Excel_Worksheet11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7.xml"/><Relationship Id="rId2" Type="http://schemas.openxmlformats.org/officeDocument/2006/relationships/package" Target="../embeddings/Microsoft_Excel_Worksheet12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8.xml"/><Relationship Id="rId2" Type="http://schemas.openxmlformats.org/officeDocument/2006/relationships/package" Target="../embeddings/Microsoft_Excel_Worksheet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400"/>
            </a:pPr>
            <a:r>
              <a:rPr lang="he-IL" sz="2400" b="1" i="0" baseline="0">
                <a:effectLst/>
                <a:latin typeface="David" pitchFamily="34" charset="-79"/>
                <a:cs typeface="David" pitchFamily="34" charset="-79"/>
              </a:rPr>
              <a:t>אחוז התלמידים היהודים  בכיתה י' שהשתמשו </a:t>
            </a:r>
            <a:r>
              <a:rPr lang="he-IL" sz="2400" b="1" i="0" baseline="0">
                <a:solidFill>
                  <a:srgbClr val="FF0000"/>
                </a:solidFill>
                <a:effectLst/>
                <a:latin typeface="David" pitchFamily="34" charset="-79"/>
                <a:cs typeface="David" pitchFamily="34" charset="-79"/>
              </a:rPr>
              <a:t>במריחואנה או חשיש ("גראס")</a:t>
            </a:r>
            <a:r>
              <a:rPr lang="he-IL" sz="2400" b="1" i="0" baseline="0">
                <a:effectLst/>
                <a:latin typeface="David" pitchFamily="34" charset="-79"/>
                <a:cs typeface="David" pitchFamily="34" charset="-79"/>
              </a:rPr>
              <a:t> לפחות פעם אחת ב-12 החודשים האחרונים</a:t>
            </a:r>
            <a:endParaRPr lang="he-IL" sz="2400">
              <a:effectLst/>
              <a:latin typeface="David" pitchFamily="34" charset="-79"/>
              <a:cs typeface="David" pitchFamily="34" charset="-79"/>
            </a:endParaRPr>
          </a:p>
        </c:rich>
      </c:tx>
      <c:layout>
        <c:manualLayout>
          <c:xMode val="edge"/>
          <c:yMode val="edge"/>
          <c:x val="0.122288905231626"/>
          <c:y val="0.0442554799551328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50478587376989"/>
          <c:y val="0.270954272822063"/>
          <c:w val="0.744771004645899"/>
          <c:h val="0.605859843708075"/>
        </c:manualLayout>
      </c:layout>
      <c:lineChart>
        <c:grouping val="standard"/>
        <c:varyColors val="0"/>
        <c:ser>
          <c:idx val="0"/>
          <c:order val="0"/>
          <c:tx>
            <c:strRef>
              <c:f>'HBSC- אפידמיולוגי'!$AO$114</c:f>
              <c:strCache>
                <c:ptCount val="1"/>
                <c:pt idx="0">
                  <c:v>סה"כ</c:v>
                </c:pt>
              </c:strCache>
            </c:strRef>
          </c:tx>
          <c:spPr>
            <a:ln w="63500"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'HBSC- אפידמיולוגי'!$AP$111:$AS$111</c:f>
              <c:strCache>
                <c:ptCount val="4"/>
                <c:pt idx="0">
                  <c:v>HBSC 2011</c:v>
                </c:pt>
                <c:pt idx="1">
                  <c:v>HBSC 2006</c:v>
                </c:pt>
                <c:pt idx="2">
                  <c:v>HBSC 2002</c:v>
                </c:pt>
                <c:pt idx="3">
                  <c:v>HBSC 1998</c:v>
                </c:pt>
              </c:strCache>
            </c:strRef>
          </c:cat>
          <c:val>
            <c:numRef>
              <c:f>'HBSC- אפידמיולוגי'!$AP$114:$AS$114</c:f>
              <c:numCache>
                <c:formatCode>0.0</c:formatCode>
                <c:ptCount val="4"/>
                <c:pt idx="0">
                  <c:v>4.8</c:v>
                </c:pt>
                <c:pt idx="1">
                  <c:v>4.8</c:v>
                </c:pt>
                <c:pt idx="2">
                  <c:v>7.4</c:v>
                </c:pt>
                <c:pt idx="3">
                  <c:v>8.5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85497856"/>
        <c:axId val="285500448"/>
      </c:lineChart>
      <c:catAx>
        <c:axId val="285497856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en-US"/>
          </a:p>
        </c:txPr>
        <c:crossAx val="285500448"/>
        <c:crosses val="autoZero"/>
        <c:auto val="1"/>
        <c:lblAlgn val="ctr"/>
        <c:lblOffset val="100"/>
        <c:noMultiLvlLbl val="0"/>
      </c:catAx>
      <c:valAx>
        <c:axId val="285500448"/>
        <c:scaling>
          <c:orientation val="minMax"/>
          <c:max val="20.0"/>
        </c:scaling>
        <c:delete val="0"/>
        <c:axPos val="r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en-US"/>
          </a:p>
        </c:txPr>
        <c:crossAx val="285497856"/>
        <c:crosses val="autoZero"/>
        <c:crossBetween val="between"/>
        <c:majorUnit val="10.0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61216097987752"/>
          <c:w val="0.90620364387692"/>
          <c:h val="0.6004819189268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גיליון1!$H$3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0416540939375585"/>
                  <c:y val="0.01823053368328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גיליון1!$G$4:$G$7</c:f>
              <c:strCache>
                <c:ptCount val="4"/>
                <c:pt idx="0">
                  <c:v>דור ראשון - אתיופים</c:v>
                </c:pt>
                <c:pt idx="1">
                  <c:v>דור שני - אתיופים</c:v>
                </c:pt>
                <c:pt idx="2">
                  <c:v>דור ראשון ושני יחד - אתיופים</c:v>
                </c:pt>
                <c:pt idx="3">
                  <c:v>ישראלים ותיקים</c:v>
                </c:pt>
              </c:strCache>
            </c:strRef>
          </c:cat>
          <c:val>
            <c:numRef>
              <c:f>גיליון1!$H$4:$H$7</c:f>
              <c:numCache>
                <c:formatCode>0.0</c:formatCode>
                <c:ptCount val="4"/>
                <c:pt idx="0">
                  <c:v>15.5</c:v>
                </c:pt>
                <c:pt idx="1">
                  <c:v>16.7</c:v>
                </c:pt>
                <c:pt idx="2">
                  <c:v>16.1</c:v>
                </c:pt>
                <c:pt idx="3">
                  <c:v>12.7</c:v>
                </c:pt>
              </c:numCache>
            </c:numRef>
          </c:val>
        </c:ser>
        <c:ser>
          <c:idx val="1"/>
          <c:order val="1"/>
          <c:tx>
            <c:strRef>
              <c:f>גיליון1!$I$3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6200282657"/>
                  <c:y val="0.01994349664625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36777710478497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182324761852321"/>
                  <c:y val="0.0153142315543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גיליון1!$G$4:$G$7</c:f>
              <c:strCache>
                <c:ptCount val="4"/>
                <c:pt idx="0">
                  <c:v>דור ראשון - אתיופים</c:v>
                </c:pt>
                <c:pt idx="1">
                  <c:v>דור שני - אתיופים</c:v>
                </c:pt>
                <c:pt idx="2">
                  <c:v>דור ראשון ושני יחד - אתיופים</c:v>
                </c:pt>
                <c:pt idx="3">
                  <c:v>ישראלים ותיקים</c:v>
                </c:pt>
              </c:strCache>
            </c:strRef>
          </c:cat>
          <c:val>
            <c:numRef>
              <c:f>גיליון1!$I$4:$I$7</c:f>
              <c:numCache>
                <c:formatCode>0.0</c:formatCode>
                <c:ptCount val="4"/>
                <c:pt idx="0">
                  <c:v>16.62699140943346</c:v>
                </c:pt>
                <c:pt idx="1">
                  <c:v>10.2</c:v>
                </c:pt>
                <c:pt idx="2">
                  <c:v>15.7</c:v>
                </c:pt>
                <c:pt idx="3">
                  <c:v>10.2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546384"/>
        <c:axId val="92964096"/>
      </c:barChart>
      <c:catAx>
        <c:axId val="285546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2964096"/>
        <c:crosses val="autoZero"/>
        <c:auto val="1"/>
        <c:lblAlgn val="ctr"/>
        <c:lblOffset val="100"/>
        <c:noMultiLvlLbl val="0"/>
      </c:catAx>
      <c:valAx>
        <c:axId val="92964096"/>
        <c:scaling>
          <c:orientation val="minMax"/>
          <c:max val="5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285546384"/>
        <c:crosses val="autoZero"/>
        <c:crossBetween val="between"/>
        <c:majorUnit val="10.0"/>
      </c:valAx>
    </c:plotArea>
    <c:legend>
      <c:legendPos val="t"/>
      <c:layout>
        <c:manualLayout>
          <c:xMode val="edge"/>
          <c:yMode val="edge"/>
          <c:x val="0.278430336068131"/>
          <c:y val="0.03"/>
          <c:w val="0.424316722647432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200" b="1">
          <a:cs typeface="+mj-cs"/>
        </a:defRPr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61216097987752"/>
          <c:w val="0.90620364387692"/>
          <c:h val="0.6004819189268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גיליון1!$H$3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0416540939375585"/>
                  <c:y val="0.01823053368328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גיליון1!$G$4:$G$7</c:f>
              <c:strCache>
                <c:ptCount val="4"/>
                <c:pt idx="0">
                  <c:v>דור ראשון - אתיופים</c:v>
                </c:pt>
                <c:pt idx="1">
                  <c:v>דור שני - אתיופים</c:v>
                </c:pt>
                <c:pt idx="2">
                  <c:v>דור ראשון ושני יחד - אתיופים</c:v>
                </c:pt>
                <c:pt idx="3">
                  <c:v>ישראלים ותיקים</c:v>
                </c:pt>
              </c:strCache>
            </c:strRef>
          </c:cat>
          <c:val>
            <c:numRef>
              <c:f>גיליון1!$H$4:$H$7</c:f>
              <c:numCache>
                <c:formatCode>0.0</c:formatCode>
                <c:ptCount val="4"/>
                <c:pt idx="0">
                  <c:v>34.4</c:v>
                </c:pt>
                <c:pt idx="1">
                  <c:v>26.6</c:v>
                </c:pt>
                <c:pt idx="2">
                  <c:v>28.3</c:v>
                </c:pt>
                <c:pt idx="3">
                  <c:v>18.5</c:v>
                </c:pt>
              </c:numCache>
            </c:numRef>
          </c:val>
        </c:ser>
        <c:ser>
          <c:idx val="1"/>
          <c:order val="1"/>
          <c:tx>
            <c:strRef>
              <c:f>גיליון1!$I$3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6200282657"/>
                  <c:y val="0.01994349664625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36777710478497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182324761852321"/>
                  <c:y val="0.0153142315543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גיליון1!$G$4:$G$7</c:f>
              <c:strCache>
                <c:ptCount val="4"/>
                <c:pt idx="0">
                  <c:v>דור ראשון - אתיופים</c:v>
                </c:pt>
                <c:pt idx="1">
                  <c:v>דור שני - אתיופים</c:v>
                </c:pt>
                <c:pt idx="2">
                  <c:v>דור ראשון ושני יחד - אתיופים</c:v>
                </c:pt>
                <c:pt idx="3">
                  <c:v>ישראלים ותיקים</c:v>
                </c:pt>
              </c:strCache>
            </c:strRef>
          </c:cat>
          <c:val>
            <c:numRef>
              <c:f>גיליון1!$I$4:$I$7</c:f>
              <c:numCache>
                <c:formatCode>0.0</c:formatCode>
                <c:ptCount val="4"/>
                <c:pt idx="0">
                  <c:v>25.2249166523275</c:v>
                </c:pt>
                <c:pt idx="1">
                  <c:v>22.6</c:v>
                </c:pt>
                <c:pt idx="2">
                  <c:v>24.4</c:v>
                </c:pt>
                <c:pt idx="3">
                  <c:v>22.6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401536"/>
        <c:axId val="285403856"/>
      </c:barChart>
      <c:catAx>
        <c:axId val="2854015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85403856"/>
        <c:crosses val="autoZero"/>
        <c:auto val="1"/>
        <c:lblAlgn val="ctr"/>
        <c:lblOffset val="100"/>
        <c:noMultiLvlLbl val="0"/>
      </c:catAx>
      <c:valAx>
        <c:axId val="285403856"/>
        <c:scaling>
          <c:orientation val="minMax"/>
          <c:max val="5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285401536"/>
        <c:crosses val="autoZero"/>
        <c:crossBetween val="between"/>
        <c:majorUnit val="10.0"/>
      </c:valAx>
    </c:plotArea>
    <c:legend>
      <c:legendPos val="t"/>
      <c:layout>
        <c:manualLayout>
          <c:xMode val="edge"/>
          <c:yMode val="edge"/>
          <c:x val="0.278430336068131"/>
          <c:y val="0.03"/>
          <c:w val="0.424316722647432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200" b="1">
          <a:cs typeface="+mj-cs"/>
        </a:defRPr>
      </a:pPr>
      <a:endParaRPr lang="en-US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גיליון2!$C$19</c:f>
              <c:strCache>
                <c:ptCount val="1"/>
                <c:pt idx="0">
                  <c:v>גברים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גיליון2!$B$20:$B$23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גיליון2!$C$20:$C$23</c:f>
              <c:numCache>
                <c:formatCode>0.0</c:formatCode>
                <c:ptCount val="4"/>
                <c:pt idx="0">
                  <c:v>41.14764164413754</c:v>
                </c:pt>
                <c:pt idx="1">
                  <c:v>40.73488369024311</c:v>
                </c:pt>
                <c:pt idx="2">
                  <c:v>43.08097185309173</c:v>
                </c:pt>
                <c:pt idx="3">
                  <c:v>38.4923284527094</c:v>
                </c:pt>
              </c:numCache>
            </c:numRef>
          </c:val>
        </c:ser>
        <c:ser>
          <c:idx val="1"/>
          <c:order val="1"/>
          <c:tx>
            <c:strRef>
              <c:f>גיליון2!$D$19</c:f>
              <c:strCache>
                <c:ptCount val="1"/>
                <c:pt idx="0">
                  <c:v>נשים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92721372276309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גיליון2!$B$20:$B$23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גיליון2!$D$20:$D$23</c:f>
              <c:numCache>
                <c:formatCode>0.0</c:formatCode>
                <c:ptCount val="4"/>
                <c:pt idx="0">
                  <c:v>28.5997411712098</c:v>
                </c:pt>
                <c:pt idx="1">
                  <c:v>33.02922147248886</c:v>
                </c:pt>
                <c:pt idx="2">
                  <c:v>25.49717926108908</c:v>
                </c:pt>
                <c:pt idx="3">
                  <c:v>26.76799934829017</c:v>
                </c:pt>
              </c:numCache>
            </c:numRef>
          </c:val>
        </c:ser>
        <c:ser>
          <c:idx val="2"/>
          <c:order val="2"/>
          <c:tx>
            <c:strRef>
              <c:f>גיליון2!$E$19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0.00142049685649759"/>
                  <c:y val="0.0196252551764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102284888807504"/>
                  <c:y val="0.0221347331583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286703696921606"/>
                  <c:y val="0.0176126421697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037404626747238"/>
                  <c:y val="0.02595618256051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144617597348315"/>
                  <c:y val="0.0186170247237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05601612037717"/>
                  <c:y val="0.01736819934545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גיליון2!$B$20:$B$23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גיליון2!$E$20:$E$23</c:f>
              <c:numCache>
                <c:formatCode>0.0</c:formatCode>
                <c:ptCount val="4"/>
                <c:pt idx="0">
                  <c:v>35.10589010665956</c:v>
                </c:pt>
                <c:pt idx="1">
                  <c:v>36.50605168671024</c:v>
                </c:pt>
                <c:pt idx="2">
                  <c:v>34.77013506382556</c:v>
                </c:pt>
                <c:pt idx="3">
                  <c:v>32.45468657785681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6498272"/>
        <c:axId val="226500320"/>
      </c:barChart>
      <c:catAx>
        <c:axId val="226498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26500320"/>
        <c:crosses val="autoZero"/>
        <c:auto val="1"/>
        <c:lblAlgn val="ctr"/>
        <c:lblOffset val="100"/>
        <c:noMultiLvlLbl val="0"/>
      </c:catAx>
      <c:valAx>
        <c:axId val="226500320"/>
        <c:scaling>
          <c:orientation val="minMax"/>
          <c:max val="10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26498272"/>
        <c:crosses val="autoZero"/>
        <c:crossBetween val="between"/>
        <c:majorUnit val="20.0"/>
      </c:valAx>
    </c:plotArea>
    <c:legend>
      <c:legendPos val="t"/>
      <c:layout>
        <c:manualLayout>
          <c:xMode val="edge"/>
          <c:yMode val="edge"/>
          <c:x val="0.362346471396959"/>
          <c:y val="0.03"/>
          <c:w val="0.256484557077425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גיליון2!$C$21</c:f>
              <c:strCache>
                <c:ptCount val="1"/>
                <c:pt idx="0">
                  <c:v>גברים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גיליון2!$B$22:$B$25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גיליון2!$C$22:$C$25</c:f>
              <c:numCache>
                <c:formatCode>0.0</c:formatCode>
                <c:ptCount val="4"/>
                <c:pt idx="0">
                  <c:v>16.19727877897776</c:v>
                </c:pt>
                <c:pt idx="1">
                  <c:v>16.29894812398961</c:v>
                </c:pt>
                <c:pt idx="2">
                  <c:v>25.29901412678132</c:v>
                </c:pt>
                <c:pt idx="3">
                  <c:v>14.49518397523536</c:v>
                </c:pt>
              </c:numCache>
            </c:numRef>
          </c:val>
        </c:ser>
        <c:ser>
          <c:idx val="1"/>
          <c:order val="1"/>
          <c:tx>
            <c:strRef>
              <c:f>גיליון2!$D$21</c:f>
              <c:strCache>
                <c:ptCount val="1"/>
                <c:pt idx="0">
                  <c:v>נשים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92721372276309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גיליון2!$B$22:$B$25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גיליון2!$D$22:$D$25</c:f>
              <c:numCache>
                <c:formatCode>0.0</c:formatCode>
                <c:ptCount val="4"/>
                <c:pt idx="0">
                  <c:v>13.59458400164242</c:v>
                </c:pt>
                <c:pt idx="1">
                  <c:v>12.2900678694319</c:v>
                </c:pt>
                <c:pt idx="2">
                  <c:v>21.77071150008225</c:v>
                </c:pt>
                <c:pt idx="3">
                  <c:v>10.51186486926016</c:v>
                </c:pt>
              </c:numCache>
            </c:numRef>
          </c:val>
        </c:ser>
        <c:ser>
          <c:idx val="2"/>
          <c:order val="2"/>
          <c:tx>
            <c:strRef>
              <c:f>גיליון2!$E$21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0.00142049685649759"/>
                  <c:y val="0.0196252551764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102284888807504"/>
                  <c:y val="0.0221347331583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286703696921606"/>
                  <c:y val="0.0176126421697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037404626747238"/>
                  <c:y val="0.02595618256051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144617597348315"/>
                  <c:y val="0.0186170247237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05601612037717"/>
                  <c:y val="0.01736819934545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גיליון2!$B$22:$B$25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גיליון2!$E$22:$E$25</c:f>
              <c:numCache>
                <c:formatCode>0.0</c:formatCode>
                <c:ptCount val="4"/>
                <c:pt idx="0">
                  <c:v>14.94409421583282</c:v>
                </c:pt>
                <c:pt idx="1">
                  <c:v>14.0988930684041</c:v>
                </c:pt>
                <c:pt idx="2">
                  <c:v>23.63139053987824</c:v>
                </c:pt>
                <c:pt idx="3">
                  <c:v>12.44390632677094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6203184"/>
        <c:axId val="226851440"/>
      </c:barChart>
      <c:catAx>
        <c:axId val="56203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26851440"/>
        <c:crosses val="autoZero"/>
        <c:auto val="1"/>
        <c:lblAlgn val="ctr"/>
        <c:lblOffset val="100"/>
        <c:noMultiLvlLbl val="0"/>
      </c:catAx>
      <c:valAx>
        <c:axId val="226851440"/>
        <c:scaling>
          <c:orientation val="minMax"/>
          <c:max val="5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6203184"/>
        <c:crosses val="autoZero"/>
        <c:crossBetween val="between"/>
        <c:majorUnit val="10.0"/>
      </c:valAx>
    </c:plotArea>
    <c:legend>
      <c:legendPos val="t"/>
      <c:layout>
        <c:manualLayout>
          <c:xMode val="edge"/>
          <c:yMode val="edge"/>
          <c:x val="0.362346471396959"/>
          <c:y val="0.03"/>
          <c:w val="0.256484557077425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גיליון3!$C$19</c:f>
              <c:strCache>
                <c:ptCount val="1"/>
                <c:pt idx="0">
                  <c:v>18-29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גיליון3!$B$20:$B$23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גיליון3!$C$20:$C$23</c:f>
              <c:numCache>
                <c:formatCode>0.0</c:formatCode>
                <c:ptCount val="4"/>
                <c:pt idx="0">
                  <c:v>19.58747927216688</c:v>
                </c:pt>
                <c:pt idx="1">
                  <c:v>20.98424690712619</c:v>
                </c:pt>
                <c:pt idx="2">
                  <c:v>31.16069305240875</c:v>
                </c:pt>
                <c:pt idx="3">
                  <c:v>20.21567675493213</c:v>
                </c:pt>
              </c:numCache>
            </c:numRef>
          </c:val>
        </c:ser>
        <c:ser>
          <c:idx val="1"/>
          <c:order val="1"/>
          <c:tx>
            <c:strRef>
              <c:f>גיליון3!$D$19</c:f>
              <c:strCache>
                <c:ptCount val="1"/>
                <c:pt idx="0">
                  <c:v>30-40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0193240550813501"/>
                  <c:y val="0.01633712452610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1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גיליון3!$B$20:$B$23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גיליון3!$D$20:$D$23</c:f>
              <c:numCache>
                <c:formatCode>0.0</c:formatCode>
                <c:ptCount val="4"/>
                <c:pt idx="0">
                  <c:v>13.47144919215622</c:v>
                </c:pt>
                <c:pt idx="1">
                  <c:v>15.83878818635464</c:v>
                </c:pt>
                <c:pt idx="2">
                  <c:v>23.51348649236248</c:v>
                </c:pt>
                <c:pt idx="3">
                  <c:v>12.47071152189607</c:v>
                </c:pt>
              </c:numCache>
            </c:numRef>
          </c:val>
        </c:ser>
        <c:ser>
          <c:idx val="2"/>
          <c:order val="2"/>
          <c:tx>
            <c:strRef>
              <c:f>גיליון3!$E$19</c:f>
              <c:strCache>
                <c:ptCount val="1"/>
                <c:pt idx="0">
                  <c:v>41-65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גיליון3!$B$20:$B$23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גיליון3!$E$20:$E$23</c:f>
              <c:numCache>
                <c:formatCode>0.0</c:formatCode>
                <c:ptCount val="4"/>
                <c:pt idx="0">
                  <c:v>9.51778920991072</c:v>
                </c:pt>
                <c:pt idx="1">
                  <c:v>9.208526471565368</c:v>
                </c:pt>
                <c:pt idx="2">
                  <c:v>12.19508396183447</c:v>
                </c:pt>
                <c:pt idx="3">
                  <c:v>6.865798868363385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7418144"/>
        <c:axId val="227398736"/>
      </c:barChart>
      <c:catAx>
        <c:axId val="227418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27398736"/>
        <c:crosses val="autoZero"/>
        <c:auto val="1"/>
        <c:lblAlgn val="ctr"/>
        <c:lblOffset val="100"/>
        <c:noMultiLvlLbl val="0"/>
      </c:catAx>
      <c:valAx>
        <c:axId val="227398736"/>
        <c:scaling>
          <c:orientation val="minMax"/>
          <c:max val="5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27418144"/>
        <c:crosses val="autoZero"/>
        <c:crossBetween val="between"/>
        <c:majorUnit val="10.0"/>
      </c:valAx>
    </c:plotArea>
    <c:legend>
      <c:legendPos val="t"/>
      <c:layout>
        <c:manualLayout>
          <c:xMode val="edge"/>
          <c:yMode val="edge"/>
          <c:x val="0.285782512480058"/>
          <c:y val="0.0299999098050888"/>
          <c:w val="0.432021438496659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5549387576552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'[דוח משרד הספורט xlsx.xlsx]עזבו כי הורים לא לשלם'!$A$103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4387619864"/>
                  <c:y val="0.010632412717792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לשלם'!$B$103:$E$103</c:f>
              <c:numCache>
                <c:formatCode>0.0</c:formatCode>
                <c:ptCount val="4"/>
                <c:pt idx="0">
                  <c:v>31.85</c:v>
                </c:pt>
                <c:pt idx="1">
                  <c:v>25.0</c:v>
                </c:pt>
                <c:pt idx="2">
                  <c:v>27.15</c:v>
                </c:pt>
                <c:pt idx="3">
                  <c:v>17.05</c:v>
                </c:pt>
              </c:numCache>
            </c:numRef>
          </c:val>
        </c:ser>
        <c:ser>
          <c:idx val="1"/>
          <c:order val="1"/>
          <c:tx>
            <c:strRef>
              <c:f>'[דוח משרד הספורט xlsx.xlsx]עזבו כי הורים לא לשלם'!$A$104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לשלם'!$B$104:$E$104</c:f>
              <c:numCache>
                <c:formatCode>0.0</c:formatCode>
                <c:ptCount val="4"/>
                <c:pt idx="0">
                  <c:v>17.05</c:v>
                </c:pt>
                <c:pt idx="1">
                  <c:v>11.75</c:v>
                </c:pt>
                <c:pt idx="2">
                  <c:v>14.45</c:v>
                </c:pt>
                <c:pt idx="3">
                  <c:v>16.85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6717024"/>
        <c:axId val="226719072"/>
      </c:barChart>
      <c:catAx>
        <c:axId val="226717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26719072"/>
        <c:crosses val="autoZero"/>
        <c:auto val="1"/>
        <c:lblAlgn val="ctr"/>
        <c:lblOffset val="100"/>
        <c:noMultiLvlLbl val="0"/>
      </c:catAx>
      <c:valAx>
        <c:axId val="226719072"/>
        <c:scaling>
          <c:orientation val="minMax"/>
          <c:max val="4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26717024"/>
        <c:crosses val="autoZero"/>
        <c:crossBetween val="between"/>
        <c:majorUnit val="10.0"/>
      </c:valAx>
    </c:plotArea>
    <c:legend>
      <c:legendPos val="t"/>
      <c:layout>
        <c:manualLayout>
          <c:xMode val="edge"/>
          <c:yMode val="edge"/>
          <c:x val="0.296986994272775"/>
          <c:y val="0.03"/>
          <c:w val="0.414653855149294"/>
          <c:h val="0.0797875591921767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5549387576552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'[דוח משרד הספורט xlsx.xlsx]עזבו כי הורים לא לשלם'!$A$103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לשלם'!$B$103:$E$103</c:f>
              <c:numCache>
                <c:formatCode>0.0</c:formatCode>
                <c:ptCount val="4"/>
                <c:pt idx="0">
                  <c:v>28.15</c:v>
                </c:pt>
                <c:pt idx="1">
                  <c:v>32.75</c:v>
                </c:pt>
                <c:pt idx="2">
                  <c:v>31.85</c:v>
                </c:pt>
                <c:pt idx="3">
                  <c:v>23.7</c:v>
                </c:pt>
              </c:numCache>
            </c:numRef>
          </c:val>
        </c:ser>
        <c:ser>
          <c:idx val="1"/>
          <c:order val="1"/>
          <c:tx>
            <c:strRef>
              <c:f>'[דוח משרד הספורט xlsx.xlsx]עזבו כי הורים לא לשלם'!$A$104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לשלם'!$B$104:$E$104</c:f>
              <c:numCache>
                <c:formatCode>0.0</c:formatCode>
                <c:ptCount val="4"/>
                <c:pt idx="0">
                  <c:v>19.5</c:v>
                </c:pt>
                <c:pt idx="1">
                  <c:v>8.6</c:v>
                </c:pt>
                <c:pt idx="2">
                  <c:v>14.95</c:v>
                </c:pt>
                <c:pt idx="3">
                  <c:v>19.8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369024"/>
        <c:axId val="285371344"/>
      </c:barChart>
      <c:catAx>
        <c:axId val="285369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5371344"/>
        <c:crosses val="autoZero"/>
        <c:auto val="1"/>
        <c:lblAlgn val="ctr"/>
        <c:lblOffset val="100"/>
        <c:noMultiLvlLbl val="0"/>
      </c:catAx>
      <c:valAx>
        <c:axId val="285371344"/>
        <c:scaling>
          <c:orientation val="minMax"/>
          <c:max val="4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85369024"/>
        <c:crosses val="autoZero"/>
        <c:crossBetween val="between"/>
        <c:majorUnit val="10.0"/>
      </c:valAx>
    </c:plotArea>
    <c:legend>
      <c:legendPos val="t"/>
      <c:layout>
        <c:manualLayout>
          <c:xMode val="edge"/>
          <c:yMode val="edge"/>
          <c:x val="0.296986994272775"/>
          <c:y val="0.03"/>
          <c:w val="0.38000044112133"/>
          <c:h val="0.0797875591921767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גיליון1!$I$14</c:f>
              <c:strCache>
                <c:ptCount val="1"/>
                <c:pt idx="0">
                  <c:v> גברים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גיליון1!$H$15:$H$18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גיליון1!$I$15:$I$18</c:f>
              <c:numCache>
                <c:formatCode>0.0</c:formatCode>
                <c:ptCount val="4"/>
                <c:pt idx="0">
                  <c:v>6.463320932667782</c:v>
                </c:pt>
                <c:pt idx="1">
                  <c:v>11.25087806713285</c:v>
                </c:pt>
                <c:pt idx="2">
                  <c:v>10.66572503955724</c:v>
                </c:pt>
                <c:pt idx="3">
                  <c:v>7.43794822535508</c:v>
                </c:pt>
              </c:numCache>
            </c:numRef>
          </c:val>
        </c:ser>
        <c:ser>
          <c:idx val="1"/>
          <c:order val="1"/>
          <c:tx>
            <c:strRef>
              <c:f>גיליון1!$J$14</c:f>
              <c:strCache>
                <c:ptCount val="1"/>
                <c:pt idx="0">
                  <c:v>נשים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92721372276309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גיליון1!$H$15:$H$18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גיליון1!$J$15:$J$18</c:f>
              <c:numCache>
                <c:formatCode>0.0</c:formatCode>
                <c:ptCount val="4"/>
                <c:pt idx="0">
                  <c:v>5.665516937379519</c:v>
                </c:pt>
                <c:pt idx="1">
                  <c:v>6.950534708592186</c:v>
                </c:pt>
                <c:pt idx="2">
                  <c:v>6.477500628168221</c:v>
                </c:pt>
                <c:pt idx="3">
                  <c:v>4.866664309926929</c:v>
                </c:pt>
              </c:numCache>
            </c:numRef>
          </c:val>
        </c:ser>
        <c:ser>
          <c:idx val="2"/>
          <c:order val="2"/>
          <c:tx>
            <c:strRef>
              <c:f>גיליון1!$K$14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0.00142049685649759"/>
                  <c:y val="0.0196252551764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102284888807504"/>
                  <c:y val="0.0221347331583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286703696921606"/>
                  <c:y val="0.0176126421697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037404626747238"/>
                  <c:y val="0.02595618256051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144617597348315"/>
                  <c:y val="0.0186170247237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05601612037717"/>
                  <c:y val="0.01736819934545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גיליון1!$H$15:$H$18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גיליון1!$K$15:$K$18</c:f>
              <c:numCache>
                <c:formatCode>0.0</c:formatCode>
                <c:ptCount val="4"/>
                <c:pt idx="0">
                  <c:v>6.079182285287011</c:v>
                </c:pt>
                <c:pt idx="1">
                  <c:v>8.890869399885985</c:v>
                </c:pt>
                <c:pt idx="2">
                  <c:v>8.68619477964588</c:v>
                </c:pt>
                <c:pt idx="3">
                  <c:v>6.113822017223312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771456"/>
        <c:axId val="285773504"/>
      </c:barChart>
      <c:catAx>
        <c:axId val="285771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5773504"/>
        <c:crosses val="autoZero"/>
        <c:auto val="1"/>
        <c:lblAlgn val="ctr"/>
        <c:lblOffset val="100"/>
        <c:noMultiLvlLbl val="0"/>
      </c:catAx>
      <c:valAx>
        <c:axId val="285773504"/>
        <c:scaling>
          <c:orientation val="minMax"/>
          <c:max val="2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85771456"/>
        <c:crosses val="autoZero"/>
        <c:crossBetween val="between"/>
        <c:majorUnit val="5.0"/>
      </c:valAx>
    </c:plotArea>
    <c:legend>
      <c:legendPos val="t"/>
      <c:layout>
        <c:manualLayout>
          <c:xMode val="edge"/>
          <c:yMode val="edge"/>
          <c:x val="0.362346471396959"/>
          <c:y val="0.03"/>
          <c:w val="0.256484557077425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גיליון4!$C$27</c:f>
              <c:strCache>
                <c:ptCount val="1"/>
                <c:pt idx="0">
                  <c:v>18-29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גיליון4!$B$28:$B$31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גיליון4!$C$28:$C$31</c:f>
              <c:numCache>
                <c:formatCode>0.0</c:formatCode>
                <c:ptCount val="4"/>
                <c:pt idx="0">
                  <c:v>8.37893694469127</c:v>
                </c:pt>
                <c:pt idx="1">
                  <c:v>14.13173142868201</c:v>
                </c:pt>
                <c:pt idx="2">
                  <c:v>8.398113776690778</c:v>
                </c:pt>
                <c:pt idx="3">
                  <c:v>9.82944772776937</c:v>
                </c:pt>
              </c:numCache>
            </c:numRef>
          </c:val>
        </c:ser>
        <c:ser>
          <c:idx val="1"/>
          <c:order val="1"/>
          <c:tx>
            <c:strRef>
              <c:f>גיליון4!$D$27</c:f>
              <c:strCache>
                <c:ptCount val="1"/>
                <c:pt idx="0">
                  <c:v>30-40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0193240550813501"/>
                  <c:y val="0.01633712452610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1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גיליון4!$B$28:$B$31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גיליון4!$D$28:$D$31</c:f>
              <c:numCache>
                <c:formatCode>0.0</c:formatCode>
                <c:ptCount val="4"/>
                <c:pt idx="0">
                  <c:v>6.115512800120938</c:v>
                </c:pt>
                <c:pt idx="1">
                  <c:v>8.517967210603425</c:v>
                </c:pt>
                <c:pt idx="2">
                  <c:v>13.49342644610125</c:v>
                </c:pt>
                <c:pt idx="3">
                  <c:v>6.963577145610262</c:v>
                </c:pt>
              </c:numCache>
            </c:numRef>
          </c:val>
        </c:ser>
        <c:ser>
          <c:idx val="2"/>
          <c:order val="2"/>
          <c:tx>
            <c:strRef>
              <c:f>גיליון4!$E$27</c:f>
              <c:strCache>
                <c:ptCount val="1"/>
                <c:pt idx="0">
                  <c:v>41-65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גיליון4!$B$28:$B$31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גיליון4!$E$28:$E$31</c:f>
              <c:numCache>
                <c:formatCode>0.0</c:formatCode>
                <c:ptCount val="4"/>
                <c:pt idx="0">
                  <c:v>2.531524061630587</c:v>
                </c:pt>
                <c:pt idx="1">
                  <c:v>6.219056450296938</c:v>
                </c:pt>
                <c:pt idx="2">
                  <c:v>2.629975229174299</c:v>
                </c:pt>
                <c:pt idx="3">
                  <c:v>2.883219058394986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6166304"/>
        <c:axId val="286168352"/>
      </c:barChart>
      <c:catAx>
        <c:axId val="286166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6168352"/>
        <c:crosses val="autoZero"/>
        <c:auto val="1"/>
        <c:lblAlgn val="ctr"/>
        <c:lblOffset val="100"/>
        <c:noMultiLvlLbl val="0"/>
      </c:catAx>
      <c:valAx>
        <c:axId val="286168352"/>
        <c:scaling>
          <c:orientation val="minMax"/>
          <c:max val="2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86166304"/>
        <c:crosses val="autoZero"/>
        <c:crossBetween val="between"/>
        <c:majorUnit val="5.0"/>
      </c:valAx>
    </c:plotArea>
    <c:legend>
      <c:legendPos val="t"/>
      <c:layout>
        <c:manualLayout>
          <c:xMode val="edge"/>
          <c:yMode val="edge"/>
          <c:x val="0.285782512480058"/>
          <c:y val="0.0299999098050888"/>
          <c:w val="0.432021438496659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גיליון2!$C$29</c:f>
              <c:strCache>
                <c:ptCount val="1"/>
                <c:pt idx="0">
                  <c:v>גברים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גיליון2!$B$30:$B$33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גיליון2!$C$30:$C$33</c:f>
              <c:numCache>
                <c:formatCode>0.0</c:formatCode>
                <c:ptCount val="4"/>
                <c:pt idx="0">
                  <c:v>44.0815627712637</c:v>
                </c:pt>
                <c:pt idx="1">
                  <c:v>37.86027143334049</c:v>
                </c:pt>
                <c:pt idx="2">
                  <c:v>60.7449635052987</c:v>
                </c:pt>
                <c:pt idx="3">
                  <c:v>36.5687587129612</c:v>
                </c:pt>
              </c:numCache>
            </c:numRef>
          </c:val>
        </c:ser>
        <c:ser>
          <c:idx val="1"/>
          <c:order val="1"/>
          <c:tx>
            <c:strRef>
              <c:f>גיליון2!$D$29</c:f>
              <c:strCache>
                <c:ptCount val="1"/>
                <c:pt idx="0">
                  <c:v>נשים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92721372276309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גיליון2!$B$30:$B$33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גיליון2!$D$30:$D$33</c:f>
              <c:numCache>
                <c:formatCode>0.0</c:formatCode>
                <c:ptCount val="4"/>
                <c:pt idx="0">
                  <c:v>34.02893709860386</c:v>
                </c:pt>
                <c:pt idx="1">
                  <c:v>25.53339143382195</c:v>
                </c:pt>
                <c:pt idx="2">
                  <c:v>46.33190349377973</c:v>
                </c:pt>
                <c:pt idx="3">
                  <c:v>24.94385977149151</c:v>
                </c:pt>
              </c:numCache>
            </c:numRef>
          </c:val>
        </c:ser>
        <c:ser>
          <c:idx val="2"/>
          <c:order val="2"/>
          <c:tx>
            <c:strRef>
              <c:f>גיליון2!$E$29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0.00142049685649759"/>
                  <c:y val="0.0196252551764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102284888807504"/>
                  <c:y val="0.0221347331583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286703696921606"/>
                  <c:y val="0.0176126421697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037404626747238"/>
                  <c:y val="0.02595618256051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144617597348315"/>
                  <c:y val="0.0186170247237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05601612037717"/>
                  <c:y val="0.01736819934545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גיליון2!$B$30:$B$33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גיליון2!$E$30:$E$33</c:f>
              <c:numCache>
                <c:formatCode>0.0</c:formatCode>
                <c:ptCount val="4"/>
                <c:pt idx="0">
                  <c:v>39.2376746107382</c:v>
                </c:pt>
                <c:pt idx="1">
                  <c:v>31.09533635409885</c:v>
                </c:pt>
                <c:pt idx="2">
                  <c:v>53.90416952931553</c:v>
                </c:pt>
                <c:pt idx="3">
                  <c:v>30.5796077556951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872320"/>
        <c:axId val="285734256"/>
      </c:barChart>
      <c:catAx>
        <c:axId val="285872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5734256"/>
        <c:crosses val="autoZero"/>
        <c:auto val="1"/>
        <c:lblAlgn val="ctr"/>
        <c:lblOffset val="100"/>
        <c:noMultiLvlLbl val="0"/>
      </c:catAx>
      <c:valAx>
        <c:axId val="285734256"/>
        <c:scaling>
          <c:orientation val="minMax"/>
          <c:max val="10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85872320"/>
        <c:crosses val="autoZero"/>
        <c:crossBetween val="between"/>
        <c:majorUnit val="20.0"/>
      </c:valAx>
    </c:plotArea>
    <c:legend>
      <c:legendPos val="t"/>
      <c:layout>
        <c:manualLayout>
          <c:xMode val="edge"/>
          <c:yMode val="edge"/>
          <c:x val="0.362346471396959"/>
          <c:y val="0.03"/>
          <c:w val="0.256484557077425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גיליון3!$C$27</c:f>
              <c:strCache>
                <c:ptCount val="1"/>
                <c:pt idx="0">
                  <c:v>18-29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0619398926485541"/>
                  <c:y val="0.007297303746122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גיליון3!$B$28:$B$31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גיליון3!$C$28:$C$31</c:f>
              <c:numCache>
                <c:formatCode>0.0</c:formatCode>
                <c:ptCount val="4"/>
                <c:pt idx="0">
                  <c:v>47.47172400937294</c:v>
                </c:pt>
                <c:pt idx="1">
                  <c:v>47.21972737845307</c:v>
                </c:pt>
                <c:pt idx="2">
                  <c:v>63.72481837791661</c:v>
                </c:pt>
                <c:pt idx="3">
                  <c:v>46.15054960160137</c:v>
                </c:pt>
              </c:numCache>
            </c:numRef>
          </c:val>
        </c:ser>
        <c:ser>
          <c:idx val="1"/>
          <c:order val="1"/>
          <c:tx>
            <c:strRef>
              <c:f>גיליון3!$D$27</c:f>
              <c:strCache>
                <c:ptCount val="1"/>
                <c:pt idx="0">
                  <c:v>30-40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0193240550813501"/>
                  <c:y val="0.01633712452610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1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גיליון3!$B$28:$B$31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גיליון3!$D$28:$D$31</c:f>
              <c:numCache>
                <c:formatCode>0.0</c:formatCode>
                <c:ptCount val="4"/>
                <c:pt idx="0">
                  <c:v>37.63558215249894</c:v>
                </c:pt>
                <c:pt idx="1">
                  <c:v>36.47099223078293</c:v>
                </c:pt>
                <c:pt idx="2">
                  <c:v>57.32072886244254</c:v>
                </c:pt>
                <c:pt idx="3">
                  <c:v>33.3978057847207</c:v>
                </c:pt>
              </c:numCache>
            </c:numRef>
          </c:val>
        </c:ser>
        <c:ser>
          <c:idx val="2"/>
          <c:order val="2"/>
          <c:tx>
            <c:strRef>
              <c:f>גיליון3!$E$27</c:f>
              <c:strCache>
                <c:ptCount val="1"/>
                <c:pt idx="0">
                  <c:v>41-65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גיליון3!$B$28:$B$31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גיליון3!$E$28:$E$31</c:f>
              <c:numCache>
                <c:formatCode>0.0</c:formatCode>
                <c:ptCount val="4"/>
                <c:pt idx="0">
                  <c:v>28.45222197267255</c:v>
                </c:pt>
                <c:pt idx="1">
                  <c:v>18.83754118992612</c:v>
                </c:pt>
                <c:pt idx="2">
                  <c:v>33.8336907208633</c:v>
                </c:pt>
                <c:pt idx="3">
                  <c:v>17.54707556610266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996016"/>
        <c:axId val="285268144"/>
      </c:barChart>
      <c:catAx>
        <c:axId val="285996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5268144"/>
        <c:crosses val="autoZero"/>
        <c:auto val="1"/>
        <c:lblAlgn val="ctr"/>
        <c:lblOffset val="100"/>
        <c:noMultiLvlLbl val="0"/>
      </c:catAx>
      <c:valAx>
        <c:axId val="285268144"/>
        <c:scaling>
          <c:orientation val="minMax"/>
          <c:max val="10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85996016"/>
        <c:crosses val="autoZero"/>
        <c:crossBetween val="between"/>
        <c:majorUnit val="20.0"/>
      </c:valAx>
    </c:plotArea>
    <c:legend>
      <c:legendPos val="t"/>
      <c:layout>
        <c:manualLayout>
          <c:xMode val="edge"/>
          <c:yMode val="edge"/>
          <c:x val="0.285782512480058"/>
          <c:y val="0.0299999098050888"/>
          <c:w val="0.432021438496659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5549387576552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'[דוח משרד הספורט xlsx.xlsx]עזבו כי הורים לא לשלם'!$A$103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לשלם'!$B$103:$E$103</c:f>
              <c:numCache>
                <c:formatCode>0.0</c:formatCode>
                <c:ptCount val="4"/>
                <c:pt idx="0">
                  <c:v>7.149999999999999</c:v>
                </c:pt>
                <c:pt idx="1">
                  <c:v>5.4</c:v>
                </c:pt>
                <c:pt idx="2">
                  <c:v>5.9</c:v>
                </c:pt>
                <c:pt idx="3">
                  <c:v>4.8</c:v>
                </c:pt>
              </c:numCache>
            </c:numRef>
          </c:val>
        </c:ser>
        <c:ser>
          <c:idx val="1"/>
          <c:order val="1"/>
          <c:tx>
            <c:strRef>
              <c:f>'[דוח משרד הספורט xlsx.xlsx]עזבו כי הורים לא לשלם'!$A$104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לשלם'!$B$104:$E$104</c:f>
              <c:numCache>
                <c:formatCode>0.0</c:formatCode>
                <c:ptCount val="4"/>
                <c:pt idx="0">
                  <c:v>5.5</c:v>
                </c:pt>
                <c:pt idx="1">
                  <c:v>14.65</c:v>
                </c:pt>
                <c:pt idx="2">
                  <c:v>8.4</c:v>
                </c:pt>
                <c:pt idx="3">
                  <c:v>9.1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6777920"/>
        <c:axId val="286779968"/>
      </c:barChart>
      <c:catAx>
        <c:axId val="286777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6779968"/>
        <c:crosses val="autoZero"/>
        <c:auto val="1"/>
        <c:lblAlgn val="ctr"/>
        <c:lblOffset val="100"/>
        <c:noMultiLvlLbl val="0"/>
      </c:catAx>
      <c:valAx>
        <c:axId val="286779968"/>
        <c:scaling>
          <c:orientation val="minMax"/>
          <c:max val="2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86777920"/>
        <c:crosses val="autoZero"/>
        <c:crossBetween val="between"/>
        <c:majorUnit val="10.0"/>
      </c:valAx>
    </c:plotArea>
    <c:legend>
      <c:legendPos val="t"/>
      <c:layout>
        <c:manualLayout>
          <c:xMode val="edge"/>
          <c:yMode val="edge"/>
          <c:x val="0.296986994272775"/>
          <c:y val="0.03"/>
          <c:w val="0.38000044112133"/>
          <c:h val="0.0797875591921767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5549387576552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'[דוח משרד הספורט xlsx.xlsx]עזבו כי הורים לא לשלם'!$A$103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לשלם'!$B$103:$E$103</c:f>
              <c:numCache>
                <c:formatCode>0.0</c:formatCode>
                <c:ptCount val="4"/>
                <c:pt idx="0">
                  <c:v>10.7</c:v>
                </c:pt>
                <c:pt idx="1">
                  <c:v>5.4</c:v>
                </c:pt>
                <c:pt idx="2">
                  <c:v>6.85</c:v>
                </c:pt>
                <c:pt idx="3">
                  <c:v>3.8</c:v>
                </c:pt>
              </c:numCache>
            </c:numRef>
          </c:val>
        </c:ser>
        <c:ser>
          <c:idx val="1"/>
          <c:order val="1"/>
          <c:tx>
            <c:strRef>
              <c:f>'[דוח משרד הספורט xlsx.xlsx]עזבו כי הורים לא לשלם'!$A$104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'[דוח משרד הספורט xlsx.xlsx]עזבו כי הורים לא לשלם'!$B$102:$E$102</c:f>
              <c:strCache>
                <c:ptCount val="4"/>
                <c:pt idx="0">
                  <c:v>דור ראשון - יוצאי אתיופיה</c:v>
                </c:pt>
                <c:pt idx="1">
                  <c:v>דור שני- יוצאי אתיופיה</c:v>
                </c:pt>
                <c:pt idx="2">
                  <c:v>דור ראשון ושני יחד- יוצאי אתיופיה</c:v>
                </c:pt>
                <c:pt idx="3">
                  <c:v>ישראלים ותיקים</c:v>
                </c:pt>
              </c:strCache>
            </c:strRef>
          </c:cat>
          <c:val>
            <c:numRef>
              <c:f>'[דוח משרד הספורט xlsx.xlsx]עזבו כי הורים לא לשלם'!$B$104:$E$104</c:f>
              <c:numCache>
                <c:formatCode>0.0</c:formatCode>
                <c:ptCount val="4"/>
                <c:pt idx="0">
                  <c:v>8.1</c:v>
                </c:pt>
                <c:pt idx="1">
                  <c:v>9.4</c:v>
                </c:pt>
                <c:pt idx="2">
                  <c:v>8.300000000000002</c:v>
                </c:pt>
                <c:pt idx="3">
                  <c:v>2.85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302400"/>
        <c:axId val="285304448"/>
      </c:barChart>
      <c:catAx>
        <c:axId val="285302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5304448"/>
        <c:crosses val="autoZero"/>
        <c:auto val="1"/>
        <c:lblAlgn val="ctr"/>
        <c:lblOffset val="100"/>
        <c:noMultiLvlLbl val="0"/>
      </c:catAx>
      <c:valAx>
        <c:axId val="285304448"/>
        <c:scaling>
          <c:orientation val="minMax"/>
          <c:max val="15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85302400"/>
        <c:crosses val="autoZero"/>
        <c:crossBetween val="between"/>
        <c:majorUnit val="5.0"/>
      </c:valAx>
    </c:plotArea>
    <c:legend>
      <c:legendPos val="t"/>
      <c:layout>
        <c:manualLayout>
          <c:xMode val="edge"/>
          <c:yMode val="edge"/>
          <c:x val="0.296986994272775"/>
          <c:y val="0.03"/>
          <c:w val="0.38000044112133"/>
          <c:h val="0.0797875591921767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803273441229026"/>
          <c:y val="0.20401564057975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גיליון1!$C$14</c:f>
              <c:strCache>
                <c:ptCount val="1"/>
                <c:pt idx="0">
                  <c:v> גברים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גיליון1!$B$15:$B$18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גיליון1!$C$15:$C$18</c:f>
              <c:numCache>
                <c:formatCode>0.0</c:formatCode>
                <c:ptCount val="4"/>
                <c:pt idx="0">
                  <c:v>42.9913826819698</c:v>
                </c:pt>
                <c:pt idx="1">
                  <c:v>33.12861312530944</c:v>
                </c:pt>
                <c:pt idx="2">
                  <c:v>44.98986492686419</c:v>
                </c:pt>
                <c:pt idx="3">
                  <c:v>34.53425576339862</c:v>
                </c:pt>
              </c:numCache>
            </c:numRef>
          </c:val>
        </c:ser>
        <c:ser>
          <c:idx val="1"/>
          <c:order val="1"/>
          <c:tx>
            <c:strRef>
              <c:f>גיליון1!$D$14</c:f>
              <c:strCache>
                <c:ptCount val="1"/>
                <c:pt idx="0">
                  <c:v>נשים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92721372276309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גיליון1!$B$15:$B$18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גיליון1!$D$15:$D$18</c:f>
              <c:numCache>
                <c:formatCode>0.0</c:formatCode>
                <c:ptCount val="4"/>
                <c:pt idx="0">
                  <c:v>33.06753914338343</c:v>
                </c:pt>
                <c:pt idx="1">
                  <c:v>22.35185525377292</c:v>
                </c:pt>
                <c:pt idx="2">
                  <c:v>47.20531543097143</c:v>
                </c:pt>
                <c:pt idx="3">
                  <c:v>23.59554585683311</c:v>
                </c:pt>
              </c:numCache>
            </c:numRef>
          </c:val>
        </c:ser>
        <c:ser>
          <c:idx val="2"/>
          <c:order val="2"/>
          <c:tx>
            <c:strRef>
              <c:f>גיליון1!$E$14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0.00142049685649759"/>
                  <c:y val="0.0196252551764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102284888807504"/>
                  <c:y val="0.0221347331583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286703696921606"/>
                  <c:y val="0.0176126421697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037404626747238"/>
                  <c:y val="0.02595618256051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144617597348315"/>
                  <c:y val="0.0186170247237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05601612037717"/>
                  <c:y val="0.01736819934545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גיליון1!$B$15:$B$18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גיליון1!$E$15:$E$18</c:f>
              <c:numCache>
                <c:formatCode>0.0</c:formatCode>
                <c:ptCount val="4"/>
                <c:pt idx="0">
                  <c:v>38.20850564461361</c:v>
                </c:pt>
                <c:pt idx="1">
                  <c:v>27.23704572385585</c:v>
                </c:pt>
                <c:pt idx="2">
                  <c:v>46.03229985597894</c:v>
                </c:pt>
                <c:pt idx="3">
                  <c:v>28.90350828328183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552976"/>
        <c:axId val="285555296"/>
      </c:barChart>
      <c:catAx>
        <c:axId val="285552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5555296"/>
        <c:crosses val="autoZero"/>
        <c:auto val="1"/>
        <c:lblAlgn val="ctr"/>
        <c:lblOffset val="100"/>
        <c:noMultiLvlLbl val="0"/>
      </c:catAx>
      <c:valAx>
        <c:axId val="285555296"/>
        <c:scaling>
          <c:orientation val="minMax"/>
          <c:max val="10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85552976"/>
        <c:crosses val="autoZero"/>
        <c:crossBetween val="between"/>
        <c:majorUnit val="20.0"/>
      </c:valAx>
    </c:plotArea>
    <c:legend>
      <c:legendPos val="t"/>
      <c:layout>
        <c:manualLayout>
          <c:xMode val="edge"/>
          <c:yMode val="edge"/>
          <c:x val="0.362346471396959"/>
          <c:y val="0.03"/>
          <c:w val="0.256484557077425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גיליון4!$C$21</c:f>
              <c:strCache>
                <c:ptCount val="1"/>
                <c:pt idx="0">
                  <c:v>18-29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גיליון4!$B$22:$B$25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גיליון4!$C$22:$C$25</c:f>
              <c:numCache>
                <c:formatCode>0.0</c:formatCode>
                <c:ptCount val="4"/>
                <c:pt idx="0">
                  <c:v>47.61883807574409</c:v>
                </c:pt>
                <c:pt idx="1">
                  <c:v>43.67492521181527</c:v>
                </c:pt>
                <c:pt idx="2">
                  <c:v>51.9386557372851</c:v>
                </c:pt>
                <c:pt idx="3">
                  <c:v>44.68428763165033</c:v>
                </c:pt>
              </c:numCache>
            </c:numRef>
          </c:val>
        </c:ser>
        <c:ser>
          <c:idx val="1"/>
          <c:order val="1"/>
          <c:tx>
            <c:strRef>
              <c:f>גיליון4!$D$21</c:f>
              <c:strCache>
                <c:ptCount val="1"/>
                <c:pt idx="0">
                  <c:v>30-40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0193240550813501"/>
                  <c:y val="0.01633712452610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1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גיליון4!$B$22:$B$25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גיליון4!$D$22:$D$25</c:f>
              <c:numCache>
                <c:formatCode>0.0</c:formatCode>
                <c:ptCount val="4"/>
                <c:pt idx="0">
                  <c:v>36.81697466620038</c:v>
                </c:pt>
                <c:pt idx="1">
                  <c:v>37.90226949465631</c:v>
                </c:pt>
                <c:pt idx="2">
                  <c:v>49.11502477969008</c:v>
                </c:pt>
                <c:pt idx="3">
                  <c:v>33.28156547746351</c:v>
                </c:pt>
              </c:numCache>
            </c:numRef>
          </c:val>
        </c:ser>
        <c:ser>
          <c:idx val="2"/>
          <c:order val="2"/>
          <c:tx>
            <c:strRef>
              <c:f>גיליון4!$E$21</c:f>
              <c:strCache>
                <c:ptCount val="1"/>
                <c:pt idx="0">
                  <c:v>41-65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גיליון4!$B$22:$B$25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גיליון4!$E$22:$E$25</c:f>
              <c:numCache>
                <c:formatCode>0.0</c:formatCode>
                <c:ptCount val="4"/>
                <c:pt idx="0">
                  <c:v>25.45505427917992</c:v>
                </c:pt>
                <c:pt idx="1">
                  <c:v>11.66816807748631</c:v>
                </c:pt>
                <c:pt idx="2">
                  <c:v>32.55865251673427</c:v>
                </c:pt>
                <c:pt idx="3">
                  <c:v>14.69687874475579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3029472"/>
        <c:axId val="286066240"/>
      </c:barChart>
      <c:catAx>
        <c:axId val="93029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6066240"/>
        <c:crosses val="autoZero"/>
        <c:auto val="1"/>
        <c:lblAlgn val="ctr"/>
        <c:lblOffset val="100"/>
        <c:noMultiLvlLbl val="0"/>
      </c:catAx>
      <c:valAx>
        <c:axId val="286066240"/>
        <c:scaling>
          <c:orientation val="minMax"/>
          <c:max val="10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3029472"/>
        <c:crosses val="autoZero"/>
        <c:crossBetween val="between"/>
        <c:majorUnit val="20.0"/>
      </c:valAx>
    </c:plotArea>
    <c:legend>
      <c:legendPos val="t"/>
      <c:layout>
        <c:manualLayout>
          <c:xMode val="edge"/>
          <c:yMode val="edge"/>
          <c:x val="0.285782512480058"/>
          <c:y val="0.0299999098050888"/>
          <c:w val="0.432021438496659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גיליון1!$E$14</c:f>
              <c:strCache>
                <c:ptCount val="1"/>
                <c:pt idx="0">
                  <c:v> גברים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גיליון1!$D$15:$D$18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גיליון1!$E$15:$E$18</c:f>
              <c:numCache>
                <c:formatCode>0.0</c:formatCode>
                <c:ptCount val="4"/>
                <c:pt idx="0">
                  <c:v>29.34282377185161</c:v>
                </c:pt>
                <c:pt idx="1">
                  <c:v>23.59504548296601</c:v>
                </c:pt>
                <c:pt idx="2">
                  <c:v>33.18065251569223</c:v>
                </c:pt>
                <c:pt idx="3">
                  <c:v>23.95069052861797</c:v>
                </c:pt>
              </c:numCache>
            </c:numRef>
          </c:val>
        </c:ser>
        <c:ser>
          <c:idx val="1"/>
          <c:order val="1"/>
          <c:tx>
            <c:strRef>
              <c:f>גיליון1!$F$14</c:f>
              <c:strCache>
                <c:ptCount val="1"/>
                <c:pt idx="0">
                  <c:v>נשים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927213722763099"/>
                  <c:y val="0.0209667541557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גיליון1!$D$15:$D$18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גיליון1!$F$15:$F$18</c:f>
              <c:numCache>
                <c:formatCode>0.0</c:formatCode>
                <c:ptCount val="4"/>
                <c:pt idx="0">
                  <c:v>23.41760269354088</c:v>
                </c:pt>
                <c:pt idx="1">
                  <c:v>15.13136226476376</c:v>
                </c:pt>
                <c:pt idx="2">
                  <c:v>37.86673376461571</c:v>
                </c:pt>
                <c:pt idx="3">
                  <c:v>16.86947988304718</c:v>
                </c:pt>
              </c:numCache>
            </c:numRef>
          </c:val>
        </c:ser>
        <c:ser>
          <c:idx val="2"/>
          <c:order val="2"/>
          <c:tx>
            <c:strRef>
              <c:f>גיליון1!$G$14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0.00142049685649759"/>
                  <c:y val="0.0196252551764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102284888807504"/>
                  <c:y val="0.0221347331583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286703696921606"/>
                  <c:y val="0.0176126421697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037404626747238"/>
                  <c:y val="0.02595618256051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144617597348315"/>
                  <c:y val="0.0186170247237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05601612037717"/>
                  <c:y val="0.01736819934545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גיליון1!$D$15:$D$18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גיליון1!$G$15:$G$18</c:f>
              <c:numCache>
                <c:formatCode>0.0</c:formatCode>
                <c:ptCount val="4"/>
                <c:pt idx="0">
                  <c:v>26.48711532315243</c:v>
                </c:pt>
                <c:pt idx="1">
                  <c:v>18.96801750859802</c:v>
                </c:pt>
                <c:pt idx="2">
                  <c:v>35.3855922177941</c:v>
                </c:pt>
                <c:pt idx="3">
                  <c:v>20.30560721081359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7165584"/>
        <c:axId val="287191200"/>
      </c:barChart>
      <c:catAx>
        <c:axId val="287165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7191200"/>
        <c:crosses val="autoZero"/>
        <c:auto val="1"/>
        <c:lblAlgn val="ctr"/>
        <c:lblOffset val="100"/>
        <c:noMultiLvlLbl val="0"/>
      </c:catAx>
      <c:valAx>
        <c:axId val="287191200"/>
        <c:scaling>
          <c:orientation val="minMax"/>
          <c:max val="10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87165584"/>
        <c:crosses val="autoZero"/>
        <c:crossBetween val="between"/>
        <c:majorUnit val="20.0"/>
      </c:valAx>
    </c:plotArea>
    <c:legend>
      <c:legendPos val="t"/>
      <c:layout>
        <c:manualLayout>
          <c:xMode val="edge"/>
          <c:yMode val="edge"/>
          <c:x val="0.362346471396959"/>
          <c:y val="0.03"/>
          <c:w val="0.256484557077425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0787400114624059"/>
          <c:y val="0.198253135024789"/>
          <c:w val="0.90620364387692"/>
          <c:h val="0.6614202391367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גיליון4!$C$23</c:f>
              <c:strCache>
                <c:ptCount val="1"/>
                <c:pt idx="0">
                  <c:v>18-29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-0.00870106118515435"/>
                  <c:y val="0.00752373545899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13351001500334"/>
                  <c:y val="0.0169783869608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00483753484302834"/>
                  <c:y val="0.010455672207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0238360902561598"/>
                  <c:y val="0.02850940507436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00299614147675212"/>
                  <c:y val="0.02220814114212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0153542211952296"/>
                  <c:y val="0.018230452674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גיליון4!$B$24:$B$27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גיליון4!$C$24:$C$27</c:f>
              <c:numCache>
                <c:formatCode>0.0</c:formatCode>
                <c:ptCount val="4"/>
                <c:pt idx="0">
                  <c:v>31.66765381113162</c:v>
                </c:pt>
                <c:pt idx="1">
                  <c:v>28.1872774022625</c:v>
                </c:pt>
                <c:pt idx="2">
                  <c:v>39.25150837788827</c:v>
                </c:pt>
                <c:pt idx="3">
                  <c:v>30.7999639368006</c:v>
                </c:pt>
              </c:numCache>
            </c:numRef>
          </c:val>
        </c:ser>
        <c:ser>
          <c:idx val="1"/>
          <c:order val="1"/>
          <c:tx>
            <c:strRef>
              <c:f>גיליון4!$D$23</c:f>
              <c:strCache>
                <c:ptCount val="1"/>
                <c:pt idx="0">
                  <c:v>30-40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000637571466357404"/>
                  <c:y val="0.004594998541849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0119359498667318"/>
                  <c:y val="0.001424978127734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00910049034568355"/>
                  <c:y val="0.0120454214056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0142896091476938"/>
                  <c:y val="0.02562117235345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00193240550813501"/>
                  <c:y val="0.01633712452610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00741770978210481"/>
                  <c:y val="0.006055071518427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גיליון4!$B$24:$B$27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גיליון4!$D$24:$D$27</c:f>
              <c:numCache>
                <c:formatCode>0.0</c:formatCode>
                <c:ptCount val="4"/>
                <c:pt idx="0">
                  <c:v>27.66052997268066</c:v>
                </c:pt>
                <c:pt idx="1">
                  <c:v>27.6082036238563</c:v>
                </c:pt>
                <c:pt idx="2">
                  <c:v>38.57933788134239</c:v>
                </c:pt>
                <c:pt idx="3">
                  <c:v>24.56229501652049</c:v>
                </c:pt>
              </c:numCache>
            </c:numRef>
          </c:val>
        </c:ser>
        <c:ser>
          <c:idx val="2"/>
          <c:order val="2"/>
          <c:tx>
            <c:strRef>
              <c:f>גיליון4!$E$23</c:f>
              <c:strCache>
                <c:ptCount val="1"/>
                <c:pt idx="0">
                  <c:v>41-65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גיליון4!$B$24:$B$27</c:f>
              <c:strCache>
                <c:ptCount val="4"/>
                <c:pt idx="0">
                  <c:v>ישראל</c:v>
                </c:pt>
                <c:pt idx="1">
                  <c:v>חבר העמים</c:v>
                </c:pt>
                <c:pt idx="2">
                  <c:v>אתיופיה</c:v>
                </c:pt>
                <c:pt idx="3">
                  <c:v>סה"כ מגזר יהודי</c:v>
                </c:pt>
              </c:strCache>
            </c:strRef>
          </c:cat>
          <c:val>
            <c:numRef>
              <c:f>גיליון4!$E$24:$E$27</c:f>
              <c:numCache>
                <c:formatCode>0.0</c:formatCode>
                <c:ptCount val="4"/>
                <c:pt idx="0">
                  <c:v>17.28743118652451</c:v>
                </c:pt>
                <c:pt idx="1">
                  <c:v>8.603981357397551</c:v>
                </c:pt>
                <c:pt idx="2">
                  <c:v>24.95147022973214</c:v>
                </c:pt>
                <c:pt idx="3">
                  <c:v>9.953042246754375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6716368"/>
        <c:axId val="286717664"/>
      </c:barChart>
      <c:catAx>
        <c:axId val="286716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cs typeface="+mj-cs"/>
              </a:defRPr>
            </a:pPr>
            <a:endParaRPr lang="en-US"/>
          </a:p>
        </c:txPr>
        <c:crossAx val="286717664"/>
        <c:crosses val="autoZero"/>
        <c:auto val="1"/>
        <c:lblAlgn val="ctr"/>
        <c:lblOffset val="100"/>
        <c:noMultiLvlLbl val="0"/>
      </c:catAx>
      <c:valAx>
        <c:axId val="286717664"/>
        <c:scaling>
          <c:orientation val="minMax"/>
          <c:max val="100.0"/>
          <c:min val="0.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86716368"/>
        <c:crosses val="autoZero"/>
        <c:crossBetween val="between"/>
        <c:majorUnit val="20.0"/>
      </c:valAx>
    </c:plotArea>
    <c:legend>
      <c:legendPos val="t"/>
      <c:layout>
        <c:manualLayout>
          <c:xMode val="edge"/>
          <c:yMode val="edge"/>
          <c:x val="0.285782512480058"/>
          <c:y val="0.0299999098050888"/>
          <c:w val="0.432021438496659"/>
          <c:h val="0.10075240594925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cs typeface="+mj-cs"/>
        </a:defRPr>
      </a:pPr>
      <a:endParaRPr lang="en-US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21430" y="1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62" y="1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pPr>
              <a:defRPr/>
            </a:pPr>
            <a:fld id="{2AA02644-6D99-1445-B608-1DED2BC40779}" type="datetime1">
              <a:rPr lang="en-US" smtClean="0"/>
              <a:t>5/15/17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21430" y="9380333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62" y="9380333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pPr>
              <a:defRPr/>
            </a:pPr>
            <a:fld id="{C5B6CA1C-2CBC-4726-BF3D-9E4E4AAA83E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699970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21430" y="1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62" y="1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A22F895-55AB-0741-B977-D3A5E30D4AA6}" type="datetime1">
              <a:rPr lang="en-US" smtClean="0"/>
              <a:t>5/15/17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370" y="4691025"/>
            <a:ext cx="5394960" cy="444412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21430" y="9380333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62" y="9380333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C4E1069-595D-46EB-AE1A-F09BF534AB9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628966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1A5AF007-A096-49CF-9741-57AE7B0CF9C0}" type="slidenum">
              <a:rPr lang="he-IL" altLang="he-IL" smtClean="0">
                <a:solidFill>
                  <a:srgbClr val="000000"/>
                </a:solidFill>
                <a:latin typeface="Arial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he-IL" dirty="0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e-IL" altLang="he-IL" dirty="0" smtClean="0">
              <a:latin typeface="Arial" pitchFamily="3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1A234359-6977-9347-9073-3B6923ECFBB4}" type="datetime1">
              <a:rPr lang="en-US" smtClean="0"/>
              <a:t>5/15/17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33162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4E1069-595D-46EB-AE1A-F09BF534AB9B}" type="slidenum">
              <a:rPr lang="he-IL" smtClean="0"/>
              <a:pPr>
                <a:defRPr/>
              </a:pPr>
              <a:t>2</a:t>
            </a:fld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41BF9181-3242-1C47-AB3A-7A0DE5E436DA}" type="datetime1">
              <a:rPr lang="en-US" smtClean="0"/>
              <a:t>5/15/17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2084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237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510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5403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387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67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360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4013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9445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0335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24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189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771629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744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, תוכן ו- 2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תרשים 2"/>
          <p:cNvGraphicFramePr>
            <a:graphicFrameLocks/>
          </p:cNvGraphicFramePr>
          <p:nvPr userDrawn="1"/>
        </p:nvGraphicFramePr>
        <p:xfrm>
          <a:off x="683568" y="476672"/>
          <a:ext cx="7920880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87375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7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9" descr="israel-flag"/>
          <p:cNvPicPr>
            <a:picLocks noChangeAspect="1" noChangeArrowheads="1"/>
          </p:cNvPicPr>
          <p:nvPr/>
        </p:nvPicPr>
        <p:blipFill>
          <a:blip r:embed="rId16">
            <a:lum bright="46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0" descr="reshut_e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88" b="-833"/>
          <a:stretch>
            <a:fillRect/>
          </a:stretch>
        </p:blipFill>
        <p:spPr bwMode="auto">
          <a:xfrm>
            <a:off x="0" y="0"/>
            <a:ext cx="12588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21" descr="reshut_e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16"/>
          <a:stretch>
            <a:fillRect/>
          </a:stretch>
        </p:blipFill>
        <p:spPr bwMode="auto">
          <a:xfrm>
            <a:off x="8294688" y="0"/>
            <a:ext cx="849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  <p:sldLayoutId id="2147483844" r:id="rId12"/>
    <p:sldLayoutId id="2147483845" r:id="rId13"/>
    <p:sldLayoutId id="2147483846" r:id="rId14"/>
  </p:sldLayoutIdLst>
  <p:hf sldNum="0" hdr="0" ftr="0" dt="0"/>
  <p:txStyles>
    <p:titleStyle>
      <a:lvl1pPr algn="ctr" defTabSz="793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ctr" defTabSz="793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defTabSz="793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defTabSz="793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defTabSz="793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defTabSz="79375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cs typeface="Arial" charset="0"/>
        </a:defRPr>
      </a:lvl6pPr>
      <a:lvl7pPr marL="914400" algn="ctr" defTabSz="79375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cs typeface="Arial" charset="0"/>
        </a:defRPr>
      </a:lvl7pPr>
      <a:lvl8pPr marL="1371600" algn="ctr" defTabSz="79375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cs typeface="Arial" charset="0"/>
        </a:defRPr>
      </a:lvl8pPr>
      <a:lvl9pPr marL="1828800" algn="ctr" defTabSz="79375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1381125"/>
            <a:ext cx="9144000" cy="52482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1" eaLnBrk="1" hangingPunct="1"/>
            <a:r>
              <a:rPr lang="he-IL" sz="4400" i="1" dirty="0">
                <a:solidFill>
                  <a:srgbClr val="C00000"/>
                </a:solidFill>
                <a:latin typeface="David" panose="020E0502060401010101" pitchFamily="34" charset="-79"/>
              </a:rPr>
              <a:t>דפוסי שימוש בחומרים ממכרים</a:t>
            </a:r>
            <a:br>
              <a:rPr lang="he-IL" sz="4400" i="1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he-IL" sz="40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>בקרב אוכלוסיות הנוער והבוגרים </a:t>
            </a:r>
            <a:br>
              <a:rPr lang="he-IL" sz="4000" i="1" dirty="0" smtClean="0">
                <a:solidFill>
                  <a:srgbClr val="002060"/>
                </a:solidFill>
                <a:latin typeface="David" panose="020E0502060401010101" pitchFamily="34" charset="-79"/>
              </a:rPr>
            </a:br>
            <a:r>
              <a:rPr lang="he-IL" sz="40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>בחברה היהודית בישראל</a:t>
            </a:r>
            <a:br>
              <a:rPr lang="he-IL" sz="4000" i="1" dirty="0" smtClean="0">
                <a:solidFill>
                  <a:srgbClr val="002060"/>
                </a:solidFill>
                <a:latin typeface="David" panose="020E0502060401010101" pitchFamily="34" charset="-79"/>
              </a:rPr>
            </a:br>
            <a:r>
              <a:rPr lang="he-IL" sz="4000" i="1" dirty="0" smtClean="0">
                <a:solidFill>
                  <a:srgbClr val="C00000"/>
                </a:solidFill>
                <a:latin typeface="David" panose="020E0502060401010101" pitchFamily="34" charset="-79"/>
              </a:rPr>
              <a:t>לפי </a:t>
            </a:r>
            <a:r>
              <a:rPr lang="he-IL" sz="4000" i="1" dirty="0" smtClean="0">
                <a:solidFill>
                  <a:srgbClr val="C00000"/>
                </a:solidFill>
                <a:latin typeface="David" panose="020E0502060401010101" pitchFamily="34" charset="-79"/>
              </a:rPr>
              <a:t>ארץ </a:t>
            </a:r>
            <a:r>
              <a:rPr lang="he-IL" sz="4000" i="1" dirty="0" smtClean="0">
                <a:solidFill>
                  <a:srgbClr val="C00000"/>
                </a:solidFill>
                <a:latin typeface="David" panose="020E0502060401010101" pitchFamily="34" charset="-79"/>
              </a:rPr>
              <a:t>מוצא</a:t>
            </a:r>
            <a:r>
              <a:rPr lang="he-IL" sz="4400" i="1" dirty="0">
                <a:solidFill>
                  <a:srgbClr val="002060"/>
                </a:solidFill>
                <a:latin typeface="David" panose="020E0502060401010101" pitchFamily="34" charset="-79"/>
              </a:rPr>
              <a:t/>
            </a:r>
            <a:br>
              <a:rPr lang="he-IL" sz="4400" i="1" dirty="0">
                <a:solidFill>
                  <a:srgbClr val="002060"/>
                </a:solidFill>
                <a:latin typeface="David" panose="020E0502060401010101" pitchFamily="34" charset="-79"/>
              </a:rPr>
            </a:br>
            <a:r>
              <a:rPr lang="he-IL" sz="1100" b="0" dirty="0" smtClean="0">
                <a:solidFill>
                  <a:srgbClr val="002060"/>
                </a:solidFill>
                <a:latin typeface="David" panose="020E0502060401010101" pitchFamily="34" charset="-79"/>
              </a:rPr>
              <a:t>.</a:t>
            </a:r>
            <a:r>
              <a:rPr lang="he-IL" sz="44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/>
            </a:r>
            <a:br>
              <a:rPr lang="he-IL" sz="4400" i="1" dirty="0" smtClean="0">
                <a:solidFill>
                  <a:srgbClr val="002060"/>
                </a:solidFill>
                <a:latin typeface="David" panose="020E0502060401010101" pitchFamily="34" charset="-79"/>
              </a:rPr>
            </a:br>
            <a:r>
              <a:rPr lang="he-IL" sz="24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>ממצאי סקר ה- </a:t>
            </a:r>
            <a:r>
              <a:rPr lang="en-US" sz="24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>HBSC</a:t>
            </a:r>
            <a:r>
              <a:rPr lang="he-IL" sz="24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> לנוער לשנת 2014-15</a:t>
            </a:r>
            <a:br>
              <a:rPr lang="he-IL" sz="2400" i="1" dirty="0" smtClean="0">
                <a:solidFill>
                  <a:srgbClr val="002060"/>
                </a:solidFill>
                <a:latin typeface="David" panose="020E0502060401010101" pitchFamily="34" charset="-79"/>
              </a:rPr>
            </a:br>
            <a:r>
              <a:rPr lang="he-IL" sz="24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>וממצאים ראשוניים מסקר בוגרים 2016</a:t>
            </a:r>
            <a:r>
              <a:rPr lang="he-IL" sz="32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/>
            </a:r>
            <a:br>
              <a:rPr lang="he-IL" sz="3200" i="1" dirty="0" smtClean="0">
                <a:solidFill>
                  <a:srgbClr val="002060"/>
                </a:solidFill>
                <a:latin typeface="David" panose="020E0502060401010101" pitchFamily="34" charset="-79"/>
              </a:rPr>
            </a:br>
            <a:r>
              <a:rPr lang="he-IL" sz="18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/>
            </a:r>
            <a:br>
              <a:rPr lang="he-IL" sz="1800" i="1" dirty="0" smtClean="0">
                <a:solidFill>
                  <a:srgbClr val="002060"/>
                </a:solidFill>
                <a:latin typeface="David" panose="020E0502060401010101" pitchFamily="34" charset="-79"/>
              </a:rPr>
            </a:br>
            <a:r>
              <a:rPr lang="he-IL" altLang="he-IL" i="1" dirty="0" smtClean="0">
                <a:solidFill>
                  <a:srgbClr val="002060"/>
                </a:solidFill>
                <a:latin typeface="Georgia" pitchFamily="18" charset="0"/>
              </a:rPr>
              <a:t>פרופ</a:t>
            </a:r>
            <a:r>
              <a:rPr lang="he-IL" altLang="he-IL" i="1" dirty="0">
                <a:solidFill>
                  <a:srgbClr val="002060"/>
                </a:solidFill>
                <a:latin typeface="Georgia" pitchFamily="18" charset="0"/>
              </a:rPr>
              <a:t>׳</a:t>
            </a:r>
            <a:r>
              <a:rPr lang="he-IL" altLang="he-IL" i="1" dirty="0" smtClean="0">
                <a:solidFill>
                  <a:srgbClr val="002060"/>
                </a:solidFill>
                <a:latin typeface="Georgia" pitchFamily="18" charset="0"/>
              </a:rPr>
              <a:t> יוסי הראל-פיש</a:t>
            </a:r>
            <a:br>
              <a:rPr lang="he-IL" altLang="he-IL" i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he-IL" altLang="he-IL" i="1" dirty="0" smtClean="0">
                <a:solidFill>
                  <a:srgbClr val="002060"/>
                </a:solidFill>
                <a:latin typeface="Georgia" pitchFamily="18" charset="0"/>
              </a:rPr>
              <a:t>יאיר רייז</a:t>
            </a:r>
            <a:br>
              <a:rPr lang="he-IL" altLang="he-IL" i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he-IL" altLang="he-IL" sz="2400" i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he-IL" altLang="he-IL" sz="2400" i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he-IL" altLang="he-IL" sz="2400" i="1" dirty="0" smtClean="0">
                <a:solidFill>
                  <a:srgbClr val="002060"/>
                </a:solidFill>
                <a:latin typeface="Georgia" pitchFamily="18" charset="0"/>
              </a:rPr>
              <a:t>לשכת המדען הראשי</a:t>
            </a:r>
            <a:r>
              <a:rPr lang="he-IL" altLang="he-IL" sz="2400" i="1" dirty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he-IL" altLang="he-IL" sz="2400" i="1" dirty="0">
                <a:solidFill>
                  <a:srgbClr val="002060"/>
                </a:solidFill>
                <a:latin typeface="Georgia" pitchFamily="18" charset="0"/>
              </a:rPr>
            </a:br>
            <a:r>
              <a:rPr lang="he-IL" altLang="he-IL" sz="2400" i="1" dirty="0">
                <a:solidFill>
                  <a:srgbClr val="002060"/>
                </a:solidFill>
                <a:latin typeface="Georgia" pitchFamily="18" charset="0"/>
              </a:rPr>
              <a:t>הרשות הלאומית למלחמה בסמים ובאלכוהול</a:t>
            </a:r>
            <a:br>
              <a:rPr lang="he-IL" altLang="he-IL" sz="2400" i="1" dirty="0">
                <a:solidFill>
                  <a:srgbClr val="002060"/>
                </a:solidFill>
                <a:latin typeface="Georgia" pitchFamily="18" charset="0"/>
              </a:rPr>
            </a:br>
            <a:r>
              <a:rPr lang="he-IL" sz="3200" i="1" dirty="0" smtClean="0">
                <a:solidFill>
                  <a:srgbClr val="002060"/>
                </a:solidFill>
                <a:latin typeface="David" panose="020E0502060401010101" pitchFamily="34" charset="-79"/>
              </a:rPr>
              <a:t/>
            </a:r>
            <a:br>
              <a:rPr lang="he-IL" sz="3200" i="1" dirty="0" smtClean="0">
                <a:solidFill>
                  <a:srgbClr val="002060"/>
                </a:solidFill>
                <a:latin typeface="David" panose="020E0502060401010101" pitchFamily="34" charset="-79"/>
              </a:rPr>
            </a:br>
            <a:endParaRPr lang="en-US" sz="5400" i="1" dirty="0" smtClean="0">
              <a:solidFill>
                <a:srgbClr val="002060"/>
              </a:solidFill>
              <a:latin typeface="David" panose="020E0502060401010101" pitchFamily="34" charset="-79"/>
            </a:endParaRPr>
          </a:p>
        </p:txBody>
      </p:sp>
      <p:sp>
        <p:nvSpPr>
          <p:cNvPr id="3075" name="Rectangle 11"/>
          <p:cNvSpPr>
            <a:spLocks noChangeArrowheads="1"/>
          </p:cNvSpPr>
          <p:nvPr/>
        </p:nvSpPr>
        <p:spPr bwMode="auto">
          <a:xfrm>
            <a:off x="0" y="2971800"/>
            <a:ext cx="1033463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rtl="0" eaLnBrk="1" hangingPunct="1"/>
            <a:endParaRPr lang="he-IL" altLang="he-IL" dirty="0">
              <a:solidFill>
                <a:srgbClr val="000000"/>
              </a:solidFill>
            </a:endParaRPr>
          </a:p>
        </p:txBody>
      </p:sp>
      <p:sp>
        <p:nvSpPr>
          <p:cNvPr id="3076" name="Rectangle 24"/>
          <p:cNvSpPr>
            <a:spLocks noChangeArrowheads="1"/>
          </p:cNvSpPr>
          <p:nvPr/>
        </p:nvSpPr>
        <p:spPr bwMode="auto">
          <a:xfrm>
            <a:off x="0" y="3884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36838" algn="ctr"/>
                <a:tab pos="5273675" algn="r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rtl="0" eaLnBrk="1" hangingPunct="1"/>
            <a:endParaRPr lang="he-IL" altLang="he-IL" dirty="0">
              <a:solidFill>
                <a:srgbClr val="000000"/>
              </a:solidFill>
            </a:endParaRPr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0"/>
            <a:ext cx="2011362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33600" cy="150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33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5600" y="0"/>
            <a:ext cx="3352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000" b="1" u="sng" dirty="0">
                <a:solidFill>
                  <a:srgbClr val="002060"/>
                </a:solidFill>
                <a:cs typeface="David" pitchFamily="2" charset="-79"/>
              </a:rPr>
              <a:t>שיטות המחקר</a:t>
            </a:r>
            <a:endParaRPr lang="he-IL" sz="4000" dirty="0"/>
          </a:p>
        </p:txBody>
      </p:sp>
      <p:sp>
        <p:nvSpPr>
          <p:cNvPr id="7" name="Rectangle 6"/>
          <p:cNvSpPr/>
          <p:nvPr/>
        </p:nvSpPr>
        <p:spPr>
          <a:xfrm>
            <a:off x="609600" y="731657"/>
            <a:ext cx="7677150" cy="597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00007D"/>
              </a:buClr>
              <a:buSzPct val="75000"/>
              <a:defRPr/>
            </a:pPr>
            <a:r>
              <a:rPr lang="he-IL" sz="2400" b="1" i="1" u="sng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הסקר האפידמיולוגי </a:t>
            </a:r>
            <a:r>
              <a:rPr lang="mr-IN" sz="2400" b="1" i="1" u="sng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–</a:t>
            </a:r>
            <a:r>
              <a:rPr lang="he-IL" sz="2400" b="1" i="1" u="sng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מבוגרים (2016-ממצאים ראשוניים):</a:t>
            </a:r>
          </a:p>
          <a:p>
            <a:pPr marL="342900" lvl="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מדגם מייצג ארצי של האוכלוסייה הבוגרת בישראל.</a:t>
            </a:r>
          </a:p>
          <a:p>
            <a:pPr marL="342900" lvl="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כ- 5,220 נבדקים בגילאי </a:t>
            </a: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18-65.</a:t>
            </a:r>
            <a:endParaRPr lang="he-IL" sz="2400" b="1" kern="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marL="342900" lvl="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מתוכם </a:t>
            </a:r>
            <a:r>
              <a:rPr lang="he-IL" sz="2400" b="1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350 נבדקים ממוצא אתיופי</a:t>
            </a:r>
          </a:p>
          <a:p>
            <a:pPr marL="342900" lvl="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סקר </a:t>
            </a: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משקי בית.</a:t>
            </a:r>
          </a:p>
          <a:p>
            <a:pPr marL="342900" lvl="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שאלון </a:t>
            </a:r>
            <a:r>
              <a:rPr lang="he-IL" sz="2400" b="1" kern="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למילוי עצמי </a:t>
            </a: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הכולל </a:t>
            </a:r>
            <a:r>
              <a:rPr lang="he-IL" sz="2400" b="1" kern="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מדדים תקפים </a:t>
            </a: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ומהימנים.</a:t>
            </a:r>
          </a:p>
          <a:p>
            <a:pPr marL="342900" lvl="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עבודת איסוף הנתונים: ספטמבר-דצמבר, 2016.</a:t>
            </a:r>
          </a:p>
          <a:p>
            <a:pPr marL="342900" lvl="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endParaRPr lang="he-IL" sz="1050" b="1" kern="0" dirty="0" smtClean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>
              <a:spcBef>
                <a:spcPct val="20000"/>
              </a:spcBef>
              <a:buClr>
                <a:srgbClr val="00007D"/>
              </a:buClr>
              <a:buSzPct val="75000"/>
              <a:defRPr/>
            </a:pPr>
            <a:r>
              <a:rPr lang="he-IL" sz="2400" b="1" i="1" u="sng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סקר </a:t>
            </a:r>
            <a:r>
              <a:rPr lang="en-US" sz="2400" b="1" i="1" u="sng" kern="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HBSC</a:t>
            </a:r>
            <a:r>
              <a:rPr lang="he-IL" sz="2400" b="1" i="1" u="sng" kern="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בינלאומי </a:t>
            </a:r>
            <a:r>
              <a:rPr lang="mr-IN" sz="2400" b="1" i="1" u="sng" kern="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–</a:t>
            </a:r>
            <a:r>
              <a:rPr lang="he-IL" sz="2400" b="1" i="1" u="sng" kern="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בני </a:t>
            </a:r>
            <a:r>
              <a:rPr lang="he-IL" sz="2400" b="1" i="1" u="sng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נוער (2014-15):</a:t>
            </a:r>
          </a:p>
          <a:p>
            <a:pPr marL="457200" indent="-457200">
              <a:spcBef>
                <a:spcPct val="20000"/>
              </a:spcBef>
              <a:buClr>
                <a:srgbClr val="00007D"/>
              </a:buClr>
              <a:buSzPct val="75000"/>
              <a:buFont typeface="Wingdings" charset="2"/>
              <a:buChar char="§"/>
              <a:defRPr/>
            </a:pPr>
            <a:r>
              <a:rPr lang="he-IL" sz="2400" b="1" kern="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מדגם מייצג ארצי של </a:t>
            </a: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כ-14,000 תלמידי </a:t>
            </a:r>
            <a:r>
              <a:rPr lang="he-IL" sz="2400" b="1" kern="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כיתות ו׳-</a:t>
            </a:r>
            <a:r>
              <a:rPr lang="he-IL" sz="2400" b="1" kern="0" dirty="0" err="1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יב</a:t>
            </a: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׳ (11-18).</a:t>
            </a:r>
            <a:endParaRPr lang="he-IL" sz="2400" b="1" kern="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marL="457200" indent="-457200">
              <a:spcBef>
                <a:spcPct val="20000"/>
              </a:spcBef>
              <a:buClr>
                <a:srgbClr val="00007D"/>
              </a:buClr>
              <a:buSzPct val="75000"/>
              <a:buFont typeface="Wingdings" charset="2"/>
              <a:buChar char="§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מתוכם</a:t>
            </a:r>
            <a:r>
              <a:rPr lang="he-IL" sz="2400" b="1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2400" b="1" kern="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556 תלמידים יוצאי </a:t>
            </a:r>
            <a:r>
              <a:rPr lang="he-IL" sz="2400" b="1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אתיופיה: </a:t>
            </a:r>
          </a:p>
          <a:p>
            <a:pPr marL="1371600" lvl="2" indent="-457200">
              <a:spcBef>
                <a:spcPct val="20000"/>
              </a:spcBef>
              <a:buClr>
                <a:srgbClr val="00007D"/>
              </a:buClr>
              <a:buSzPct val="75000"/>
              <a:buFont typeface="Wingdings" charset="2"/>
              <a:buChar char="§"/>
              <a:defRPr/>
            </a:pPr>
            <a:r>
              <a:rPr lang="he-IL" sz="2400" b="1" kern="0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(</a:t>
            </a:r>
            <a:r>
              <a:rPr lang="he-IL" sz="2400" b="1" kern="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262 - דור ראשון ו - 294 - דור שני)</a:t>
            </a:r>
          </a:p>
          <a:p>
            <a:pPr marL="457200" indent="-457200">
              <a:spcBef>
                <a:spcPct val="20000"/>
              </a:spcBef>
              <a:buClr>
                <a:srgbClr val="00007D"/>
              </a:buClr>
              <a:buSzPct val="75000"/>
              <a:buFont typeface="Wingdings" charset="2"/>
              <a:buChar char="§"/>
              <a:defRPr/>
            </a:pP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בתי </a:t>
            </a:r>
            <a:r>
              <a:rPr lang="he-IL" sz="2400" b="1" kern="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הספר ממלכתיים, ממלכתיים-דתיים וערביים.</a:t>
            </a:r>
          </a:p>
          <a:p>
            <a:pPr marL="457200" indent="-457200">
              <a:spcBef>
                <a:spcPct val="20000"/>
              </a:spcBef>
              <a:buClr>
                <a:srgbClr val="00007D"/>
              </a:buClr>
              <a:buSzPct val="75000"/>
              <a:buFont typeface="Wingdings" charset="2"/>
              <a:buChar char="§"/>
              <a:defRPr/>
            </a:pPr>
            <a:r>
              <a:rPr lang="he-IL" sz="2400" b="1" kern="0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שאלון למילוי עצמי במסגרת הכיתה</a:t>
            </a:r>
            <a:r>
              <a:rPr lang="he-IL" sz="2400" b="1" kern="0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en-US" sz="2400" b="1" kern="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197749" y="5938887"/>
            <a:ext cx="1847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1" hangingPunct="1"/>
            <a:endParaRPr lang="en-US" sz="1400" b="1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609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 bwMode="auto">
          <a:xfrm>
            <a:off x="685800" y="2568575"/>
            <a:ext cx="7772400" cy="1470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altLang="he-IL" sz="7200" i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סיגריות ונרגילה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8518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457200" y="381000"/>
            <a:ext cx="82867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עישון סיגריות: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התלמידים בכיתות 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ו'-</a:t>
            </a:r>
            <a:r>
              <a:rPr lang="he-IL" altLang="he-IL" sz="2200" b="1" dirty="0" err="1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יב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',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שעישנו סיגריות, 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פעם אחת במהלך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30 הימים האחרונים: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לפי סטטוס עליה ושנת סקר</a:t>
            </a:r>
            <a:endParaRPr lang="he-IL" altLang="he-IL" sz="2200" b="1" u="sng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447800" y="6248399"/>
            <a:ext cx="5943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הראשי. </a:t>
            </a:r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ממצאים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מסקר </a:t>
            </a:r>
            <a:r>
              <a:rPr lang="en-US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HBSC-2014</a:t>
            </a:r>
            <a:endParaRPr lang="he-IL" altLang="he-IL" sz="14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8873988"/>
              </p:ext>
            </p:extLst>
          </p:nvPr>
        </p:nvGraphicFramePr>
        <p:xfrm>
          <a:off x="584994" y="1676400"/>
          <a:ext cx="8025606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7906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21672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457200" y="381000"/>
            <a:ext cx="82867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עישון נרגילה: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אחוז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התלמידים בכיתות 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ו'-</a:t>
            </a:r>
            <a:r>
              <a:rPr lang="he-IL" altLang="he-IL" sz="2200" b="1" dirty="0" err="1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יב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',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בנרגילה, 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פעם אחת במהלך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30 הימים האחרונים: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לפי סטטוס עליה ושנת סקר</a:t>
            </a:r>
            <a:endParaRPr lang="he-IL" altLang="he-IL" sz="2200" b="1" u="sng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447800" y="6248399"/>
            <a:ext cx="5943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הראשי. </a:t>
            </a:r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ממצאים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מסקר </a:t>
            </a:r>
            <a:r>
              <a:rPr lang="en-US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HBSC-2014</a:t>
            </a:r>
            <a:endParaRPr lang="he-IL" altLang="he-IL" sz="14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6817959"/>
              </p:ext>
            </p:extLst>
          </p:nvPr>
        </p:nvGraphicFramePr>
        <p:xfrm>
          <a:off x="584994" y="1600200"/>
          <a:ext cx="7949406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2461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עישון סיגריות: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שעישנו סיגריות, </a:t>
            </a: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פעם אחת  במהלך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30 הימים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האחרונים, 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מגדר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9381518"/>
              </p:ext>
            </p:extLst>
          </p:nvPr>
        </p:nvGraphicFramePr>
        <p:xfrm>
          <a:off x="838200" y="1676400"/>
          <a:ext cx="7391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542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עישון 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נרגילות: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בנרגילה,</a:t>
            </a:r>
          </a:p>
          <a:p>
            <a:pPr algn="ctr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פעם אחת  במהלך 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30 הימים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האחרונים, 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מגדר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6" name="תרשים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312814"/>
              </p:ext>
            </p:extLst>
          </p:nvPr>
        </p:nvGraphicFramePr>
        <p:xfrm>
          <a:off x="762000" y="1600200"/>
          <a:ext cx="760095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7085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עישון נרגילות: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בנרגילה,</a:t>
            </a: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מגדר וקבוצת גיל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1373475"/>
              </p:ext>
            </p:extLst>
          </p:nvPr>
        </p:nvGraphicFramePr>
        <p:xfrm>
          <a:off x="584994" y="1828800"/>
          <a:ext cx="7873206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8626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 bwMode="auto">
          <a:xfrm>
            <a:off x="685800" y="2568575"/>
            <a:ext cx="7772400" cy="1470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altLang="he-IL" sz="7200" i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אלכוהול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0611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62000" y="381000"/>
            <a:ext cx="75438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שתייה מופרזת: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התלמידים בכיתות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ו'-יב' 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ששתו 5 מנות משקה אלכוהולי  או יותר תוך מספר שעות 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פעם אחת במהלך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30 הימים האחרונים: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לפי סטטוס עליה ושנת סקר</a:t>
            </a:r>
            <a:endParaRPr lang="he-IL" altLang="he-IL" sz="2200" b="1" u="sng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447800" y="6248399"/>
            <a:ext cx="5943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הראשי. </a:t>
            </a:r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ממצאים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מסקר </a:t>
            </a:r>
            <a:r>
              <a:rPr lang="en-US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HBSC-2014</a:t>
            </a:r>
            <a:endParaRPr lang="he-IL" altLang="he-IL" sz="14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5446235"/>
              </p:ext>
            </p:extLst>
          </p:nvPr>
        </p:nvGraphicFramePr>
        <p:xfrm>
          <a:off x="798490" y="2139849"/>
          <a:ext cx="7696200" cy="4262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1241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62000" y="533400"/>
            <a:ext cx="75438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השתכרות: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התלמידים בכיתות ו'-יב' </a:t>
            </a:r>
            <a:endParaRPr lang="he-IL" altLang="he-IL" sz="2200" b="1" dirty="0" smtClean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שהשתכרו אי פעם,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סטטוס עליה ושנת סקר</a:t>
            </a:r>
            <a:endParaRPr lang="he-IL" altLang="he-IL" sz="2200" b="1" u="sng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447800" y="6248399"/>
            <a:ext cx="5943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הראשי. </a:t>
            </a:r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ממצאים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מסקר </a:t>
            </a:r>
            <a:r>
              <a:rPr lang="en-US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HBSC-2014</a:t>
            </a:r>
            <a:endParaRPr lang="he-IL" altLang="he-IL" sz="14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0804351"/>
              </p:ext>
            </p:extLst>
          </p:nvPr>
        </p:nvGraphicFramePr>
        <p:xfrm>
          <a:off x="938212" y="1875417"/>
          <a:ext cx="7191375" cy="4338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984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שתייה מופרזת: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ששתו 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חמש מנות אלכוהול או יותר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תוך מספר שעות, </a:t>
            </a: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פעם אחת  במהלך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30 הימים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האחרונים, 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מגדר 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3415533"/>
              </p:ext>
            </p:extLst>
          </p:nvPr>
        </p:nvGraphicFramePr>
        <p:xfrm>
          <a:off x="304800" y="2057400"/>
          <a:ext cx="805815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7490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28600" y="163699"/>
            <a:ext cx="956943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שתייה מופרזת: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ששתו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חמש מנות אלכוהול או יותר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תוך מספר שעות, 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פעם אחת  במהלך 30 הימים האחרונים, </a:t>
            </a: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קבוצת גיל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6" name="תרשים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4773939"/>
              </p:ext>
            </p:extLst>
          </p:nvPr>
        </p:nvGraphicFramePr>
        <p:xfrm>
          <a:off x="762000" y="1764423"/>
          <a:ext cx="77724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1161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50541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310743" y="83403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השתכרות: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</a:p>
          <a:p>
            <a:pPr algn="ctr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שהשתכרו לפחות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פעם אחת 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במהלך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12 החודשים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האחרונים, 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מגדר 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7864431"/>
              </p:ext>
            </p:extLst>
          </p:nvPr>
        </p:nvGraphicFramePr>
        <p:xfrm>
          <a:off x="584994" y="1401723"/>
          <a:ext cx="7777956" cy="41608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4796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82000" y="22808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השתכרות: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</a:p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שהשתכרו לפחות פעם אחת 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במהלך 12 החודשים האחרונים, </a:t>
            </a: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קבוצת גיל 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6050886"/>
              </p:ext>
            </p:extLst>
          </p:nvPr>
        </p:nvGraphicFramePr>
        <p:xfrm>
          <a:off x="381000" y="1600200"/>
          <a:ext cx="84582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6851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 bwMode="auto">
          <a:xfrm>
            <a:off x="685800" y="2568575"/>
            <a:ext cx="7772400" cy="1470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altLang="he-IL" sz="7200" i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סמים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62000" y="533400"/>
            <a:ext cx="75438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שימוש בקנאביס: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התלמידים בכיתות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י'-יב'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שהשתמשו 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בקנאביס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פעם אחת במהלך 12 החודשים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האחרונים: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סטטוס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עליה ושנת סקר</a:t>
            </a:r>
            <a:endParaRPr lang="he-IL" altLang="he-IL" sz="2200" b="1" u="sng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447800" y="6248399"/>
            <a:ext cx="5943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הראשי. </a:t>
            </a:r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ממצאים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מסקר </a:t>
            </a:r>
            <a:r>
              <a:rPr lang="en-US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HBSC-2014</a:t>
            </a:r>
            <a:endParaRPr lang="he-IL" altLang="he-IL" sz="14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1149251"/>
              </p:ext>
            </p:extLst>
          </p:nvPr>
        </p:nvGraphicFramePr>
        <p:xfrm>
          <a:off x="704851" y="1828800"/>
          <a:ext cx="7600949" cy="4186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086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62000" y="533400"/>
            <a:ext cx="75438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שימוש בסמי פיצוציות: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התלמידים בכיתות י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'-יב' 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בסמי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פיצוציות 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(כמו חגיגת, מבסוטון, נייס גאי וכד</a:t>
            </a:r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') 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פעם אחת במהלך 12 החודשים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האחרונים: </a:t>
            </a:r>
          </a:p>
          <a:p>
            <a:pPr algn="ctr" eaLnBrk="1" hangingPunct="1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סטטוס עליה ושנת סקר</a:t>
            </a:r>
            <a:endParaRPr lang="he-IL" altLang="he-IL" sz="2200" b="1" u="sng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447800" y="6248399"/>
            <a:ext cx="5943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הראשי. </a:t>
            </a:r>
            <a:r>
              <a:rPr lang="he-IL" altLang="he-IL" sz="14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ממצאים </a:t>
            </a:r>
            <a:r>
              <a:rPr lang="he-IL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מסקר </a:t>
            </a:r>
            <a:r>
              <a:rPr lang="en-US" altLang="he-IL" sz="14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HBSC-2014</a:t>
            </a:r>
            <a:endParaRPr lang="he-IL" altLang="he-IL" sz="14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5998589"/>
              </p:ext>
            </p:extLst>
          </p:nvPr>
        </p:nvGraphicFramePr>
        <p:xfrm>
          <a:off x="756634" y="2194584"/>
          <a:ext cx="7772399" cy="4186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7393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327016" y="111205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 smtClean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שימוש בקנאביס: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בקנאביס</a:t>
            </a:r>
            <a:endParaRPr lang="he-IL" altLang="he-IL" sz="22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פעם אחת  במהלך 12 החודשים האחרונים, 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מגדר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וארץ מוצא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14" name="תרשים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125849"/>
              </p:ext>
            </p:extLst>
          </p:nvPr>
        </p:nvGraphicFramePr>
        <p:xfrm>
          <a:off x="457199" y="1447800"/>
          <a:ext cx="8000999" cy="44077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4555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שימוש בקנאביס: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בקנאביס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פעם אחת  במהלך 12 החודשים האחרונים, </a:t>
            </a:r>
            <a:endParaRPr lang="he-IL" altLang="he-IL" sz="2200" b="1" dirty="0" smtClean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קבוצת גיל 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1295810"/>
              </p:ext>
            </p:extLst>
          </p:nvPr>
        </p:nvGraphicFramePr>
        <p:xfrm>
          <a:off x="1143000" y="2057400"/>
          <a:ext cx="64770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031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13855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שימוש בקנאביס: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בקנאביס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פעם אחת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במהלך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30 הימים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האחרונים,</a:t>
            </a:r>
            <a:endParaRPr lang="he-IL" altLang="he-IL" sz="22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מגדר </a:t>
            </a:r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וארץ לידה</a:t>
            </a:r>
            <a:endParaRPr lang="en-US" altLang="he-IL" sz="22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9201458"/>
              </p:ext>
            </p:extLst>
          </p:nvPr>
        </p:nvGraphicFramePr>
        <p:xfrm>
          <a:off x="838200" y="1600200"/>
          <a:ext cx="752475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3128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13855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-273030" y="293727"/>
            <a:ext cx="956943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שימוש בקנאביס: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אחוז</a:t>
            </a:r>
            <a:r>
              <a:rPr lang="he-IL" altLang="he-IL" sz="2200" b="1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 המבוגרים (18-65)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שהשתמשו בקנאביס</a:t>
            </a:r>
          </a:p>
          <a:p>
            <a:pPr algn="ctr"/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לפחות פעם אחת במהלך 30 הימים האחרונים,</a:t>
            </a:r>
          </a:p>
          <a:p>
            <a:pPr algn="ctr"/>
            <a:r>
              <a:rPr lang="he-IL" altLang="he-IL" sz="22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לפי </a:t>
            </a:r>
            <a:r>
              <a:rPr lang="he-IL" altLang="he-IL" sz="22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קבוצת גיל וארץ לידה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582758"/>
              </p:ext>
            </p:extLst>
          </p:nvPr>
        </p:nvGraphicFramePr>
        <p:xfrm>
          <a:off x="685800" y="1401723"/>
          <a:ext cx="7543800" cy="4465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2857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3152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1"/>
            <a:r>
              <a:rPr lang="he-IL" altLang="he-IL" sz="3600" i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לסיכום:</a:t>
            </a:r>
            <a:br>
              <a:rPr lang="he-IL" altLang="he-IL" sz="3600" i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</a:br>
            <a:r>
              <a:rPr lang="he-IL" altLang="he-IL" sz="3600" i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altLang="he-IL" sz="3600" i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</a:br>
            <a:endParaRPr lang="he-IL" altLang="he-IL" sz="3600" i="1" dirty="0" smtClean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931501"/>
            <a:ext cx="7905750" cy="5240699"/>
          </a:xfrm>
        </p:spPr>
        <p:txBody>
          <a:bodyPr/>
          <a:lstStyle/>
          <a:p>
            <a:pPr algn="r" rtl="1"/>
            <a:r>
              <a:rPr lang="he-IL" altLang="he-IL" sz="2400" dirty="0">
                <a:solidFill>
                  <a:srgbClr val="002060"/>
                </a:solidFill>
                <a:latin typeface="David" pitchFamily="34" charset="-79"/>
                <a:cs typeface="+mj-cs"/>
              </a:rPr>
              <a:t>יוצאי הקהילה האתיופית סובלים משימוש יתר בחומרים ממכרים בהשוואה לשאר האוכלוסייה היהודית בישראל</a:t>
            </a:r>
            <a:r>
              <a:rPr lang="he-IL" alt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. בקרב המבוגרים, שיעורי השתייה המופרזת והשימוש בקנאביס גבוהים משמעותית מהישראלים האחרים. ברם, בכל שאר הסמים השיעורים נמוכים מאוד. </a:t>
            </a:r>
            <a:endParaRPr lang="he-IL" altLang="he-IL" sz="2400" dirty="0" smtClean="0">
              <a:solidFill>
                <a:srgbClr val="002060"/>
              </a:solidFill>
              <a:latin typeface="David" pitchFamily="34" charset="-79"/>
              <a:cs typeface="+mj-cs"/>
            </a:endParaRPr>
          </a:p>
          <a:p>
            <a:pPr algn="r" rtl="1"/>
            <a:r>
              <a:rPr lang="he-IL" alt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בקרב </a:t>
            </a:r>
            <a:r>
              <a:rPr lang="he-IL" altLang="he-IL" sz="2400" dirty="0">
                <a:solidFill>
                  <a:srgbClr val="002060"/>
                </a:solidFill>
                <a:latin typeface="David" pitchFamily="34" charset="-79"/>
                <a:cs typeface="+mj-cs"/>
              </a:rPr>
              <a:t>בני הנוער </a:t>
            </a:r>
            <a:r>
              <a:rPr lang="he-IL" alt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מהקהילה האתיופית </a:t>
            </a:r>
            <a:r>
              <a:rPr lang="he-IL" alt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היה </a:t>
            </a:r>
            <a:r>
              <a:rPr lang="he-IL" altLang="he-IL" sz="2400" dirty="0">
                <a:solidFill>
                  <a:srgbClr val="002060"/>
                </a:solidFill>
                <a:latin typeface="David" pitchFamily="34" charset="-79"/>
                <a:cs typeface="+mj-cs"/>
              </a:rPr>
              <a:t>שיפור משמעותי בשתייה מופרזת של אלכוהול ובהשתכרות בין השנים 2010 ל- 2014</a:t>
            </a:r>
            <a:r>
              <a:rPr lang="he-IL" alt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.</a:t>
            </a:r>
          </a:p>
          <a:p>
            <a:pPr algn="r" rtl="1"/>
            <a:r>
              <a:rPr 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הממצאים </a:t>
            </a:r>
            <a:r>
              <a:rPr 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מצביעים על צורך להפניית משאבים להתערבות ומניעה במטרה לצמצם את היקף התופעה. </a:t>
            </a:r>
          </a:p>
          <a:p>
            <a:pPr algn="r" rtl="1"/>
            <a:r>
              <a:rPr lang="he-IL" sz="2400" dirty="0" smtClean="0">
                <a:solidFill>
                  <a:srgbClr val="002060"/>
                </a:solidFill>
                <a:latin typeface="David" pitchFamily="34" charset="-79"/>
                <a:cs typeface="+mj-cs"/>
              </a:rPr>
              <a:t>מחקרים עדכניים מראים כי השימוש בחומרים ממכרים בקרב אוכלוסייה זו קשור למגוון גורמים פסיכו-חברתיים הנובעים מתהליך ההגירה והקליטה החברתית והתרבותית בישראל (כגון: במשברי הזהות,  חבלי הקליטה החברתית, שינוי תרבות המשפחה, מצב הסוציו-דמוגרפי ועוד.)</a:t>
            </a:r>
            <a:endParaRPr lang="en-US" sz="2400" dirty="0">
              <a:cs typeface="+mj-cs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8362950" y="9525"/>
            <a:ext cx="762000" cy="838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6988" y="9525"/>
            <a:ext cx="1116012" cy="9048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/>
          <a:lstStyle/>
          <a:p>
            <a:pPr algn="l">
              <a:defRPr/>
            </a:pPr>
            <a:endParaRPr lang="he-IL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400175" y="6400800"/>
            <a:ext cx="59436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פרופ' </a:t>
            </a:r>
            <a:r>
              <a:rPr lang="he-IL" altLang="he-IL" sz="11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יוסי הראל-פיש, המדען </a:t>
            </a:r>
            <a:r>
              <a:rPr lang="he-IL" altLang="he-IL" sz="11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הראשי. ממצאים ראשונים מסקר אפידמיולוגי -2017</a:t>
            </a:r>
            <a:endParaRPr lang="he-IL" altLang="he-IL" sz="11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7582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>
          <a:xfrm>
            <a:off x="457200" y="5943600"/>
            <a:ext cx="8229600" cy="990600"/>
          </a:xfrm>
        </p:spPr>
        <p:txBody>
          <a:bodyPr/>
          <a:lstStyle/>
          <a:p>
            <a:pPr algn="ctr"/>
            <a:r>
              <a:rPr lang="he-IL" altLang="he-IL" sz="5400" b="1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תודה על ההקשבה</a:t>
            </a:r>
          </a:p>
        </p:txBody>
      </p:sp>
      <p:pic>
        <p:nvPicPr>
          <p:cNvPr id="563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350" y="0"/>
            <a:ext cx="9150350" cy="6096000"/>
          </a:xfrm>
        </p:spPr>
      </p:pic>
    </p:spTree>
    <p:extLst>
      <p:ext uri="{BB962C8B-B14F-4D97-AF65-F5344CB8AC3E}">
        <p14:creationId xmlns:p14="http://schemas.microsoft.com/office/powerpoint/2010/main" val="19961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ag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>
        <a:spAutoFit/>
      </a:bodyPr>
      <a:lstStyle>
        <a:defPPr algn="ctr" eaLnBrk="1" hangingPunct="1">
          <a:defRPr sz="1400" b="1" dirty="0">
            <a:solidFill>
              <a:srgbClr val="002060"/>
            </a:solidFill>
            <a:latin typeface="David" pitchFamily="34" charset="-79"/>
            <a:cs typeface="David" pitchFamily="34" charset="-79"/>
          </a:defRPr>
        </a:defPPr>
      </a:lstStyle>
    </a:tx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3">
        <a:dk1>
          <a:srgbClr val="000099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82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80DF8A4-2069-482D-B24A-DBA45D15409D}"/>
</file>

<file path=customXml/itemProps2.xml><?xml version="1.0" encoding="utf-8"?>
<ds:datastoreItem xmlns:ds="http://schemas.openxmlformats.org/officeDocument/2006/customXml" ds:itemID="{21DC73B4-905B-418C-A9BE-221240F7834D}"/>
</file>

<file path=customXml/itemProps3.xml><?xml version="1.0" encoding="utf-8"?>
<ds:datastoreItem xmlns:ds="http://schemas.openxmlformats.org/officeDocument/2006/customXml" ds:itemID="{B9015955-7399-45A8-BAAE-8A28DC685D7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16031</TotalTime>
  <Words>1068</Words>
  <Application>Microsoft Macintosh PowerPoint</Application>
  <PresentationFormat>On-screen Show (4:3)</PresentationFormat>
  <Paragraphs>247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Calibri</vt:lpstr>
      <vt:lpstr>David</vt:lpstr>
      <vt:lpstr>Georgia</vt:lpstr>
      <vt:lpstr>Times New Roman</vt:lpstr>
      <vt:lpstr>Wingdings</vt:lpstr>
      <vt:lpstr>Arial</vt:lpstr>
      <vt:lpstr>flag</vt:lpstr>
      <vt:lpstr>דפוסי שימוש בחומרים ממכרים בקרב אוכלוסיות הנוער והבוגרים  בחברה היהודית בישראל לפי ארץ מוצא . ממצאי סקר ה- HBSC לנוער לשנת 2014-15 וממצאים ראשוניים מסקר בוגרים 2016  פרופ׳ יוסי הראל-פיש יאיר רייז  לשכת המדען הראשי הרשות הלאומית למלחמה בסמים ובאלכוהול  </vt:lpstr>
      <vt:lpstr>PowerPoint Presentation</vt:lpstr>
      <vt:lpstr>סיגריות ונרגילה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אלכוהול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סמים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לסיכום:  </vt:lpstr>
      <vt:lpstr>תודה על ההקשבה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Rinat</dc:creator>
  <cp:lastModifiedBy>Yossi Harel-fisch</cp:lastModifiedBy>
  <cp:revision>199</cp:revision>
  <cp:lastPrinted>2017-03-29T06:18:06Z</cp:lastPrinted>
  <dcterms:created xsi:type="dcterms:W3CDTF">2013-05-27T08:09:21Z</dcterms:created>
  <dcterms:modified xsi:type="dcterms:W3CDTF">2017-05-15T20:29:31Z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2016913</vt:r8>
  </property>
</Properties>
</file>