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charts/colors10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colors3.xml" ContentType="application/vnd.ms-office.chartcolorstyle+xml"/>
  <Override PartName="/ppt/charts/style3.xml" ContentType="application/vnd.ms-office.chartstyle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style6.xml" ContentType="application/vnd.ms-office.chartstyle+xml"/>
  <Override PartName="/ppt/charts/chart7.xml" ContentType="application/vnd.openxmlformats-officedocument.drawingml.chart+xml"/>
  <Override PartName="/ppt/charts/colors6.xml" ContentType="application/vnd.ms-office.chartcolorstyle+xml"/>
  <Override PartName="/ppt/charts/style10.xml" ContentType="application/vnd.ms-office.chart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chart9.xml" ContentType="application/vnd.openxmlformats-officedocument.drawingml.chart+xml"/>
  <Override PartName="/ppt/charts/style9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style8.xml" ContentType="application/vnd.ms-office.chartstyle+xml"/>
  <Override PartName="/ppt/charts/chart8.xml" ContentType="application/vnd.openxmlformats-officedocument.drawingml.chart+xml"/>
  <Override PartName="/ppt/charts/colors8.xml" ContentType="application/vnd.ms-office.chartcolor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29"/>
  </p:normalViewPr>
  <p:slideViewPr>
    <p:cSldViewPr snapToGrid="0" snapToObjects="1">
      <p:cViewPr varScale="1">
        <p:scale>
          <a:sx n="95" d="100"/>
          <a:sy n="95" d="100"/>
        </p:scale>
        <p:origin x="20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esProps" Target="presProps.xml"/><Relationship Id="rId8" Type="http://schemas.openxmlformats.org/officeDocument/2006/relationships/slide" Target="slides/slide7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7" Type="http://schemas.openxmlformats.org/officeDocument/2006/relationships/slide" Target="slides/slide6.xml"/><Relationship Id="rId17" Type="http://schemas.openxmlformats.org/officeDocument/2006/relationships/customXml" Target="../customXml/item1.xml"/><Relationship Id="rId16" Type="http://schemas.openxmlformats.org/officeDocument/2006/relationships/tableStyles" Target="tableStyles.xml"/><Relationship Id="rId2" Type="http://schemas.openxmlformats.org/officeDocument/2006/relationships/slide" Target="slides/slide1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1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microsoft.com/office/2011/relationships/chartStyle" Target="style8.xml"/><Relationship Id="rId2" Type="http://schemas.microsoft.com/office/2011/relationships/chartColorStyle" Target="colors8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microsoft.com/office/2011/relationships/chartStyle" Target="style9.xml"/><Relationship Id="rId2" Type="http://schemas.microsoft.com/office/2011/relationships/chartColorStyle" Target="colors9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microsoft.com/office/2011/relationships/chartStyle" Target="style10.xml"/><Relationship Id="rId2" Type="http://schemas.microsoft.com/office/2011/relationships/chartColorStyle" Target="colors10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microsoft.com/office/2011/relationships/chartStyle" Target="style11.xml"/><Relationship Id="rId2" Type="http://schemas.microsoft.com/office/2011/relationships/chartColorStyle" Target="colors11.xml"/><Relationship Id="rId3" Type="http://schemas.openxmlformats.org/officeDocument/2006/relationships/oleObject" Target="file:////Users/revitaliraz/Documents/&#1504;&#1514;&#1493;&#1504;&#1497;&#1501;%20&#1500;&#1493;&#1506;&#1491;&#1514;%20&#1492;&#1499;&#1504;&#1505;&#151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v>gender</c:v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זכר</c:v>
                </c:pt>
                <c:pt idx="1">
                  <c:v>נקבה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547.0</c:v>
                </c:pt>
                <c:pt idx="1">
                  <c:v>90.0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Sheet1!$A$5:$A$8</c:f>
              <c:strCache>
                <c:ptCount val="4"/>
                <c:pt idx="0">
                  <c:v>גיל 12-17</c:v>
                </c:pt>
                <c:pt idx="1">
                  <c:v>גיל 18-25</c:v>
                </c:pt>
                <c:pt idx="2">
                  <c:v>גיל 26-40</c:v>
                </c:pt>
                <c:pt idx="3">
                  <c:v>גיל 41+</c:v>
                </c:pt>
              </c:strCache>
            </c:strRef>
          </c:cat>
          <c:val>
            <c:numRef>
              <c:f>Sheet1!$B$5:$B$8</c:f>
              <c:numCache>
                <c:formatCode>General</c:formatCode>
                <c:ptCount val="4"/>
                <c:pt idx="0">
                  <c:v>96.0</c:v>
                </c:pt>
                <c:pt idx="1">
                  <c:v>180.0</c:v>
                </c:pt>
                <c:pt idx="2">
                  <c:v>291.0</c:v>
                </c:pt>
                <c:pt idx="3">
                  <c:v>70.0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Sheet1!$A$9:$A$11</c:f>
              <c:strCache>
                <c:ptCount val="3"/>
                <c:pt idx="0">
                  <c:v>רווקים</c:v>
                </c:pt>
                <c:pt idx="1">
                  <c:v>נשואים</c:v>
                </c:pt>
                <c:pt idx="2">
                  <c:v>גרושים/פרודים/אלמן</c:v>
                </c:pt>
              </c:strCache>
            </c:strRef>
          </c:cat>
          <c:val>
            <c:numRef>
              <c:f>Sheet1!$B$9:$B$11</c:f>
              <c:numCache>
                <c:formatCode>General</c:formatCode>
                <c:ptCount val="3"/>
                <c:pt idx="0">
                  <c:v>502.0</c:v>
                </c:pt>
                <c:pt idx="1">
                  <c:v>74.0</c:v>
                </c:pt>
                <c:pt idx="2">
                  <c:v>61.0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Sheet1!$A$20:$A$22</c:f>
              <c:strCache>
                <c:ptCount val="3"/>
                <c:pt idx="0">
                  <c:v>12 שנות לימוד</c:v>
                </c:pt>
                <c:pt idx="1">
                  <c:v>הכשרה מקצועית + 12 שנות לימוד</c:v>
                </c:pt>
                <c:pt idx="2">
                  <c:v>אחר</c:v>
                </c:pt>
              </c:strCache>
            </c:strRef>
          </c:cat>
          <c:val>
            <c:numRef>
              <c:f>Sheet1!$B$20:$B$22</c:f>
              <c:numCache>
                <c:formatCode>General</c:formatCode>
                <c:ptCount val="3"/>
                <c:pt idx="0">
                  <c:v>496.0</c:v>
                </c:pt>
                <c:pt idx="1">
                  <c:v>49.0</c:v>
                </c:pt>
                <c:pt idx="2">
                  <c:v>141.0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Sheet1!$A$23:$A$24</c:f>
              <c:strCache>
                <c:ptCount val="2"/>
                <c:pt idx="0">
                  <c:v>השאר</c:v>
                </c:pt>
                <c:pt idx="1">
                  <c:v>תחלואה כפולה</c:v>
                </c:pt>
              </c:strCache>
            </c:strRef>
          </c:cat>
          <c:val>
            <c:numRef>
              <c:f>Sheet1!$B$23:$B$24</c:f>
              <c:numCache>
                <c:formatCode>General</c:formatCode>
                <c:ptCount val="2"/>
                <c:pt idx="0">
                  <c:v>522.0</c:v>
                </c:pt>
                <c:pt idx="1">
                  <c:v>115.0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Sheet1!$A$26:$A$27</c:f>
              <c:strCache>
                <c:ptCount val="2"/>
                <c:pt idx="0">
                  <c:v>השאר</c:v>
                </c:pt>
                <c:pt idx="1">
                  <c:v>פגיעה מינית ו/או פיזית</c:v>
                </c:pt>
              </c:strCache>
            </c:strRef>
          </c:cat>
          <c:val>
            <c:numRef>
              <c:f>Sheet1!$B$26:$B$27</c:f>
              <c:numCache>
                <c:formatCode>General</c:formatCode>
                <c:ptCount val="2"/>
                <c:pt idx="0">
                  <c:v>494.0</c:v>
                </c:pt>
                <c:pt idx="1">
                  <c:v>143.0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Sheet1!$A$30:$A$32</c:f>
              <c:strCache>
                <c:ptCount val="3"/>
                <c:pt idx="0">
                  <c:v>אלכוהול</c:v>
                </c:pt>
                <c:pt idx="1">
                  <c:v>קנבוניאידים</c:v>
                </c:pt>
                <c:pt idx="2">
                  <c:v>הימורים</c:v>
                </c:pt>
              </c:strCache>
            </c:strRef>
          </c:cat>
          <c:val>
            <c:numRef>
              <c:f>Sheet1!$B$30:$B$32</c:f>
              <c:numCache>
                <c:formatCode>General</c:formatCode>
                <c:ptCount val="3"/>
                <c:pt idx="0">
                  <c:v>411.0</c:v>
                </c:pt>
                <c:pt idx="1">
                  <c:v>125.0</c:v>
                </c:pt>
                <c:pt idx="2">
                  <c:v>42.0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Sheet1!$A$35:$A$36</c:f>
              <c:strCache>
                <c:ptCount val="2"/>
                <c:pt idx="0">
                  <c:v>לא מועסקים</c:v>
                </c:pt>
                <c:pt idx="1">
                  <c:v>מועסקים</c:v>
                </c:pt>
              </c:strCache>
            </c:strRef>
          </c:cat>
          <c:val>
            <c:numRef>
              <c:f>Sheet1!$B$35:$B$36</c:f>
              <c:numCache>
                <c:formatCode>General</c:formatCode>
                <c:ptCount val="2"/>
                <c:pt idx="0">
                  <c:v>232.0</c:v>
                </c:pt>
                <c:pt idx="1">
                  <c:v>405.0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Sheet1!$A$38:$A$39</c:f>
              <c:strCache>
                <c:ptCount val="2"/>
                <c:pt idx="0">
                  <c:v>רישום פלילי</c:v>
                </c:pt>
                <c:pt idx="1">
                  <c:v>ללא רישום פלילי</c:v>
                </c:pt>
              </c:strCache>
            </c:strRef>
          </c:cat>
          <c:val>
            <c:numRef>
              <c:f>Sheet1!$B$38:$B$39</c:f>
              <c:numCache>
                <c:formatCode>General</c:formatCode>
                <c:ptCount val="2"/>
                <c:pt idx="0">
                  <c:v>375.0</c:v>
                </c:pt>
                <c:pt idx="1">
                  <c:v>262.0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Sheet1!$A$43:$A$45</c:f>
              <c:strCache>
                <c:ptCount val="3"/>
                <c:pt idx="0">
                  <c:v>בטיפול</c:v>
                </c:pt>
                <c:pt idx="1">
                  <c:v>סיימו טיפול</c:v>
                </c:pt>
                <c:pt idx="2">
                  <c:v>לא סיימו טיפול</c:v>
                </c:pt>
              </c:strCache>
            </c:strRef>
          </c:cat>
          <c:val>
            <c:numRef>
              <c:f>Sheet1!$B$43:$B$45</c:f>
              <c:numCache>
                <c:formatCode>General</c:formatCode>
                <c:ptCount val="3"/>
                <c:pt idx="0">
                  <c:v>249.0</c:v>
                </c:pt>
                <c:pt idx="1">
                  <c:v>151.0</c:v>
                </c:pt>
                <c:pt idx="2">
                  <c:v>237.0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Sheet1!$A$47:$A$53</c:f>
              <c:strCache>
                <c:ptCount val="7"/>
                <c:pt idx="0">
                  <c:v>ע"י המטופל</c:v>
                </c:pt>
                <c:pt idx="1">
                  <c:v>ע"י היחידה</c:v>
                </c:pt>
                <c:pt idx="2">
                  <c:v>אחרי ועדת אבחון</c:v>
                </c:pt>
                <c:pt idx="3">
                  <c:v>אחרי אינטייק</c:v>
                </c:pt>
                <c:pt idx="4">
                  <c:v>אחרי איתור</c:v>
                </c:pt>
                <c:pt idx="5">
                  <c:v>ועדת אבחון קבעה שאיננו מכור</c:v>
                </c:pt>
                <c:pt idx="6">
                  <c:v>סיום טיפול לא מתוכנן כגון רש"א, כלא, מעבר מקום מגורים</c:v>
                </c:pt>
              </c:strCache>
            </c:strRef>
          </c:cat>
          <c:val>
            <c:numRef>
              <c:f>Sheet1!$B$47:$B$53</c:f>
              <c:numCache>
                <c:formatCode>General</c:formatCode>
                <c:ptCount val="7"/>
                <c:pt idx="0">
                  <c:v>82.0</c:v>
                </c:pt>
                <c:pt idx="1">
                  <c:v>23.0</c:v>
                </c:pt>
                <c:pt idx="2">
                  <c:v>36.0</c:v>
                </c:pt>
                <c:pt idx="3">
                  <c:v>70.0</c:v>
                </c:pt>
                <c:pt idx="4">
                  <c:v>21.0</c:v>
                </c:pt>
                <c:pt idx="5">
                  <c:v>1.0</c:v>
                </c:pt>
                <c:pt idx="6">
                  <c:v>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000788058879012669"/>
          <c:y val="0.634055362672099"/>
          <c:w val="0.452750056095061"/>
          <c:h val="0.3550311646243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259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3035" y="1036514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035" y="2031083"/>
            <a:ext cx="10515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קבוצה 25"/>
          <p:cNvGrpSpPr>
            <a:grpSpLocks/>
          </p:cNvGrpSpPr>
          <p:nvPr userDrawn="1"/>
        </p:nvGrpSpPr>
        <p:grpSpPr bwMode="auto">
          <a:xfrm>
            <a:off x="2726056" y="112869"/>
            <a:ext cx="1144905" cy="1137920"/>
            <a:chOff x="3176" y="2880"/>
            <a:chExt cx="1803" cy="1767"/>
          </a:xfrm>
        </p:grpSpPr>
        <p:grpSp>
          <p:nvGrpSpPr>
            <p:cNvPr id="8" name="Group 7"/>
            <p:cNvGrpSpPr>
              <a:grpSpLocks noChangeAspect="1"/>
            </p:cNvGrpSpPr>
            <p:nvPr userDrawn="1"/>
          </p:nvGrpSpPr>
          <p:grpSpPr bwMode="auto">
            <a:xfrm>
              <a:off x="3414" y="2880"/>
              <a:ext cx="1307" cy="1233"/>
              <a:chOff x="1457" y="326"/>
              <a:chExt cx="2846" cy="2686"/>
            </a:xfrm>
          </p:grpSpPr>
          <p:sp>
            <p:nvSpPr>
              <p:cNvPr id="10" name="Freeform 9"/>
              <p:cNvSpPr>
                <a:spLocks noChangeAspect="1"/>
              </p:cNvSpPr>
              <p:nvPr userDrawn="1"/>
            </p:nvSpPr>
            <p:spPr bwMode="auto">
              <a:xfrm>
                <a:off x="1457" y="1099"/>
                <a:ext cx="1430" cy="1909"/>
              </a:xfrm>
              <a:custGeom>
                <a:avLst/>
                <a:gdLst>
                  <a:gd name="T0" fmla="*/ 245 w 249"/>
                  <a:gd name="T1" fmla="*/ 175 h 332"/>
                  <a:gd name="T2" fmla="*/ 247 w 249"/>
                  <a:gd name="T3" fmla="*/ 196 h 332"/>
                  <a:gd name="T4" fmla="*/ 247 w 249"/>
                  <a:gd name="T5" fmla="*/ 216 h 332"/>
                  <a:gd name="T6" fmla="*/ 247 w 249"/>
                  <a:gd name="T7" fmla="*/ 238 h 332"/>
                  <a:gd name="T8" fmla="*/ 249 w 249"/>
                  <a:gd name="T9" fmla="*/ 259 h 332"/>
                  <a:gd name="T10" fmla="*/ 249 w 249"/>
                  <a:gd name="T11" fmla="*/ 277 h 332"/>
                  <a:gd name="T12" fmla="*/ 247 w 249"/>
                  <a:gd name="T13" fmla="*/ 295 h 332"/>
                  <a:gd name="T14" fmla="*/ 247 w 249"/>
                  <a:gd name="T15" fmla="*/ 314 h 332"/>
                  <a:gd name="T16" fmla="*/ 247 w 249"/>
                  <a:gd name="T17" fmla="*/ 332 h 332"/>
                  <a:gd name="T18" fmla="*/ 245 w 249"/>
                  <a:gd name="T19" fmla="*/ 301 h 332"/>
                  <a:gd name="T20" fmla="*/ 241 w 249"/>
                  <a:gd name="T21" fmla="*/ 271 h 332"/>
                  <a:gd name="T22" fmla="*/ 237 w 249"/>
                  <a:gd name="T23" fmla="*/ 242 h 332"/>
                  <a:gd name="T24" fmla="*/ 229 w 249"/>
                  <a:gd name="T25" fmla="*/ 214 h 332"/>
                  <a:gd name="T26" fmla="*/ 220 w 249"/>
                  <a:gd name="T27" fmla="*/ 187 h 332"/>
                  <a:gd name="T28" fmla="*/ 208 w 249"/>
                  <a:gd name="T29" fmla="*/ 161 h 332"/>
                  <a:gd name="T30" fmla="*/ 196 w 249"/>
                  <a:gd name="T31" fmla="*/ 137 h 332"/>
                  <a:gd name="T32" fmla="*/ 182 w 249"/>
                  <a:gd name="T33" fmla="*/ 114 h 332"/>
                  <a:gd name="T34" fmla="*/ 165 w 249"/>
                  <a:gd name="T35" fmla="*/ 94 h 332"/>
                  <a:gd name="T36" fmla="*/ 147 w 249"/>
                  <a:gd name="T37" fmla="*/ 76 h 332"/>
                  <a:gd name="T38" fmla="*/ 127 w 249"/>
                  <a:gd name="T39" fmla="*/ 61 h 332"/>
                  <a:gd name="T40" fmla="*/ 104 w 249"/>
                  <a:gd name="T41" fmla="*/ 47 h 332"/>
                  <a:gd name="T42" fmla="*/ 82 w 249"/>
                  <a:gd name="T43" fmla="*/ 39 h 332"/>
                  <a:gd name="T44" fmla="*/ 55 w 249"/>
                  <a:gd name="T45" fmla="*/ 33 h 332"/>
                  <a:gd name="T46" fmla="*/ 29 w 249"/>
                  <a:gd name="T47" fmla="*/ 29 h 332"/>
                  <a:gd name="T48" fmla="*/ 0 w 249"/>
                  <a:gd name="T49" fmla="*/ 31 h 332"/>
                  <a:gd name="T50" fmla="*/ 12 w 249"/>
                  <a:gd name="T51" fmla="*/ 21 h 332"/>
                  <a:gd name="T52" fmla="*/ 27 w 249"/>
                  <a:gd name="T53" fmla="*/ 13 h 332"/>
                  <a:gd name="T54" fmla="*/ 43 w 249"/>
                  <a:gd name="T55" fmla="*/ 6 h 332"/>
                  <a:gd name="T56" fmla="*/ 61 w 249"/>
                  <a:gd name="T57" fmla="*/ 2 h 332"/>
                  <a:gd name="T58" fmla="*/ 82 w 249"/>
                  <a:gd name="T59" fmla="*/ 0 h 332"/>
                  <a:gd name="T60" fmla="*/ 100 w 249"/>
                  <a:gd name="T61" fmla="*/ 2 h 332"/>
                  <a:gd name="T62" fmla="*/ 121 w 249"/>
                  <a:gd name="T63" fmla="*/ 6 h 332"/>
                  <a:gd name="T64" fmla="*/ 141 w 249"/>
                  <a:gd name="T65" fmla="*/ 13 h 332"/>
                  <a:gd name="T66" fmla="*/ 161 w 249"/>
                  <a:gd name="T67" fmla="*/ 23 h 332"/>
                  <a:gd name="T68" fmla="*/ 180 w 249"/>
                  <a:gd name="T69" fmla="*/ 35 h 332"/>
                  <a:gd name="T70" fmla="*/ 196 w 249"/>
                  <a:gd name="T71" fmla="*/ 51 h 332"/>
                  <a:gd name="T72" fmla="*/ 210 w 249"/>
                  <a:gd name="T73" fmla="*/ 69 h 332"/>
                  <a:gd name="T74" fmla="*/ 225 w 249"/>
                  <a:gd name="T75" fmla="*/ 92 h 332"/>
                  <a:gd name="T76" fmla="*/ 235 w 249"/>
                  <a:gd name="T77" fmla="*/ 116 h 332"/>
                  <a:gd name="T78" fmla="*/ 241 w 249"/>
                  <a:gd name="T79" fmla="*/ 145 h 332"/>
                  <a:gd name="T80" fmla="*/ 245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45" y="175"/>
                    </a:moveTo>
                    <a:lnTo>
                      <a:pt x="247" y="196"/>
                    </a:lnTo>
                    <a:lnTo>
                      <a:pt x="247" y="216"/>
                    </a:lnTo>
                    <a:lnTo>
                      <a:pt x="247" y="238"/>
                    </a:lnTo>
                    <a:lnTo>
                      <a:pt x="249" y="259"/>
                    </a:lnTo>
                    <a:lnTo>
                      <a:pt x="249" y="277"/>
                    </a:lnTo>
                    <a:lnTo>
                      <a:pt x="247" y="295"/>
                    </a:lnTo>
                    <a:lnTo>
                      <a:pt x="247" y="314"/>
                    </a:lnTo>
                    <a:lnTo>
                      <a:pt x="247" y="332"/>
                    </a:lnTo>
                    <a:lnTo>
                      <a:pt x="245" y="301"/>
                    </a:lnTo>
                    <a:lnTo>
                      <a:pt x="241" y="271"/>
                    </a:lnTo>
                    <a:lnTo>
                      <a:pt x="237" y="242"/>
                    </a:lnTo>
                    <a:lnTo>
                      <a:pt x="229" y="214"/>
                    </a:lnTo>
                    <a:lnTo>
                      <a:pt x="220" y="187"/>
                    </a:lnTo>
                    <a:lnTo>
                      <a:pt x="208" y="161"/>
                    </a:lnTo>
                    <a:lnTo>
                      <a:pt x="196" y="137"/>
                    </a:lnTo>
                    <a:lnTo>
                      <a:pt x="182" y="114"/>
                    </a:lnTo>
                    <a:lnTo>
                      <a:pt x="165" y="94"/>
                    </a:lnTo>
                    <a:lnTo>
                      <a:pt x="147" y="76"/>
                    </a:lnTo>
                    <a:lnTo>
                      <a:pt x="127" y="61"/>
                    </a:lnTo>
                    <a:lnTo>
                      <a:pt x="104" y="47"/>
                    </a:lnTo>
                    <a:lnTo>
                      <a:pt x="82" y="39"/>
                    </a:lnTo>
                    <a:lnTo>
                      <a:pt x="55" y="33"/>
                    </a:lnTo>
                    <a:lnTo>
                      <a:pt x="29" y="29"/>
                    </a:lnTo>
                    <a:lnTo>
                      <a:pt x="0" y="31"/>
                    </a:lnTo>
                    <a:lnTo>
                      <a:pt x="12" y="21"/>
                    </a:lnTo>
                    <a:lnTo>
                      <a:pt x="27" y="13"/>
                    </a:lnTo>
                    <a:lnTo>
                      <a:pt x="43" y="6"/>
                    </a:lnTo>
                    <a:lnTo>
                      <a:pt x="61" y="2"/>
                    </a:lnTo>
                    <a:lnTo>
                      <a:pt x="82" y="0"/>
                    </a:lnTo>
                    <a:lnTo>
                      <a:pt x="100" y="2"/>
                    </a:lnTo>
                    <a:lnTo>
                      <a:pt x="121" y="6"/>
                    </a:lnTo>
                    <a:lnTo>
                      <a:pt x="141" y="13"/>
                    </a:lnTo>
                    <a:lnTo>
                      <a:pt x="161" y="23"/>
                    </a:lnTo>
                    <a:lnTo>
                      <a:pt x="180" y="35"/>
                    </a:lnTo>
                    <a:lnTo>
                      <a:pt x="196" y="51"/>
                    </a:lnTo>
                    <a:lnTo>
                      <a:pt x="210" y="69"/>
                    </a:lnTo>
                    <a:lnTo>
                      <a:pt x="225" y="92"/>
                    </a:lnTo>
                    <a:lnTo>
                      <a:pt x="235" y="116"/>
                    </a:lnTo>
                    <a:lnTo>
                      <a:pt x="241" y="145"/>
                    </a:lnTo>
                    <a:lnTo>
                      <a:pt x="245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 noChangeAspect="1"/>
              </p:cNvSpPr>
              <p:nvPr userDrawn="1"/>
            </p:nvSpPr>
            <p:spPr bwMode="auto">
              <a:xfrm>
                <a:off x="2875" y="1103"/>
                <a:ext cx="1428" cy="1909"/>
              </a:xfrm>
              <a:custGeom>
                <a:avLst/>
                <a:gdLst>
                  <a:gd name="T0" fmla="*/ 2 w 249"/>
                  <a:gd name="T1" fmla="*/ 175 h 332"/>
                  <a:gd name="T2" fmla="*/ 0 w 249"/>
                  <a:gd name="T3" fmla="*/ 196 h 332"/>
                  <a:gd name="T4" fmla="*/ 0 w 249"/>
                  <a:gd name="T5" fmla="*/ 216 h 332"/>
                  <a:gd name="T6" fmla="*/ 0 w 249"/>
                  <a:gd name="T7" fmla="*/ 238 h 332"/>
                  <a:gd name="T8" fmla="*/ 0 w 249"/>
                  <a:gd name="T9" fmla="*/ 259 h 332"/>
                  <a:gd name="T10" fmla="*/ 0 w 249"/>
                  <a:gd name="T11" fmla="*/ 277 h 332"/>
                  <a:gd name="T12" fmla="*/ 0 w 249"/>
                  <a:gd name="T13" fmla="*/ 295 h 332"/>
                  <a:gd name="T14" fmla="*/ 0 w 249"/>
                  <a:gd name="T15" fmla="*/ 314 h 332"/>
                  <a:gd name="T16" fmla="*/ 0 w 249"/>
                  <a:gd name="T17" fmla="*/ 332 h 332"/>
                  <a:gd name="T18" fmla="*/ 2 w 249"/>
                  <a:gd name="T19" fmla="*/ 301 h 332"/>
                  <a:gd name="T20" fmla="*/ 6 w 249"/>
                  <a:gd name="T21" fmla="*/ 271 h 332"/>
                  <a:gd name="T22" fmla="*/ 12 w 249"/>
                  <a:gd name="T23" fmla="*/ 242 h 332"/>
                  <a:gd name="T24" fmla="*/ 18 w 249"/>
                  <a:gd name="T25" fmla="*/ 214 h 332"/>
                  <a:gd name="T26" fmla="*/ 28 w 249"/>
                  <a:gd name="T27" fmla="*/ 187 h 332"/>
                  <a:gd name="T28" fmla="*/ 39 w 249"/>
                  <a:gd name="T29" fmla="*/ 161 h 332"/>
                  <a:gd name="T30" fmla="*/ 51 w 249"/>
                  <a:gd name="T31" fmla="*/ 137 h 332"/>
                  <a:gd name="T32" fmla="*/ 65 w 249"/>
                  <a:gd name="T33" fmla="*/ 114 h 332"/>
                  <a:gd name="T34" fmla="*/ 81 w 249"/>
                  <a:gd name="T35" fmla="*/ 94 h 332"/>
                  <a:gd name="T36" fmla="*/ 100 w 249"/>
                  <a:gd name="T37" fmla="*/ 76 h 332"/>
                  <a:gd name="T38" fmla="*/ 120 w 249"/>
                  <a:gd name="T39" fmla="*/ 61 h 332"/>
                  <a:gd name="T40" fmla="*/ 143 w 249"/>
                  <a:gd name="T41" fmla="*/ 47 h 332"/>
                  <a:gd name="T42" fmla="*/ 167 w 249"/>
                  <a:gd name="T43" fmla="*/ 39 h 332"/>
                  <a:gd name="T44" fmla="*/ 192 w 249"/>
                  <a:gd name="T45" fmla="*/ 33 h 332"/>
                  <a:gd name="T46" fmla="*/ 218 w 249"/>
                  <a:gd name="T47" fmla="*/ 29 h 332"/>
                  <a:gd name="T48" fmla="*/ 249 w 249"/>
                  <a:gd name="T49" fmla="*/ 31 h 332"/>
                  <a:gd name="T50" fmla="*/ 234 w 249"/>
                  <a:gd name="T51" fmla="*/ 21 h 332"/>
                  <a:gd name="T52" fmla="*/ 220 w 249"/>
                  <a:gd name="T53" fmla="*/ 13 h 332"/>
                  <a:gd name="T54" fmla="*/ 204 w 249"/>
                  <a:gd name="T55" fmla="*/ 6 h 332"/>
                  <a:gd name="T56" fmla="*/ 186 w 249"/>
                  <a:gd name="T57" fmla="*/ 2 h 332"/>
                  <a:gd name="T58" fmla="*/ 165 w 249"/>
                  <a:gd name="T59" fmla="*/ 0 h 332"/>
                  <a:gd name="T60" fmla="*/ 147 w 249"/>
                  <a:gd name="T61" fmla="*/ 2 h 332"/>
                  <a:gd name="T62" fmla="*/ 126 w 249"/>
                  <a:gd name="T63" fmla="*/ 6 h 332"/>
                  <a:gd name="T64" fmla="*/ 106 w 249"/>
                  <a:gd name="T65" fmla="*/ 13 h 332"/>
                  <a:gd name="T66" fmla="*/ 88 w 249"/>
                  <a:gd name="T67" fmla="*/ 23 h 332"/>
                  <a:gd name="T68" fmla="*/ 69 w 249"/>
                  <a:gd name="T69" fmla="*/ 35 h 332"/>
                  <a:gd name="T70" fmla="*/ 51 w 249"/>
                  <a:gd name="T71" fmla="*/ 51 h 332"/>
                  <a:gd name="T72" fmla="*/ 37 w 249"/>
                  <a:gd name="T73" fmla="*/ 69 h 332"/>
                  <a:gd name="T74" fmla="*/ 22 w 249"/>
                  <a:gd name="T75" fmla="*/ 92 h 332"/>
                  <a:gd name="T76" fmla="*/ 12 w 249"/>
                  <a:gd name="T77" fmla="*/ 116 h 332"/>
                  <a:gd name="T78" fmla="*/ 6 w 249"/>
                  <a:gd name="T79" fmla="*/ 145 h 332"/>
                  <a:gd name="T80" fmla="*/ 2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" y="175"/>
                    </a:moveTo>
                    <a:lnTo>
                      <a:pt x="0" y="196"/>
                    </a:lnTo>
                    <a:lnTo>
                      <a:pt x="0" y="216"/>
                    </a:lnTo>
                    <a:lnTo>
                      <a:pt x="0" y="238"/>
                    </a:lnTo>
                    <a:lnTo>
                      <a:pt x="0" y="259"/>
                    </a:lnTo>
                    <a:lnTo>
                      <a:pt x="0" y="277"/>
                    </a:lnTo>
                    <a:lnTo>
                      <a:pt x="0" y="295"/>
                    </a:lnTo>
                    <a:lnTo>
                      <a:pt x="0" y="314"/>
                    </a:lnTo>
                    <a:lnTo>
                      <a:pt x="0" y="332"/>
                    </a:lnTo>
                    <a:lnTo>
                      <a:pt x="2" y="301"/>
                    </a:lnTo>
                    <a:lnTo>
                      <a:pt x="6" y="271"/>
                    </a:lnTo>
                    <a:lnTo>
                      <a:pt x="12" y="242"/>
                    </a:lnTo>
                    <a:lnTo>
                      <a:pt x="18" y="214"/>
                    </a:lnTo>
                    <a:lnTo>
                      <a:pt x="28" y="187"/>
                    </a:lnTo>
                    <a:lnTo>
                      <a:pt x="39" y="161"/>
                    </a:lnTo>
                    <a:lnTo>
                      <a:pt x="51" y="137"/>
                    </a:lnTo>
                    <a:lnTo>
                      <a:pt x="65" y="114"/>
                    </a:lnTo>
                    <a:lnTo>
                      <a:pt x="81" y="94"/>
                    </a:lnTo>
                    <a:lnTo>
                      <a:pt x="100" y="76"/>
                    </a:lnTo>
                    <a:lnTo>
                      <a:pt x="120" y="61"/>
                    </a:lnTo>
                    <a:lnTo>
                      <a:pt x="143" y="47"/>
                    </a:lnTo>
                    <a:lnTo>
                      <a:pt x="167" y="39"/>
                    </a:lnTo>
                    <a:lnTo>
                      <a:pt x="192" y="33"/>
                    </a:lnTo>
                    <a:lnTo>
                      <a:pt x="218" y="29"/>
                    </a:lnTo>
                    <a:lnTo>
                      <a:pt x="249" y="31"/>
                    </a:lnTo>
                    <a:lnTo>
                      <a:pt x="234" y="21"/>
                    </a:lnTo>
                    <a:lnTo>
                      <a:pt x="220" y="13"/>
                    </a:lnTo>
                    <a:lnTo>
                      <a:pt x="204" y="6"/>
                    </a:lnTo>
                    <a:lnTo>
                      <a:pt x="186" y="2"/>
                    </a:lnTo>
                    <a:lnTo>
                      <a:pt x="165" y="0"/>
                    </a:lnTo>
                    <a:lnTo>
                      <a:pt x="147" y="2"/>
                    </a:lnTo>
                    <a:lnTo>
                      <a:pt x="126" y="6"/>
                    </a:lnTo>
                    <a:lnTo>
                      <a:pt x="106" y="13"/>
                    </a:lnTo>
                    <a:lnTo>
                      <a:pt x="88" y="23"/>
                    </a:lnTo>
                    <a:lnTo>
                      <a:pt x="69" y="35"/>
                    </a:lnTo>
                    <a:lnTo>
                      <a:pt x="51" y="51"/>
                    </a:lnTo>
                    <a:lnTo>
                      <a:pt x="37" y="69"/>
                    </a:lnTo>
                    <a:lnTo>
                      <a:pt x="22" y="92"/>
                    </a:lnTo>
                    <a:lnTo>
                      <a:pt x="12" y="116"/>
                    </a:lnTo>
                    <a:lnTo>
                      <a:pt x="6" y="145"/>
                    </a:lnTo>
                    <a:lnTo>
                      <a:pt x="2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" name="Freeform 11"/>
              <p:cNvSpPr>
                <a:spLocks noChangeAspect="1"/>
              </p:cNvSpPr>
              <p:nvPr userDrawn="1"/>
            </p:nvSpPr>
            <p:spPr bwMode="auto">
              <a:xfrm>
                <a:off x="2402" y="326"/>
                <a:ext cx="599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3" name="Freeform 12"/>
              <p:cNvSpPr>
                <a:spLocks noChangeAspect="1"/>
              </p:cNvSpPr>
              <p:nvPr userDrawn="1"/>
            </p:nvSpPr>
            <p:spPr bwMode="auto">
              <a:xfrm flipH="1">
                <a:off x="2757" y="326"/>
                <a:ext cx="597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4" name="Freeform 13"/>
              <p:cNvSpPr>
                <a:spLocks noChangeAspect="1"/>
              </p:cNvSpPr>
              <p:nvPr userDrawn="1"/>
            </p:nvSpPr>
            <p:spPr bwMode="auto">
              <a:xfrm rot="7184191">
                <a:off x="3520" y="1593"/>
                <a:ext cx="599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5" name="Freeform 14"/>
              <p:cNvSpPr>
                <a:spLocks noChangeAspect="1"/>
              </p:cNvSpPr>
              <p:nvPr userDrawn="1"/>
            </p:nvSpPr>
            <p:spPr bwMode="auto">
              <a:xfrm rot="7184191" flipH="1">
                <a:off x="3350" y="1895"/>
                <a:ext cx="597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6" name="Freeform 15"/>
              <p:cNvSpPr>
                <a:spLocks noChangeAspect="1"/>
              </p:cNvSpPr>
              <p:nvPr userDrawn="1"/>
            </p:nvSpPr>
            <p:spPr bwMode="auto">
              <a:xfrm rot="79209236">
                <a:off x="1807" y="1899"/>
                <a:ext cx="598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" name="Freeform 16"/>
              <p:cNvSpPr>
                <a:spLocks noChangeAspect="1"/>
              </p:cNvSpPr>
              <p:nvPr userDrawn="1"/>
            </p:nvSpPr>
            <p:spPr bwMode="auto">
              <a:xfrm rot="14409236" flipH="1">
                <a:off x="1627" y="1600"/>
                <a:ext cx="597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</p:grpSp>
        <p:sp>
          <p:nvSpPr>
            <p:cNvPr id="9" name="Text Box 22"/>
            <p:cNvSpPr txBox="1">
              <a:spLocks noChangeAspect="1" noChangeArrowheads="1"/>
            </p:cNvSpPr>
            <p:nvPr userDrawn="1"/>
          </p:nvSpPr>
          <p:spPr bwMode="auto">
            <a:xfrm>
              <a:off x="3176" y="4111"/>
              <a:ext cx="1803" cy="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88697" tIns="44348" rIns="88697" bIns="44348" anchor="t" anchorCtr="0" upright="1">
              <a:noAutofit/>
            </a:bodyPr>
            <a:lstStyle/>
            <a:p>
              <a:pPr marL="0" marR="0" algn="ctr" rtl="1">
                <a:spcBef>
                  <a:spcPts val="0"/>
                </a:spcBef>
                <a:spcAft>
                  <a:spcPts val="0"/>
                </a:spcAft>
              </a:pPr>
              <a:r>
                <a:rPr lang="he-IL" sz="800" b="1">
                  <a:solidFill>
                    <a:srgbClr val="002060"/>
                  </a:solidFill>
                  <a:effectLst/>
                  <a:latin typeface="Times New Roman" charset="0"/>
                  <a:ea typeface="Times New Roman" charset="0"/>
                  <a:cs typeface="Arial" charset="0"/>
                </a:rPr>
                <a:t>משרד העבודה, הרווחה והשירותים החברתיים</a:t>
              </a:r>
              <a:endParaRPr lang="en-US" sz="1300">
                <a:effectLst/>
                <a:latin typeface="Times New Roman" charset="0"/>
                <a:ea typeface="Times New Roman" charset="0"/>
                <a:cs typeface="David" charset="0"/>
              </a:endParaRPr>
            </a:p>
          </p:txBody>
        </p:sp>
      </p:grpSp>
      <p:pic>
        <p:nvPicPr>
          <p:cNvPr id="1025" name="תמונה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112869"/>
            <a:ext cx="712787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3"/>
          <p:cNvSpPr>
            <a:spLocks noChangeArrowheads="1"/>
          </p:cNvSpPr>
          <p:nvPr userDrawn="1"/>
        </p:nvSpPr>
        <p:spPr bwMode="auto">
          <a:xfrm>
            <a:off x="6387353" y="199016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5"/>
          <p:cNvSpPr>
            <a:spLocks noChangeArrowheads="1"/>
          </p:cNvSpPr>
          <p:nvPr userDrawn="1"/>
        </p:nvSpPr>
        <p:spPr bwMode="auto">
          <a:xfrm>
            <a:off x="1492624" y="-289663"/>
            <a:ext cx="903642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מדינת ישראל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משרד העבודה, הרווחה והשירותים החברתיים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מינהל</a:t>
            </a: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סיוע לבתי משפט </a:t>
            </a:r>
            <a:r>
              <a:rPr kumimoji="0" lang="he-IL" altLang="x-none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ותקון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שירות לטיפול בהתמכרויות</a:t>
            </a:r>
            <a:endParaRPr kumimoji="0" lang="x-none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655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090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62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819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87665"/>
            <a:ext cx="105156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קבוצה 25"/>
          <p:cNvGrpSpPr>
            <a:grpSpLocks/>
          </p:cNvGrpSpPr>
          <p:nvPr userDrawn="1"/>
        </p:nvGrpSpPr>
        <p:grpSpPr bwMode="auto">
          <a:xfrm>
            <a:off x="2726056" y="112869"/>
            <a:ext cx="1144905" cy="1137920"/>
            <a:chOff x="3176" y="2880"/>
            <a:chExt cx="1803" cy="1767"/>
          </a:xfrm>
        </p:grpSpPr>
        <p:grpSp>
          <p:nvGrpSpPr>
            <p:cNvPr id="7" name="Group 6"/>
            <p:cNvGrpSpPr>
              <a:grpSpLocks noChangeAspect="1"/>
            </p:cNvGrpSpPr>
            <p:nvPr userDrawn="1"/>
          </p:nvGrpSpPr>
          <p:grpSpPr bwMode="auto">
            <a:xfrm>
              <a:off x="3414" y="2880"/>
              <a:ext cx="1307" cy="1233"/>
              <a:chOff x="1457" y="326"/>
              <a:chExt cx="2846" cy="2686"/>
            </a:xfrm>
          </p:grpSpPr>
          <p:sp>
            <p:nvSpPr>
              <p:cNvPr id="9" name="Freeform 8"/>
              <p:cNvSpPr>
                <a:spLocks noChangeAspect="1"/>
              </p:cNvSpPr>
              <p:nvPr userDrawn="1"/>
            </p:nvSpPr>
            <p:spPr bwMode="auto">
              <a:xfrm>
                <a:off x="1457" y="1099"/>
                <a:ext cx="1430" cy="1909"/>
              </a:xfrm>
              <a:custGeom>
                <a:avLst/>
                <a:gdLst>
                  <a:gd name="T0" fmla="*/ 245 w 249"/>
                  <a:gd name="T1" fmla="*/ 175 h 332"/>
                  <a:gd name="T2" fmla="*/ 247 w 249"/>
                  <a:gd name="T3" fmla="*/ 196 h 332"/>
                  <a:gd name="T4" fmla="*/ 247 w 249"/>
                  <a:gd name="T5" fmla="*/ 216 h 332"/>
                  <a:gd name="T6" fmla="*/ 247 w 249"/>
                  <a:gd name="T7" fmla="*/ 238 h 332"/>
                  <a:gd name="T8" fmla="*/ 249 w 249"/>
                  <a:gd name="T9" fmla="*/ 259 h 332"/>
                  <a:gd name="T10" fmla="*/ 249 w 249"/>
                  <a:gd name="T11" fmla="*/ 277 h 332"/>
                  <a:gd name="T12" fmla="*/ 247 w 249"/>
                  <a:gd name="T13" fmla="*/ 295 h 332"/>
                  <a:gd name="T14" fmla="*/ 247 w 249"/>
                  <a:gd name="T15" fmla="*/ 314 h 332"/>
                  <a:gd name="T16" fmla="*/ 247 w 249"/>
                  <a:gd name="T17" fmla="*/ 332 h 332"/>
                  <a:gd name="T18" fmla="*/ 245 w 249"/>
                  <a:gd name="T19" fmla="*/ 301 h 332"/>
                  <a:gd name="T20" fmla="*/ 241 w 249"/>
                  <a:gd name="T21" fmla="*/ 271 h 332"/>
                  <a:gd name="T22" fmla="*/ 237 w 249"/>
                  <a:gd name="T23" fmla="*/ 242 h 332"/>
                  <a:gd name="T24" fmla="*/ 229 w 249"/>
                  <a:gd name="T25" fmla="*/ 214 h 332"/>
                  <a:gd name="T26" fmla="*/ 220 w 249"/>
                  <a:gd name="T27" fmla="*/ 187 h 332"/>
                  <a:gd name="T28" fmla="*/ 208 w 249"/>
                  <a:gd name="T29" fmla="*/ 161 h 332"/>
                  <a:gd name="T30" fmla="*/ 196 w 249"/>
                  <a:gd name="T31" fmla="*/ 137 h 332"/>
                  <a:gd name="T32" fmla="*/ 182 w 249"/>
                  <a:gd name="T33" fmla="*/ 114 h 332"/>
                  <a:gd name="T34" fmla="*/ 165 w 249"/>
                  <a:gd name="T35" fmla="*/ 94 h 332"/>
                  <a:gd name="T36" fmla="*/ 147 w 249"/>
                  <a:gd name="T37" fmla="*/ 76 h 332"/>
                  <a:gd name="T38" fmla="*/ 127 w 249"/>
                  <a:gd name="T39" fmla="*/ 61 h 332"/>
                  <a:gd name="T40" fmla="*/ 104 w 249"/>
                  <a:gd name="T41" fmla="*/ 47 h 332"/>
                  <a:gd name="T42" fmla="*/ 82 w 249"/>
                  <a:gd name="T43" fmla="*/ 39 h 332"/>
                  <a:gd name="T44" fmla="*/ 55 w 249"/>
                  <a:gd name="T45" fmla="*/ 33 h 332"/>
                  <a:gd name="T46" fmla="*/ 29 w 249"/>
                  <a:gd name="T47" fmla="*/ 29 h 332"/>
                  <a:gd name="T48" fmla="*/ 0 w 249"/>
                  <a:gd name="T49" fmla="*/ 31 h 332"/>
                  <a:gd name="T50" fmla="*/ 12 w 249"/>
                  <a:gd name="T51" fmla="*/ 21 h 332"/>
                  <a:gd name="T52" fmla="*/ 27 w 249"/>
                  <a:gd name="T53" fmla="*/ 13 h 332"/>
                  <a:gd name="T54" fmla="*/ 43 w 249"/>
                  <a:gd name="T55" fmla="*/ 6 h 332"/>
                  <a:gd name="T56" fmla="*/ 61 w 249"/>
                  <a:gd name="T57" fmla="*/ 2 h 332"/>
                  <a:gd name="T58" fmla="*/ 82 w 249"/>
                  <a:gd name="T59" fmla="*/ 0 h 332"/>
                  <a:gd name="T60" fmla="*/ 100 w 249"/>
                  <a:gd name="T61" fmla="*/ 2 h 332"/>
                  <a:gd name="T62" fmla="*/ 121 w 249"/>
                  <a:gd name="T63" fmla="*/ 6 h 332"/>
                  <a:gd name="T64" fmla="*/ 141 w 249"/>
                  <a:gd name="T65" fmla="*/ 13 h 332"/>
                  <a:gd name="T66" fmla="*/ 161 w 249"/>
                  <a:gd name="T67" fmla="*/ 23 h 332"/>
                  <a:gd name="T68" fmla="*/ 180 w 249"/>
                  <a:gd name="T69" fmla="*/ 35 h 332"/>
                  <a:gd name="T70" fmla="*/ 196 w 249"/>
                  <a:gd name="T71" fmla="*/ 51 h 332"/>
                  <a:gd name="T72" fmla="*/ 210 w 249"/>
                  <a:gd name="T73" fmla="*/ 69 h 332"/>
                  <a:gd name="T74" fmla="*/ 225 w 249"/>
                  <a:gd name="T75" fmla="*/ 92 h 332"/>
                  <a:gd name="T76" fmla="*/ 235 w 249"/>
                  <a:gd name="T77" fmla="*/ 116 h 332"/>
                  <a:gd name="T78" fmla="*/ 241 w 249"/>
                  <a:gd name="T79" fmla="*/ 145 h 332"/>
                  <a:gd name="T80" fmla="*/ 245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45" y="175"/>
                    </a:moveTo>
                    <a:lnTo>
                      <a:pt x="247" y="196"/>
                    </a:lnTo>
                    <a:lnTo>
                      <a:pt x="247" y="216"/>
                    </a:lnTo>
                    <a:lnTo>
                      <a:pt x="247" y="238"/>
                    </a:lnTo>
                    <a:lnTo>
                      <a:pt x="249" y="259"/>
                    </a:lnTo>
                    <a:lnTo>
                      <a:pt x="249" y="277"/>
                    </a:lnTo>
                    <a:lnTo>
                      <a:pt x="247" y="295"/>
                    </a:lnTo>
                    <a:lnTo>
                      <a:pt x="247" y="314"/>
                    </a:lnTo>
                    <a:lnTo>
                      <a:pt x="247" y="332"/>
                    </a:lnTo>
                    <a:lnTo>
                      <a:pt x="245" y="301"/>
                    </a:lnTo>
                    <a:lnTo>
                      <a:pt x="241" y="271"/>
                    </a:lnTo>
                    <a:lnTo>
                      <a:pt x="237" y="242"/>
                    </a:lnTo>
                    <a:lnTo>
                      <a:pt x="229" y="214"/>
                    </a:lnTo>
                    <a:lnTo>
                      <a:pt x="220" y="187"/>
                    </a:lnTo>
                    <a:lnTo>
                      <a:pt x="208" y="161"/>
                    </a:lnTo>
                    <a:lnTo>
                      <a:pt x="196" y="137"/>
                    </a:lnTo>
                    <a:lnTo>
                      <a:pt x="182" y="114"/>
                    </a:lnTo>
                    <a:lnTo>
                      <a:pt x="165" y="94"/>
                    </a:lnTo>
                    <a:lnTo>
                      <a:pt x="147" y="76"/>
                    </a:lnTo>
                    <a:lnTo>
                      <a:pt x="127" y="61"/>
                    </a:lnTo>
                    <a:lnTo>
                      <a:pt x="104" y="47"/>
                    </a:lnTo>
                    <a:lnTo>
                      <a:pt x="82" y="39"/>
                    </a:lnTo>
                    <a:lnTo>
                      <a:pt x="55" y="33"/>
                    </a:lnTo>
                    <a:lnTo>
                      <a:pt x="29" y="29"/>
                    </a:lnTo>
                    <a:lnTo>
                      <a:pt x="0" y="31"/>
                    </a:lnTo>
                    <a:lnTo>
                      <a:pt x="12" y="21"/>
                    </a:lnTo>
                    <a:lnTo>
                      <a:pt x="27" y="13"/>
                    </a:lnTo>
                    <a:lnTo>
                      <a:pt x="43" y="6"/>
                    </a:lnTo>
                    <a:lnTo>
                      <a:pt x="61" y="2"/>
                    </a:lnTo>
                    <a:lnTo>
                      <a:pt x="82" y="0"/>
                    </a:lnTo>
                    <a:lnTo>
                      <a:pt x="100" y="2"/>
                    </a:lnTo>
                    <a:lnTo>
                      <a:pt x="121" y="6"/>
                    </a:lnTo>
                    <a:lnTo>
                      <a:pt x="141" y="13"/>
                    </a:lnTo>
                    <a:lnTo>
                      <a:pt x="161" y="23"/>
                    </a:lnTo>
                    <a:lnTo>
                      <a:pt x="180" y="35"/>
                    </a:lnTo>
                    <a:lnTo>
                      <a:pt x="196" y="51"/>
                    </a:lnTo>
                    <a:lnTo>
                      <a:pt x="210" y="69"/>
                    </a:lnTo>
                    <a:lnTo>
                      <a:pt x="225" y="92"/>
                    </a:lnTo>
                    <a:lnTo>
                      <a:pt x="235" y="116"/>
                    </a:lnTo>
                    <a:lnTo>
                      <a:pt x="241" y="145"/>
                    </a:lnTo>
                    <a:lnTo>
                      <a:pt x="245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0" name="Freeform 9"/>
              <p:cNvSpPr>
                <a:spLocks noChangeAspect="1"/>
              </p:cNvSpPr>
              <p:nvPr userDrawn="1"/>
            </p:nvSpPr>
            <p:spPr bwMode="auto">
              <a:xfrm>
                <a:off x="2875" y="1103"/>
                <a:ext cx="1428" cy="1909"/>
              </a:xfrm>
              <a:custGeom>
                <a:avLst/>
                <a:gdLst>
                  <a:gd name="T0" fmla="*/ 2 w 249"/>
                  <a:gd name="T1" fmla="*/ 175 h 332"/>
                  <a:gd name="T2" fmla="*/ 0 w 249"/>
                  <a:gd name="T3" fmla="*/ 196 h 332"/>
                  <a:gd name="T4" fmla="*/ 0 w 249"/>
                  <a:gd name="T5" fmla="*/ 216 h 332"/>
                  <a:gd name="T6" fmla="*/ 0 w 249"/>
                  <a:gd name="T7" fmla="*/ 238 h 332"/>
                  <a:gd name="T8" fmla="*/ 0 w 249"/>
                  <a:gd name="T9" fmla="*/ 259 h 332"/>
                  <a:gd name="T10" fmla="*/ 0 w 249"/>
                  <a:gd name="T11" fmla="*/ 277 h 332"/>
                  <a:gd name="T12" fmla="*/ 0 w 249"/>
                  <a:gd name="T13" fmla="*/ 295 h 332"/>
                  <a:gd name="T14" fmla="*/ 0 w 249"/>
                  <a:gd name="T15" fmla="*/ 314 h 332"/>
                  <a:gd name="T16" fmla="*/ 0 w 249"/>
                  <a:gd name="T17" fmla="*/ 332 h 332"/>
                  <a:gd name="T18" fmla="*/ 2 w 249"/>
                  <a:gd name="T19" fmla="*/ 301 h 332"/>
                  <a:gd name="T20" fmla="*/ 6 w 249"/>
                  <a:gd name="T21" fmla="*/ 271 h 332"/>
                  <a:gd name="T22" fmla="*/ 12 w 249"/>
                  <a:gd name="T23" fmla="*/ 242 h 332"/>
                  <a:gd name="T24" fmla="*/ 18 w 249"/>
                  <a:gd name="T25" fmla="*/ 214 h 332"/>
                  <a:gd name="T26" fmla="*/ 28 w 249"/>
                  <a:gd name="T27" fmla="*/ 187 h 332"/>
                  <a:gd name="T28" fmla="*/ 39 w 249"/>
                  <a:gd name="T29" fmla="*/ 161 h 332"/>
                  <a:gd name="T30" fmla="*/ 51 w 249"/>
                  <a:gd name="T31" fmla="*/ 137 h 332"/>
                  <a:gd name="T32" fmla="*/ 65 w 249"/>
                  <a:gd name="T33" fmla="*/ 114 h 332"/>
                  <a:gd name="T34" fmla="*/ 81 w 249"/>
                  <a:gd name="T35" fmla="*/ 94 h 332"/>
                  <a:gd name="T36" fmla="*/ 100 w 249"/>
                  <a:gd name="T37" fmla="*/ 76 h 332"/>
                  <a:gd name="T38" fmla="*/ 120 w 249"/>
                  <a:gd name="T39" fmla="*/ 61 h 332"/>
                  <a:gd name="T40" fmla="*/ 143 w 249"/>
                  <a:gd name="T41" fmla="*/ 47 h 332"/>
                  <a:gd name="T42" fmla="*/ 167 w 249"/>
                  <a:gd name="T43" fmla="*/ 39 h 332"/>
                  <a:gd name="T44" fmla="*/ 192 w 249"/>
                  <a:gd name="T45" fmla="*/ 33 h 332"/>
                  <a:gd name="T46" fmla="*/ 218 w 249"/>
                  <a:gd name="T47" fmla="*/ 29 h 332"/>
                  <a:gd name="T48" fmla="*/ 249 w 249"/>
                  <a:gd name="T49" fmla="*/ 31 h 332"/>
                  <a:gd name="T50" fmla="*/ 234 w 249"/>
                  <a:gd name="T51" fmla="*/ 21 h 332"/>
                  <a:gd name="T52" fmla="*/ 220 w 249"/>
                  <a:gd name="T53" fmla="*/ 13 h 332"/>
                  <a:gd name="T54" fmla="*/ 204 w 249"/>
                  <a:gd name="T55" fmla="*/ 6 h 332"/>
                  <a:gd name="T56" fmla="*/ 186 w 249"/>
                  <a:gd name="T57" fmla="*/ 2 h 332"/>
                  <a:gd name="T58" fmla="*/ 165 w 249"/>
                  <a:gd name="T59" fmla="*/ 0 h 332"/>
                  <a:gd name="T60" fmla="*/ 147 w 249"/>
                  <a:gd name="T61" fmla="*/ 2 h 332"/>
                  <a:gd name="T62" fmla="*/ 126 w 249"/>
                  <a:gd name="T63" fmla="*/ 6 h 332"/>
                  <a:gd name="T64" fmla="*/ 106 w 249"/>
                  <a:gd name="T65" fmla="*/ 13 h 332"/>
                  <a:gd name="T66" fmla="*/ 88 w 249"/>
                  <a:gd name="T67" fmla="*/ 23 h 332"/>
                  <a:gd name="T68" fmla="*/ 69 w 249"/>
                  <a:gd name="T69" fmla="*/ 35 h 332"/>
                  <a:gd name="T70" fmla="*/ 51 w 249"/>
                  <a:gd name="T71" fmla="*/ 51 h 332"/>
                  <a:gd name="T72" fmla="*/ 37 w 249"/>
                  <a:gd name="T73" fmla="*/ 69 h 332"/>
                  <a:gd name="T74" fmla="*/ 22 w 249"/>
                  <a:gd name="T75" fmla="*/ 92 h 332"/>
                  <a:gd name="T76" fmla="*/ 12 w 249"/>
                  <a:gd name="T77" fmla="*/ 116 h 332"/>
                  <a:gd name="T78" fmla="*/ 6 w 249"/>
                  <a:gd name="T79" fmla="*/ 145 h 332"/>
                  <a:gd name="T80" fmla="*/ 2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" y="175"/>
                    </a:moveTo>
                    <a:lnTo>
                      <a:pt x="0" y="196"/>
                    </a:lnTo>
                    <a:lnTo>
                      <a:pt x="0" y="216"/>
                    </a:lnTo>
                    <a:lnTo>
                      <a:pt x="0" y="238"/>
                    </a:lnTo>
                    <a:lnTo>
                      <a:pt x="0" y="259"/>
                    </a:lnTo>
                    <a:lnTo>
                      <a:pt x="0" y="277"/>
                    </a:lnTo>
                    <a:lnTo>
                      <a:pt x="0" y="295"/>
                    </a:lnTo>
                    <a:lnTo>
                      <a:pt x="0" y="314"/>
                    </a:lnTo>
                    <a:lnTo>
                      <a:pt x="0" y="332"/>
                    </a:lnTo>
                    <a:lnTo>
                      <a:pt x="2" y="301"/>
                    </a:lnTo>
                    <a:lnTo>
                      <a:pt x="6" y="271"/>
                    </a:lnTo>
                    <a:lnTo>
                      <a:pt x="12" y="242"/>
                    </a:lnTo>
                    <a:lnTo>
                      <a:pt x="18" y="214"/>
                    </a:lnTo>
                    <a:lnTo>
                      <a:pt x="28" y="187"/>
                    </a:lnTo>
                    <a:lnTo>
                      <a:pt x="39" y="161"/>
                    </a:lnTo>
                    <a:lnTo>
                      <a:pt x="51" y="137"/>
                    </a:lnTo>
                    <a:lnTo>
                      <a:pt x="65" y="114"/>
                    </a:lnTo>
                    <a:lnTo>
                      <a:pt x="81" y="94"/>
                    </a:lnTo>
                    <a:lnTo>
                      <a:pt x="100" y="76"/>
                    </a:lnTo>
                    <a:lnTo>
                      <a:pt x="120" y="61"/>
                    </a:lnTo>
                    <a:lnTo>
                      <a:pt x="143" y="47"/>
                    </a:lnTo>
                    <a:lnTo>
                      <a:pt x="167" y="39"/>
                    </a:lnTo>
                    <a:lnTo>
                      <a:pt x="192" y="33"/>
                    </a:lnTo>
                    <a:lnTo>
                      <a:pt x="218" y="29"/>
                    </a:lnTo>
                    <a:lnTo>
                      <a:pt x="249" y="31"/>
                    </a:lnTo>
                    <a:lnTo>
                      <a:pt x="234" y="21"/>
                    </a:lnTo>
                    <a:lnTo>
                      <a:pt x="220" y="13"/>
                    </a:lnTo>
                    <a:lnTo>
                      <a:pt x="204" y="6"/>
                    </a:lnTo>
                    <a:lnTo>
                      <a:pt x="186" y="2"/>
                    </a:lnTo>
                    <a:lnTo>
                      <a:pt x="165" y="0"/>
                    </a:lnTo>
                    <a:lnTo>
                      <a:pt x="147" y="2"/>
                    </a:lnTo>
                    <a:lnTo>
                      <a:pt x="126" y="6"/>
                    </a:lnTo>
                    <a:lnTo>
                      <a:pt x="106" y="13"/>
                    </a:lnTo>
                    <a:lnTo>
                      <a:pt x="88" y="23"/>
                    </a:lnTo>
                    <a:lnTo>
                      <a:pt x="69" y="35"/>
                    </a:lnTo>
                    <a:lnTo>
                      <a:pt x="51" y="51"/>
                    </a:lnTo>
                    <a:lnTo>
                      <a:pt x="37" y="69"/>
                    </a:lnTo>
                    <a:lnTo>
                      <a:pt x="22" y="92"/>
                    </a:lnTo>
                    <a:lnTo>
                      <a:pt x="12" y="116"/>
                    </a:lnTo>
                    <a:lnTo>
                      <a:pt x="6" y="145"/>
                    </a:lnTo>
                    <a:lnTo>
                      <a:pt x="2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 noChangeAspect="1"/>
              </p:cNvSpPr>
              <p:nvPr userDrawn="1"/>
            </p:nvSpPr>
            <p:spPr bwMode="auto">
              <a:xfrm>
                <a:off x="2402" y="326"/>
                <a:ext cx="599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" name="Freeform 11"/>
              <p:cNvSpPr>
                <a:spLocks noChangeAspect="1"/>
              </p:cNvSpPr>
              <p:nvPr userDrawn="1"/>
            </p:nvSpPr>
            <p:spPr bwMode="auto">
              <a:xfrm flipH="1">
                <a:off x="2757" y="326"/>
                <a:ext cx="597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3" name="Freeform 12"/>
              <p:cNvSpPr>
                <a:spLocks noChangeAspect="1"/>
              </p:cNvSpPr>
              <p:nvPr userDrawn="1"/>
            </p:nvSpPr>
            <p:spPr bwMode="auto">
              <a:xfrm rot="7184191">
                <a:off x="3520" y="1593"/>
                <a:ext cx="599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4" name="Freeform 13"/>
              <p:cNvSpPr>
                <a:spLocks noChangeAspect="1"/>
              </p:cNvSpPr>
              <p:nvPr userDrawn="1"/>
            </p:nvSpPr>
            <p:spPr bwMode="auto">
              <a:xfrm rot="7184191" flipH="1">
                <a:off x="3350" y="1895"/>
                <a:ext cx="597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5" name="Freeform 14"/>
              <p:cNvSpPr>
                <a:spLocks noChangeAspect="1"/>
              </p:cNvSpPr>
              <p:nvPr userDrawn="1"/>
            </p:nvSpPr>
            <p:spPr bwMode="auto">
              <a:xfrm rot="79209236">
                <a:off x="1807" y="1899"/>
                <a:ext cx="598" cy="829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6" name="Freeform 15"/>
              <p:cNvSpPr>
                <a:spLocks noChangeAspect="1"/>
              </p:cNvSpPr>
              <p:nvPr userDrawn="1"/>
            </p:nvSpPr>
            <p:spPr bwMode="auto">
              <a:xfrm rot="14409236" flipH="1">
                <a:off x="1627" y="1600"/>
                <a:ext cx="597" cy="828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</p:grpSp>
        <p:sp>
          <p:nvSpPr>
            <p:cNvPr id="8" name="Text Box 22"/>
            <p:cNvSpPr txBox="1">
              <a:spLocks noChangeAspect="1" noChangeArrowheads="1"/>
            </p:cNvSpPr>
            <p:nvPr userDrawn="1"/>
          </p:nvSpPr>
          <p:spPr bwMode="auto">
            <a:xfrm>
              <a:off x="3176" y="4111"/>
              <a:ext cx="1803" cy="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88697" tIns="44348" rIns="88697" bIns="44348" anchor="t" anchorCtr="0" upright="1">
              <a:noAutofit/>
            </a:bodyPr>
            <a:lstStyle/>
            <a:p>
              <a:pPr marL="0" marR="0" algn="ctr" rtl="1">
                <a:spcBef>
                  <a:spcPts val="0"/>
                </a:spcBef>
                <a:spcAft>
                  <a:spcPts val="0"/>
                </a:spcAft>
              </a:pPr>
              <a:r>
                <a:rPr lang="he-IL" sz="800" b="1">
                  <a:solidFill>
                    <a:srgbClr val="002060"/>
                  </a:solidFill>
                  <a:effectLst/>
                  <a:latin typeface="Times New Roman" charset="0"/>
                  <a:ea typeface="Times New Roman" charset="0"/>
                  <a:cs typeface="Arial" charset="0"/>
                </a:rPr>
                <a:t>משרד העבודה, הרווחה והשירותים החברתיים</a:t>
              </a:r>
              <a:endParaRPr lang="en-US" sz="1300">
                <a:effectLst/>
                <a:latin typeface="Times New Roman" charset="0"/>
                <a:ea typeface="Times New Roman" charset="0"/>
                <a:cs typeface="David" charset="0"/>
              </a:endParaRPr>
            </a:p>
          </p:txBody>
        </p:sp>
      </p:grpSp>
      <p:pic>
        <p:nvPicPr>
          <p:cNvPr id="17" name="תמונה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112869"/>
            <a:ext cx="712787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5"/>
          <p:cNvSpPr>
            <a:spLocks noChangeArrowheads="1"/>
          </p:cNvSpPr>
          <p:nvPr userDrawn="1"/>
        </p:nvSpPr>
        <p:spPr bwMode="auto">
          <a:xfrm>
            <a:off x="1492624" y="-289663"/>
            <a:ext cx="903642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מדינת ישראל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משרד העבודה, הרווחה והשירותים החברתיים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 err="1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מינהל</a:t>
            </a: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 סיוע לבתי משפט </a:t>
            </a:r>
            <a:r>
              <a:rPr kumimoji="0" lang="he-IL" altLang="x-none" sz="1800" b="1" i="0" u="none" strike="noStrike" cap="none" normalizeH="0" baseline="0" dirty="0" err="1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ותקון</a:t>
            </a:r>
            <a:endParaRPr kumimoji="0" lang="x-none" altLang="x-none" sz="1800" b="1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x-none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</a:rPr>
              <a:t>שירות לטיפול בהתמכרויות</a:t>
            </a:r>
            <a:endParaRPr kumimoji="0" lang="x-none" altLang="x-none" sz="18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36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7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331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53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6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78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1FEC-4425-4742-9DF4-B39A1E231831}" type="datetimeFigureOut">
              <a:rPr lang="en-US" smtClean="0"/>
              <a:t>5/15/17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2E5D2-6C97-174B-9458-EDBA0F47A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64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מגדר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52503"/>
              </p:ext>
            </p:extLst>
          </p:nvPr>
        </p:nvGraphicFramePr>
        <p:xfrm>
          <a:off x="2579914" y="1850446"/>
          <a:ext cx="7032171" cy="4332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700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804439"/>
              </p:ext>
            </p:extLst>
          </p:nvPr>
        </p:nvGraphicFramePr>
        <p:xfrm>
          <a:off x="2579913" y="2055286"/>
          <a:ext cx="7032171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214559"/>
            <a:ext cx="10515600" cy="1325563"/>
          </a:xfrm>
        </p:spPr>
        <p:txBody>
          <a:bodyPr/>
          <a:lstStyle/>
          <a:p>
            <a:pPr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גילאים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6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מצב משפחתי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856906"/>
              </p:ext>
            </p:extLst>
          </p:nvPr>
        </p:nvGraphicFramePr>
        <p:xfrm>
          <a:off x="2563587" y="2030507"/>
          <a:ext cx="706482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4485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השכלה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7881906"/>
              </p:ext>
            </p:extLst>
          </p:nvPr>
        </p:nvGraphicFramePr>
        <p:xfrm>
          <a:off x="2579914" y="1850446"/>
          <a:ext cx="7032171" cy="437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85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תחלואה כפולה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678130"/>
              </p:ext>
            </p:extLst>
          </p:nvPr>
        </p:nvGraphicFramePr>
        <p:xfrm>
          <a:off x="2560543" y="1721225"/>
          <a:ext cx="7032171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2868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פגיעה מינית ו/או פיזית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082232"/>
              </p:ext>
            </p:extLst>
          </p:nvPr>
        </p:nvGraphicFramePr>
        <p:xfrm>
          <a:off x="2217002" y="2043953"/>
          <a:ext cx="775799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866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סוגי התמכרות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4806674"/>
              </p:ext>
            </p:extLst>
          </p:nvPr>
        </p:nvGraphicFramePr>
        <p:xfrm>
          <a:off x="2217002" y="1850446"/>
          <a:ext cx="775799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027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תעסוקה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5872487"/>
              </p:ext>
            </p:extLst>
          </p:nvPr>
        </p:nvGraphicFramePr>
        <p:xfrm>
          <a:off x="2217002" y="2203203"/>
          <a:ext cx="775799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159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רישום פלילי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689047"/>
              </p:ext>
            </p:extLst>
          </p:nvPr>
        </p:nvGraphicFramePr>
        <p:xfrm>
          <a:off x="2217002" y="2057400"/>
          <a:ext cx="775799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7605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סטאטוס טיפולי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793339"/>
              </p:ext>
            </p:extLst>
          </p:nvPr>
        </p:nvGraphicFramePr>
        <p:xfrm>
          <a:off x="2217002" y="1990165"/>
          <a:ext cx="7757995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7676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he-IL" dirty="0" smtClean="0"/>
              <a:t>סיבות להפסקת הטיפול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283859"/>
              </p:ext>
            </p:extLst>
          </p:nvPr>
        </p:nvGraphicFramePr>
        <p:xfrm>
          <a:off x="188259" y="2203203"/>
          <a:ext cx="11658600" cy="465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7501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27F7714-3D3F-424B-A88F-972724D3B46D}"/>
</file>

<file path=customXml/itemProps2.xml><?xml version="1.0" encoding="utf-8"?>
<ds:datastoreItem xmlns:ds="http://schemas.openxmlformats.org/officeDocument/2006/customXml" ds:itemID="{D9FC806D-FABA-499D-BA30-47675E5ADD64}"/>
</file>

<file path=customXml/itemProps3.xml><?xml version="1.0" encoding="utf-8"?>
<ds:datastoreItem xmlns:ds="http://schemas.openxmlformats.org/officeDocument/2006/customXml" ds:itemID="{1916E90E-65FA-4EA5-B71C-AEAF54EA2975}"/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</Words>
  <Application>Microsoft Macintosh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Calibri Light</vt:lpstr>
      <vt:lpstr>David</vt:lpstr>
      <vt:lpstr>Times New Roman</vt:lpstr>
      <vt:lpstr>Arial</vt:lpstr>
      <vt:lpstr>Office Theme</vt:lpstr>
      <vt:lpstr>מגדר</vt:lpstr>
      <vt:lpstr>גילאים</vt:lpstr>
      <vt:lpstr>מצב משפחתי</vt:lpstr>
      <vt:lpstr>השכלה</vt:lpstr>
      <vt:lpstr>תחלואה כפולה</vt:lpstr>
      <vt:lpstr>פגיעה מינית ו/או פיזית</vt:lpstr>
      <vt:lpstr>סוגי התמכרות</vt:lpstr>
      <vt:lpstr>תעסוקה</vt:lpstr>
      <vt:lpstr>רישום פלילי</vt:lpstr>
      <vt:lpstr>סטאטוס טיפולי</vt:lpstr>
      <vt:lpstr>סיבות להפסקת הטיפול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מגדר</dc:title>
  <dc:creator>revitaliraz@gmail.com</dc:creator>
  <cp:lastModifiedBy>revitaliraz@gmail.com</cp:lastModifiedBy>
  <cp:revision>8</cp:revision>
  <dcterms:created xsi:type="dcterms:W3CDTF">2017-05-15T15:22:53Z</dcterms:created>
  <dcterms:modified xsi:type="dcterms:W3CDTF">2017-05-15T15:52:50Z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2016913</vt:r8>
  </property>
</Properties>
</file>