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1.xml" ContentType="application/vnd.openxmlformats-officedocument.drawingml.chart+xml"/>
  <Override PartName="/ppt/charts/style1.xml" ContentType="application/vnd.ms-office.chartstyl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5" d="100"/>
          <a:sy n="75" d="100"/>
        </p:scale>
        <p:origin x="22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/>
              <a:t>גורמי פגיעה לתאונות 2017  - מתחילת ינואר עד 15.5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rgbClr val="FFC00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6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535218B-CAAB-4C27-9700-0CD74811FF0E}" type="PERCENTAGE">
                      <a:rPr lang="he-IL" smtClean="0"/>
                      <a:pPr>
                        <a:defRPr sz="1600">
                          <a:solidFill>
                            <a:schemeClr val="tx1"/>
                          </a:solidFill>
                        </a:defRPr>
                      </a:pPr>
                      <a:t>[אחוז]</a:t>
                    </a:fld>
                    <a:endParaRPr lang="he-IL" dirty="0" smtClean="0"/>
                  </a:p>
                  <a:p>
                    <a:pPr>
                      <a:defRPr sz="1600">
                        <a:solidFill>
                          <a:schemeClr val="tx1"/>
                        </a:solidFill>
                      </a:defRPr>
                    </a:pPr>
                    <a:r>
                      <a:rPr lang="he-IL" dirty="0" smtClean="0"/>
                      <a:t>נפילה</a:t>
                    </a:r>
                    <a:r>
                      <a:rPr lang="he-IL" baseline="0" dirty="0" smtClean="0"/>
                      <a:t> מגובה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6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e-IL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478859979459091"/>
                      <c:h val="0.1591535752910943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11222507512647875"/>
                  <c:y val="-7.6836366193570912E-2"/>
                </c:manualLayout>
              </c:layout>
              <c:tx>
                <c:rich>
                  <a:bodyPr/>
                  <a:lstStyle/>
                  <a:p>
                    <a:fld id="{684A5C37-CA2C-44AD-9766-1370F7CE501B}" type="PERCENTAGE">
                      <a:rPr lang="he-IL" smtClean="0"/>
                      <a:pPr/>
                      <a:t>[אחוז]</a:t>
                    </a:fld>
                    <a:endParaRPr lang="he-IL" smtClean="0"/>
                  </a:p>
                  <a:p>
                    <a:r>
                      <a:rPr lang="he-IL" smtClean="0"/>
                      <a:t>נפילת חפץ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6.9596028757274817E-2"/>
                  <c:y val="0.22175248165047159"/>
                </c:manualLayout>
              </c:layout>
              <c:tx>
                <c:rich>
                  <a:bodyPr/>
                  <a:lstStyle/>
                  <a:p>
                    <a:fld id="{74DCC81D-34B7-403F-9477-E9AF30BE0F1B}" type="PERCENTAGE">
                      <a:rPr lang="he-IL" smtClean="0"/>
                      <a:pPr/>
                      <a:t>[אחוז]</a:t>
                    </a:fld>
                    <a:endParaRPr lang="he-IL" dirty="0" smtClean="0"/>
                  </a:p>
                  <a:p>
                    <a:r>
                      <a:rPr lang="he-IL" dirty="0" smtClean="0"/>
                      <a:t>אחר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נפילה מגובה</c:v>
                </c:pt>
                <c:pt idx="1">
                  <c:v>נפילת חפץ</c:v>
                </c:pt>
                <c:pt idx="2">
                  <c:v>אחר (התחשמלות, דריסה, מכשיר עבודה)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59</c:v>
                </c:pt>
                <c:pt idx="1">
                  <c:v>21</c:v>
                </c:pt>
                <c:pt idx="2">
                  <c:v>20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5554927916619119"/>
          <c:y val="0.11595766635457876"/>
          <c:w val="0.48890144166761762"/>
          <c:h val="5.97269161807241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/>
              <a:t>תאונות עבודה מתחילת השנה לפי דרגת פציעה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-9.303843485081606E-2"/>
                  <c:y val="0.144408108111146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E77D79-A59B-47E8-91DF-32F0BDC9F80C}" type="PERCENTAGE">
                      <a:rPr lang="he-IL" smtClean="0"/>
                      <a:pPr>
                        <a:defRPr/>
                      </a:pPr>
                      <a:t>[אחוז]</a:t>
                    </a:fld>
                    <a:r>
                      <a:rPr lang="he-IL" dirty="0" smtClean="0"/>
                      <a:t> </a:t>
                    </a:r>
                  </a:p>
                  <a:p>
                    <a:pPr>
                      <a:defRPr/>
                    </a:pPr>
                    <a:r>
                      <a:rPr lang="he-IL" baseline="0" dirty="0" smtClean="0"/>
                      <a:t> קטלנית</a:t>
                    </a:r>
                  </a:p>
                </c:rich>
              </c:tx>
              <c:spPr>
                <a:pattFill prst="pct75">
                  <a:fgClr>
                    <a:schemeClr val="dk1">
                      <a:lumMod val="75000"/>
                      <a:lumOff val="25000"/>
                    </a:schemeClr>
                  </a:fgClr>
                  <a:bgClr>
                    <a:schemeClr val="dk1">
                      <a:lumMod val="65000"/>
                      <a:lumOff val="35000"/>
                    </a:schemeClr>
                  </a:bgClr>
                </a:patt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he-IL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440613026819924"/>
                      <c:h val="0.1101915732932821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639CAF1-EADB-442B-BE50-3B3DD7A47701}" type="PERCENTAGE">
                      <a:rPr lang="he-IL" smtClean="0"/>
                      <a:pPr/>
                      <a:t>[אחוז]</a:t>
                    </a:fld>
                    <a:endParaRPr lang="he-IL" smtClean="0"/>
                  </a:p>
                  <a:p>
                    <a:r>
                      <a:rPr lang="he-IL" smtClean="0"/>
                      <a:t>פציעה קשה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33B6597F-BCFC-471B-801B-514DF5C3E860}" type="PERCENTAGE">
                      <a:rPr lang="he-IL" smtClean="0"/>
                      <a:pPr/>
                      <a:t>[אחוז]</a:t>
                    </a:fld>
                    <a:endParaRPr lang="he-IL" smtClean="0"/>
                  </a:p>
                  <a:p>
                    <a:r>
                      <a:rPr lang="he-IL" smtClean="0"/>
                      <a:t>פציעה בינונית</a:t>
                    </a:r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פציעה קטלנית</c:v>
                </c:pt>
                <c:pt idx="1">
                  <c:v>פציעה קשה</c:v>
                </c:pt>
                <c:pt idx="2">
                  <c:v>פציעה בינונית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12</c:v>
                </c:pt>
                <c:pt idx="1">
                  <c:v>20</c:v>
                </c:pt>
                <c:pt idx="2">
                  <c:v>67</c:v>
                </c:pt>
              </c:numCache>
            </c:numRef>
          </c:val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8913023803059104"/>
          <c:y val="0.74236747762017885"/>
          <c:w val="0.30895405315714847"/>
          <c:h val="0.22669884849172989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1">
            <a:defRPr sz="14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316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609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610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80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765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602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406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341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943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808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831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651FC-2AE5-48FB-9422-85F471EDA4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BD79B-77D0-46A3-B019-9227045CE1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59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418752"/>
          </a:xfrm>
        </p:spPr>
        <p:txBody>
          <a:bodyPr>
            <a:normAutofit/>
          </a:bodyPr>
          <a:lstStyle/>
          <a:p>
            <a:endParaRPr lang="he-IL" dirty="0" smtClean="0"/>
          </a:p>
          <a:p>
            <a:endParaRPr lang="he-IL" dirty="0"/>
          </a:p>
          <a:p>
            <a:pPr rtl="1"/>
            <a:r>
              <a:rPr lang="he-IL" sz="3100" b="1" dirty="0"/>
              <a:t>תאונות עבודה בענף הבנין - 2017</a:t>
            </a:r>
            <a:endParaRPr lang="en-US" sz="3100" dirty="0"/>
          </a:p>
          <a:p>
            <a:pPr rtl="1"/>
            <a:r>
              <a:rPr lang="he-IL" b="1" dirty="0"/>
              <a:t>סיכום נתונים </a:t>
            </a:r>
            <a:endParaRPr lang="he-IL" b="1" dirty="0" smtClean="0"/>
          </a:p>
          <a:p>
            <a:pPr rtl="1"/>
            <a:r>
              <a:rPr lang="he-IL" b="1" dirty="0" smtClean="0"/>
              <a:t> (מעודכן </a:t>
            </a:r>
            <a:r>
              <a:rPr lang="he-IL" b="1" dirty="0"/>
              <a:t>עד </a:t>
            </a:r>
            <a:r>
              <a:rPr lang="he-IL" b="1" dirty="0" smtClean="0"/>
              <a:t>15.5.2017)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788163"/>
            <a:ext cx="9144000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1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מחיר הדמים בענף הבניה מתחילת השנה</a:t>
            </a:r>
            <a:endParaRPr lang="en-US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he-IL" dirty="0" smtClean="0"/>
              <a:t>מתחילת השנה (עד 15.5) </a:t>
            </a:r>
            <a:r>
              <a:rPr lang="he-IL" dirty="0"/>
              <a:t>נהרגו 12 עובדים, ו-87 נפצעו בדרגה קשה עד בינונית (לפי דיווחי </a:t>
            </a:r>
            <a:r>
              <a:rPr lang="he-IL" dirty="0" smtClean="0"/>
              <a:t>דוברות מד"א</a:t>
            </a:r>
            <a:r>
              <a:rPr lang="he-IL" dirty="0"/>
              <a:t>), כתוצאה מתאונות עבודה בענף </a:t>
            </a:r>
            <a:r>
              <a:rPr lang="he-IL" dirty="0" smtClean="0"/>
              <a:t>הבנין:</a:t>
            </a:r>
          </a:p>
          <a:p>
            <a:pPr marL="0" indent="0" algn="r" rtl="1">
              <a:buNone/>
            </a:pPr>
            <a:endParaRPr lang="he-IL" dirty="0" smtClean="0"/>
          </a:p>
          <a:p>
            <a:pPr algn="r" rtl="1"/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172924"/>
              </p:ext>
            </p:extLst>
          </p:nvPr>
        </p:nvGraphicFramePr>
        <p:xfrm>
          <a:off x="1983177" y="2766954"/>
          <a:ext cx="7730838" cy="3272792"/>
        </p:xfrm>
        <a:graphic>
          <a:graphicData uri="http://schemas.openxmlformats.org/drawingml/2006/table">
            <a:tbl>
              <a:tblPr rtl="1" firstRow="1" firstCol="1" bandRow="1">
                <a:tableStyleId>{17292A2E-F333-43FB-9621-5CBBE7FDCDCB}</a:tableStyleId>
              </a:tblPr>
              <a:tblGrid>
                <a:gridCol w="1776735"/>
                <a:gridCol w="1325471"/>
                <a:gridCol w="1325471"/>
                <a:gridCol w="1325471"/>
                <a:gridCol w="1977690"/>
              </a:tblGrid>
              <a:tr h="569163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</a:pP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tx1"/>
                          </a:solidFill>
                          <a:effectLst/>
                        </a:rPr>
                        <a:t>הרוגים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b="1" dirty="0" smtClean="0">
                          <a:solidFill>
                            <a:schemeClr val="tx1"/>
                          </a:solidFill>
                          <a:effectLst/>
                        </a:rPr>
                        <a:t>פצועים</a:t>
                      </a:r>
                      <a:r>
                        <a:rPr lang="he-IL" sz="18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he-IL" sz="1800" b="1" dirty="0" smtClean="0">
                          <a:solidFill>
                            <a:schemeClr val="tx1"/>
                          </a:solidFill>
                          <a:effectLst/>
                        </a:rPr>
                        <a:t>קשה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b="1" dirty="0" smtClean="0">
                          <a:solidFill>
                            <a:schemeClr val="tx1"/>
                          </a:solidFill>
                          <a:effectLst/>
                        </a:rPr>
                        <a:t>פצועים</a:t>
                      </a:r>
                      <a:r>
                        <a:rPr lang="he-IL" sz="18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he-IL" sz="1800" b="1" dirty="0" smtClean="0">
                          <a:solidFill>
                            <a:schemeClr val="tx1"/>
                          </a:solidFill>
                          <a:effectLst/>
                        </a:rPr>
                        <a:t>בינוני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tx1"/>
                          </a:solidFill>
                          <a:effectLst/>
                        </a:rPr>
                        <a:t>סה</a:t>
                      </a: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"</a:t>
                      </a:r>
                      <a:r>
                        <a:rPr lang="he-IL" sz="1800" b="1" dirty="0">
                          <a:solidFill>
                            <a:schemeClr val="tx1"/>
                          </a:solidFill>
                          <a:effectLst/>
                        </a:rPr>
                        <a:t>כ פצועים 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b="1" dirty="0">
                          <a:solidFill>
                            <a:schemeClr val="tx1"/>
                          </a:solidFill>
                          <a:effectLst/>
                        </a:rPr>
                        <a:t>(קשה עד בינוני)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/>
                </a:tc>
              </a:tr>
              <a:tr h="39455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ינואר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18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25</a:t>
                      </a:r>
                      <a:endParaRPr lang="en-US" sz="12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/>
                </a:tc>
              </a:tr>
              <a:tr h="39455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פברואר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12</a:t>
                      </a:r>
                      <a:endParaRPr lang="en-US" sz="12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16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/>
                </a:tc>
              </a:tr>
              <a:tr h="39455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מרץ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21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26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/>
                </a:tc>
              </a:tr>
              <a:tr h="39455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אפריל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11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/>
                </a:tc>
              </a:tr>
              <a:tr h="47707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dirty="0" smtClean="0">
                          <a:effectLst/>
                        </a:rPr>
                        <a:t>מאי (עד </a:t>
                      </a:r>
                      <a:r>
                        <a:rPr lang="he-IL" sz="1200" dirty="0">
                          <a:effectLst/>
                        </a:rPr>
                        <a:t>15.5)</a:t>
                      </a:r>
                      <a:endParaRPr lang="en-US" sz="12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/>
                </a:tc>
              </a:tr>
              <a:tr h="39455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400" b="1" dirty="0">
                          <a:effectLst/>
                        </a:rPr>
                        <a:t>סה</a:t>
                      </a:r>
                      <a:r>
                        <a:rPr lang="ar-SA" sz="1400" b="1" dirty="0">
                          <a:effectLst/>
                        </a:rPr>
                        <a:t>"</a:t>
                      </a:r>
                      <a:r>
                        <a:rPr lang="he-IL" sz="1400" b="1" dirty="0">
                          <a:effectLst/>
                        </a:rPr>
                        <a:t>כ </a:t>
                      </a:r>
                      <a:endParaRPr lang="en-US" sz="1400" b="1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>
                          <a:effectLst/>
                        </a:rPr>
                        <a:t>12</a:t>
                      </a:r>
                      <a:endParaRPr lang="en-US" sz="1400" b="1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>
                          <a:effectLst/>
                        </a:rPr>
                        <a:t>20</a:t>
                      </a:r>
                      <a:endParaRPr lang="en-US" sz="1400" b="1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 dirty="0">
                          <a:effectLst/>
                        </a:rPr>
                        <a:t>67</a:t>
                      </a:r>
                      <a:endParaRPr lang="en-US" sz="1400" b="1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28575" marR="28575" marT="19050" marB="1905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b="1" dirty="0">
                          <a:effectLst/>
                        </a:rPr>
                        <a:t>87</a:t>
                      </a:r>
                      <a:endParaRPr lang="en-US" sz="1400" b="1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0" marR="0" marT="0" marB="0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28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אין שינוי מגמה </a:t>
            </a:r>
            <a:r>
              <a:rPr lang="he-IL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– </a:t>
            </a:r>
            <a:br>
              <a:rPr lang="he-IL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he-IL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בהשוואה לתקופה המקבילה בשנה שחלפה</a:t>
            </a:r>
            <a:endParaRPr lang="en-US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2430322"/>
              </p:ext>
            </p:extLst>
          </p:nvPr>
        </p:nvGraphicFramePr>
        <p:xfrm>
          <a:off x="1781297" y="2636322"/>
          <a:ext cx="7528957" cy="2112536"/>
        </p:xfrm>
        <a:graphic>
          <a:graphicData uri="http://schemas.openxmlformats.org/drawingml/2006/table">
            <a:tbl>
              <a:tblPr rtl="1" firstRow="1" firstCol="1" bandRow="1">
                <a:tableStyleId>{17292A2E-F333-43FB-9621-5CBBE7FDCDCB}</a:tableStyleId>
              </a:tblPr>
              <a:tblGrid>
                <a:gridCol w="3100159"/>
                <a:gridCol w="2214399"/>
                <a:gridCol w="2214399"/>
              </a:tblGrid>
              <a:tr h="74814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 smtClean="0">
                          <a:solidFill>
                            <a:schemeClr val="tx1"/>
                          </a:solidFill>
                          <a:effectLst/>
                        </a:rPr>
                        <a:t>דרגת הפציעה בתאונות עבודה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solidFill>
                            <a:schemeClr val="tx1"/>
                          </a:solidFill>
                          <a:effectLst/>
                        </a:rPr>
                        <a:t>2016 (עד 15.5)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solidFill>
                            <a:schemeClr val="tx1"/>
                          </a:solidFill>
                          <a:effectLst/>
                        </a:rPr>
                        <a:t>2017 (עד 15.5)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6508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הרוגים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5740" algn="l"/>
                          <a:tab pos="502920" algn="ctr"/>
                        </a:tabLst>
                      </a:pPr>
                      <a:r>
                        <a:rPr lang="he-IL" sz="1800" dirty="0">
                          <a:effectLst/>
                        </a:rPr>
                        <a:t>	13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12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3421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פצועים (קשה ובינוני)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93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dirty="0">
                          <a:effectLst/>
                        </a:rPr>
                        <a:t>87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  <a:tr h="46508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b="1" dirty="0">
                          <a:effectLst/>
                        </a:rPr>
                        <a:t>סה"כ</a:t>
                      </a:r>
                      <a:endParaRPr lang="en-US" sz="1800" b="1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b="1" dirty="0">
                          <a:effectLst/>
                        </a:rPr>
                        <a:t>106</a:t>
                      </a:r>
                      <a:endParaRPr lang="en-US" sz="1800" b="1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800" b="1" dirty="0">
                          <a:effectLst/>
                        </a:rPr>
                        <a:t>99</a:t>
                      </a:r>
                      <a:endParaRPr lang="en-US" sz="1800" b="1" dirty="0">
                        <a:effectLst/>
                        <a:latin typeface="David" panose="020E0502060401010101" pitchFamily="34" charset="-79"/>
                        <a:ea typeface="Times New Roman" panose="02020603050405020304" pitchFamily="18" charset="0"/>
                        <a:cs typeface="David" panose="020E0502060401010101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7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גורמי פגיעה בתאונות עבודה מתחילת השנה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353282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75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49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100" y="241301"/>
            <a:ext cx="10807700" cy="1449388"/>
          </a:xfrm>
        </p:spPr>
        <p:txBody>
          <a:bodyPr>
            <a:normAutofit/>
          </a:bodyPr>
          <a:lstStyle/>
          <a:p>
            <a:pPr algn="r" rtl="1"/>
            <a:r>
              <a:rPr lang="he-IL" sz="49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חובת סגירת אתרים בהם התרחשו תאונות קטלניות ו/או קשות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he-IL" dirty="0"/>
              <a:t>מאז תיקון סעיף 6א לחוק ארגון הפיקוח על העבודה (11.8.2017) על מפקחי מינהל הבטיחות להוציא צו הפסקת עבודה לכל אתר בניה בו התרחשה תאונת עבודה שגרמו למוות או לפציעה קשה, </a:t>
            </a:r>
            <a:r>
              <a:rPr lang="he-IL" b="1" u="sng" dirty="0" smtClean="0"/>
              <a:t>למשך שני </a:t>
            </a:r>
            <a:r>
              <a:rPr lang="he-IL" b="1" u="sng" dirty="0"/>
              <a:t>ימי עבודה ממועד התאונה</a:t>
            </a:r>
            <a:r>
              <a:rPr lang="he-IL" dirty="0" smtClean="0"/>
              <a:t>.</a:t>
            </a:r>
          </a:p>
          <a:p>
            <a:pPr algn="r" rtl="1"/>
            <a:endParaRPr lang="he-IL" dirty="0" smtClean="0"/>
          </a:p>
          <a:p>
            <a:pPr algn="r" rtl="1"/>
            <a:r>
              <a:rPr lang="he-IL" dirty="0"/>
              <a:t>כמו כן, במהלך תקופת הצו על המפקח לבדוק את הבטיחות במקום העבודה, להאריך את הצו בשלושה ימים ו/או לתת כל צו אחר שבמסגרת סמכותו.</a:t>
            </a:r>
            <a:endParaRPr lang="en-US" dirty="0"/>
          </a:p>
          <a:p>
            <a:pPr algn="r" rtl="1"/>
            <a:endParaRPr lang="en-US" dirty="0"/>
          </a:p>
          <a:p>
            <a:pPr algn="r" rtl="1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75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58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he-IL" sz="49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ביצוע חלקי של חובת הסגירה על-ידי מינהל הבטיחות</a:t>
            </a:r>
            <a:r>
              <a:rPr lang="en-US" sz="4000" dirty="0"/>
              <a:t/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he-IL" dirty="0" smtClean="0"/>
              <a:t>מתחילת השנה, התרחשו 32 תאונות עבודה שדרגת הפציעה בהן היתה בין קטלנית (12) או קשה (</a:t>
            </a:r>
            <a:r>
              <a:rPr lang="he-IL" dirty="0"/>
              <a:t>20</a:t>
            </a:r>
            <a:r>
              <a:rPr lang="he-IL" dirty="0" smtClean="0"/>
              <a:t>). </a:t>
            </a:r>
          </a:p>
          <a:p>
            <a:pPr algn="just" rtl="1"/>
            <a:r>
              <a:rPr lang="he-IL" dirty="0" smtClean="0"/>
              <a:t>לפי עדכונים שקיבלנו ממינהל הבטיחות הוצאו 18 צווי סגירה מכוח סעיף 6א לחוק ארגון הפיקוח, נגד 18 אתרי בניה מתוך ה-32 בהם התרחשו אותן תאונות. (יש לציין כי לפחות 5 מתוך 18 הצווים שדווח לנו עליהם עדין לא מופיעים באתר מינהל הבטיחות – חלקם מלפני כחודשיים על אף חובת הפרסום המוטלת על המינהל).</a:t>
            </a:r>
          </a:p>
          <a:p>
            <a:pPr algn="just" rtl="1"/>
            <a:r>
              <a:rPr lang="he-IL" dirty="0" smtClean="0"/>
              <a:t>לפי רשימת הצווים באתר האינטרנט של המינהל לא הוארך תוקפו של אף צו מצווי הסגירה שהוצאו.</a:t>
            </a:r>
          </a:p>
          <a:p>
            <a:pPr algn="r" rtl="1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75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46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he-IL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המשך.. </a:t>
            </a:r>
            <a:br>
              <a:rPr lang="he-IL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he-IL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ביצוע חלקי של חובת הסגירה על-ידי מינהל הבטיחות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he-IL" b="1" u="sng" dirty="0" smtClean="0"/>
              <a:t>אי הוצאת צווי סגירה ב-14 </a:t>
            </a:r>
            <a:r>
              <a:rPr lang="he-IL" b="1" u="sng" dirty="0"/>
              <a:t>התאונות שגרמו לפציעה קטלניות ו/או קשה </a:t>
            </a:r>
            <a:r>
              <a:rPr lang="he-IL" b="1" u="sng" dirty="0" smtClean="0"/>
              <a:t>כללו</a:t>
            </a:r>
            <a:r>
              <a:rPr lang="he-IL" dirty="0"/>
              <a:t>:</a:t>
            </a:r>
            <a:endParaRPr lang="en-US" dirty="0"/>
          </a:p>
          <a:p>
            <a:pPr algn="just" rtl="1"/>
            <a:r>
              <a:rPr lang="he-IL" dirty="0"/>
              <a:t>3 תאונות עבודה מעבר לקו </a:t>
            </a:r>
            <a:r>
              <a:rPr lang="he-IL" dirty="0" smtClean="0"/>
              <a:t>הירוק - שלעמדת המינהל </a:t>
            </a:r>
            <a:r>
              <a:rPr lang="he-IL" dirty="0"/>
              <a:t>אין לו סמכות לפקח</a:t>
            </a:r>
            <a:endParaRPr lang="en-US" dirty="0"/>
          </a:p>
          <a:p>
            <a:pPr algn="just" rtl="1"/>
            <a:r>
              <a:rPr lang="he-IL" dirty="0"/>
              <a:t>3 תאונות באתרים לא </a:t>
            </a:r>
            <a:r>
              <a:rPr lang="he-IL" dirty="0" smtClean="0"/>
              <a:t>מוסדרים </a:t>
            </a:r>
            <a:r>
              <a:rPr lang="he-IL" sz="1800" dirty="0" smtClean="0"/>
              <a:t>(סיבת אי-הטלת הצו, כפי שמסר המינהל)</a:t>
            </a:r>
            <a:endParaRPr lang="en-US" sz="1800" dirty="0"/>
          </a:p>
          <a:p>
            <a:pPr algn="just" rtl="1"/>
            <a:r>
              <a:rPr lang="he-IL" dirty="0"/>
              <a:t>4 דרגת הפציעה אינה כפי שדווח על-ידי </a:t>
            </a:r>
            <a:r>
              <a:rPr lang="he-IL" dirty="0" smtClean="0"/>
              <a:t>מד"א </a:t>
            </a:r>
            <a:r>
              <a:rPr lang="he-IL" sz="1800" dirty="0"/>
              <a:t>(סיבת אי-הטלת הצו, כפי שמסר המינהל</a:t>
            </a:r>
            <a:r>
              <a:rPr lang="he-IL" sz="1800" dirty="0" smtClean="0"/>
              <a:t>)</a:t>
            </a:r>
            <a:endParaRPr lang="en-US" dirty="0"/>
          </a:p>
          <a:p>
            <a:pPr algn="just" rtl="1"/>
            <a:r>
              <a:rPr lang="he-IL" dirty="0"/>
              <a:t>3 תאונות בענף הבניה </a:t>
            </a:r>
            <a:r>
              <a:rPr lang="he-IL" dirty="0" smtClean="0"/>
              <a:t>שלא </a:t>
            </a:r>
            <a:r>
              <a:rPr lang="he-IL" dirty="0"/>
              <a:t>התרחשו </a:t>
            </a:r>
            <a:r>
              <a:rPr lang="he-IL" dirty="0" smtClean="0"/>
              <a:t>באתרי בניה לפי הגדרתם בחוק</a:t>
            </a:r>
            <a:endParaRPr lang="en-US" dirty="0"/>
          </a:p>
          <a:p>
            <a:pPr algn="just" rtl="1"/>
            <a:r>
              <a:rPr lang="he-IL" dirty="0"/>
              <a:t>1 לא ידועה </a:t>
            </a:r>
            <a:r>
              <a:rPr lang="he-IL" dirty="0" smtClean="0"/>
              <a:t>הסיבה לאי הטלת הצו</a:t>
            </a:r>
            <a:endParaRPr lang="en-US" dirty="0"/>
          </a:p>
          <a:p>
            <a:pPr algn="r" rtl="1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75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6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190501"/>
            <a:ext cx="10782300" cy="1500188"/>
          </a:xfrm>
        </p:spPr>
        <p:txBody>
          <a:bodyPr>
            <a:normAutofit/>
          </a:bodyPr>
          <a:lstStyle/>
          <a:p>
            <a:pPr algn="r" rtl="1"/>
            <a:r>
              <a:rPr lang="he-IL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אין פיקוח מצד מינהל הבטיחות באתרים</a:t>
            </a:r>
            <a:br>
              <a:rPr lang="he-IL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he-IL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בהם התרחשו תאונות שגרמו לפציעה בינונית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2300" y="1729318"/>
            <a:ext cx="4381500" cy="4447645"/>
          </a:xfrm>
        </p:spPr>
        <p:txBody>
          <a:bodyPr>
            <a:normAutofit lnSpcReduction="10000"/>
          </a:bodyPr>
          <a:lstStyle/>
          <a:p>
            <a:pPr algn="r" rtl="1"/>
            <a:r>
              <a:rPr lang="he-IL" sz="2400" b="1" dirty="0"/>
              <a:t>מתחילת השנה התאונות שגרמו לפציעה בינונית היוו </a:t>
            </a:r>
            <a:r>
              <a:rPr lang="he-IL" sz="2400" b="1" u="sng" dirty="0"/>
              <a:t>שני שליש</a:t>
            </a:r>
            <a:r>
              <a:rPr lang="he-IL" sz="2400" b="1" dirty="0"/>
              <a:t> מכלל התאונות שדווחו על-ידי מד"א</a:t>
            </a:r>
            <a:r>
              <a:rPr lang="he-IL" sz="2400" dirty="0" smtClean="0"/>
              <a:t>.</a:t>
            </a:r>
          </a:p>
          <a:p>
            <a:pPr algn="r" rtl="1"/>
            <a:r>
              <a:rPr lang="he-IL" sz="2400" b="1" dirty="0" smtClean="0"/>
              <a:t>בשנה שעברה (2016) התאונות </a:t>
            </a:r>
            <a:r>
              <a:rPr lang="he-IL" sz="2400" b="1" dirty="0"/>
              <a:t>שגרמו לפציעה בינונית היוו </a:t>
            </a:r>
            <a:r>
              <a:rPr lang="he-IL" sz="2400" b="1" dirty="0" smtClean="0"/>
              <a:t>כ-58% מכלל התאונות שהתרחשו.</a:t>
            </a:r>
          </a:p>
          <a:p>
            <a:pPr algn="r" rtl="1"/>
            <a:r>
              <a:rPr lang="he-IL" sz="2400" b="1" dirty="0" smtClean="0"/>
              <a:t>"פציעה בינונית" – היא הגדרה רפואית שמשמעותה בכללי, כי אין סכנת חיים הנשקפת לפצוע. ואין היא מעידה בהחלט על נסיבות התאונה או חומרת הליקויים הבטיחותיים באתר הבניה.</a:t>
            </a:r>
            <a:endParaRPr lang="he-IL" sz="2400" dirty="0" smtClean="0"/>
          </a:p>
          <a:p>
            <a:pPr algn="just" rtl="1"/>
            <a:endParaRPr lang="en-US" dirty="0"/>
          </a:p>
          <a:p>
            <a:pPr algn="just" rtl="1"/>
            <a:endParaRPr lang="en-US" dirty="0"/>
          </a:p>
          <a:p>
            <a:pPr algn="r" rtl="1"/>
            <a:endParaRPr lang="en-US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803614370"/>
              </p:ext>
            </p:extLst>
          </p:nvPr>
        </p:nvGraphicFramePr>
        <p:xfrm>
          <a:off x="203200" y="1884365"/>
          <a:ext cx="6629400" cy="44476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75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39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 rtl="1"/>
            <a:r>
              <a:rPr lang="he-IL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המשך..</a:t>
            </a:r>
            <a:br>
              <a:rPr lang="he-IL" sz="5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he-IL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</a:rPr>
              <a:t>העדר פיקוח בתאונות שגרמו לפציעה בינונית: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 rtl="1"/>
            <a:r>
              <a:rPr lang="he-IL" b="1" dirty="0"/>
              <a:t>מתחילת השנה נפצעו באורח בינוני 67 עובדים ב-64 תאונות עבודה </a:t>
            </a:r>
            <a:r>
              <a:rPr lang="he-IL" b="1" dirty="0" smtClean="0"/>
              <a:t>שהתרחשו </a:t>
            </a:r>
            <a:r>
              <a:rPr lang="he-IL" b="1" dirty="0"/>
              <a:t>באתרי בניה. </a:t>
            </a:r>
            <a:endParaRPr lang="he-IL" b="1" dirty="0" smtClean="0"/>
          </a:p>
          <a:p>
            <a:pPr algn="just" rtl="1"/>
            <a:r>
              <a:rPr lang="he-IL" b="1" dirty="0" smtClean="0">
                <a:solidFill>
                  <a:srgbClr val="FF0000"/>
                </a:solidFill>
              </a:rPr>
              <a:t>70</a:t>
            </a:r>
            <a:r>
              <a:rPr lang="he-IL" b="1" dirty="0">
                <a:solidFill>
                  <a:srgbClr val="FF0000"/>
                </a:solidFill>
              </a:rPr>
              <a:t>% מאותן תאונות (45 במספר) נגרמו כתוצאה </a:t>
            </a:r>
            <a:r>
              <a:rPr lang="he-IL" b="1" dirty="0" smtClean="0">
                <a:solidFill>
                  <a:srgbClr val="FF0000"/>
                </a:solidFill>
              </a:rPr>
              <a:t>של נפילה </a:t>
            </a:r>
            <a:r>
              <a:rPr lang="he-IL" b="1" dirty="0">
                <a:solidFill>
                  <a:srgbClr val="FF0000"/>
                </a:solidFill>
              </a:rPr>
              <a:t>מגובה.</a:t>
            </a:r>
            <a:endParaRPr lang="en-US" dirty="0">
              <a:solidFill>
                <a:srgbClr val="FF0000"/>
              </a:solidFill>
            </a:endParaRPr>
          </a:p>
          <a:p>
            <a:pPr algn="just" rtl="1"/>
            <a:r>
              <a:rPr lang="he-IL" b="1" dirty="0"/>
              <a:t>עמותת 'קו לעובד' פנתה למינהל הבטיחות בנוגע לכל אחת מהתאונות </a:t>
            </a:r>
            <a:r>
              <a:rPr lang="he-IL" b="1" dirty="0" smtClean="0"/>
              <a:t>שגרמו לפציעה בינונית של עובד/ים מתחילת </a:t>
            </a:r>
            <a:r>
              <a:rPr lang="he-IL" b="1" dirty="0"/>
              <a:t>השנה, יידעה את המינהל בדבר התרחשות התאונה וביקשה לקבל מידע בדבר פעולות הפיקוח שננקטו אם בכלל. </a:t>
            </a:r>
            <a:endParaRPr lang="en-US" dirty="0"/>
          </a:p>
          <a:p>
            <a:pPr algn="just" rtl="1"/>
            <a:r>
              <a:rPr lang="he-IL" b="1" dirty="0">
                <a:solidFill>
                  <a:srgbClr val="FF0000"/>
                </a:solidFill>
              </a:rPr>
              <a:t>ב-73% מאותן תאונות נעשתה הפניה בצמוד לדיווח שהתקבל מדוברות מד"א.</a:t>
            </a:r>
            <a:endParaRPr lang="en-US" dirty="0">
              <a:solidFill>
                <a:srgbClr val="FF0000"/>
              </a:solidFill>
            </a:endParaRPr>
          </a:p>
          <a:p>
            <a:pPr algn="just" rtl="1"/>
            <a:r>
              <a:rPr lang="he-IL" b="1" dirty="0"/>
              <a:t>מינהל הבטיחות לא </a:t>
            </a:r>
            <a:r>
              <a:rPr lang="he-IL" b="1" dirty="0" smtClean="0"/>
              <a:t>ענה </a:t>
            </a:r>
            <a:r>
              <a:rPr lang="he-IL" b="1" dirty="0"/>
              <a:t>לאף פניה מפניות אלו של קו לעובד, </a:t>
            </a:r>
            <a:r>
              <a:rPr lang="he-IL" b="1" u="sng" dirty="0"/>
              <a:t>למעט</a:t>
            </a:r>
            <a:r>
              <a:rPr lang="he-IL" b="1" dirty="0"/>
              <a:t> שתיים </a:t>
            </a:r>
            <a:r>
              <a:rPr lang="he-IL" b="1" dirty="0" smtClean="0"/>
              <a:t>בהן </a:t>
            </a:r>
            <a:r>
              <a:rPr lang="he-IL" b="1" dirty="0"/>
              <a:t>השיב כי לא ינקטו פעולות פיקוח וכי לא ניתן להסיט את משאבי המינהל המעטים ממילא, למקרים אלה.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75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63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93" y="1384301"/>
            <a:ext cx="10987413" cy="4177506"/>
          </a:xfrm>
        </p:spPr>
      </p:pic>
    </p:spTree>
    <p:extLst>
      <p:ext uri="{BB962C8B-B14F-4D97-AF65-F5344CB8AC3E}">
        <p14:creationId xmlns:p14="http://schemas.microsoft.com/office/powerpoint/2010/main" val="320642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F316559-3F39-4ACF-ACA4-63987516903E}"/>
</file>

<file path=customXml/itemProps2.xml><?xml version="1.0" encoding="utf-8"?>
<ds:datastoreItem xmlns:ds="http://schemas.openxmlformats.org/officeDocument/2006/customXml" ds:itemID="{B74CB22E-E922-4023-A115-2C737D16C210}"/>
</file>

<file path=customXml/itemProps3.xml><?xml version="1.0" encoding="utf-8"?>
<ds:datastoreItem xmlns:ds="http://schemas.openxmlformats.org/officeDocument/2006/customXml" ds:itemID="{AFC4A16D-E3F6-44F5-ABDE-A79D7BDD1C9B}"/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604</Words>
  <Application>Microsoft Office PowerPoint</Application>
  <PresentationFormat>מסך רחב</PresentationFormat>
  <Paragraphs>96</Paragraphs>
  <Slides>10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David</vt:lpstr>
      <vt:lpstr>Times New Roman</vt:lpstr>
      <vt:lpstr>Office Theme</vt:lpstr>
      <vt:lpstr>מצגת של PowerPoint</vt:lpstr>
      <vt:lpstr>מחיר הדמים בענף הבניה מתחילת השנה</vt:lpstr>
      <vt:lpstr>אין שינוי מגמה –  בהשוואה לתקופה המקבילה בשנה שחלפה</vt:lpstr>
      <vt:lpstr>גורמי פגיעה בתאונות עבודה מתחילת השנה</vt:lpstr>
      <vt:lpstr>חובת סגירת אתרים בהם התרחשו תאונות קטלניות ו/או קשות</vt:lpstr>
      <vt:lpstr>ביצוע חלקי של חובת הסגירה על-ידי מינהל הבטיחות </vt:lpstr>
      <vt:lpstr>המשך..  ביצוע חלקי של חובת הסגירה על-ידי מינהל הבטיחות</vt:lpstr>
      <vt:lpstr>אין פיקוח מצד מינהל הבטיחות באתרים בהם התרחשו תאונות שגרמו לפציעה בינונית :</vt:lpstr>
      <vt:lpstr>המשך.. העדר פיקוח בתאונות שגרמו לפציעה בינונית: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gadeer nicola</dc:creator>
  <cp:lastModifiedBy>מעיין בן עמי</cp:lastModifiedBy>
  <cp:revision>16</cp:revision>
  <dcterms:created xsi:type="dcterms:W3CDTF">2017-05-16T08:42:55Z</dcterms:created>
  <dcterms:modified xsi:type="dcterms:W3CDTF">2017-05-17T06:08:42Z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2016849</vt:r8>
  </property>
</Properties>
</file>