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18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08" r:id="rId1"/>
  </p:sldMasterIdLst>
  <p:notesMasterIdLst>
    <p:notesMasterId r:id="rId25"/>
  </p:notesMasterIdLst>
  <p:sldIdLst>
    <p:sldId id="269" r:id="rId2"/>
    <p:sldId id="305" r:id="rId3"/>
    <p:sldId id="285" r:id="rId4"/>
    <p:sldId id="280" r:id="rId5"/>
    <p:sldId id="289" r:id="rId6"/>
    <p:sldId id="290" r:id="rId7"/>
    <p:sldId id="291" r:id="rId8"/>
    <p:sldId id="292" r:id="rId9"/>
    <p:sldId id="306" r:id="rId10"/>
    <p:sldId id="294" r:id="rId11"/>
    <p:sldId id="308" r:id="rId12"/>
    <p:sldId id="310" r:id="rId13"/>
    <p:sldId id="284" r:id="rId14"/>
    <p:sldId id="312" r:id="rId15"/>
    <p:sldId id="313" r:id="rId16"/>
    <p:sldId id="314" r:id="rId17"/>
    <p:sldId id="316" r:id="rId18"/>
    <p:sldId id="318" r:id="rId19"/>
    <p:sldId id="323" r:id="rId20"/>
    <p:sldId id="320" r:id="rId21"/>
    <p:sldId id="322" r:id="rId22"/>
    <p:sldId id="321" r:id="rId23"/>
    <p:sldId id="268" r:id="rId24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76" d="100"/>
          <a:sy n="76" d="100"/>
        </p:scale>
        <p:origin x="-1170" y="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73A8808-2D92-4D26-95FA-D53FE2332A1B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1282FBA-0363-43EA-A47D-2708AC2894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65435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4F67B-70C8-4D29-88AE-EB9EE235887B}" type="slidenum">
              <a:rPr lang="he-IL" smtClean="0"/>
              <a:pPr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26956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82FBA-0363-43EA-A47D-2708AC2894A2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9841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6E572-1495-4749-970C-A0224EBB9E7C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8B7B-7980-4DE1-B4B6-1FEAD74944E1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6E572-1495-4749-970C-A0224EBB9E7C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8B7B-7980-4DE1-B4B6-1FEAD74944E1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6E572-1495-4749-970C-A0224EBB9E7C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8B7B-7980-4DE1-B4B6-1FEAD74944E1}" type="slidenum">
              <a:rPr lang="he-IL" smtClean="0"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6E572-1495-4749-970C-A0224EBB9E7C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8B7B-7980-4DE1-B4B6-1FEAD74944E1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6E572-1495-4749-970C-A0224EBB9E7C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8B7B-7980-4DE1-B4B6-1FEAD74944E1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6E572-1495-4749-970C-A0224EBB9E7C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8B7B-7980-4DE1-B4B6-1FEAD74944E1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6E572-1495-4749-970C-A0224EBB9E7C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8B7B-7980-4DE1-B4B6-1FEAD74944E1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6E572-1495-4749-970C-A0224EBB9E7C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8B7B-7980-4DE1-B4B6-1FEAD74944E1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6E572-1495-4749-970C-A0224EBB9E7C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76B8B7B-7980-4DE1-B4B6-1FEAD74944E1}" type="slidenum">
              <a:rPr lang="he-IL" smtClean="0"/>
              <a:t>‹#›</a:t>
            </a:fld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6E572-1495-4749-970C-A0224EBB9E7C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8B7B-7980-4DE1-B4B6-1FEAD74944E1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16E572-1495-4749-970C-A0224EBB9E7C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B8B7B-7980-4DE1-B4B6-1FEAD74944E1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16E572-1495-4749-970C-A0224EBB9E7C}" type="datetimeFigureOut">
              <a:rPr lang="he-IL" smtClean="0"/>
              <a:t>י"ט/אייר/תשע"ז</a:t>
            </a:fld>
            <a:endParaRPr lang="he-IL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76B8B7B-7980-4DE1-B4B6-1FEAD74944E1}" type="slidenum">
              <a:rPr lang="he-IL" smtClean="0"/>
              <a:t>‹#›</a:t>
            </a:fld>
            <a:endParaRPr lang="he-IL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39552" y="2132856"/>
            <a:ext cx="7851648" cy="1828800"/>
          </a:xfrm>
        </p:spPr>
        <p:txBody>
          <a:bodyPr>
            <a:noAutofit/>
          </a:bodyPr>
          <a:lstStyle/>
          <a:p>
            <a:pPr algn="ctr"/>
            <a:r>
              <a:rPr lang="he-IL" sz="4000" b="1" dirty="0" smtClean="0">
                <a:solidFill>
                  <a:schemeClr val="tx1"/>
                </a:solidFill>
                <a:effectLst/>
                <a:latin typeface="David" panose="020E0502060401010101" pitchFamily="34" charset="-79"/>
                <a:cs typeface="David" panose="020E0502060401010101" pitchFamily="34" charset="-79"/>
              </a:rPr>
              <a:t>תפיסת העבודה של הרשות הלאומית למלחמה בסמים ובאלכוהול</a:t>
            </a:r>
            <a:r>
              <a:rPr lang="en-US" sz="4000" b="1" dirty="0" smtClean="0">
                <a:solidFill>
                  <a:schemeClr val="tx1"/>
                </a:solidFill>
                <a:effectLst/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4000" b="1" dirty="0" smtClean="0">
                <a:solidFill>
                  <a:schemeClr val="tx1"/>
                </a:solidFill>
                <a:effectLst/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4000" b="1" dirty="0" smtClean="0">
                <a:solidFill>
                  <a:schemeClr val="tx1"/>
                </a:solidFill>
                <a:effectLst/>
                <a:latin typeface="David" panose="020E0502060401010101" pitchFamily="34" charset="-79"/>
                <a:cs typeface="David" panose="020E0502060401010101" pitchFamily="34" charset="-79"/>
              </a:rPr>
              <a:t>קהילת יוצאי אתיופיה</a:t>
            </a:r>
            <a:endParaRPr lang="he-IL" sz="4000" b="1" dirty="0">
              <a:solidFill>
                <a:schemeClr val="tx1"/>
              </a:solidFill>
              <a:effectLst/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31640" y="5229200"/>
            <a:ext cx="7314475" cy="1201688"/>
          </a:xfrm>
        </p:spPr>
        <p:txBody>
          <a:bodyPr>
            <a:normAutofit fontScale="77500" lnSpcReduction="20000"/>
          </a:bodyPr>
          <a:lstStyle/>
          <a:p>
            <a:r>
              <a:rPr lang="he-IL" sz="24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ווגאי טבג'ה, </a:t>
            </a:r>
            <a:r>
              <a:rPr lang="en-US" sz="24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M.A</a:t>
            </a:r>
            <a:r>
              <a:rPr lang="he-IL" sz="24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קרימינולוגיה שיקומית </a:t>
            </a:r>
          </a:p>
          <a:p>
            <a:r>
              <a:rPr lang="he-IL" sz="24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מנהלת תוכנית " דרך חדשה "</a:t>
            </a:r>
          </a:p>
          <a:p>
            <a:r>
              <a:rPr lang="he-IL" sz="2400" b="1" dirty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</a:t>
            </a:r>
            <a:r>
              <a:rPr lang="he-IL" sz="24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מנחה ארצית תחום יוצאי אתיופיה</a:t>
            </a:r>
          </a:p>
          <a:p>
            <a:r>
              <a:rPr lang="he-IL" sz="24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מאי  2017</a:t>
            </a:r>
            <a:endParaRPr lang="he-IL" sz="2400" b="1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307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427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pPr algn="ctr"/>
            <a:r>
              <a:rPr lang="he-IL" sz="4000" b="1" dirty="0" smtClean="0"/>
              <a:t>אמבובר</a:t>
            </a:r>
            <a:endParaRPr lang="he-IL" sz="4000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e-IL" dirty="0"/>
          </a:p>
        </p:txBody>
      </p:sp>
      <p:pic>
        <p:nvPicPr>
          <p:cNvPr id="4" name="Picture 2" descr="G:\dia_05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8280920" cy="56166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39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107" y="879371"/>
            <a:ext cx="7218363" cy="554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 rot="20658306">
            <a:off x="1794176" y="1598296"/>
            <a:ext cx="5131637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400" b="1" dirty="0" smtClean="0">
                <a:solidFill>
                  <a:schemeClr val="bg1"/>
                </a:solidFill>
              </a:rPr>
              <a:t>תרבות יוצאי אתיופיה </a:t>
            </a:r>
            <a:endParaRPr lang="he-IL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60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09443" y="1844825"/>
            <a:ext cx="7125112" cy="4176464"/>
          </a:xfrm>
        </p:spPr>
        <p:txBody>
          <a:bodyPr>
            <a:noAutofit/>
          </a:bodyPr>
          <a:lstStyle/>
          <a:p>
            <a:pPr marL="457200" lvl="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0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קהילת יוצאי אתיופיה מונה </a:t>
            </a:r>
            <a:r>
              <a:rPr lang="he-IL" sz="20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כיום כ140,000 נפש</a:t>
            </a:r>
            <a:endParaRPr lang="he-IL" sz="20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he-IL" sz="20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מתוכם </a:t>
            </a:r>
            <a:r>
              <a:rPr lang="he-IL" sz="20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 </a:t>
            </a:r>
            <a:r>
              <a:rPr lang="he-IL" sz="20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1/3 </a:t>
            </a:r>
            <a:r>
              <a:rPr lang="he-IL" sz="20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ילדי הארץ ( דור שני</a:t>
            </a:r>
            <a:r>
              <a:rPr lang="he-IL" sz="20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).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0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האוכלוסייה </a:t>
            </a:r>
            <a:r>
              <a:rPr lang="he-IL" sz="20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מאופיינת באחוז גבוה של צעירים ובאחוז נמוך של מבוגרים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0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אחוז גבוה של משפחות חד הוריות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0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בחלק גדול של המשפחות ראש המשפחה מובטל. 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0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מגורים בפרפריה ובשכונות מצוקה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0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מצב סוציואקונומי נמוך  </a:t>
            </a:r>
          </a:p>
          <a:p>
            <a:pPr marL="0" indent="0">
              <a:buNone/>
            </a:pPr>
            <a:endParaRPr lang="he-IL" sz="1600" dirty="0"/>
          </a:p>
        </p:txBody>
      </p:sp>
      <p:pic>
        <p:nvPicPr>
          <p:cNvPr id="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G:\dia_05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07612"/>
            <a:ext cx="7056784" cy="5145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605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מציין מיקום טקסט 2"/>
          <p:cNvSpPr>
            <a:spLocks noGrp="1"/>
          </p:cNvSpPr>
          <p:nvPr>
            <p:ph type="body" idx="4294967295"/>
          </p:nvPr>
        </p:nvSpPr>
        <p:spPr>
          <a:xfrm>
            <a:off x="1403648" y="2132856"/>
            <a:ext cx="2528020" cy="503237"/>
          </a:xfrm>
        </p:spPr>
        <p:txBody>
          <a:bodyPr anchor="b"/>
          <a:lstStyle/>
          <a:p>
            <a:pPr marL="0" indent="0">
              <a:buFont typeface="Wingdings" pitchFamily="2" charset="2"/>
              <a:buNone/>
            </a:pPr>
            <a:r>
              <a:rPr lang="he-IL" altLang="he-IL" sz="2400" b="1" u="sng" dirty="0">
                <a:latin typeface="David" panose="020E0502060401010101" pitchFamily="34" charset="-79"/>
                <a:cs typeface="David" panose="020E0502060401010101" pitchFamily="34" charset="-79"/>
              </a:rPr>
              <a:t>תרבות ישראלית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4294967295"/>
          </p:nvPr>
        </p:nvSpPr>
        <p:spPr>
          <a:xfrm>
            <a:off x="43196" y="2636912"/>
            <a:ext cx="4040188" cy="395605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he-IL" alt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תרבות מערבית ועירונית 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endParaRPr lang="he-IL" alt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he-IL" alt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דתיים וחילונים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endParaRPr lang="he-IL" alt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he-IL" alt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תעסוקה מודרנית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he-IL" alt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he-IL" alt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לרובם השכלה פורמלית ואקדמאית  </a:t>
            </a:r>
            <a:endParaRPr lang="he-IL" alt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he-IL" alt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he-IL" alt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הילד במרכז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he-IL" alt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he-IL" alt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חינוך הדברות ושיחה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endParaRPr lang="he-IL" altLang="he-IL" sz="2000" dirty="0"/>
          </a:p>
        </p:txBody>
      </p:sp>
      <p:sp>
        <p:nvSpPr>
          <p:cNvPr id="4100" name="מציין מיקום טקסט 4"/>
          <p:cNvSpPr>
            <a:spLocks noGrp="1"/>
          </p:cNvSpPr>
          <p:nvPr>
            <p:ph type="body" sz="quarter" idx="4294967295"/>
          </p:nvPr>
        </p:nvSpPr>
        <p:spPr>
          <a:xfrm>
            <a:off x="6372200" y="1821017"/>
            <a:ext cx="2169567" cy="762000"/>
          </a:xfrm>
        </p:spPr>
        <p:txBody>
          <a:bodyPr anchor="b"/>
          <a:lstStyle/>
          <a:p>
            <a:pPr marL="0" indent="0">
              <a:buFont typeface="Wingdings" pitchFamily="2" charset="2"/>
              <a:buNone/>
            </a:pPr>
            <a:r>
              <a:rPr lang="he-IL" altLang="he-IL" sz="2400" b="1" u="sng" dirty="0">
                <a:latin typeface="David" panose="020E0502060401010101" pitchFamily="34" charset="-79"/>
                <a:cs typeface="David" panose="020E0502060401010101" pitchFamily="34" charset="-79"/>
              </a:rPr>
              <a:t>תרבות אתיופית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294967295"/>
          </p:nvPr>
        </p:nvSpPr>
        <p:spPr>
          <a:xfrm>
            <a:off x="5102225" y="2492896"/>
            <a:ext cx="4041775" cy="395605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alt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תרבות </a:t>
            </a:r>
            <a:r>
              <a:rPr lang="he-IL" alt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מסורתית- </a:t>
            </a:r>
            <a:r>
              <a:rPr lang="he-IL" alt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פטריארכלית וברובה כפרית</a:t>
            </a:r>
            <a:endParaRPr lang="he-IL" alt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he-IL" alt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דתיים</a:t>
            </a:r>
            <a:endParaRPr lang="he-IL" alt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alt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תעסוקה המסורתית: </a:t>
            </a:r>
            <a:r>
              <a:rPr lang="he-IL" alt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 ברובה חקלאות </a:t>
            </a:r>
            <a:endParaRPr lang="he-IL" alt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v"/>
            </a:pPr>
            <a:endParaRPr lang="he-IL" alt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2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חוכמת חיים</a:t>
            </a:r>
            <a:endParaRPr lang="he-IL" sz="22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v"/>
            </a:pPr>
            <a:endParaRPr lang="he-IL" alt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he-IL" alt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מבוגרים במרכז</a:t>
            </a:r>
          </a:p>
          <a:p>
            <a:pPr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he-IL" alt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he-IL" alt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he-IL" alt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חינוך בענישה גופנית</a:t>
            </a:r>
          </a:p>
          <a:p>
            <a:pPr>
              <a:lnSpc>
                <a:spcPct val="80000"/>
              </a:lnSpc>
            </a:pPr>
            <a:endParaRPr lang="he-IL" altLang="he-IL" sz="1700" dirty="0"/>
          </a:p>
        </p:txBody>
      </p:sp>
      <p:sp>
        <p:nvSpPr>
          <p:cNvPr id="8" name="מלבן 7"/>
          <p:cNvSpPr/>
          <p:nvPr/>
        </p:nvSpPr>
        <p:spPr>
          <a:xfrm>
            <a:off x="0" y="620688"/>
            <a:ext cx="8172399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e-IL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הקוד התרבותי של יוצאי </a:t>
            </a:r>
            <a:r>
              <a:rPr lang="he-IL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אתיופיה למול התרבות הישראלית</a:t>
            </a:r>
            <a:r>
              <a:rPr lang="he-IL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he-IL" sz="3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0765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מציין מיקום טקסט 2"/>
          <p:cNvSpPr>
            <a:spLocks noGrp="1"/>
          </p:cNvSpPr>
          <p:nvPr>
            <p:ph type="body" idx="4294967295"/>
          </p:nvPr>
        </p:nvSpPr>
        <p:spPr>
          <a:xfrm>
            <a:off x="0" y="1196975"/>
            <a:ext cx="4040188" cy="719138"/>
          </a:xfrm>
        </p:spPr>
        <p:txBody>
          <a:bodyPr anchor="b"/>
          <a:lstStyle/>
          <a:p>
            <a:pPr marL="0" indent="0">
              <a:buFont typeface="Wingdings" pitchFamily="2" charset="2"/>
              <a:buNone/>
            </a:pPr>
            <a:r>
              <a:rPr lang="he-IL" altLang="he-IL" sz="2400" b="1" u="sng" dirty="0">
                <a:latin typeface="David" panose="020E0502060401010101" pitchFamily="34" charset="-79"/>
                <a:cs typeface="David" panose="020E0502060401010101" pitchFamily="34" charset="-79"/>
              </a:rPr>
              <a:t>תרבות </a:t>
            </a:r>
            <a:r>
              <a:rPr lang="he-IL" altLang="he-IL" sz="24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ישראלית</a:t>
            </a:r>
          </a:p>
        </p:txBody>
      </p:sp>
      <p:sp>
        <p:nvSpPr>
          <p:cNvPr id="5123" name="מציין מיקום תוכן 3"/>
          <p:cNvSpPr>
            <a:spLocks noGrp="1"/>
          </p:cNvSpPr>
          <p:nvPr>
            <p:ph sz="half" idx="4294967295"/>
          </p:nvPr>
        </p:nvSpPr>
        <p:spPr>
          <a:xfrm>
            <a:off x="0" y="1844675"/>
            <a:ext cx="4032250" cy="428148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he-IL" alt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חופש </a:t>
            </a:r>
            <a:r>
              <a:rPr lang="he-IL" alt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ואוטונומיה</a:t>
            </a:r>
          </a:p>
          <a:p>
            <a:pPr>
              <a:buFont typeface="Wingdings" panose="05000000000000000000" pitchFamily="2" charset="2"/>
              <a:buChar char="v"/>
            </a:pPr>
            <a:endParaRPr lang="he-IL" alt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he-IL" alt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פתיחות וביטוי </a:t>
            </a:r>
            <a:r>
              <a:rPr lang="he-IL" alt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רגשות</a:t>
            </a:r>
          </a:p>
          <a:p>
            <a:pPr>
              <a:buFont typeface="Wingdings" panose="05000000000000000000" pitchFamily="2" charset="2"/>
              <a:buChar char="v"/>
            </a:pPr>
            <a:endParaRPr lang="he-IL" alt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he-IL" alt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שוויון( </a:t>
            </a:r>
            <a:r>
              <a:rPr lang="he-IL" alt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תלות ההורים בבני הנוער</a:t>
            </a:r>
            <a:r>
              <a:rPr lang="he-IL" alt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)</a:t>
            </a:r>
          </a:p>
          <a:p>
            <a:pPr>
              <a:buFont typeface="Wingdings" panose="05000000000000000000" pitchFamily="2" charset="2"/>
              <a:buChar char="v"/>
            </a:pPr>
            <a:endParaRPr lang="he-IL" alt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he-IL" alt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הזמנה</a:t>
            </a:r>
          </a:p>
          <a:p>
            <a:pPr>
              <a:buFont typeface="Wingdings" panose="05000000000000000000" pitchFamily="2" charset="2"/>
              <a:buChar char="v"/>
            </a:pPr>
            <a:endParaRPr lang="he-IL" alt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he-IL" altLang="he-IL" sz="2000" dirty="0">
                <a:latin typeface="David" panose="020E0502060401010101" pitchFamily="34" charset="-79"/>
                <a:cs typeface="David" panose="020E0502060401010101" pitchFamily="34" charset="-79"/>
              </a:rPr>
              <a:t>דיבור ישיר </a:t>
            </a:r>
            <a:r>
              <a:rPr lang="he-IL" alt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וקצר</a:t>
            </a:r>
          </a:p>
          <a:p>
            <a:pPr>
              <a:buFont typeface="Wingdings" panose="05000000000000000000" pitchFamily="2" charset="2"/>
              <a:buChar char="v"/>
            </a:pPr>
            <a:endParaRPr lang="he-IL" alt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he-IL" altLang="he-IL" sz="2000" dirty="0" smtClean="0">
                <a:latin typeface="David" panose="020E0502060401010101" pitchFamily="34" charset="-79"/>
                <a:cs typeface="David" panose="020E0502060401010101" pitchFamily="34" charset="-79"/>
              </a:rPr>
              <a:t>דרישה לתגובות מהירות </a:t>
            </a:r>
            <a:endParaRPr lang="he-IL" alt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4294967295"/>
          </p:nvPr>
        </p:nvSpPr>
        <p:spPr>
          <a:xfrm>
            <a:off x="5102225" y="1268413"/>
            <a:ext cx="4041775" cy="647700"/>
          </a:xfrm>
        </p:spPr>
        <p:txBody>
          <a:bodyPr anchor="b">
            <a:normAutofit/>
          </a:bodyPr>
          <a:lstStyle/>
          <a:p>
            <a:pPr marL="0" indent="0">
              <a:lnSpc>
                <a:spcPct val="90000"/>
              </a:lnSpc>
              <a:buFont typeface="Wingdings" pitchFamily="2" charset="2"/>
              <a:buNone/>
            </a:pPr>
            <a:r>
              <a:rPr lang="he-IL" altLang="he-IL" sz="2400" b="1" u="sng" dirty="0">
                <a:latin typeface="David" panose="020E0502060401010101" pitchFamily="34" charset="-79"/>
                <a:cs typeface="David" panose="020E0502060401010101" pitchFamily="34" charset="-79"/>
              </a:rPr>
              <a:t>תרבות  אתיופית 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294967295"/>
          </p:nvPr>
        </p:nvSpPr>
        <p:spPr>
          <a:xfrm>
            <a:off x="5102225" y="2174875"/>
            <a:ext cx="4041775" cy="395605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r>
              <a:rPr lang="he-IL" altLang="he-IL" sz="2200" dirty="0"/>
              <a:t>  </a:t>
            </a:r>
            <a:r>
              <a:rPr lang="he-IL" alt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אווירה </a:t>
            </a:r>
            <a:r>
              <a:rPr lang="he-IL" alt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סמכותית</a:t>
            </a:r>
          </a:p>
          <a:p>
            <a:pPr>
              <a:lnSpc>
                <a:spcPct val="90000"/>
              </a:lnSpc>
              <a:spcBef>
                <a:spcPct val="0"/>
              </a:spcBef>
              <a:buFont typeface="Wingdings" panose="05000000000000000000" pitchFamily="2" charset="2"/>
              <a:buChar char="v"/>
            </a:pPr>
            <a:endParaRPr lang="he-IL" alt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he-IL" alt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שמירת סוד (בבטן) ואיפוק רגשי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endParaRPr lang="he-IL" altLang="he-IL" sz="24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he-IL" alt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קוד הכבוד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endParaRPr lang="he-IL" alt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he-IL" alt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הכנסת </a:t>
            </a:r>
            <a:r>
              <a:rPr lang="he-IL" alt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אורחים- </a:t>
            </a:r>
            <a:r>
              <a:rPr lang="he-IL" alt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בית פתוח ( </a:t>
            </a:r>
            <a:r>
              <a:rPr lang="he-IL" altLang="he-IL" sz="1600" dirty="0">
                <a:latin typeface="David" panose="020E0502060401010101" pitchFamily="34" charset="-79"/>
                <a:cs typeface="David" panose="020E0502060401010101" pitchFamily="34" charset="-79"/>
              </a:rPr>
              <a:t>" בית אברהם</a:t>
            </a:r>
            <a:r>
              <a:rPr lang="he-IL" altLang="he-IL" sz="1600" dirty="0" smtClean="0">
                <a:latin typeface="David" panose="020E0502060401010101" pitchFamily="34" charset="-79"/>
                <a:cs typeface="David" panose="020E0502060401010101" pitchFamily="34" charset="-79"/>
              </a:rPr>
              <a:t>")</a:t>
            </a:r>
            <a:endParaRPr lang="he-IL" altLang="he-IL" sz="1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endParaRPr lang="he-IL" alt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he-IL" alt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דיבור עקיף </a:t>
            </a:r>
            <a:r>
              <a:rPr lang="he-IL" alt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ומורחב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endParaRPr lang="he-IL" altLang="he-IL" sz="22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he-IL" alt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שימוש </a:t>
            </a:r>
            <a:r>
              <a:rPr lang="he-IL" altLang="he-IL" sz="2200" dirty="0">
                <a:latin typeface="David" panose="020E0502060401010101" pitchFamily="34" charset="-79"/>
                <a:cs typeface="David" panose="020E0502060401010101" pitchFamily="34" charset="-79"/>
              </a:rPr>
              <a:t>בפתגמים </a:t>
            </a:r>
            <a:r>
              <a:rPr lang="he-IL" alt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ובמשלים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endParaRPr lang="he-IL" altLang="he-IL" sz="22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he-IL" altLang="he-IL" sz="2200" dirty="0" smtClean="0">
                <a:latin typeface="David" panose="020E0502060401010101" pitchFamily="34" charset="-79"/>
                <a:cs typeface="David" panose="020E0502060401010101" pitchFamily="34" charset="-79"/>
              </a:rPr>
              <a:t>תהליכי קליטה והפנמה, ותהלכי התגובה איטיים </a:t>
            </a:r>
            <a:endParaRPr lang="he-IL" altLang="he-IL" sz="2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lnSpc>
                <a:spcPct val="90000"/>
              </a:lnSpc>
            </a:pPr>
            <a:endParaRPr lang="he-IL" altLang="he-IL" sz="2200" dirty="0"/>
          </a:p>
        </p:txBody>
      </p:sp>
      <p:sp>
        <p:nvSpPr>
          <p:cNvPr id="7" name="מלבן 6"/>
          <p:cNvSpPr/>
          <p:nvPr/>
        </p:nvSpPr>
        <p:spPr>
          <a:xfrm>
            <a:off x="1459609" y="404664"/>
            <a:ext cx="6224781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he-IL" sz="3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latin typeface="David" panose="020E0502060401010101" pitchFamily="34" charset="-79"/>
                <a:cs typeface="David" panose="020E0502060401010101" pitchFamily="34" charset="-79"/>
              </a:rPr>
              <a:t>המשך...</a:t>
            </a:r>
            <a:endParaRPr lang="he-IL" sz="3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6146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28975" y="1052736"/>
            <a:ext cx="8229600" cy="1426170"/>
          </a:xfrm>
        </p:spPr>
        <p:txBody>
          <a:bodyPr>
            <a:normAutofit/>
          </a:bodyPr>
          <a:lstStyle/>
          <a:p>
            <a:pPr algn="ctr"/>
            <a:r>
              <a:rPr lang="he-IL" sz="3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אתגרים ומשברים המחייבים התייחסות בבניית תוכנית התערבות מותאמת</a:t>
            </a:r>
            <a:endParaRPr lang="he-IL" sz="32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331640" y="2465511"/>
            <a:ext cx="7125112" cy="4392489"/>
          </a:xfrm>
        </p:spPr>
        <p:txBody>
          <a:bodyPr>
            <a:noAutofit/>
          </a:bodyPr>
          <a:lstStyle/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פגיעה 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ושינוי במערך הקהילתי, המשפחתי </a:t>
            </a: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והאישי</a:t>
            </a:r>
            <a:endParaRPr lang="he-IL" sz="24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איבוד סמכות ופגיעה בתפקוד ההורי</a:t>
            </a: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היפוך תפקידים.</a:t>
            </a: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פערים בין </a:t>
            </a: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תרבותיים</a:t>
            </a:r>
            <a:endParaRPr lang="he-IL" sz="24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b="1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קשיים </a:t>
            </a:r>
            <a:r>
              <a:rPr lang="he-IL" sz="2400" b="1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בתקשורת </a:t>
            </a:r>
            <a:r>
              <a:rPr lang="he-IL" sz="2400" b="1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ובשפה</a:t>
            </a: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משברי הגירה</a:t>
            </a:r>
            <a:endParaRPr lang="he-IL" sz="24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400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4984"/>
            <a:ext cx="3851919" cy="3463826"/>
          </a:xfrm>
          <a:prstGeom prst="rect">
            <a:avLst/>
          </a:prstGeom>
        </p:spPr>
      </p:pic>
      <p:pic>
        <p:nvPicPr>
          <p:cNvPr id="5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365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09443" y="1196752"/>
            <a:ext cx="7125112" cy="4662047"/>
          </a:xfrm>
        </p:spPr>
        <p:txBody>
          <a:bodyPr>
            <a:noAutofit/>
          </a:bodyPr>
          <a:lstStyle/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ייאוש ותסכול</a:t>
            </a: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b="1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שייכות </a:t>
            </a:r>
            <a:r>
              <a:rPr lang="he-IL" sz="2400" b="1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וזהות </a:t>
            </a: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(צבע 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עור, </a:t>
            </a: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תרבות מערבית, ישראלית אפרו-אמריקאית).</a:t>
            </a:r>
            <a:endParaRPr lang="he-IL" sz="24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4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התנכלות ואלימות משטרתית כלפי בני הקהילה </a:t>
            </a:r>
            <a:endParaRPr lang="he-IL" sz="2400" dirty="0" smtClean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חוסר 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אונים </a:t>
            </a: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ואמון בעצמם 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ובממסד: תחושת ניצול, הזנחה </a:t>
            </a: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ודחייה.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מגורים בשכונות מצוקה ועתירי אוכלוסייה נחלשת</a:t>
            </a: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endParaRPr lang="he-IL" sz="2400" dirty="0" smtClean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he-IL" sz="2800" b="1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115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pPr algn="ctr"/>
            <a:r>
              <a:rPr lang="he-IL" sz="3600" b="1" dirty="0">
                <a:latin typeface="David" panose="020E0502060401010101" pitchFamily="34" charset="-79"/>
                <a:cs typeface="David" panose="020E0502060401010101" pitchFamily="34" charset="-79"/>
              </a:rPr>
              <a:t>דפוסי שימוש באלכוהול באתיופיה </a:t>
            </a:r>
            <a:endParaRPr lang="he-IL" sz="36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200000"/>
              </a:lnSpc>
              <a:buFont typeface="Wingdings" panose="05000000000000000000" pitchFamily="2" charset="2"/>
              <a:buChar char="v"/>
              <a:defRPr/>
            </a:pPr>
            <a:r>
              <a:rPr lang="he-IL" sz="2800" dirty="0" smtClean="0"/>
              <a:t> </a:t>
            </a:r>
            <a:r>
              <a:rPr lang="he-IL" sz="2600" dirty="0">
                <a:latin typeface="David" panose="020E0502060401010101" pitchFamily="34" charset="-79"/>
                <a:cs typeface="David" panose="020E0502060401010101" pitchFamily="34" charset="-79"/>
              </a:rPr>
              <a:t>שתייה </a:t>
            </a:r>
            <a:r>
              <a:rPr lang="he-IL" sz="2600" dirty="0" smtClean="0">
                <a:latin typeface="David" panose="020E0502060401010101" pitchFamily="34" charset="-79"/>
                <a:cs typeface="David" panose="020E0502060401010101" pitchFamily="34" charset="-79"/>
              </a:rPr>
              <a:t>יומיומית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לא </a:t>
            </a:r>
            <a:r>
              <a:rPr lang="he-IL" dirty="0">
                <a:latin typeface="David" panose="020E0502060401010101" pitchFamily="34" charset="-79"/>
                <a:cs typeface="David" panose="020E0502060401010101" pitchFamily="34" charset="-79"/>
              </a:rPr>
              <a:t>הייתה מוכרת, אלא באירועים מיוחדים</a:t>
            </a:r>
            <a:endParaRPr lang="he-IL" sz="2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v"/>
              <a:defRPr/>
            </a:pPr>
            <a:r>
              <a:rPr lang="he-IL" sz="26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הכנת (טאלה) הבירה הביתית ארכה זמן </a:t>
            </a:r>
            <a:r>
              <a:rPr lang="he-IL" sz="26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רב.</a:t>
            </a:r>
            <a:endParaRPr lang="he-IL" sz="2600" dirty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v"/>
              <a:defRPr/>
            </a:pPr>
            <a:r>
              <a:rPr lang="he-IL" sz="26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מרכביו של אלכוהול האתיופי שונה, וזמינותו היה תלוי ביכולתה הכלכלית של </a:t>
            </a:r>
            <a:r>
              <a:rPr lang="he-IL" sz="26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המשפחה.</a:t>
            </a:r>
            <a:endParaRPr lang="he-IL" sz="2600" dirty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v"/>
              <a:defRPr/>
            </a:pPr>
            <a:r>
              <a:rPr lang="he-IL" sz="2600" dirty="0">
                <a:latin typeface="David" panose="020E0502060401010101" pitchFamily="34" charset="-79"/>
                <a:cs typeface="David" panose="020E0502060401010101" pitchFamily="34" charset="-79"/>
              </a:rPr>
              <a:t>שיכרות נתפסה כבושה וגונתה על ידי הקהילה - </a:t>
            </a:r>
            <a:r>
              <a:rPr lang="he-IL" sz="2600" dirty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"שכור ומשוגע - אחד הם" ו " בקבוק ללא ראש ושיכור – אחד הם</a:t>
            </a:r>
            <a:r>
              <a:rPr lang="he-IL" sz="2600" dirty="0" smtClean="0">
                <a:solidFill>
                  <a:srgbClr val="FF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".</a:t>
            </a:r>
            <a:endParaRPr lang="he-IL" sz="2600" dirty="0">
              <a:solidFill>
                <a:srgbClr val="FF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" name="תמונה 3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369399"/>
            <a:ext cx="72008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510"/>
            <a:ext cx="140364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446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59216" cy="850106"/>
          </a:xfrm>
        </p:spPr>
        <p:txBody>
          <a:bodyPr>
            <a:normAutofit/>
          </a:bodyPr>
          <a:lstStyle/>
          <a:p>
            <a:pPr algn="ctr"/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אלכוהול באתיופיה </a:t>
            </a:r>
            <a:endParaRPr lang="he-IL" sz="36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85000" lnSpcReduction="10000"/>
          </a:bodyPr>
          <a:lstStyle/>
          <a:p>
            <a:pPr fontAlgn="base">
              <a:lnSpc>
                <a:spcPct val="200000"/>
              </a:lnSpc>
              <a:spcAft>
                <a:spcPct val="0"/>
              </a:spcAft>
              <a:buClr>
                <a:srgbClr val="9C007F"/>
              </a:buClr>
              <a:buSzPct val="95000"/>
              <a:buFont typeface="Wingdings" panose="05000000000000000000" pitchFamily="2" charset="2"/>
              <a:buChar char="v"/>
              <a:defRPr/>
            </a:pPr>
            <a:r>
              <a:rPr lang="he-IL" sz="26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ה"טאלה"- הבירה האתיופית </a:t>
            </a:r>
            <a:r>
              <a:rPr lang="he-IL" sz="26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נחשבת למשקה </a:t>
            </a:r>
            <a:r>
              <a:rPr lang="he-IL" sz="26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טבעי, </a:t>
            </a:r>
            <a:r>
              <a:rPr lang="he-IL" sz="26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שהוכנה </a:t>
            </a:r>
            <a:r>
              <a:rPr lang="he-IL" sz="26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על ידי הנשים, </a:t>
            </a:r>
            <a:r>
              <a:rPr lang="he-IL" sz="26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ומרכביה מחומרים טבעיים, ולאחר תהליך תסיסה הטאלה נוצר-משקה אלכוהולי. </a:t>
            </a:r>
            <a:endParaRPr lang="en-US" sz="2600" dirty="0" smtClean="0">
              <a:solidFill>
                <a:prstClr val="black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fontAlgn="base">
              <a:lnSpc>
                <a:spcPct val="200000"/>
              </a:lnSpc>
              <a:spcAft>
                <a:spcPct val="0"/>
              </a:spcAft>
              <a:buClr>
                <a:srgbClr val="9C007F"/>
              </a:buClr>
              <a:buSzPct val="95000"/>
              <a:buFont typeface="Wingdings" panose="05000000000000000000" pitchFamily="2" charset="2"/>
              <a:buChar char="v"/>
              <a:defRPr/>
            </a:pPr>
            <a:r>
              <a:rPr lang="he-IL" sz="2600" dirty="0" smtClean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ה"טאלה" </a:t>
            </a:r>
            <a:r>
              <a:rPr lang="he-IL" sz="26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דורגה לשלוש רמות,  על פי אחוזי האלכוהול:</a:t>
            </a:r>
          </a:p>
          <a:p>
            <a:pPr marL="0" lvl="0" indent="0" fontAlgn="base">
              <a:lnSpc>
                <a:spcPct val="200000"/>
              </a:lnSpc>
              <a:spcAft>
                <a:spcPct val="0"/>
              </a:spcAft>
              <a:buClr>
                <a:srgbClr val="9C007F"/>
              </a:buClr>
              <a:buSzPct val="95000"/>
              <a:buNone/>
              <a:defRPr/>
            </a:pPr>
            <a:r>
              <a:rPr lang="he-IL" sz="2600" dirty="0">
                <a:solidFill>
                  <a:srgbClr val="005BD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טאלה עם אחוז אלכוהול גבוה: </a:t>
            </a:r>
            <a:r>
              <a:rPr lang="he-IL" sz="26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למבוגרים, קייסים ואנשים מכובדים.</a:t>
            </a:r>
          </a:p>
          <a:p>
            <a:pPr marL="273050" lvl="0" indent="-273050" fontAlgn="base">
              <a:lnSpc>
                <a:spcPct val="200000"/>
              </a:lnSpc>
              <a:spcAft>
                <a:spcPct val="0"/>
              </a:spcAft>
              <a:buClr>
                <a:srgbClr val="9C007F"/>
              </a:buClr>
              <a:buSzPct val="95000"/>
              <a:buFont typeface="Wingdings" pitchFamily="2" charset="2"/>
              <a:buChar char="ü"/>
              <a:defRPr/>
            </a:pPr>
            <a:r>
              <a:rPr lang="he-IL" sz="2600" dirty="0">
                <a:solidFill>
                  <a:srgbClr val="005BD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טאלה עם רמת אלכוהול בינונית: </a:t>
            </a:r>
            <a:r>
              <a:rPr lang="he-IL" sz="26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למשפחה מורחבת ונשים .</a:t>
            </a:r>
          </a:p>
          <a:p>
            <a:pPr marL="273050" lvl="0" indent="-273050" fontAlgn="base">
              <a:lnSpc>
                <a:spcPct val="200000"/>
              </a:lnSpc>
              <a:spcAft>
                <a:spcPct val="0"/>
              </a:spcAft>
              <a:buClr>
                <a:srgbClr val="9C007F"/>
              </a:buClr>
              <a:buSzPct val="95000"/>
              <a:buFont typeface="Wingdings" pitchFamily="2" charset="2"/>
              <a:buChar char="ü"/>
              <a:defRPr/>
            </a:pPr>
            <a:r>
              <a:rPr lang="he-IL" sz="2600" dirty="0">
                <a:solidFill>
                  <a:srgbClr val="005BD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אסר </a:t>
            </a:r>
            <a:r>
              <a:rPr lang="he-IL" sz="2600" dirty="0" err="1" smtClean="0">
                <a:solidFill>
                  <a:srgbClr val="005BD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וואה</a:t>
            </a:r>
            <a:r>
              <a:rPr lang="he-IL" sz="2600" dirty="0" smtClean="0">
                <a:solidFill>
                  <a:srgbClr val="005BD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- </a:t>
            </a:r>
            <a:r>
              <a:rPr lang="he-IL" sz="2600" dirty="0">
                <a:solidFill>
                  <a:srgbClr val="005BD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אחוז אלכוהול מינימלי</a:t>
            </a:r>
            <a:r>
              <a:rPr lang="he-IL" sz="2600" dirty="0">
                <a:solidFill>
                  <a:prstClr val="black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 נועדה לנשים ולעיתים רחוקות לילדים.</a:t>
            </a:r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4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325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/>
          </p:nvPr>
        </p:nvSpPr>
        <p:spPr>
          <a:xfrm>
            <a:off x="468313" y="692150"/>
            <a:ext cx="8229600" cy="70802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he-IL" sz="28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תפיסת סמים באתיופיה</a:t>
            </a:r>
            <a:endParaRPr lang="en-US" sz="28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17411" name="Rectangle 3"/>
          <p:cNvSpPr>
            <a:spLocks noGrp="1"/>
          </p:cNvSpPr>
          <p:nvPr>
            <p:ph idx="1"/>
          </p:nvPr>
        </p:nvSpPr>
        <p:spPr>
          <a:xfrm>
            <a:off x="468313" y="1412875"/>
            <a:ext cx="8229600" cy="4605338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he-IL" alt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סמים לא היו מוכרים באתיופיה ולכן גם שפה העוסקת בסוגיית הסמים לא הייתה קיימת, השפה פותחה בארץ ולכן קיים צורך להנגשה.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he-IL" alt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גת היה מוכר ומייחסים לו סגולות רפואיות (ברפואה המסורתית ומודרנית).</a:t>
            </a:r>
          </a:p>
          <a:p>
            <a:pPr marL="0" indent="0">
              <a:lnSpc>
                <a:spcPct val="200000"/>
              </a:lnSpc>
              <a:buNone/>
            </a:pPr>
            <a:endParaRPr lang="he-IL" altLang="he-IL" sz="2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69399"/>
            <a:ext cx="987549" cy="1043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51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מציין מיקום תוכן 2"/>
          <p:cNvSpPr>
            <a:spLocks noGrp="1"/>
          </p:cNvSpPr>
          <p:nvPr>
            <p:ph idx="1"/>
          </p:nvPr>
        </p:nvSpPr>
        <p:spPr>
          <a:xfrm>
            <a:off x="468313" y="1124743"/>
            <a:ext cx="8136135" cy="4752181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buFont typeface="Arial" pitchFamily="34" charset="0"/>
              <a:buNone/>
            </a:pPr>
            <a:endParaRPr lang="he-IL" altLang="he-IL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eaLnBrk="1" hangingPunct="1">
              <a:buFont typeface="Arial" pitchFamily="34" charset="0"/>
              <a:buNone/>
            </a:pPr>
            <a:r>
              <a:rPr lang="he-IL" altLang="he-IL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      </a:t>
            </a:r>
            <a:r>
              <a:rPr lang="he-IL" altLang="he-IL" sz="4100" b="1" dirty="0" smtClean="0">
                <a:solidFill>
                  <a:schemeClr val="tx2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תפיסת אלכוהול וסמים בקרב הקהילה בישראל</a:t>
            </a:r>
          </a:p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he-IL" alt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התייחסות לבירה התעשייתית בדומה לטאלה הביתית.</a:t>
            </a:r>
          </a:p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he-IL" alt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זמינות ומחירה הזול של הבירה שמו אותה במרכז חיי הקהילה, והפך אותה </a:t>
            </a:r>
            <a:r>
              <a:rPr lang="he-IL" altLang="he-IL" sz="28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למשקה אלכוהולי בבית באופן קבוע .</a:t>
            </a:r>
            <a:endParaRPr lang="he-IL" altLang="he-IL" sz="28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he-IL" alt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קיום אירועים רוויי אלכוהול בקהילה.</a:t>
            </a:r>
          </a:p>
          <a:p>
            <a:pPr eaLnBrk="1" hangingPunct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he-IL" alt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חוסר מודעות לנזקים והסכנות שבצריכה מופרזת של אלכוהול</a:t>
            </a:r>
            <a:r>
              <a:rPr lang="he-IL" altLang="he-IL" sz="2800" b="1" dirty="0"/>
              <a:t> </a:t>
            </a:r>
            <a:r>
              <a:rPr lang="he-IL" altLang="he-IL" sz="2800" dirty="0" smtClean="0">
                <a:latin typeface="David" panose="020E0502060401010101" pitchFamily="34" charset="-79"/>
                <a:cs typeface="David" panose="020E0502060401010101" pitchFamily="34" charset="-79"/>
              </a:rPr>
              <a:t>ושימוש בסמים.</a:t>
            </a:r>
          </a:p>
        </p:txBody>
      </p:sp>
      <p:pic>
        <p:nvPicPr>
          <p:cNvPr id="3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69399"/>
            <a:ext cx="915541" cy="1043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76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971600" y="1124744"/>
            <a:ext cx="7056784" cy="720080"/>
          </a:xfrm>
        </p:spPr>
        <p:txBody>
          <a:bodyPr>
            <a:noAutofit/>
          </a:bodyPr>
          <a:lstStyle/>
          <a:p>
            <a:pPr algn="ctr"/>
            <a:r>
              <a:rPr lang="he-IL" sz="3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תפיסת אלכוהול וסמים בקרב הקהילה בישראל </a:t>
            </a:r>
            <a:endParaRPr lang="he-IL" sz="32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09443" y="1772816"/>
            <a:ext cx="7125112" cy="4824536"/>
          </a:xfr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השימוש 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בסמים ובאלכוהול הינו תופעה </a:t>
            </a: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חדשה. 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צריכת 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אלכוהול בלתי מבוקרת בקרב מבוגרים, נוער </a:t>
            </a: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וצעירים.</a:t>
            </a:r>
            <a:endParaRPr lang="he-IL" sz="24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התמכרות אינה נתפסת כמחלה שדורשת </a:t>
            </a: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טיפול.</a:t>
            </a:r>
            <a:endParaRPr lang="he-IL" sz="24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תרבות </a:t>
            </a: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הטיפול הנהוגה באתיופיה מאופיינת בטיפול מסורתי, לכן שיטות הטיפול המערביות אינן מוכרות ומותאמות 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מכאן, שבקשת עזרה </a:t>
            </a:r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בתחום </a:t>
            </a:r>
            <a:r>
              <a:rPr lang="he-IL" sz="2400" dirty="0" smtClean="0">
                <a:solidFill>
                  <a:srgbClr val="0000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התמכרויות אינה מקובלת</a:t>
            </a:r>
            <a:endParaRPr lang="he-IL" sz="24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lvl="0" indent="-285750">
              <a:spcBef>
                <a:spcPts val="0"/>
              </a:spcBef>
              <a:buFont typeface="Wingdings" panose="05000000000000000000" pitchFamily="2" charset="2"/>
              <a:buChar char="v"/>
            </a:pPr>
            <a:endParaRPr lang="he-IL" sz="2000" dirty="0">
              <a:solidFill>
                <a:srgbClr val="0000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dirty="0"/>
          </a:p>
        </p:txBody>
      </p:sp>
      <p:pic>
        <p:nvPicPr>
          <p:cNvPr id="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109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31923" y="1215017"/>
            <a:ext cx="8229600" cy="492664"/>
          </a:xfrm>
        </p:spPr>
        <p:txBody>
          <a:bodyPr>
            <a:normAutofit fontScale="90000"/>
          </a:bodyPr>
          <a:lstStyle/>
          <a:p>
            <a:pPr algn="ctr"/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תפיסת העבודה של הרשות הלאומית </a:t>
            </a:r>
            <a:endParaRPr lang="he-IL" sz="36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26293" y="1700808"/>
            <a:ext cx="8229600" cy="446449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בשנת 2008 החלה הרשות הלאומית לעבוד בראייה רגישת תרבות בקרב קהילת יוצאי אתיופיה: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קליטת כ"א- רכזי מניעה והסברה שדוברים את השפה אמהרית/ טגרית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מיפוי האוכלוסייה והצרכים  בישוב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פיתוח תוכניות בהתאם לצרוך על פי קהלי יעד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חשיפת הקהילה לסכנות וסיכונים של שימוש בסמים ובאלכוהול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   בדגש על הבדלי הצריכה בין אתיופיה וישראל</a:t>
            </a: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. </a:t>
            </a:r>
            <a:endParaRPr lang="he-IL" sz="2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4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הנגשת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השירות והמידע מותאם תרבותית ושפתית</a:t>
            </a:r>
          </a:p>
          <a:p>
            <a:pPr marL="0" indent="0">
              <a:lnSpc>
                <a:spcPct val="150000"/>
              </a:lnSpc>
              <a:buNone/>
            </a:pPr>
            <a:endParaRPr lang="he-IL" sz="26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lnSpc>
                <a:spcPct val="150000"/>
              </a:lnSpc>
              <a:buNone/>
            </a:pPr>
            <a:endParaRPr lang="he-IL" sz="26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lnSpc>
                <a:spcPct val="150000"/>
              </a:lnSpc>
              <a:buNone/>
            </a:pPr>
            <a:endParaRPr lang="he-IL" sz="26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lnSpc>
                <a:spcPct val="150000"/>
              </a:lnSpc>
              <a:buNone/>
            </a:pPr>
            <a:endParaRPr lang="he-IL" sz="26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400" dirty="0" smtClean="0"/>
          </a:p>
          <a:p>
            <a:endParaRPr lang="he-IL" sz="2400" dirty="0" smtClean="0"/>
          </a:p>
          <a:p>
            <a:endParaRPr lang="he-IL" sz="2400" dirty="0" smtClean="0"/>
          </a:p>
          <a:p>
            <a:pPr marL="0" indent="0">
              <a:buNone/>
            </a:pPr>
            <a:endParaRPr lang="he-IL" sz="2400" dirty="0" smtClean="0"/>
          </a:p>
          <a:p>
            <a:endParaRPr lang="he-IL" sz="2400" dirty="0" smtClean="0"/>
          </a:p>
          <a:p>
            <a:endParaRPr lang="he-IL" dirty="0"/>
          </a:p>
        </p:txBody>
      </p:sp>
      <p:pic>
        <p:nvPicPr>
          <p:cNvPr id="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645196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087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>
            <a:normAutofit/>
          </a:bodyPr>
          <a:lstStyle/>
          <a:p>
            <a:pPr algn="ctr"/>
            <a:r>
              <a:rPr lang="he-IL" sz="3200" b="1" dirty="0" smtClean="0">
                <a:cs typeface="+mn-cs"/>
              </a:rPr>
              <a:t>דגשים לעבודה </a:t>
            </a:r>
            <a:r>
              <a:rPr lang="he-IL" sz="3200" b="1" dirty="0" err="1" smtClean="0">
                <a:cs typeface="+mn-cs"/>
              </a:rPr>
              <a:t>רגישת</a:t>
            </a:r>
            <a:r>
              <a:rPr lang="he-IL" sz="3200" b="1" dirty="0" smtClean="0">
                <a:cs typeface="+mn-cs"/>
              </a:rPr>
              <a:t> תרבות</a:t>
            </a:r>
            <a:endParaRPr lang="he-IL" sz="3200" b="1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83568" y="1844824"/>
            <a:ext cx="7745505" cy="489654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מתן כלים  לאנשי מקצוע להבנת בסיס התרבות האתיופית.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בניית תוכניות מותאמות תרבות ושפה בהתאם קהלי היעד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שיתוף האוכלוסייה באיתור צרכים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חשיבות שפה אחידה בנושא סמים ואלכוהול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עבודה בישוב עם גורמים השונים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מיצוב דמויות מובילות משמעותיות בקהילה כגון קייסים, </a:t>
            </a:r>
            <a:r>
              <a:rPr lang="he-IL" sz="24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שמגליוץ</a:t>
            </a:r>
            <a:r>
              <a:rPr lang="he-IL" sz="2400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כמודל לחיקוי.</a:t>
            </a:r>
            <a:r>
              <a:rPr lang="he-IL" b="1" dirty="0" smtClean="0">
                <a:latin typeface="David"/>
                <a:ea typeface="Times New Roman"/>
              </a:rPr>
              <a:t> </a:t>
            </a:r>
          </a:p>
          <a:p>
            <a:pPr>
              <a:lnSpc>
                <a:spcPct val="150000"/>
              </a:lnSpc>
            </a:pPr>
            <a:endParaRPr lang="he-IL" sz="24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50000"/>
              </a:lnSpc>
            </a:pPr>
            <a:endParaRPr lang="he-IL" sz="24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294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44582" y="92530"/>
            <a:ext cx="8229600" cy="780696"/>
          </a:xfrm>
        </p:spPr>
        <p:txBody>
          <a:bodyPr>
            <a:normAutofit/>
          </a:bodyPr>
          <a:lstStyle/>
          <a:p>
            <a:pPr algn="ctr"/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המשך דגשים בעבודה </a:t>
            </a:r>
            <a:endParaRPr lang="he-IL" sz="36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26293" y="692696"/>
            <a:ext cx="8229600" cy="4320480"/>
          </a:xfrm>
        </p:spPr>
        <p:txBody>
          <a:bodyPr>
            <a:noAutofit/>
          </a:bodyPr>
          <a:lstStyle/>
          <a:p>
            <a:pPr marL="0" lvl="0" indent="0">
              <a:spcAft>
                <a:spcPts val="1000"/>
              </a:spcAft>
              <a:buNone/>
            </a:pPr>
            <a:endParaRPr lang="he-IL" sz="2400" b="1" dirty="0" smtClean="0">
              <a:effectLst/>
              <a:latin typeface="David"/>
              <a:ea typeface="Times New Roman"/>
              <a:cs typeface="David"/>
            </a:endParaRPr>
          </a:p>
          <a:p>
            <a:pPr lvl="0"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he-IL" sz="2400" b="1" dirty="0" smtClean="0">
                <a:effectLst/>
                <a:latin typeface="David"/>
                <a:ea typeface="Times New Roman"/>
                <a:cs typeface="David"/>
              </a:rPr>
              <a:t>התייחסות לרב-גוניות בקרב יוצאי אתיופיה : </a:t>
            </a:r>
            <a:r>
              <a:rPr lang="he-IL" sz="2400" dirty="0" smtClean="0">
                <a:effectLst/>
                <a:latin typeface="David"/>
                <a:ea typeface="Times New Roman"/>
                <a:cs typeface="David"/>
              </a:rPr>
              <a:t>קהילה מסורתית, דור ראשון, דור שני, ילידי הארץ, דור הפנימיות</a:t>
            </a:r>
          </a:p>
          <a:p>
            <a:pPr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he-IL" sz="2400" b="1" dirty="0">
                <a:latin typeface="David"/>
                <a:ea typeface="Times New Roman"/>
              </a:rPr>
              <a:t>שילוב מיטבי</a:t>
            </a:r>
            <a:r>
              <a:rPr lang="he-IL" sz="2400" dirty="0">
                <a:latin typeface="David"/>
                <a:ea typeface="Times New Roman"/>
              </a:rPr>
              <a:t> –ייזום, בניה והקמת תוכניות, ומסגרות המשלבות בין קהילת יוצאי אתיופיה לקהילה המקומית</a:t>
            </a:r>
            <a:r>
              <a:rPr lang="he-IL" sz="2400" dirty="0" smtClean="0">
                <a:latin typeface="David"/>
                <a:ea typeface="Times New Roman"/>
              </a:rPr>
              <a:t>.</a:t>
            </a:r>
            <a:endParaRPr lang="en-US" sz="2400" dirty="0" smtClean="0">
              <a:effectLst/>
              <a:latin typeface="David"/>
              <a:ea typeface="Times New Roman"/>
              <a:cs typeface="David"/>
            </a:endParaRPr>
          </a:p>
          <a:p>
            <a:pPr lvl="0"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he-IL" sz="2400" b="1" dirty="0" smtClean="0">
                <a:effectLst/>
                <a:latin typeface="David"/>
                <a:ea typeface="Times New Roman"/>
                <a:cs typeface="David"/>
              </a:rPr>
              <a:t>חיזוק הדמויות ההוריות ויצירת הורות מיטיבה</a:t>
            </a:r>
            <a:r>
              <a:rPr lang="he-IL" sz="2400" dirty="0" smtClean="0">
                <a:effectLst/>
                <a:latin typeface="David"/>
                <a:ea typeface="Times New Roman"/>
                <a:cs typeface="David"/>
              </a:rPr>
              <a:t>- המשפחה כנדבך מרכזי בשינוי.</a:t>
            </a:r>
            <a:endParaRPr lang="en-US" sz="2400" dirty="0" smtClean="0">
              <a:effectLst/>
              <a:latin typeface="David"/>
              <a:ea typeface="Times New Roman"/>
            </a:endParaRPr>
          </a:p>
          <a:p>
            <a:pPr lvl="0"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he-IL" sz="2400" b="1" dirty="0" smtClean="0">
                <a:effectLst/>
                <a:latin typeface="David"/>
                <a:ea typeface="Times New Roman"/>
                <a:cs typeface="David"/>
              </a:rPr>
              <a:t>מצוינות ומנהיגות</a:t>
            </a:r>
            <a:r>
              <a:rPr lang="he-IL" sz="2400" dirty="0" smtClean="0">
                <a:effectLst/>
                <a:latin typeface="David"/>
                <a:ea typeface="Times New Roman"/>
                <a:cs typeface="David"/>
              </a:rPr>
              <a:t> – פיתוח תוכניות לקידום מנהיגות קהילתית ולעמדות מפתח בחברה הישראלית.</a:t>
            </a:r>
            <a:endParaRPr lang="en-US" sz="2400" dirty="0" smtClean="0">
              <a:effectLst/>
              <a:latin typeface="David"/>
              <a:ea typeface="Times New Roman"/>
              <a:cs typeface="David"/>
            </a:endParaRPr>
          </a:p>
          <a:p>
            <a:pPr lvl="0"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he-IL" sz="2400" b="1" dirty="0" smtClean="0">
                <a:effectLst/>
                <a:latin typeface="David"/>
                <a:ea typeface="Times New Roman"/>
                <a:cs typeface="David"/>
              </a:rPr>
              <a:t>החברה הישראלית </a:t>
            </a:r>
            <a:r>
              <a:rPr lang="he-IL" sz="2400" dirty="0" smtClean="0">
                <a:effectLst/>
                <a:latin typeface="David"/>
                <a:ea typeface="Times New Roman"/>
                <a:cs typeface="David"/>
              </a:rPr>
              <a:t>– הנגשת המידע, התרבות ודרכי טיפול והתמודדות מותאמת לקהילה.</a:t>
            </a:r>
          </a:p>
          <a:p>
            <a:pPr lvl="0"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he-IL" sz="2400" b="1" dirty="0" smtClean="0">
                <a:latin typeface="David"/>
                <a:ea typeface="Times New Roman"/>
                <a:cs typeface="David"/>
              </a:rPr>
              <a:t>הקהילה האתיופית - </a:t>
            </a:r>
            <a:r>
              <a:rPr lang="he-IL" sz="2400" dirty="0" smtClean="0">
                <a:latin typeface="David"/>
                <a:ea typeface="Times New Roman"/>
                <a:cs typeface="David"/>
              </a:rPr>
              <a:t>שינוי דפוסי חשיבה והתנהגות, הכרות והבנת בעיית ההתמכרות והשתייה המופרזת </a:t>
            </a:r>
            <a:r>
              <a:rPr lang="he-IL" sz="2400" dirty="0" err="1" smtClean="0">
                <a:latin typeface="David"/>
                <a:ea typeface="Times New Roman"/>
                <a:cs typeface="David"/>
              </a:rPr>
              <a:t>והנגשת</a:t>
            </a:r>
            <a:r>
              <a:rPr lang="he-IL" sz="2400" dirty="0" smtClean="0">
                <a:latin typeface="David"/>
                <a:ea typeface="Times New Roman"/>
                <a:cs typeface="David"/>
              </a:rPr>
              <a:t> גורמי טיפול</a:t>
            </a:r>
            <a:endParaRPr lang="en-US" sz="2400" dirty="0" smtClean="0">
              <a:effectLst/>
              <a:latin typeface="David"/>
              <a:ea typeface="Times New Roman"/>
              <a:cs typeface="David"/>
            </a:endParaRPr>
          </a:p>
          <a:p>
            <a:pPr marL="0" indent="0">
              <a:buNone/>
            </a:pPr>
            <a:endParaRPr lang="he-IL" sz="2400" dirty="0"/>
          </a:p>
        </p:txBody>
      </p:sp>
      <p:pic>
        <p:nvPicPr>
          <p:cNvPr id="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31312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206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הכשרות</a:t>
            </a:r>
            <a:endParaRPr lang="he-IL" sz="36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8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הכשרת מנחי קבוצות הורים ונוער דוברי אמהרית בשתי השפות, כולל תרגום מצגת לשפה האמהרית.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8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קיום ימי עיון + הרצאות בנושא עבודה רגישת תרבות בישובים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8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הכשרות צוותי הרשות למלחמה בסמים ובאלכוהול וצוותים מקצועיים נוספים בהתאם לתוכנית העבודה.</a:t>
            </a:r>
            <a:endParaRPr lang="he-IL" sz="28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8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הכשרות מותאמות תרבות לסיירות הורים לקהילה האתיופית.</a:t>
            </a:r>
          </a:p>
        </p:txBody>
      </p:sp>
      <p:pic>
        <p:nvPicPr>
          <p:cNvPr id="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674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3600" b="1" dirty="0" err="1" smtClean="0">
                <a:latin typeface="David" panose="020E0502060401010101" pitchFamily="34" charset="-79"/>
                <a:cs typeface="+mn-cs"/>
              </a:rPr>
              <a:t>הנגשת</a:t>
            </a:r>
            <a:r>
              <a:rPr lang="he-IL" sz="3600" b="1" dirty="0" smtClean="0">
                <a:latin typeface="David" panose="020E0502060401010101" pitchFamily="34" charset="-79"/>
                <a:cs typeface="+mn-cs"/>
              </a:rPr>
              <a:t> מידע באמצעי התקשורת השונים</a:t>
            </a:r>
            <a:endParaRPr lang="he-IL" sz="3600" b="1" dirty="0">
              <a:latin typeface="David" panose="020E0502060401010101" pitchFamily="34" charset="-79"/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ביצוע קמפיינים ותוכניות ברדיו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רק"ע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  בשפה אמהרית כ- 3פעמים בשנה.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קיום תוכניות ברדיו בנושא סמים אלכוהול, אחריות הורים,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מודלינג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, סימני זיהוי והתמודדות </a:t>
            </a:r>
            <a:r>
              <a:rPr lang="he-IL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וכו</a:t>
            </a: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'.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הפקת חומרי הסברה מותאמים תרבותית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dirty="0">
                <a:latin typeface="David" panose="020E0502060401010101" pitchFamily="34" charset="-79"/>
                <a:cs typeface="David" panose="020E0502060401010101" pitchFamily="34" charset="-79"/>
              </a:rPr>
              <a:t>תרגום חומרי הסברה לשפה אמהרית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endParaRPr lang="he-IL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dirty="0"/>
          </a:p>
        </p:txBody>
      </p:sp>
      <p:pic>
        <p:nvPicPr>
          <p:cNvPr id="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613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sz="3200" b="1" dirty="0" smtClean="0">
                <a:cs typeface="+mn-cs"/>
              </a:rPr>
              <a:t>ישובים בהם הרשות הלאומית עובדת</a:t>
            </a:r>
            <a:endParaRPr lang="he-IL" sz="3200" b="1" dirty="0"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endParaRPr lang="he-IL" dirty="0" smtClean="0"/>
          </a:p>
          <a:p>
            <a:pPr marL="0" indent="0">
              <a:buNone/>
            </a:pPr>
            <a:r>
              <a:rPr lang="he-IL" sz="2800" b="1" dirty="0" smtClean="0"/>
              <a:t>הרשות הלאומית עובדת ב 30 ישובים </a:t>
            </a:r>
          </a:p>
          <a:p>
            <a:pPr marL="0" indent="0">
              <a:buNone/>
            </a:pPr>
            <a:r>
              <a:rPr lang="he-IL" dirty="0" smtClean="0"/>
              <a:t> </a:t>
            </a:r>
            <a:r>
              <a:rPr lang="he-IL" u="sng" dirty="0" smtClean="0"/>
              <a:t>24 ישובים עם כ"א ותוכניות עבודה: </a:t>
            </a:r>
          </a:p>
          <a:p>
            <a:pPr marL="0" indent="0">
              <a:buNone/>
            </a:pPr>
            <a:r>
              <a:rPr lang="he-IL" sz="2400" dirty="0" smtClean="0"/>
              <a:t>ירושלים, באר שבע, קריית גת, קריית מלאכי, אשקלון, אשדוד, יבנה, גדרה, רחובות, פתח התקווה, ראשון לציון, רמלה, לוד, חולון ,בתים, תל אביב-יפו, נתניה, חדרה, חיפה, קרית ביאליק, קרית ים וקריית מוצקין,  עפולה, בית שמש.</a:t>
            </a:r>
          </a:p>
          <a:p>
            <a:pPr marL="0" indent="0">
              <a:buNone/>
            </a:pPr>
            <a:r>
              <a:rPr lang="he-IL" u="sng" dirty="0" smtClean="0"/>
              <a:t>6 ישובים עם תוכניות עבודה :</a:t>
            </a:r>
          </a:p>
          <a:p>
            <a:pPr marL="0" indent="0">
              <a:buNone/>
            </a:pPr>
            <a:r>
              <a:rPr lang="he-IL" sz="2400" dirty="0" smtClean="0"/>
              <a:t>מגדל העמק, מעלה אדומים, כרמיאל, טירת הכרמל, כפר סבא, נצרת עילית</a:t>
            </a:r>
            <a:endParaRPr lang="he-IL" sz="2400" dirty="0"/>
          </a:p>
        </p:txBody>
      </p:sp>
      <p:pic>
        <p:nvPicPr>
          <p:cNvPr id="4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679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כותרת 1"/>
          <p:cNvSpPr>
            <a:spLocks noGrp="1"/>
          </p:cNvSpPr>
          <p:nvPr>
            <p:ph type="title"/>
          </p:nvPr>
        </p:nvSpPr>
        <p:spPr>
          <a:xfrm>
            <a:off x="539552" y="16288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he-IL" sz="40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נתונים מחקריים</a:t>
            </a:r>
            <a:r>
              <a:rPr lang="en-US" sz="40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40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40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פרופסור יוסי הראש פיש – המדען הראשי</a:t>
            </a:r>
            <a:endParaRPr lang="he-IL" sz="4000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57477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16288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he-IL" sz="40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חינוך ומניעה </a:t>
            </a:r>
            <a:r>
              <a:rPr lang="en-US" sz="40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40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40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גב' אורית </a:t>
            </a:r>
            <a:r>
              <a:rPr lang="he-IL" sz="4000" dirty="0" err="1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שפירו</a:t>
            </a:r>
            <a:r>
              <a:rPr lang="he-IL" sz="4000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ראש אגף חינוך ומניעה</a:t>
            </a:r>
            <a:endParaRPr lang="he-IL" sz="4000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9495" y="3573016"/>
            <a:ext cx="7295588" cy="224676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he-IL" sz="2800" dirty="0" smtClean="0"/>
              <a:t>בניית התערבות בפנימיות 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he-IL" sz="2800" dirty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he-IL" sz="2800" dirty="0" smtClean="0"/>
              <a:t>פיתוח התערבות למבוגרים- הצגה </a:t>
            </a:r>
            <a:r>
              <a:rPr lang="he-IL" sz="2800" dirty="0" err="1" smtClean="0"/>
              <a:t>טספנש</a:t>
            </a:r>
            <a:r>
              <a:rPr lang="he-IL" sz="2800" dirty="0" smtClean="0"/>
              <a:t> באמהרית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he-IL" sz="2800" dirty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he-IL" sz="2800" dirty="0" smtClean="0"/>
              <a:t>פיתוח התערבות לצעירים - </a:t>
            </a:r>
            <a:r>
              <a:rPr lang="he-IL" sz="2800" dirty="0" err="1" smtClean="0"/>
              <a:t>סטנדאפ</a:t>
            </a:r>
            <a:endParaRPr lang="he-IL" sz="2800" dirty="0" smtClean="0"/>
          </a:p>
        </p:txBody>
      </p:sp>
    </p:spTree>
    <p:extLst>
      <p:ext uri="{BB962C8B-B14F-4D97-AF65-F5344CB8AC3E}">
        <p14:creationId xmlns:p14="http://schemas.microsoft.com/office/powerpoint/2010/main" val="57477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כותרת 1"/>
          <p:cNvSpPr txBox="1">
            <a:spLocks/>
          </p:cNvSpPr>
          <p:nvPr/>
        </p:nvSpPr>
        <p:spPr>
          <a:xfrm>
            <a:off x="539552" y="1233810"/>
            <a:ext cx="8229600" cy="1115070"/>
          </a:xfrm>
          <a:prstGeom prst="rect">
            <a:avLst/>
          </a:prstGeom>
        </p:spPr>
        <p:txBody>
          <a:bodyPr vert="horz" lIns="0" rIns="0" bIns="0" anchor="b">
            <a:normAutofit fontScale="97500"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he-IL" sz="32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טיפול ושיקום</a:t>
            </a:r>
            <a:r>
              <a:rPr lang="en-US" sz="32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/>
            </a:r>
            <a:br>
              <a:rPr lang="en-US" sz="32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he-IL" sz="3200" b="1" dirty="0" smtClean="0">
                <a:solidFill>
                  <a:schemeClr val="tx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מר' חגי ברוש ראש אגף טיפול ושיקום</a:t>
            </a:r>
            <a:endParaRPr lang="he-IL" sz="3200" b="1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27585" y="2708920"/>
            <a:ext cx="7941567" cy="328551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000" dirty="0"/>
              <a:t>כ 583 מטופלים קהילת יוצאי אתיופיה נמצאו בטיפול השרות להתמכרויות ברווחה </a:t>
            </a:r>
            <a:r>
              <a:rPr lang="he-IL" sz="2000" dirty="0" smtClean="0"/>
              <a:t>בשנת </a:t>
            </a:r>
            <a:r>
              <a:rPr lang="he-IL" sz="2000" dirty="0"/>
              <a:t>2015 כ 5% מסך מטופלי השירות.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000" dirty="0" smtClean="0"/>
              <a:t>באוכלוסיית </a:t>
            </a:r>
            <a:r>
              <a:rPr lang="he-IL" sz="2000" dirty="0"/>
              <a:t>18+ רובם ככלום </a:t>
            </a:r>
            <a:r>
              <a:rPr lang="he-IL" sz="2000" dirty="0" smtClean="0"/>
              <a:t>מגיעים לטיפול בצווי </a:t>
            </a:r>
            <a:r>
              <a:rPr lang="he-IL" sz="2000" dirty="0"/>
              <a:t>בתי המשפט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000" dirty="0"/>
              <a:t>לאור מציאות זו הרשות הלאומית תחל השנה בתכנית ייעודית לאיתור צעירים בגלאי </a:t>
            </a:r>
            <a:r>
              <a:rPr lang="he-IL" sz="2000" dirty="0" smtClean="0"/>
              <a:t>18+כ </a:t>
            </a:r>
            <a:r>
              <a:rPr lang="he-IL" sz="2000" dirty="0"/>
              <a:t>12 מדרכי איתור יוצאי אתיופיה יכנסו לעבודה בישובים השונים.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sz="2000" dirty="0"/>
              <a:t>התוכנית תפעל בתיאום עם ככל השירותים ברמה לאומית ומקומית ותלווה על ידי ועדת היגוי עירונית</a:t>
            </a:r>
          </a:p>
        </p:txBody>
      </p:sp>
    </p:spTree>
    <p:extLst>
      <p:ext uri="{BB962C8B-B14F-4D97-AF65-F5344CB8AC3E}">
        <p14:creationId xmlns:p14="http://schemas.microsoft.com/office/powerpoint/2010/main" val="57477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242088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</a:rPr>
              <a:t>תודה על הקשבה</a:t>
            </a:r>
            <a:endParaRPr lang="he-IL" sz="3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" name="תמונה 4" descr="E:\BLACK ARMOR כונן\semel\סמל ולוגו רשות שקוף 05.02.2013\logo israel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69399"/>
            <a:ext cx="771525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תמונה 2" descr="E:\BLACK ARMOR כונן\semel\סמל ולוגו רשות שקוף 05.02.2013\rashut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357510"/>
            <a:ext cx="1779588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527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F6D0656-A93A-4380-94B9-A01A9472522B}"/>
</file>

<file path=customXml/itemProps2.xml><?xml version="1.0" encoding="utf-8"?>
<ds:datastoreItem xmlns:ds="http://schemas.openxmlformats.org/officeDocument/2006/customXml" ds:itemID="{96C4A5A8-6CA7-42CF-821C-F9852E504A4B}"/>
</file>

<file path=customXml/itemProps3.xml><?xml version="1.0" encoding="utf-8"?>
<ds:datastoreItem xmlns:ds="http://schemas.openxmlformats.org/officeDocument/2006/customXml" ds:itemID="{5099ECE8-7701-4F32-B929-95E018934828}"/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1809</TotalTime>
  <Words>1020</Words>
  <Application>Microsoft Office PowerPoint</Application>
  <PresentationFormat>‫הצגה על המסך (4:3)</PresentationFormat>
  <Paragraphs>167</Paragraphs>
  <Slides>23</Slides>
  <Notes>2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23</vt:i4>
      </vt:variant>
    </vt:vector>
  </HeadingPairs>
  <TitlesOfParts>
    <vt:vector size="24" baseType="lpstr">
      <vt:lpstr>זרימה</vt:lpstr>
      <vt:lpstr>תפיסת העבודה של הרשות הלאומית למלחמה בסמים ובאלכוהול קהילת יוצאי אתיופיה</vt:lpstr>
      <vt:lpstr>אמבובר</vt:lpstr>
      <vt:lpstr>מצגת של PowerPoint</vt:lpstr>
      <vt:lpstr>מצגת של PowerPoint</vt:lpstr>
      <vt:lpstr>מצגת של PowerPoint</vt:lpstr>
      <vt:lpstr>מצגת של PowerPoint</vt:lpstr>
      <vt:lpstr>אתגרים ומשברים המחייבים התייחסות בבניית תוכנית התערבות מותאמת</vt:lpstr>
      <vt:lpstr>מצגת של PowerPoint</vt:lpstr>
      <vt:lpstr>דפוסי שימוש באלכוהול באתיופיה </vt:lpstr>
      <vt:lpstr>אלכוהול באתיופיה </vt:lpstr>
      <vt:lpstr>תפיסת סמים באתיופיה</vt:lpstr>
      <vt:lpstr>מצגת של PowerPoint</vt:lpstr>
      <vt:lpstr>תפיסת אלכוהול וסמים בקרב הקהילה בישראל </vt:lpstr>
      <vt:lpstr>תפיסת העבודה של הרשות הלאומית </vt:lpstr>
      <vt:lpstr>דגשים לעבודה רגישת תרבות</vt:lpstr>
      <vt:lpstr>המשך דגשים בעבודה </vt:lpstr>
      <vt:lpstr>הכשרות</vt:lpstr>
      <vt:lpstr>הנגשת מידע באמצעי התקשורת השונים</vt:lpstr>
      <vt:lpstr>ישובים בהם הרשות הלאומית עובדת</vt:lpstr>
      <vt:lpstr>נתונים מחקריים פרופסור יוסי הראש פיש – המדען הראשי</vt:lpstr>
      <vt:lpstr>חינוך ומניעה  גב' אורית שפירו ראש אגף חינוך ומניעה</vt:lpstr>
      <vt:lpstr>מצגת של PowerPoint</vt:lpstr>
      <vt:lpstr>תודה על הקשבה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כותרת ליום עיון</dc:title>
  <dc:creator>wagayie tavaje</dc:creator>
  <cp:lastModifiedBy>wagayie tavaje</cp:lastModifiedBy>
  <cp:revision>115</cp:revision>
  <dcterms:created xsi:type="dcterms:W3CDTF">2015-01-07T07:49:06Z</dcterms:created>
  <dcterms:modified xsi:type="dcterms:W3CDTF">2017-05-15T13:20:05Z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2016913</vt:r8>
  </property>
</Properties>
</file>