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2" r:id="rId1"/>
    <p:sldMasterId id="2147483804" r:id="rId2"/>
    <p:sldMasterId id="2147483816" r:id="rId3"/>
  </p:sldMasterIdLst>
  <p:notesMasterIdLst>
    <p:notesMasterId r:id="rId9"/>
  </p:notesMasterIdLst>
  <p:sldIdLst>
    <p:sldId id="256" r:id="rId4"/>
    <p:sldId id="287" r:id="rId5"/>
    <p:sldId id="283" r:id="rId6"/>
    <p:sldId id="288" r:id="rId7"/>
    <p:sldId id="271" r:id="rId8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806DC891-CE1B-430F-8D4F-C8A685FBAEEC}">
          <p14:sldIdLst>
            <p14:sldId id="256"/>
            <p14:sldId id="287"/>
            <p14:sldId id="283"/>
            <p14:sldId id="288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93" autoAdjust="0"/>
    <p:restoredTop sz="81807" autoAdjust="0"/>
  </p:normalViewPr>
  <p:slideViewPr>
    <p:cSldViewPr>
      <p:cViewPr varScale="1">
        <p:scale>
          <a:sx n="72" d="100"/>
          <a:sy n="72" d="100"/>
        </p:scale>
        <p:origin x="-1829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974924-A409-4762-94BA-4233FC01D5ED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97B9B59-1AB6-4BC0-8025-3C637BCC850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3642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0727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3497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4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6717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46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8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8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38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31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49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07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24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321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8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524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95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27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00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5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42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63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92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18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כ"ה/אייר/תשע"ז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080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כ"ה/אייר/תשע"ז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9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6336" y="1484784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  <p:sp>
        <p:nvSpPr>
          <p:cNvPr id="6" name="כותרת 10"/>
          <p:cNvSpPr>
            <a:spLocks noGrp="1"/>
          </p:cNvSpPr>
          <p:nvPr>
            <p:ph type="title"/>
          </p:nvPr>
        </p:nvSpPr>
        <p:spPr>
          <a:xfrm>
            <a:off x="107504" y="3933056"/>
            <a:ext cx="8928991" cy="72008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P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2</a:t>
            </a: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P 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פלטפורמות תיווך אשראי</a:t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(</a:t>
            </a:r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השקעות והלוואות המונים</a:t>
            </a: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)</a:t>
            </a:r>
            <a:b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/>
            </a:r>
            <a:b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עו"ד ברוך לוברט</a:t>
            </a:r>
            <a:b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סגן בכיר ליועץ המשפטי, משרד האוצר</a:t>
            </a:r>
            <a:endParaRPr lang="he-IL" sz="2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294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164208" y="908720"/>
            <a:ext cx="8928992" cy="720080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>
                <a:solidFill>
                  <a:srgbClr val="0F6FC6">
                    <a:lumMod val="75000"/>
                  </a:srgbClr>
                </a:solidFill>
                <a:latin typeface="FrankRuehl" pitchFamily="34" charset="-79"/>
                <a:cs typeface="David"/>
              </a:rPr>
              <a:t>הוראות </a:t>
            </a:r>
            <a:r>
              <a:rPr lang="he-IL" sz="4000" b="1" dirty="0" smtClean="0">
                <a:solidFill>
                  <a:srgbClr val="0F6FC6">
                    <a:lumMod val="75000"/>
                  </a:srgbClr>
                </a:solidFill>
                <a:latin typeface="FrankRuehl" pitchFamily="34" charset="-79"/>
                <a:cs typeface="David"/>
              </a:rPr>
              <a:t>רגולטוריות כלליות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79512" y="1700808"/>
            <a:ext cx="8784976" cy="475252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הוראות פיקוח כלליות </a:t>
            </a:r>
            <a:r>
              <a:rPr lang="he-IL" sz="3000" dirty="0" smtClean="0">
                <a:solidFill>
                  <a:prstClr val="black"/>
                </a:solidFill>
              </a:rPr>
              <a:t>החלות </a:t>
            </a:r>
            <a:r>
              <a:rPr lang="he-IL" sz="3000" dirty="0" smtClean="0">
                <a:solidFill>
                  <a:prstClr val="black"/>
                </a:solidFill>
              </a:rPr>
              <a:t>גם על הפלטפורמות: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הגנות צרכניות;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ממשל תאגידי;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היתרי שליטה והחזקה;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סמכויות פיקוח – </a:t>
            </a:r>
          </a:p>
          <a:p>
            <a:pPr lvl="2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מתן הוראות לתיקון </a:t>
            </a:r>
            <a:r>
              <a:rPr lang="he-IL" sz="2600" dirty="0" smtClean="0">
                <a:solidFill>
                  <a:prstClr val="black"/>
                </a:solidFill>
              </a:rPr>
              <a:t>פגמים;</a:t>
            </a:r>
            <a:endParaRPr lang="he-IL" sz="2600" dirty="0" smtClean="0">
              <a:solidFill>
                <a:prstClr val="black"/>
              </a:solidFill>
            </a:endParaRPr>
          </a:p>
          <a:p>
            <a:pPr lvl="2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סמכויות </a:t>
            </a:r>
            <a:r>
              <a:rPr lang="he-IL" sz="2600" dirty="0" smtClean="0">
                <a:solidFill>
                  <a:prstClr val="black"/>
                </a:solidFill>
              </a:rPr>
              <a:t>פיקוח, אכיפה ובירור מנהלי (מוסמכי פיקוח</a:t>
            </a:r>
            <a:r>
              <a:rPr lang="he-IL" sz="2600" dirty="0" smtClean="0">
                <a:solidFill>
                  <a:prstClr val="black"/>
                </a:solidFill>
              </a:rPr>
              <a:t>);</a:t>
            </a:r>
          </a:p>
          <a:p>
            <a:pPr lvl="2" algn="just">
              <a:buClr>
                <a:srgbClr val="0F6FC6"/>
              </a:buClr>
            </a:pPr>
            <a:r>
              <a:rPr lang="he-IL" sz="2600">
                <a:solidFill>
                  <a:prstClr val="black"/>
                </a:solidFill>
              </a:rPr>
              <a:t>מינוי מפקח מיוחד.</a:t>
            </a:r>
          </a:p>
          <a:p>
            <a:pPr lvl="1" algn="just">
              <a:buClr>
                <a:srgbClr val="0F6FC6"/>
              </a:buClr>
            </a:pPr>
            <a:r>
              <a:rPr lang="he-IL" sz="2600" smtClean="0">
                <a:solidFill>
                  <a:prstClr val="black"/>
                </a:solidFill>
              </a:rPr>
              <a:t>עיצומים </a:t>
            </a:r>
            <a:r>
              <a:rPr lang="he-IL" sz="2600" dirty="0" smtClean="0">
                <a:solidFill>
                  <a:prstClr val="black"/>
                </a:solidFill>
              </a:rPr>
              <a:t>כספיים – מותאמים להיקף הפעילות.</a:t>
            </a:r>
            <a:endParaRPr lang="he-IL" sz="2600" dirty="0">
              <a:solidFill>
                <a:prstClr val="black"/>
              </a:solidFill>
            </a:endParaRP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עונשין.</a:t>
            </a:r>
          </a:p>
          <a:p>
            <a:pPr lvl="1" algn="just">
              <a:buClr>
                <a:srgbClr val="0F6FC6"/>
              </a:buClr>
            </a:pPr>
            <a:r>
              <a:rPr lang="he-IL" sz="2600" dirty="0" smtClean="0">
                <a:solidFill>
                  <a:prstClr val="black"/>
                </a:solidFill>
              </a:rPr>
              <a:t>הוראות לעניין הלבנת הון שיותקנו בצו ייעודי.</a:t>
            </a:r>
            <a:endParaRPr lang="he-IL" sz="2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36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8328"/>
          </a:xfrm>
        </p:spPr>
        <p:txBody>
          <a:bodyPr>
            <a:noAutofit/>
          </a:bodyPr>
          <a:lstStyle/>
          <a:p>
            <a:pPr algn="r"/>
            <a:r>
              <a:rPr lang="he-IL" sz="4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התניית שירות בשירות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79512" y="1412776"/>
            <a:ext cx="8784976" cy="5184576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he-IL" sz="3200" dirty="0" smtClean="0"/>
              <a:t>מוצע </a:t>
            </a:r>
            <a:r>
              <a:rPr lang="he-IL" sz="3200" dirty="0" smtClean="0"/>
              <a:t>לאפשר לנותני שירותים פיננסיים להתנות שירות ברכישת שירות אחר, בכפוף לאישור המפקח לכך שבנסיבות העניין קיים קשר סביר בין השירות הפיננסי המבוקש, לבין התנאי לקניית הנכס או </a:t>
            </a:r>
            <a:r>
              <a:rPr lang="he-IL" sz="3200" dirty="0" smtClean="0"/>
              <a:t>השירות;</a:t>
            </a:r>
            <a:endParaRPr lang="he-IL" sz="3200" dirty="0" smtClean="0"/>
          </a:p>
          <a:p>
            <a:pPr algn="just"/>
            <a:endParaRPr lang="he-IL" sz="3200" dirty="0" smtClean="0"/>
          </a:p>
          <a:p>
            <a:pPr algn="just"/>
            <a:r>
              <a:rPr lang="he-IL" sz="3200" dirty="0" smtClean="0"/>
              <a:t>ההקלה </a:t>
            </a:r>
            <a:r>
              <a:rPr lang="he-IL" sz="3200" dirty="0" smtClean="0"/>
              <a:t>נועדה </a:t>
            </a:r>
            <a:r>
              <a:rPr lang="he-IL" sz="3200" dirty="0" smtClean="0"/>
              <a:t>לצורך </a:t>
            </a:r>
            <a:r>
              <a:rPr lang="he-IL" sz="3200" dirty="0" smtClean="0"/>
              <a:t>הגברת התחרות בשוק </a:t>
            </a:r>
            <a:r>
              <a:rPr lang="he-IL" sz="3200" dirty="0" smtClean="0"/>
              <a:t>האשראי;</a:t>
            </a:r>
          </a:p>
          <a:p>
            <a:pPr marL="0" indent="0" algn="just">
              <a:buNone/>
            </a:pPr>
            <a:endParaRPr lang="he-IL" sz="3200" dirty="0" smtClean="0"/>
          </a:p>
          <a:p>
            <a:pPr algn="just"/>
            <a:r>
              <a:rPr lang="he-IL" sz="3200" dirty="0" smtClean="0"/>
              <a:t>השוואת דינים מול הפיקוח על תאגידים בנקאיים וגופים מוסדיים.</a:t>
            </a:r>
            <a:endParaRPr lang="he-IL" sz="3200" dirty="0" smtClean="0"/>
          </a:p>
        </p:txBody>
      </p:sp>
    </p:spTree>
    <p:extLst>
      <p:ext uri="{BB962C8B-B14F-4D97-AF65-F5344CB8AC3E}">
        <p14:creationId xmlns:p14="http://schemas.microsoft.com/office/powerpoint/2010/main" val="250497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8328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ממשל תאגידי</a:t>
            </a: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07504" y="1484784"/>
            <a:ext cx="8928992" cy="4839816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היתרי שליטה – לבעלי שליטה (מבחן מהותי לשליטה).</a:t>
            </a:r>
          </a:p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היתרי החזקה – לבעלי עניין  = 1) מי שמחזיק ביותר מ-10% מסוג מסוים של אמצעי שליטה בנותן שירותים פיננסיים; 2) מי שמחזיק ב- 5% מאמצעי שליטה בשלושה נותני שירותים פיננסיים או יותר;</a:t>
            </a:r>
          </a:p>
          <a:p>
            <a:pPr algn="just">
              <a:buClr>
                <a:srgbClr val="0BD0D9"/>
              </a:buClr>
            </a:pPr>
            <a:r>
              <a:rPr lang="he-IL" sz="3000" dirty="0" smtClean="0">
                <a:solidFill>
                  <a:prstClr val="black"/>
                </a:solidFill>
              </a:rPr>
              <a:t>הרכב הדירקטוריון וכשירות נושאי משרה (לרבות אי התנגדות של המפקח).</a:t>
            </a:r>
          </a:p>
          <a:p>
            <a:pPr algn="just">
              <a:buClr>
                <a:srgbClr val="0BD0D9"/>
              </a:buClr>
            </a:pPr>
            <a:r>
              <a:rPr lang="en-US" sz="3000" dirty="0" smtClean="0">
                <a:solidFill>
                  <a:prstClr val="black"/>
                </a:solidFill>
              </a:rPr>
              <a:t>Fit &amp; Proper</a:t>
            </a:r>
            <a:r>
              <a:rPr lang="he-IL" sz="3000" dirty="0" smtClean="0">
                <a:solidFill>
                  <a:prstClr val="black"/>
                </a:solidFill>
              </a:rPr>
              <a:t>: מחזיקים, בעלי השפעה, נושאי משרה</a:t>
            </a:r>
          </a:p>
          <a:p>
            <a:pPr>
              <a:buClr>
                <a:srgbClr val="0BD0D9"/>
              </a:buClr>
            </a:pPr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27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2896741"/>
            <a:ext cx="8229600" cy="748283"/>
          </a:xfrm>
        </p:spPr>
        <p:txBody>
          <a:bodyPr>
            <a:normAutofit/>
          </a:bodyPr>
          <a:lstStyle/>
          <a:p>
            <a:pPr algn="ctr"/>
            <a:r>
              <a:rPr lang="he-IL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תודה 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רבה!</a:t>
            </a:r>
          </a:p>
        </p:txBody>
      </p:sp>
    </p:spTree>
    <p:extLst>
      <p:ext uri="{BB962C8B-B14F-4D97-AF65-F5344CB8AC3E}">
        <p14:creationId xmlns:p14="http://schemas.microsoft.com/office/powerpoint/2010/main" val="331199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96F1E5-1611-4674-B738-15FE3557BF63}"/>
</file>

<file path=customXml/itemProps2.xml><?xml version="1.0" encoding="utf-8"?>
<ds:datastoreItem xmlns:ds="http://schemas.openxmlformats.org/officeDocument/2006/customXml" ds:itemID="{652D1999-98F8-4BB9-8BEB-A571CAF0134D}"/>
</file>

<file path=customXml/itemProps3.xml><?xml version="1.0" encoding="utf-8"?>
<ds:datastoreItem xmlns:ds="http://schemas.openxmlformats.org/officeDocument/2006/customXml" ds:itemID="{633ADD85-D4D3-438A-B2FF-7EC4138B3BE3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3488</TotalTime>
  <Words>190</Words>
  <Application>Microsoft Office PowerPoint</Application>
  <PresentationFormat>‫הצגה על המסך (4:3)</PresentationFormat>
  <Paragraphs>26</Paragraphs>
  <Slides>5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5</vt:i4>
      </vt:variant>
    </vt:vector>
  </HeadingPairs>
  <TitlesOfParts>
    <vt:vector size="8" baseType="lpstr">
      <vt:lpstr>זרימה</vt:lpstr>
      <vt:lpstr>1_זרימה</vt:lpstr>
      <vt:lpstr>2_זרימה</vt:lpstr>
      <vt:lpstr>   P2P פלטפורמות תיווך אשראי (השקעות והלוואות המונים)   עו"ד ברוך לוברט סגן בכיר ליועץ המשפטי, משרד האוצר</vt:lpstr>
      <vt:lpstr>הוראות רגולטוריות כלליות</vt:lpstr>
      <vt:lpstr>התניית שירות בשירות</vt:lpstr>
      <vt:lpstr>ממשל תאגידי</vt:lpstr>
      <vt:lpstr>תודה רבה!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הלשכה המשפטית  משרד האוצר    אפריל 2015</dc:title>
  <dc:creator>יהונתן לוי</dc:creator>
  <cp:lastModifiedBy>ברוך לוברט</cp:lastModifiedBy>
  <cp:revision>341</cp:revision>
  <cp:lastPrinted>2015-12-28T16:20:42Z</cp:lastPrinted>
  <dcterms:created xsi:type="dcterms:W3CDTF">2015-03-30T05:02:38Z</dcterms:created>
  <dcterms:modified xsi:type="dcterms:W3CDTF">2017-05-21T11:46:43Z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2017173</vt:r8>
  </property>
</Properties>
</file>