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4.xml" ContentType="application/vnd.openxmlformats-officedocument.presentationml.slide+xml"/>
  <Override PartName="/ppt/slides/slide3.xml" ContentType="application/vnd.openxmlformats-officedocument.presentationml.slid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Masters/slideMaster1.xml" ContentType="application/vnd.openxmlformats-officedocument.presentationml.slideMaster+xml"/>
  <Override PartName="/ppt/notesSlides/notesSlide3.xml" ContentType="application/vnd.openxmlformats-officedocument.presentationml.notesSlide+xml"/>
  <Override PartName="/ppt/notesSlides/notesSlide2.xml" ContentType="application/vnd.openxmlformats-officedocument.presentationml.notesSlide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notesSlides/notesSlide1.xml" ContentType="application/vnd.openxmlformats-officedocument.presentationml.notesSlide+xml"/>
  <Override PartName="/ppt/slideLayouts/slideLayout2.xml" ContentType="application/vnd.openxmlformats-officedocument.presentationml.slideLayout+xml"/>
  <Override PartName="/ppt/slideLayouts/slideLayout1.xml" ContentType="application/vnd.openxmlformats-officedocument.presentationml.slideLayout+xml"/>
  <Override PartName="/ppt/theme/theme1.xml" ContentType="application/vnd.openxmlformats-officedocument.theme+xml"/>
  <Override PartName="/ppt/handoutMasters/handoutMaster1.xml" ContentType="application/vnd.openxmlformats-officedocument.presentationml.handoutMaster+xml"/>
  <Override PartName="/ppt/theme/theme3.xml" ContentType="application/vnd.openxmlformats-officedocument.theme+xml"/>
  <Override PartName="/ppt/theme/theme2.xml" ContentType="application/vnd.openxmlformats-officedocument.theme+xml"/>
  <Override PartName="/ppt/notesMasters/notesMaster1.xml" ContentType="application/vnd.openxmlformats-officedocument.presentationml.notesMaster+xml"/>
  <Override PartName="/ppt/viewProps.xml" ContentType="application/vnd.openxmlformats-officedocument.presentationml.viewProps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docProps/app.xml" ContentType="application/vnd.openxmlformats-officedocument.extended-properties+xml"/>
  <Override PartName="/docProps/core.xml" ContentType="application/vnd.openxmlformats-package.core-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saveSubsetFonts="1">
  <p:sldMasterIdLst>
    <p:sldMasterId id="2147483798" r:id="rId1"/>
  </p:sldMasterIdLst>
  <p:notesMasterIdLst>
    <p:notesMasterId r:id="rId8"/>
  </p:notesMasterIdLst>
  <p:handoutMasterIdLst>
    <p:handoutMasterId r:id="rId9"/>
  </p:handoutMasterIdLst>
  <p:sldIdLst>
    <p:sldId id="313" r:id="rId2"/>
    <p:sldId id="315" r:id="rId3"/>
    <p:sldId id="383" r:id="rId4"/>
    <p:sldId id="385" r:id="rId5"/>
    <p:sldId id="386" r:id="rId6"/>
    <p:sldId id="382" r:id="rId7"/>
  </p:sldIdLst>
  <p:sldSz cx="12192000" cy="6858000"/>
  <p:notesSz cx="6797675" cy="9926638"/>
  <p:custDataLst>
    <p:tags r:id="rId10"/>
  </p:custDataLst>
  <p:defaultTextStyle>
    <a:defPPr>
      <a:defRPr lang="he-IL"/>
    </a:defPPr>
    <a:lvl1pPr marL="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מקטע ברירת מחדל" id="{C90F6D03-4634-4010-98F1-41D046ED5854}">
          <p14:sldIdLst>
            <p14:sldId id="313"/>
            <p14:sldId id="315"/>
            <p14:sldId id="383"/>
            <p14:sldId id="385"/>
            <p14:sldId id="386"/>
            <p14:sldId id="382"/>
          </p14:sldIdLst>
        </p14:section>
        <p14:section name="מקטע ללא כותרת" id="{A028ADC3-A8B5-40F0-9446-B886BFBA509D}">
          <p14:sldIdLst/>
        </p14:section>
      </p14:sectionLst>
    </p:ex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1C4D5A"/>
    <a:srgbClr val="50AEC8"/>
    <a:srgbClr val="153943"/>
    <a:srgbClr val="54545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סגנון ביניים 2 - הדגשה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12C8C85-51F0-491E-9774-3900AFEF0FD7}" styleName="סגנון בהיר 2 - הדגשה 6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</a:tcStyle>
    </a:band1H>
    <a:band1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1V>
    <a:band2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6"/>
        </a:fillRef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84528" autoAdjust="0"/>
    <p:restoredTop sz="79422" autoAdjust="0"/>
  </p:normalViewPr>
  <p:slideViewPr>
    <p:cSldViewPr>
      <p:cViewPr varScale="1">
        <p:scale>
          <a:sx n="92" d="100"/>
          <a:sy n="92" d="100"/>
        </p:scale>
        <p:origin x="1284" y="9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>
        <p:scale>
          <a:sx n="66" d="100"/>
          <a:sy n="66" d="100"/>
        </p:scale>
        <p:origin x="0" y="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17" Type="http://schemas.openxmlformats.org/officeDocument/2006/relationships/customXml" Target="../customXml/item3.xml"/><Relationship Id="rId2" Type="http://schemas.openxmlformats.org/officeDocument/2006/relationships/slide" Target="slides/slide1.xml"/><Relationship Id="rId16" Type="http://schemas.openxmlformats.org/officeDocument/2006/relationships/customXml" Target="../customXml/item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customXml" Target="../customXml/item1.xml"/><Relationship Id="rId10" Type="http://schemas.openxmlformats.org/officeDocument/2006/relationships/tags" Target="tags/tag1.xml"/><Relationship Id="rId4" Type="http://schemas.openxmlformats.org/officeDocument/2006/relationships/slide" Target="slides/slide3.xml"/><Relationship Id="rId9" Type="http://schemas.openxmlformats.org/officeDocument/2006/relationships/handoutMaster" Target="handoutMasters/handoutMaster1.xml"/><Relationship Id="rId14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כותרת עליונה 1"/>
          <p:cNvSpPr>
            <a:spLocks noGrp="1"/>
          </p:cNvSpPr>
          <p:nvPr>
            <p:ph type="hdr" sz="quarter"/>
          </p:nvPr>
        </p:nvSpPr>
        <p:spPr>
          <a:xfrm>
            <a:off x="3852016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1"/>
          <a:lstStyle>
            <a:lvl1pPr algn="r">
              <a:defRPr sz="1200"/>
            </a:lvl1pPr>
          </a:lstStyle>
          <a:p>
            <a:endParaRPr lang="he-IL"/>
          </a:p>
        </p:txBody>
      </p:sp>
      <p:sp>
        <p:nvSpPr>
          <p:cNvPr id="3" name="מציין מיקום של תאריך 2"/>
          <p:cNvSpPr>
            <a:spLocks noGrp="1"/>
          </p:cNvSpPr>
          <p:nvPr>
            <p:ph type="dt" sz="quarter" idx="1"/>
          </p:nvPr>
        </p:nvSpPr>
        <p:spPr>
          <a:xfrm>
            <a:off x="1574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1"/>
          <a:lstStyle>
            <a:lvl1pPr algn="l">
              <a:defRPr sz="1200"/>
            </a:lvl1pPr>
          </a:lstStyle>
          <a:p>
            <a:fld id="{67CA7298-936F-4B8E-9B5D-B699D960E89A}" type="datetimeFigureOut">
              <a:rPr lang="he-IL" smtClean="0"/>
              <a:t>כ"ט/אייר/תשע"ז</a:t>
            </a:fld>
            <a:endParaRPr lang="he-IL"/>
          </a:p>
        </p:txBody>
      </p:sp>
      <p:sp>
        <p:nvSpPr>
          <p:cNvPr id="4" name="מציין מיקום של כותרת תחתונה 3"/>
          <p:cNvSpPr>
            <a:spLocks noGrp="1"/>
          </p:cNvSpPr>
          <p:nvPr>
            <p:ph type="ftr" sz="quarter" idx="2"/>
          </p:nvPr>
        </p:nvSpPr>
        <p:spPr>
          <a:xfrm>
            <a:off x="3852016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1" anchor="b"/>
          <a:lstStyle>
            <a:lvl1pPr algn="r">
              <a:defRPr sz="1200"/>
            </a:lvl1pPr>
          </a:lstStyle>
          <a:p>
            <a:endParaRPr lang="he-IL"/>
          </a:p>
        </p:txBody>
      </p:sp>
      <p:sp>
        <p:nvSpPr>
          <p:cNvPr id="5" name="מציין מיקום של מספר שקופית 4"/>
          <p:cNvSpPr>
            <a:spLocks noGrp="1"/>
          </p:cNvSpPr>
          <p:nvPr>
            <p:ph type="sldNum" sz="quarter" idx="3"/>
          </p:nvPr>
        </p:nvSpPr>
        <p:spPr>
          <a:xfrm>
            <a:off x="1574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1" anchor="b"/>
          <a:lstStyle>
            <a:lvl1pPr algn="l">
              <a:defRPr sz="1200"/>
            </a:lvl1pPr>
          </a:lstStyle>
          <a:p>
            <a:fld id="{403DCBE4-B4F4-4519-AE2C-A9F3D716F0DC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574233528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כותרת עליונה 1"/>
          <p:cNvSpPr>
            <a:spLocks noGrp="1"/>
          </p:cNvSpPr>
          <p:nvPr>
            <p:ph type="hdr" sz="quarter"/>
          </p:nvPr>
        </p:nvSpPr>
        <p:spPr>
          <a:xfrm>
            <a:off x="3852016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1"/>
          <a:lstStyle>
            <a:lvl1pPr algn="r">
              <a:defRPr sz="1200"/>
            </a:lvl1pPr>
          </a:lstStyle>
          <a:p>
            <a:endParaRPr lang="he-IL"/>
          </a:p>
        </p:txBody>
      </p:sp>
      <p:sp>
        <p:nvSpPr>
          <p:cNvPr id="3" name="מציין מיקום של תאריך 2"/>
          <p:cNvSpPr>
            <a:spLocks noGrp="1"/>
          </p:cNvSpPr>
          <p:nvPr>
            <p:ph type="dt" idx="1"/>
          </p:nvPr>
        </p:nvSpPr>
        <p:spPr>
          <a:xfrm>
            <a:off x="1574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1"/>
          <a:lstStyle>
            <a:lvl1pPr algn="l">
              <a:defRPr sz="1200"/>
            </a:lvl1pPr>
          </a:lstStyle>
          <a:p>
            <a:fld id="{9A3AE88B-1396-46CC-9E94-F35FFC43C405}" type="datetimeFigureOut">
              <a:rPr lang="he-IL" smtClean="0"/>
              <a:t>כ"ט/אייר/תשע"ז</a:t>
            </a:fld>
            <a:endParaRPr lang="he-IL"/>
          </a:p>
        </p:txBody>
      </p:sp>
      <p:sp>
        <p:nvSpPr>
          <p:cNvPr id="4" name="מציין מיקום של תמונת שקופית 3"/>
          <p:cNvSpPr>
            <a:spLocks noGrp="1" noRot="1" noChangeAspect="1"/>
          </p:cNvSpPr>
          <p:nvPr>
            <p:ph type="sldImg" idx="2"/>
          </p:nvPr>
        </p:nvSpPr>
        <p:spPr>
          <a:xfrm>
            <a:off x="90488" y="744538"/>
            <a:ext cx="6616700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5" name="מציין מיקום של הערות 4"/>
          <p:cNvSpPr>
            <a:spLocks noGrp="1"/>
          </p:cNvSpPr>
          <p:nvPr>
            <p:ph type="body" sz="quarter" idx="3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vert="horz" lIns="91440" tIns="45720" rIns="91440" bIns="45720" rtlCol="1"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4"/>
          </p:nvPr>
        </p:nvSpPr>
        <p:spPr>
          <a:xfrm>
            <a:off x="3852016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1" anchor="b"/>
          <a:lstStyle>
            <a:lvl1pPr algn="r">
              <a:defRPr sz="1200"/>
            </a:lvl1pPr>
          </a:lstStyle>
          <a:p>
            <a:endParaRPr lang="he-IL"/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5"/>
          </p:nvPr>
        </p:nvSpPr>
        <p:spPr>
          <a:xfrm>
            <a:off x="1574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1" anchor="b"/>
          <a:lstStyle>
            <a:lvl1pPr algn="l">
              <a:defRPr sz="1200"/>
            </a:lvl1pPr>
          </a:lstStyle>
          <a:p>
            <a:fld id="{DE38C033-BD97-4075-99A1-D90960A1AFD1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28700411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38C033-BD97-4075-99A1-D90960A1AFD1}" type="slidenum">
              <a:rPr lang="he-IL" smtClean="0"/>
              <a:t>1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41114890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e-IL" b="0" baseline="0" dirty="0" smtClean="0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38C033-BD97-4075-99A1-D90960A1AFD1}" type="slidenum">
              <a:rPr lang="he-IL" smtClean="0"/>
              <a:t>2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39721117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e-IL" b="0" dirty="0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38C033-BD97-4075-99A1-D90960A1AFD1}" type="slidenum">
              <a:rPr lang="he-IL" smtClean="0"/>
              <a:t>3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78202655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שקופית כותרת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כותרת משנה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he-IL" smtClean="0"/>
              <a:t>לחץ כדי לערוך סגנון כותרת משנה של תבנית בסיס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FC4D8E11-39F2-4293-BD88-C6EDFDECE625}" type="datetime1">
              <a:rPr lang="en-US" alt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5/25/2017</a:t>
            </a:fld>
            <a:endParaRPr lang="en-US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altLang="he-I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C156ABF-DDFE-482E-BEB2-AFD1CB180E33}" type="slidenum">
              <a:rPr lang="en-US" alt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en-US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1206721"/>
      </p:ext>
    </p:extLst>
  </p:cSld>
  <p:clrMapOvr>
    <a:masterClrMapping/>
  </p:clrMapOvr>
  <p:transition>
    <p:cut/>
  </p:transition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ABD055EB-4410-4150-A76A-043D214157D0}" type="datetime1">
              <a:rPr lang="en-US" alt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5/25/2017</a:t>
            </a:fld>
            <a:endParaRPr lang="en-US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altLang="he-I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FE2117-29A2-4541-AEF2-E411BA5E3E34}" type="slidenum">
              <a:rPr lang="en-US" alt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en-US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44663977"/>
      </p:ext>
    </p:extLst>
  </p:cSld>
  <p:clrMapOvr>
    <a:masterClrMapping/>
  </p:clrMapOvr>
  <p:transition>
    <p:cut/>
  </p:transition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כותרת מקטע עליונ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C59126BE-490E-4FDF-8B86-9AEDF107DA5A}" type="datetime1">
              <a:rPr lang="en-US" alt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5/25/2017</a:t>
            </a:fld>
            <a:endParaRPr lang="en-US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altLang="he-I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CB8FB82-DCBF-4D9C-8F15-EA8A52143641}" type="slidenum">
              <a:rPr lang="en-US" alt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en-US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19127587"/>
      </p:ext>
    </p:extLst>
  </p:cSld>
  <p:clrMapOvr>
    <a:masterClrMapping/>
  </p:clrMapOvr>
  <p:transition>
    <p:cut/>
  </p:transition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שני תכנים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תוכן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תוכן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6085BBA7-6C50-48DC-B065-D040607347AE}" type="datetime1">
              <a:rPr lang="en-US" alt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5/25/2017</a:t>
            </a:fld>
            <a:endParaRPr lang="en-US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altLang="he-I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931475F-85C1-486F-9646-2E1E39EE935E}" type="slidenum">
              <a:rPr lang="en-US" alt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en-US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48551339"/>
      </p:ext>
    </p:extLst>
  </p:cSld>
  <p:clrMapOvr>
    <a:masterClrMapping/>
  </p:clrMapOvr>
  <p:transition>
    <p:cut/>
  </p:transition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השווא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4" name="מציין מיקום תוכן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5" name="מציין מיקום טקסט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6" name="מציין מיקום תוכן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7" name="מציין מיקום של תאריך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90BBEEF6-9158-4E71-9F02-38FBC6890ABB}" type="datetime1">
              <a:rPr lang="en-US" alt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5/25/2017</a:t>
            </a:fld>
            <a:endParaRPr lang="en-US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מציין מיקום של כותרת תחתונה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altLang="he-I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מציין מיקום של מספר שקופית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6D33271-551B-4D48-95CE-6C4E0580BFFD}" type="slidenum">
              <a:rPr lang="en-US" alt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en-US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71508834"/>
      </p:ext>
    </p:extLst>
  </p:cSld>
  <p:clrMapOvr>
    <a:masterClrMapping/>
  </p:clrMapOvr>
  <p:transition>
    <p:cut/>
  </p:transition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כותרת בלבד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תאריך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2AA4ED29-BCF0-4C66-8CFB-5134C422F2AD}" type="datetime1">
              <a:rPr lang="en-US" alt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5/25/2017</a:t>
            </a:fld>
            <a:endParaRPr lang="en-US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מציין מיקום של כותרת תחתונה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altLang="he-I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מציין מיקום של מספר שקופית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4930762-B22D-4E99-9ED2-BF70A5E7C47C}" type="slidenum">
              <a:rPr lang="en-US" alt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en-US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32542397"/>
      </p:ext>
    </p:extLst>
  </p:cSld>
  <p:clrMapOvr>
    <a:masterClrMapping/>
  </p:clrMapOvr>
  <p:transition>
    <p:cut/>
  </p:transition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ריק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אריך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F046498D-52BD-4F43-8061-1ADFB8B33CEE}" type="datetime1">
              <a:rPr lang="en-US" alt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5/25/2017</a:t>
            </a:fld>
            <a:endParaRPr lang="en-US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מציין מיקום של כותרת תחתונה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altLang="he-I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AF70808-15C8-4299-A196-111024E9D273}" type="slidenum">
              <a:rPr lang="en-US" alt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en-US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07639147"/>
      </p:ext>
    </p:extLst>
  </p:cSld>
  <p:clrMapOvr>
    <a:masterClrMapping/>
  </p:clrMapOvr>
  <p:transition>
    <p:cut/>
  </p:transition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תוכן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טקסט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86E09A08-EFA5-4847-A5BB-CF305E79A7F3}" type="datetime1">
              <a:rPr lang="en-US" alt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5/25/2017</a:t>
            </a:fld>
            <a:endParaRPr lang="en-US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altLang="he-I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8E4C8C4-D624-4F6D-A497-E8DAC5E2EC20}" type="slidenum">
              <a:rPr lang="en-US" alt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en-US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88044562"/>
      </p:ext>
    </p:extLst>
  </p:cSld>
  <p:clrMapOvr>
    <a:masterClrMapping/>
  </p:clrMapOvr>
  <p:transition>
    <p:cut/>
  </p:transition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תמונה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תמונה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he-IL"/>
          </a:p>
        </p:txBody>
      </p:sp>
      <p:sp>
        <p:nvSpPr>
          <p:cNvPr id="4" name="מציין מיקום טקסט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913F8DF9-0446-4343-A1C8-B2F30DFE866F}" type="datetime1">
              <a:rPr lang="en-US" alt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5/25/2017</a:t>
            </a:fld>
            <a:endParaRPr lang="en-US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altLang="he-I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CB8EE60-6287-4803-BCFD-FFD5667947CF}" type="slidenum">
              <a:rPr lang="en-US" alt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en-US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92011323"/>
      </p:ext>
    </p:extLst>
  </p:cSld>
  <p:clrMapOvr>
    <a:masterClrMapping/>
  </p:clrMapOvr>
  <p:transition>
    <p:cut/>
  </p:transition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כותרת וטקסט אנכ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טקסט אנכי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E83BE64D-DAF0-4C13-B9A6-9BD62DD38700}" type="datetime1">
              <a:rPr lang="en-US" alt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5/25/2017</a:t>
            </a:fld>
            <a:endParaRPr lang="en-US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altLang="he-I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33D91CA-7B23-448F-BE5A-D42B4A48D994}" type="slidenum">
              <a:rPr lang="en-US" alt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en-US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58857390"/>
      </p:ext>
    </p:extLst>
  </p:cSld>
  <p:clrMapOvr>
    <a:masterClrMapping/>
  </p:clrMapOvr>
  <p:transition>
    <p:cut/>
  </p:transition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כותרת אנכית וטקס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אנכית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טקסט אנכי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A0430285-F9EB-46A8-9DA4-CD5332423E80}" type="datetime1">
              <a:rPr lang="en-US" alt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5/25/2017</a:t>
            </a:fld>
            <a:endParaRPr lang="en-US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altLang="he-I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96FEA90-2037-4DE4-953A-53CEA1704783}" type="slidenum">
              <a:rPr lang="en-US" alt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en-US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01081471"/>
      </p:ext>
    </p:extLst>
  </p:cSld>
  <p:clrMapOvr>
    <a:masterClrMapping/>
  </p:clrMapOvr>
  <p:transition>
    <p:cut/>
  </p:transition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כותרת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1" anchor="ctr">
            <a:normAutofit/>
          </a:bodyPr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1">
            <a:normAutofit/>
          </a:bodyPr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rtl="0" fontAlgn="base">
              <a:spcBef>
                <a:spcPct val="0"/>
              </a:spcBef>
              <a:spcAft>
                <a:spcPct val="0"/>
              </a:spcAft>
              <a:defRPr/>
            </a:pPr>
            <a:fld id="{21A505B1-2623-4293-A00C-DB4AA098CAC6}" type="datetime1">
              <a:rPr lang="en-US" altLang="en-US" smtClean="0">
                <a:solidFill>
                  <a:prstClr val="black">
                    <a:tint val="75000"/>
                  </a:prstClr>
                </a:solidFill>
                <a:cs typeface="Arial" panose="020B0604020202020204" pitchFamily="34" charset="0"/>
              </a:rPr>
              <a:pPr rtl="0" fontAlgn="base">
                <a:spcBef>
                  <a:spcPct val="0"/>
                </a:spcBef>
                <a:spcAft>
                  <a:spcPct val="0"/>
                </a:spcAft>
                <a:defRPr/>
              </a:pPr>
              <a:t>5/25/2017</a:t>
            </a:fld>
            <a:endParaRPr lang="en-US" altLang="en-US">
              <a:solidFill>
                <a:prstClr val="black">
                  <a:tint val="75000"/>
                </a:prstClr>
              </a:solidFill>
              <a:cs typeface="Arial" panose="020B0604020202020204" pitchFamily="34" charset="0"/>
            </a:endParaRPr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rtl="0" fontAlgn="base">
              <a:spcBef>
                <a:spcPct val="0"/>
              </a:spcBef>
              <a:spcAft>
                <a:spcPct val="0"/>
              </a:spcAft>
              <a:defRPr/>
            </a:pPr>
            <a:endParaRPr lang="en-US" altLang="he-I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4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rtl="0" fontAlgn="base">
              <a:spcBef>
                <a:spcPct val="0"/>
              </a:spcBef>
              <a:spcAft>
                <a:spcPct val="0"/>
              </a:spcAft>
              <a:defRPr/>
            </a:pPr>
            <a:fld id="{423B33CA-17F7-4C9C-8DE5-07D88BCFBE2C}" type="slidenum">
              <a:rPr lang="en-US" altLang="en-US" smtClean="0">
                <a:solidFill>
                  <a:prstClr val="black">
                    <a:tint val="75000"/>
                  </a:prstClr>
                </a:solidFill>
                <a:cs typeface="Arial" panose="020B0604020202020204" pitchFamily="34" charset="0"/>
              </a:rPr>
              <a:pPr rtl="0"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en-US" altLang="en-US">
              <a:solidFill>
                <a:prstClr val="black">
                  <a:tint val="75000"/>
                </a:prstClr>
              </a:solidFill>
              <a:cs typeface="Arial" panose="020B0604020202020204" pitchFamily="34" charset="0"/>
            </a:endParaRPr>
          </a:p>
        </p:txBody>
      </p:sp>
      <p:pic>
        <p:nvPicPr>
          <p:cNvPr id="7" name="תמונה 6"/>
          <p:cNvPicPr/>
          <p:nvPr userDrawn="1"/>
        </p:nvPicPr>
        <p:blipFill rotWithShape="1">
          <a:blip r:embed="rId13">
            <a:clrChange>
              <a:clrFrom>
                <a:srgbClr val="EEF4F4"/>
              </a:clrFrom>
              <a:clrTo>
                <a:srgbClr val="EEF4F4">
                  <a:alpha val="0"/>
                </a:srgbClr>
              </a:clrTo>
            </a:clrChange>
          </a:blip>
          <a:srcRect l="16795" t="19458" r="62617" b="56977"/>
          <a:stretch/>
        </p:blipFill>
        <p:spPr bwMode="auto">
          <a:xfrm>
            <a:off x="0" y="0"/>
            <a:ext cx="3654033" cy="2418834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40835008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99" r:id="rId1"/>
    <p:sldLayoutId id="2147483800" r:id="rId2"/>
    <p:sldLayoutId id="2147483801" r:id="rId3"/>
    <p:sldLayoutId id="2147483802" r:id="rId4"/>
    <p:sldLayoutId id="2147483803" r:id="rId5"/>
    <p:sldLayoutId id="2147483804" r:id="rId6"/>
    <p:sldLayoutId id="2147483805" r:id="rId7"/>
    <p:sldLayoutId id="2147483806" r:id="rId8"/>
    <p:sldLayoutId id="2147483807" r:id="rId9"/>
    <p:sldLayoutId id="2147483808" r:id="rId10"/>
    <p:sldLayoutId id="2147483809" r:id="rId11"/>
  </p:sldLayoutIdLst>
  <p:transition>
    <p:cut/>
  </p:transition>
  <p:timing>
    <p:tnLst>
      <p:par>
        <p:cTn id="1" dur="indefinite" restart="never" nodeType="tmRoot"/>
      </p:par>
    </p:tnLst>
  </p:timing>
  <p:txStyles>
    <p:titleStyle>
      <a:lvl1pPr algn="r" defTabSz="914400" rtl="1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r" defTabSz="914400" rtl="1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he-IL"/>
      </a:defPPr>
      <a:lvl1pPr marL="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מציין מיקום תוכן 2"/>
          <p:cNvSpPr txBox="1">
            <a:spLocks/>
          </p:cNvSpPr>
          <p:nvPr/>
        </p:nvSpPr>
        <p:spPr>
          <a:xfrm>
            <a:off x="695400" y="1390754"/>
            <a:ext cx="10972800" cy="5472608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 rtl="1">
              <a:spcBef>
                <a:spcPts val="0"/>
              </a:spcBef>
            </a:pPr>
            <a:endParaRPr lang="he-IL" sz="2400" dirty="0" smtClean="0">
              <a:solidFill>
                <a:srgbClr val="153943"/>
              </a:solidFill>
              <a:latin typeface="David" panose="020E0502060401010101" pitchFamily="34" charset="-79"/>
              <a:cs typeface="David" panose="020E0502060401010101" pitchFamily="34" charset="-79"/>
            </a:endParaRPr>
          </a:p>
        </p:txBody>
      </p:sp>
      <p:sp>
        <p:nvSpPr>
          <p:cNvPr id="11" name="כותרת 1"/>
          <p:cNvSpPr txBox="1">
            <a:spLocks/>
          </p:cNvSpPr>
          <p:nvPr/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he-IL" sz="4000" b="1" dirty="0">
              <a:solidFill>
                <a:srgbClr val="153943"/>
              </a:solidFill>
              <a:latin typeface="David" panose="020E0502060401010101" pitchFamily="34" charset="-79"/>
              <a:ea typeface="+mn-ea"/>
              <a:cs typeface="David" panose="020E0502060401010101" pitchFamily="34" charset="-79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630523" y="2416820"/>
            <a:ext cx="10729192" cy="341632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7200" b="1" dirty="0" smtClean="0">
                <a:solidFill>
                  <a:srgbClr val="1C4D5A"/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מימון הלוואות המונים לתאגידים</a:t>
            </a:r>
          </a:p>
          <a:p>
            <a:pPr algn="ctr"/>
            <a:r>
              <a:rPr lang="en-US" sz="7200" b="1" dirty="0" smtClean="0">
                <a:solidFill>
                  <a:srgbClr val="1C4D5A"/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Pear To Business – P2B</a:t>
            </a:r>
            <a:endParaRPr lang="he-IL" sz="7200" b="1" dirty="0" smtClean="0">
              <a:solidFill>
                <a:srgbClr val="1C4D5A"/>
              </a:solidFill>
              <a:latin typeface="David" panose="020E0502060401010101" pitchFamily="34" charset="-79"/>
              <a:cs typeface="David" panose="020E0502060401010101" pitchFamily="34" charset="-79"/>
            </a:endParaRPr>
          </a:p>
        </p:txBody>
      </p:sp>
      <p:sp>
        <p:nvSpPr>
          <p:cNvPr id="4" name="מציין מיקום של כותרת תחתונה 3"/>
          <p:cNvSpPr>
            <a:spLocks noGrp="1"/>
          </p:cNvSpPr>
          <p:nvPr>
            <p:ph type="ftr" sz="quarter" idx="11"/>
          </p:nvPr>
        </p:nvSpPr>
        <p:spPr>
          <a:xfrm>
            <a:off x="4165600" y="5805264"/>
            <a:ext cx="3860800" cy="365125"/>
          </a:xfrm>
        </p:spPr>
        <p:txBody>
          <a:bodyPr/>
          <a:lstStyle/>
          <a:p>
            <a:endParaRPr lang="he-IL" sz="2400" b="1" u="sng" dirty="0" smtClean="0">
              <a:solidFill>
                <a:srgbClr val="1C4D5A"/>
              </a:solidFill>
              <a:latin typeface="David" panose="020E0502060401010101" pitchFamily="34" charset="-79"/>
              <a:cs typeface="David" panose="020E0502060401010101" pitchFamily="34" charset="-79"/>
            </a:endParaRPr>
          </a:p>
          <a:p>
            <a:r>
              <a:rPr lang="he-IL" sz="2400" b="1" dirty="0" smtClean="0">
                <a:solidFill>
                  <a:srgbClr val="1C4D5A"/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מאי </a:t>
            </a:r>
            <a:r>
              <a:rPr lang="he-IL" sz="2400" b="1" dirty="0">
                <a:solidFill>
                  <a:srgbClr val="1C4D5A"/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2017</a:t>
            </a:r>
            <a:endParaRPr lang="en-US" sz="2400" b="1" dirty="0">
              <a:solidFill>
                <a:srgbClr val="1C4D5A"/>
              </a:solidFill>
              <a:latin typeface="David" panose="020E0502060401010101" pitchFamily="34" charset="-79"/>
              <a:cs typeface="David" panose="020E0502060401010101" pitchFamily="34" charset="-79"/>
            </a:endParaRPr>
          </a:p>
        </p:txBody>
      </p:sp>
      <p:pic>
        <p:nvPicPr>
          <p:cNvPr id="6" name="Picture 12" descr="http://roh.co.il/images/israel_emblem-150x150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437082" y="279421"/>
            <a:ext cx="1116073" cy="11160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Box 6"/>
          <p:cNvSpPr txBox="1"/>
          <p:nvPr/>
        </p:nvSpPr>
        <p:spPr>
          <a:xfrm>
            <a:off x="5347048" y="1506776"/>
            <a:ext cx="1296143" cy="307777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1400" b="1" dirty="0" smtClean="0">
                <a:solidFill>
                  <a:schemeClr val="accent1">
                    <a:lumMod val="50000"/>
                  </a:schemeClr>
                </a:solidFill>
                <a:latin typeface="David" pitchFamily="34" charset="-79"/>
                <a:cs typeface="David" pitchFamily="34" charset="-79"/>
              </a:rPr>
              <a:t>רשות ניירות ערך</a:t>
            </a:r>
            <a:r>
              <a:rPr lang="he-IL" sz="1400" b="1" dirty="0" smtClean="0">
                <a:solidFill>
                  <a:schemeClr val="accent1">
                    <a:lumMod val="50000"/>
                  </a:schemeClr>
                </a:solidFill>
              </a:rPr>
              <a:t> </a:t>
            </a:r>
            <a:endParaRPr lang="he-IL" sz="1400" b="1" dirty="0">
              <a:solidFill>
                <a:schemeClr val="accent1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62467825"/>
      </p:ext>
    </p:extLst>
  </p:cSld>
  <p:clrMapOvr>
    <a:masterClrMapping/>
  </p:clrMapOvr>
  <p:transition>
    <p:cut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מציין מיקום תוכן 2"/>
          <p:cNvSpPr txBox="1">
            <a:spLocks/>
          </p:cNvSpPr>
          <p:nvPr/>
        </p:nvSpPr>
        <p:spPr>
          <a:xfrm>
            <a:off x="609600" y="1844824"/>
            <a:ext cx="10972800" cy="482453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 rtl="1">
              <a:spcBef>
                <a:spcPts val="0"/>
              </a:spcBef>
            </a:pPr>
            <a:endParaRPr lang="he-IL" sz="2400" dirty="0" smtClean="0">
              <a:solidFill>
                <a:srgbClr val="153943"/>
              </a:solidFill>
              <a:latin typeface="David" panose="020E0502060401010101" pitchFamily="34" charset="-79"/>
              <a:cs typeface="David" panose="020E0502060401010101" pitchFamily="34" charset="-79"/>
            </a:endParaRPr>
          </a:p>
        </p:txBody>
      </p:sp>
      <p:sp>
        <p:nvSpPr>
          <p:cNvPr id="11" name="כותרת 1"/>
          <p:cNvSpPr txBox="1">
            <a:spLocks/>
          </p:cNvSpPr>
          <p:nvPr/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he-IL" sz="4000" b="1" dirty="0">
              <a:solidFill>
                <a:srgbClr val="153943"/>
              </a:solidFill>
              <a:latin typeface="David" panose="020E0502060401010101" pitchFamily="34" charset="-79"/>
              <a:ea typeface="+mn-ea"/>
              <a:cs typeface="David" panose="020E0502060401010101" pitchFamily="34" charset="-79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698410" y="632882"/>
            <a:ext cx="10729192" cy="707886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4000" b="1" u="sng" dirty="0" smtClean="0">
                <a:solidFill>
                  <a:srgbClr val="1C4D5A"/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רקע</a:t>
            </a:r>
            <a:endParaRPr lang="he-IL" sz="4000" b="1" u="sng" dirty="0">
              <a:solidFill>
                <a:srgbClr val="1C4D5A"/>
              </a:solidFill>
              <a:latin typeface="David" panose="020E0502060401010101" pitchFamily="34" charset="-79"/>
              <a:cs typeface="David" panose="020E0502060401010101" pitchFamily="34" charset="-79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698410" y="1700808"/>
            <a:ext cx="10222126" cy="378565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marL="342900" indent="-342900" algn="just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he-IL" sz="3200" dirty="0" smtClean="0">
                <a:solidFill>
                  <a:srgbClr val="1C4D5A"/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הצעה לציבור של אגרות חוב על ידי תאגיד כפופה לחוק ניירות ערך</a:t>
            </a:r>
          </a:p>
          <a:p>
            <a:pPr marL="342900" indent="-342900" algn="just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he-IL" sz="3200" dirty="0" smtClean="0">
                <a:solidFill>
                  <a:srgbClr val="1C4D5A"/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משנת 2015 חוק ניירות ערך מאפשר גיוס (של הון וחוב) באמצעות מימון המונים ו-</a:t>
            </a:r>
            <a:r>
              <a:rPr lang="en-US" sz="3200" dirty="0" smtClean="0">
                <a:solidFill>
                  <a:srgbClr val="1C4D5A"/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P2B</a:t>
            </a:r>
            <a:r>
              <a:rPr lang="he-IL" sz="3200" dirty="0" smtClean="0">
                <a:solidFill>
                  <a:srgbClr val="1C4D5A"/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 בפטור מתשקיף (בכפוף לתקנות)</a:t>
            </a:r>
            <a:endParaRPr lang="he-IL" sz="2400" dirty="0">
              <a:solidFill>
                <a:srgbClr val="1C4D5A"/>
              </a:solidFill>
              <a:latin typeface="David" panose="020E0502060401010101" pitchFamily="34" charset="-79"/>
              <a:cs typeface="David" panose="020E0502060401010101" pitchFamily="34" charset="-79"/>
            </a:endParaRPr>
          </a:p>
          <a:p>
            <a:pPr marL="342900" indent="-342900" algn="just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he-IL" sz="3200" dirty="0" smtClean="0">
                <a:solidFill>
                  <a:srgbClr val="1C4D5A"/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לאחרונה אושרו תקנות מימון המונים</a:t>
            </a:r>
          </a:p>
          <a:p>
            <a:pPr marL="342900" indent="-342900" algn="just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he-IL" sz="3200" dirty="0" smtClean="0">
                <a:solidFill>
                  <a:srgbClr val="1C4D5A"/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בימים אלו מקדמת הרשות תקנות למודל </a:t>
            </a:r>
            <a:r>
              <a:rPr lang="en-US" sz="3200" dirty="0" smtClean="0">
                <a:solidFill>
                  <a:srgbClr val="1C4D5A"/>
                </a:solidFill>
                <a:latin typeface="David" panose="020E0502060401010101" pitchFamily="34" charset="-79"/>
              </a:rPr>
              <a:t>P2B</a:t>
            </a:r>
            <a:endParaRPr lang="he-IL" sz="3200" dirty="0">
              <a:solidFill>
                <a:srgbClr val="1C4D5A"/>
              </a:solidFill>
              <a:latin typeface="David" panose="020E0502060401010101" pitchFamily="34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4058507518"/>
      </p:ext>
    </p:extLst>
  </p:cSld>
  <p:clrMapOvr>
    <a:masterClrMapping/>
  </p:clrMapOvr>
  <p:transition>
    <p:cu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מציין מיקום תוכן 2"/>
          <p:cNvSpPr txBox="1">
            <a:spLocks/>
          </p:cNvSpPr>
          <p:nvPr/>
        </p:nvSpPr>
        <p:spPr>
          <a:xfrm>
            <a:off x="609600" y="1844824"/>
            <a:ext cx="10972800" cy="482453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 rtl="1">
              <a:spcBef>
                <a:spcPts val="0"/>
              </a:spcBef>
            </a:pPr>
            <a:endParaRPr lang="he-IL" sz="2400" dirty="0" smtClean="0">
              <a:solidFill>
                <a:srgbClr val="153943"/>
              </a:solidFill>
              <a:latin typeface="David" panose="020E0502060401010101" pitchFamily="34" charset="-79"/>
              <a:cs typeface="David" panose="020E0502060401010101" pitchFamily="34" charset="-79"/>
            </a:endParaRPr>
          </a:p>
        </p:txBody>
      </p:sp>
      <p:sp>
        <p:nvSpPr>
          <p:cNvPr id="11" name="כותרת 1"/>
          <p:cNvSpPr txBox="1">
            <a:spLocks/>
          </p:cNvSpPr>
          <p:nvPr/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he-IL" sz="4000" b="1" dirty="0">
              <a:solidFill>
                <a:srgbClr val="153943"/>
              </a:solidFill>
              <a:latin typeface="David" panose="020E0502060401010101" pitchFamily="34" charset="-79"/>
              <a:ea typeface="+mn-ea"/>
              <a:cs typeface="David" panose="020E0502060401010101" pitchFamily="34" charset="-79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698410" y="632882"/>
            <a:ext cx="10729192" cy="707886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4000" b="1" u="sng" dirty="0" smtClean="0">
                <a:solidFill>
                  <a:srgbClr val="1C4D5A"/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עיקרי האסדרה המוצעת </a:t>
            </a:r>
            <a:r>
              <a:rPr lang="en-US" sz="4000" b="1" u="sng" dirty="0" smtClean="0">
                <a:solidFill>
                  <a:srgbClr val="1C4D5A"/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P2B</a:t>
            </a:r>
            <a:endParaRPr lang="he-IL" sz="4000" b="1" u="sng" dirty="0">
              <a:solidFill>
                <a:srgbClr val="1C4D5A"/>
              </a:solidFill>
              <a:latin typeface="David" panose="020E0502060401010101" pitchFamily="34" charset="-79"/>
              <a:cs typeface="David" panose="020E0502060401010101" pitchFamily="34" charset="-79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263352" y="1153189"/>
            <a:ext cx="11521280" cy="452431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ü"/>
            </a:pPr>
            <a:endParaRPr lang="he-IL" sz="3200" dirty="0" smtClean="0">
              <a:solidFill>
                <a:srgbClr val="1C4D5A"/>
              </a:solidFill>
              <a:latin typeface="David" panose="020E0502060401010101" pitchFamily="34" charset="-79"/>
              <a:cs typeface="David" panose="020E0502060401010101" pitchFamily="34" charset="-79"/>
            </a:endParaRP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he-IL" sz="3200" dirty="0" smtClean="0">
                <a:solidFill>
                  <a:srgbClr val="1C4D5A"/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חל על לווים שהם </a:t>
            </a:r>
            <a:r>
              <a:rPr lang="he-IL" sz="3200" u="sng" dirty="0" smtClean="0">
                <a:solidFill>
                  <a:srgbClr val="1C4D5A"/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תאגידים</a:t>
            </a:r>
            <a:r>
              <a:rPr lang="he-IL" sz="3200" dirty="0" smtClean="0">
                <a:solidFill>
                  <a:srgbClr val="1C4D5A"/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 </a:t>
            </a:r>
            <a:r>
              <a:rPr lang="he-IL" sz="3200" dirty="0">
                <a:solidFill>
                  <a:srgbClr val="1C4D5A"/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(ולא </a:t>
            </a:r>
            <a:r>
              <a:rPr lang="he-IL" sz="3200" dirty="0" smtClean="0">
                <a:solidFill>
                  <a:srgbClr val="1C4D5A"/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יחידים) </a:t>
            </a: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he-IL" sz="3200" dirty="0" smtClean="0">
                <a:solidFill>
                  <a:srgbClr val="1C4D5A"/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פיקוח על </a:t>
            </a:r>
            <a:r>
              <a:rPr lang="he-IL" sz="3200" u="sng" dirty="0" smtClean="0">
                <a:solidFill>
                  <a:srgbClr val="1C4D5A"/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הפלטפורמה</a:t>
            </a:r>
            <a:r>
              <a:rPr lang="he-IL" sz="3200" dirty="0" smtClean="0">
                <a:solidFill>
                  <a:srgbClr val="1C4D5A"/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 (ולא על התאגידים הלווים)</a:t>
            </a:r>
          </a:p>
          <a:p>
            <a:pPr marL="342900" indent="-342900" algn="just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he-IL" sz="3200" dirty="0" smtClean="0">
                <a:solidFill>
                  <a:srgbClr val="1C4D5A"/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אין </a:t>
            </a:r>
            <a:r>
              <a:rPr lang="he-IL" sz="3200" dirty="0">
                <a:solidFill>
                  <a:srgbClr val="1C4D5A"/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חובות גילוי לגבי התאגידים הלווים (אנונימיות)</a:t>
            </a:r>
          </a:p>
          <a:p>
            <a:pPr marL="342900" indent="-342900" algn="just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he-IL" sz="3200" dirty="0">
                <a:solidFill>
                  <a:srgbClr val="1C4D5A"/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מגבלות על סכומי גיוס והשקעה </a:t>
            </a:r>
            <a:r>
              <a:rPr lang="he-IL" sz="3200" dirty="0" smtClean="0">
                <a:solidFill>
                  <a:srgbClr val="1C4D5A"/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מקסימליים</a:t>
            </a:r>
            <a:endParaRPr lang="he-IL" sz="3200" dirty="0">
              <a:solidFill>
                <a:srgbClr val="1C4D5A"/>
              </a:solidFill>
              <a:latin typeface="David" panose="020E0502060401010101" pitchFamily="34" charset="-79"/>
              <a:cs typeface="David" panose="020E0502060401010101" pitchFamily="34" charset="-79"/>
            </a:endParaRP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ü"/>
            </a:pPr>
            <a:endParaRPr lang="he-IL" sz="3200" dirty="0" smtClean="0">
              <a:solidFill>
                <a:srgbClr val="1C4D5A"/>
              </a:solidFill>
              <a:latin typeface="David" panose="020E0502060401010101" pitchFamily="34" charset="-79"/>
              <a:cs typeface="David" panose="020E0502060401010101" pitchFamily="34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479904045"/>
      </p:ext>
    </p:extLst>
  </p:cSld>
  <p:clrMapOvr>
    <a:masterClrMapping/>
  </p:clrMapOvr>
  <p:transition>
    <p:cu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055440" y="116632"/>
            <a:ext cx="10729192" cy="1077218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3200" b="1" u="sng" dirty="0" smtClean="0">
                <a:solidFill>
                  <a:srgbClr val="1C4D5A"/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השוואה בין עיקרי האסדרה המוצעת של רשות ניירות ערך </a:t>
            </a:r>
            <a:r>
              <a:rPr lang="he-IL" sz="3200" b="1" u="sng" dirty="0" smtClean="0">
                <a:solidFill>
                  <a:srgbClr val="1C4D5A"/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לאסדרה המוצעת בהצעת החוק</a:t>
            </a:r>
            <a:endParaRPr lang="he-IL" sz="3200" b="1" u="sng" dirty="0">
              <a:solidFill>
                <a:srgbClr val="1C4D5A"/>
              </a:solidFill>
              <a:latin typeface="David" panose="020E0502060401010101" pitchFamily="34" charset="-79"/>
              <a:cs typeface="David" panose="020E0502060401010101" pitchFamily="34" charset="-79"/>
            </a:endParaRPr>
          </a:p>
        </p:txBody>
      </p:sp>
      <p:graphicFrame>
        <p:nvGraphicFramePr>
          <p:cNvPr id="9" name="מציין מיקום תוכן 8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590598853"/>
              </p:ext>
            </p:extLst>
          </p:nvPr>
        </p:nvGraphicFramePr>
        <p:xfrm>
          <a:off x="767408" y="1193850"/>
          <a:ext cx="11201890" cy="4916952"/>
        </p:xfrm>
        <a:graphic>
          <a:graphicData uri="http://schemas.openxmlformats.org/drawingml/2006/table">
            <a:tbl>
              <a:tblPr rtl="1" firstRow="1" bandRow="1">
                <a:tableStyleId>{912C8C85-51F0-491E-9774-3900AFEF0FD7}</a:tableStyleId>
              </a:tblPr>
              <a:tblGrid>
                <a:gridCol w="1794919"/>
                <a:gridCol w="4713401"/>
                <a:gridCol w="4693570"/>
              </a:tblGrid>
              <a:tr h="890116">
                <a:tc>
                  <a:txBody>
                    <a:bodyPr/>
                    <a:lstStyle/>
                    <a:p>
                      <a:r>
                        <a:rPr lang="he-IL" sz="2400" dirty="0" smtClean="0"/>
                        <a:t>מאפיין</a:t>
                      </a:r>
                      <a:endParaRPr lang="he-IL" sz="24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2400" dirty="0" smtClean="0"/>
                        <a:t>אסדרה</a:t>
                      </a:r>
                      <a:r>
                        <a:rPr lang="he-IL" sz="2400" baseline="0" dirty="0" smtClean="0"/>
                        <a:t> מוצעת בתקנות </a:t>
                      </a:r>
                      <a:r>
                        <a:rPr lang="he-IL" sz="2400" dirty="0" smtClean="0"/>
                        <a:t>רשות ניירות ערך</a:t>
                      </a:r>
                      <a:endParaRPr lang="he-IL" sz="2400" dirty="0"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2400" dirty="0" smtClean="0"/>
                        <a:t>אסדרה</a:t>
                      </a:r>
                      <a:r>
                        <a:rPr lang="he-IL" sz="2400" baseline="0" dirty="0" smtClean="0"/>
                        <a:t> מוצעת בהצעת החוק</a:t>
                      </a:r>
                      <a:endParaRPr lang="he-IL" sz="2400" dirty="0"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</a:tr>
              <a:tr h="675871">
                <a:tc>
                  <a:txBody>
                    <a:bodyPr/>
                    <a:lstStyle/>
                    <a:p>
                      <a:pPr algn="r" rtl="1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he-IL" sz="2400" dirty="0">
                          <a:effectLst/>
                          <a:latin typeface="David" panose="020E0502060401010101" pitchFamily="34" charset="-79"/>
                          <a:ea typeface="Calibri" panose="020F0502020204030204" pitchFamily="34" charset="0"/>
                          <a:cs typeface="David" panose="020E0502060401010101" pitchFamily="34" charset="-79"/>
                        </a:rPr>
                        <a:t>סוג הלווים</a:t>
                      </a:r>
                      <a:endParaRPr lang="en-US" sz="2400" dirty="0">
                        <a:effectLst/>
                        <a:latin typeface="David" panose="020E0502060401010101" pitchFamily="34" charset="-79"/>
                        <a:ea typeface="Calibri" panose="020F0502020204030204" pitchFamily="34" charset="0"/>
                        <a:cs typeface="David" panose="020E0502060401010101" pitchFamily="34" charset="-79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he-IL" sz="2400" dirty="0">
                          <a:effectLst/>
                          <a:latin typeface="David" panose="020E0502060401010101" pitchFamily="34" charset="-79"/>
                          <a:ea typeface="Calibri" panose="020F0502020204030204" pitchFamily="34" charset="0"/>
                          <a:cs typeface="David" panose="020E0502060401010101" pitchFamily="34" charset="-79"/>
                        </a:rPr>
                        <a:t>תאגידים</a:t>
                      </a:r>
                      <a:endParaRPr lang="en-US" sz="2400" dirty="0">
                        <a:effectLst/>
                        <a:latin typeface="David" panose="020E0502060401010101" pitchFamily="34" charset="-79"/>
                        <a:ea typeface="Calibri" panose="020F0502020204030204" pitchFamily="34" charset="0"/>
                        <a:cs typeface="David" panose="020E0502060401010101" pitchFamily="34" charset="-79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he-IL" sz="2400" dirty="0">
                          <a:effectLst/>
                          <a:latin typeface="David" panose="020E0502060401010101" pitchFamily="34" charset="-79"/>
                          <a:ea typeface="Calibri" panose="020F0502020204030204" pitchFamily="34" charset="0"/>
                          <a:cs typeface="David" panose="020E0502060401010101" pitchFamily="34" charset="-79"/>
                        </a:rPr>
                        <a:t>יחידים</a:t>
                      </a:r>
                      <a:endParaRPr lang="en-US" sz="2400" dirty="0">
                        <a:effectLst/>
                        <a:latin typeface="David" panose="020E0502060401010101" pitchFamily="34" charset="-79"/>
                        <a:ea typeface="Calibri" panose="020F0502020204030204" pitchFamily="34" charset="0"/>
                        <a:cs typeface="David" panose="020E0502060401010101" pitchFamily="34" charset="-79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75871">
                <a:tc>
                  <a:txBody>
                    <a:bodyPr/>
                    <a:lstStyle/>
                    <a:p>
                      <a:pPr algn="r" rtl="1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he-IL" sz="2400">
                          <a:effectLst/>
                          <a:latin typeface="David" panose="020E0502060401010101" pitchFamily="34" charset="-79"/>
                          <a:ea typeface="Calibri" panose="020F0502020204030204" pitchFamily="34" charset="0"/>
                          <a:cs typeface="David" panose="020E0502060401010101" pitchFamily="34" charset="-79"/>
                        </a:rPr>
                        <a:t>אנונימיות </a:t>
                      </a:r>
                      <a:endParaRPr lang="en-US" sz="2400">
                        <a:effectLst/>
                        <a:latin typeface="David" panose="020E0502060401010101" pitchFamily="34" charset="-79"/>
                        <a:ea typeface="Calibri" panose="020F0502020204030204" pitchFamily="34" charset="0"/>
                        <a:cs typeface="David" panose="020E0502060401010101" pitchFamily="34" charset="-79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he-IL" sz="2400">
                          <a:effectLst/>
                          <a:latin typeface="David" panose="020E0502060401010101" pitchFamily="34" charset="-79"/>
                          <a:ea typeface="Calibri" panose="020F0502020204030204" pitchFamily="34" charset="0"/>
                          <a:cs typeface="David" panose="020E0502060401010101" pitchFamily="34" charset="-79"/>
                        </a:rPr>
                        <a:t>קיימת</a:t>
                      </a:r>
                      <a:endParaRPr lang="en-US" sz="2400">
                        <a:effectLst/>
                        <a:latin typeface="David" panose="020E0502060401010101" pitchFamily="34" charset="-79"/>
                        <a:ea typeface="Calibri" panose="020F0502020204030204" pitchFamily="34" charset="0"/>
                        <a:cs typeface="David" panose="020E0502060401010101" pitchFamily="34" charset="-79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he-IL" sz="2400" dirty="0">
                          <a:effectLst/>
                          <a:latin typeface="David" panose="020E0502060401010101" pitchFamily="34" charset="-79"/>
                          <a:ea typeface="Calibri" panose="020F0502020204030204" pitchFamily="34" charset="0"/>
                          <a:cs typeface="David" panose="020E0502060401010101" pitchFamily="34" charset="-79"/>
                        </a:rPr>
                        <a:t>קיימת</a:t>
                      </a:r>
                      <a:endParaRPr lang="en-US" sz="2400" dirty="0">
                        <a:effectLst/>
                        <a:latin typeface="David" panose="020E0502060401010101" pitchFamily="34" charset="-79"/>
                        <a:ea typeface="Calibri" panose="020F0502020204030204" pitchFamily="34" charset="0"/>
                        <a:cs typeface="David" panose="020E0502060401010101" pitchFamily="34" charset="-79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145420">
                <a:tc>
                  <a:txBody>
                    <a:bodyPr/>
                    <a:lstStyle/>
                    <a:p>
                      <a:pPr algn="r" rtl="1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he-IL" sz="2400" dirty="0">
                          <a:effectLst/>
                          <a:latin typeface="David" panose="020E0502060401010101" pitchFamily="34" charset="-79"/>
                          <a:ea typeface="Calibri" panose="020F0502020204030204" pitchFamily="34" charset="0"/>
                          <a:cs typeface="David" panose="020E0502060401010101" pitchFamily="34" charset="-79"/>
                        </a:rPr>
                        <a:t>דרישות</a:t>
                      </a:r>
                      <a:endParaRPr lang="en-US" sz="2400" dirty="0">
                        <a:effectLst/>
                        <a:latin typeface="David" panose="020E0502060401010101" pitchFamily="34" charset="-79"/>
                        <a:ea typeface="Calibri" panose="020F0502020204030204" pitchFamily="34" charset="0"/>
                        <a:cs typeface="David" panose="020E0502060401010101" pitchFamily="34" charset="-79"/>
                      </a:endParaRPr>
                    </a:p>
                    <a:p>
                      <a:pPr algn="r" rtl="1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he-IL" sz="2400" dirty="0">
                          <a:effectLst/>
                          <a:latin typeface="David" panose="020E0502060401010101" pitchFamily="34" charset="-79"/>
                          <a:ea typeface="Calibri" panose="020F0502020204030204" pitchFamily="34" charset="0"/>
                          <a:cs typeface="David" panose="020E0502060401010101" pitchFamily="34" charset="-79"/>
                        </a:rPr>
                        <a:t>מהפלטפורמות</a:t>
                      </a:r>
                      <a:endParaRPr lang="en-US" sz="2400" dirty="0">
                        <a:effectLst/>
                        <a:latin typeface="David" panose="020E0502060401010101" pitchFamily="34" charset="-79"/>
                        <a:ea typeface="Calibri" panose="020F0502020204030204" pitchFamily="34" charset="0"/>
                        <a:cs typeface="David" panose="020E0502060401010101" pitchFamily="34" charset="-79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r" rtl="1">
                        <a:lnSpc>
                          <a:spcPct val="107000"/>
                        </a:lnSpc>
                        <a:spcAft>
                          <a:spcPts val="800"/>
                        </a:spcAft>
                        <a:buFont typeface="Arial" panose="020B0604020202020204" pitchFamily="34" charset="0"/>
                        <a:buNone/>
                        <a:tabLst>
                          <a:tab pos="457200" algn="l"/>
                        </a:tabLst>
                      </a:pPr>
                      <a:r>
                        <a:rPr lang="he-IL" sz="2400" dirty="0" smtClean="0">
                          <a:effectLst/>
                          <a:latin typeface="David" panose="020E0502060401010101" pitchFamily="34" charset="-79"/>
                          <a:ea typeface="Calibri" panose="020F0502020204030204" pitchFamily="34" charset="0"/>
                          <a:cs typeface="David" panose="020E0502060401010101" pitchFamily="34" charset="-79"/>
                        </a:rPr>
                        <a:t>עמידה </a:t>
                      </a:r>
                      <a:r>
                        <a:rPr lang="he-IL" sz="2400" dirty="0">
                          <a:effectLst/>
                          <a:latin typeface="David" panose="020E0502060401010101" pitchFamily="34" charset="-79"/>
                          <a:ea typeface="Calibri" panose="020F0502020204030204" pitchFamily="34" charset="0"/>
                          <a:cs typeface="David" panose="020E0502060401010101" pitchFamily="34" charset="-79"/>
                        </a:rPr>
                        <a:t>בדרישות </a:t>
                      </a:r>
                      <a:r>
                        <a:rPr lang="he-IL" sz="2400" dirty="0" smtClean="0">
                          <a:effectLst/>
                          <a:latin typeface="David" panose="020E0502060401010101" pitchFamily="34" charset="-79"/>
                          <a:ea typeface="Calibri" panose="020F0502020204030204" pitchFamily="34" charset="0"/>
                          <a:cs typeface="David" panose="020E0502060401010101" pitchFamily="34" charset="-79"/>
                        </a:rPr>
                        <a:t>כשירות. </a:t>
                      </a:r>
                      <a:endParaRPr lang="en-US" sz="2400" dirty="0">
                        <a:effectLst/>
                        <a:latin typeface="David" panose="020E0502060401010101" pitchFamily="34" charset="-79"/>
                        <a:ea typeface="Calibri" panose="020F0502020204030204" pitchFamily="34" charset="0"/>
                        <a:cs typeface="David" panose="020E0502060401010101" pitchFamily="34" charset="-79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r" rtl="1">
                        <a:lnSpc>
                          <a:spcPct val="107000"/>
                        </a:lnSpc>
                        <a:spcAft>
                          <a:spcPts val="800"/>
                        </a:spcAft>
                        <a:buFont typeface="Arial" panose="020B0604020202020204" pitchFamily="34" charset="0"/>
                        <a:buNone/>
                        <a:tabLst>
                          <a:tab pos="457200" algn="l"/>
                        </a:tabLst>
                      </a:pPr>
                      <a:r>
                        <a:rPr lang="he-IL" sz="2400" dirty="0" smtClean="0">
                          <a:effectLst/>
                          <a:latin typeface="David" panose="020E0502060401010101" pitchFamily="34" charset="-79"/>
                          <a:ea typeface="Calibri" panose="020F0502020204030204" pitchFamily="34" charset="0"/>
                          <a:cs typeface="David" panose="020E0502060401010101" pitchFamily="34" charset="-79"/>
                        </a:rPr>
                        <a:t>עמידה </a:t>
                      </a:r>
                      <a:r>
                        <a:rPr lang="he-IL" sz="2400" dirty="0">
                          <a:effectLst/>
                          <a:latin typeface="David" panose="020E0502060401010101" pitchFamily="34" charset="-79"/>
                          <a:ea typeface="Calibri" panose="020F0502020204030204" pitchFamily="34" charset="0"/>
                          <a:cs typeface="David" panose="020E0502060401010101" pitchFamily="34" charset="-79"/>
                        </a:rPr>
                        <a:t>בדרישות כשירות.</a:t>
                      </a:r>
                      <a:endParaRPr lang="en-US" sz="2400" dirty="0">
                        <a:effectLst/>
                        <a:latin typeface="David" panose="020E0502060401010101" pitchFamily="34" charset="-79"/>
                        <a:ea typeface="Calibri" panose="020F0502020204030204" pitchFamily="34" charset="0"/>
                        <a:cs typeface="David" panose="020E0502060401010101" pitchFamily="34" charset="-79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529674">
                <a:tc>
                  <a:txBody>
                    <a:bodyPr/>
                    <a:lstStyle/>
                    <a:p>
                      <a:pPr algn="r" rtl="1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he-IL" sz="2400" dirty="0">
                          <a:effectLst/>
                          <a:latin typeface="David" panose="020E0502060401010101" pitchFamily="34" charset="-79"/>
                          <a:ea typeface="Calibri" panose="020F0502020204030204" pitchFamily="34" charset="0"/>
                          <a:cs typeface="David" panose="020E0502060401010101" pitchFamily="34" charset="-79"/>
                        </a:rPr>
                        <a:t>מגבלות גיוס והשקעה</a:t>
                      </a:r>
                      <a:endParaRPr lang="en-US" sz="2400" dirty="0">
                        <a:effectLst/>
                        <a:latin typeface="David" panose="020E0502060401010101" pitchFamily="34" charset="-79"/>
                        <a:ea typeface="Calibri" panose="020F0502020204030204" pitchFamily="34" charset="0"/>
                        <a:cs typeface="David" panose="020E0502060401010101" pitchFamily="34" charset="-79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r" rtl="1">
                        <a:lnSpc>
                          <a:spcPct val="107000"/>
                        </a:lnSpc>
                        <a:spcAft>
                          <a:spcPts val="800"/>
                        </a:spcAft>
                        <a:buFont typeface="Arial" panose="020B0604020202020204" pitchFamily="34" charset="0"/>
                        <a:buNone/>
                        <a:tabLst>
                          <a:tab pos="457200" algn="l"/>
                        </a:tabLst>
                      </a:pPr>
                      <a:r>
                        <a:rPr lang="he-IL" sz="2400" dirty="0">
                          <a:effectLst/>
                          <a:latin typeface="David" panose="020E0502060401010101" pitchFamily="34" charset="-79"/>
                          <a:ea typeface="Calibri" panose="020F0502020204030204" pitchFamily="34" charset="0"/>
                          <a:cs typeface="David" panose="020E0502060401010101" pitchFamily="34" charset="-79"/>
                        </a:rPr>
                        <a:t>קיימות מגבלות </a:t>
                      </a:r>
                      <a:r>
                        <a:rPr lang="he-IL" sz="2400" dirty="0" smtClean="0">
                          <a:effectLst/>
                          <a:latin typeface="David" panose="020E0502060401010101" pitchFamily="34" charset="-79"/>
                          <a:ea typeface="Calibri" panose="020F0502020204030204" pitchFamily="34" charset="0"/>
                          <a:cs typeface="David" panose="020E0502060401010101" pitchFamily="34" charset="-79"/>
                        </a:rPr>
                        <a:t>על </a:t>
                      </a:r>
                      <a:r>
                        <a:rPr lang="he-IL" sz="2400" dirty="0">
                          <a:effectLst/>
                          <a:latin typeface="David" panose="020E0502060401010101" pitchFamily="34" charset="-79"/>
                          <a:ea typeface="Calibri" panose="020F0502020204030204" pitchFamily="34" charset="0"/>
                          <a:cs typeface="David" panose="020E0502060401010101" pitchFamily="34" charset="-79"/>
                        </a:rPr>
                        <a:t>סכום הגיוס וסכומי </a:t>
                      </a:r>
                      <a:r>
                        <a:rPr lang="he-IL" sz="2400" dirty="0" smtClean="0">
                          <a:effectLst/>
                          <a:latin typeface="David" panose="020E0502060401010101" pitchFamily="34" charset="-79"/>
                          <a:ea typeface="Calibri" panose="020F0502020204030204" pitchFamily="34" charset="0"/>
                          <a:cs typeface="David" panose="020E0502060401010101" pitchFamily="34" charset="-79"/>
                        </a:rPr>
                        <a:t>ההשקעה המקסימליים בשנה.</a:t>
                      </a:r>
                      <a:endParaRPr lang="en-US" sz="2400" dirty="0">
                        <a:effectLst/>
                        <a:latin typeface="David" panose="020E0502060401010101" pitchFamily="34" charset="-79"/>
                        <a:ea typeface="Calibri" panose="020F0502020204030204" pitchFamily="34" charset="0"/>
                        <a:cs typeface="David" panose="020E0502060401010101" pitchFamily="34" charset="-79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r" rtl="1">
                        <a:lnSpc>
                          <a:spcPct val="107000"/>
                        </a:lnSpc>
                        <a:spcAft>
                          <a:spcPts val="800"/>
                        </a:spcAft>
                        <a:buFont typeface="Arial" panose="020B0604020202020204" pitchFamily="34" charset="0"/>
                        <a:buNone/>
                        <a:tabLst>
                          <a:tab pos="457200" algn="l"/>
                        </a:tabLst>
                      </a:pPr>
                      <a:r>
                        <a:rPr lang="he-IL" sz="2400" dirty="0" smtClean="0">
                          <a:effectLst/>
                          <a:latin typeface="David" panose="020E0502060401010101" pitchFamily="34" charset="-79"/>
                          <a:ea typeface="Calibri" panose="020F0502020204030204" pitchFamily="34" charset="0"/>
                          <a:cs typeface="David" panose="020E0502060401010101" pitchFamily="34" charset="-79"/>
                        </a:rPr>
                        <a:t>ללא </a:t>
                      </a:r>
                      <a:r>
                        <a:rPr lang="he-IL" sz="2400" dirty="0" smtClean="0">
                          <a:effectLst/>
                          <a:latin typeface="David" panose="020E0502060401010101" pitchFamily="34" charset="-79"/>
                          <a:ea typeface="Calibri" panose="020F0502020204030204" pitchFamily="34" charset="0"/>
                          <a:cs typeface="David" panose="020E0502060401010101" pitchFamily="34" charset="-79"/>
                        </a:rPr>
                        <a:t>מגבלות.</a:t>
                      </a:r>
                      <a:endParaRPr lang="en-US" sz="2400" dirty="0">
                        <a:effectLst/>
                        <a:latin typeface="David" panose="020E0502060401010101" pitchFamily="34" charset="-79"/>
                        <a:ea typeface="Calibri" panose="020F0502020204030204" pitchFamily="34" charset="0"/>
                        <a:cs typeface="David" panose="020E0502060401010101" pitchFamily="34" charset="-79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226513811"/>
      </p:ext>
    </p:extLst>
  </p:cSld>
  <p:clrMapOvr>
    <a:masterClrMapping/>
  </p:clrMapOvr>
  <p:transition>
    <p:cut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055440" y="-108103"/>
            <a:ext cx="10729192" cy="58477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3200" b="1" u="sng" dirty="0" smtClean="0">
                <a:solidFill>
                  <a:srgbClr val="1C4D5A"/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המשך השוואה</a:t>
            </a:r>
            <a:endParaRPr lang="he-IL" sz="3200" b="1" u="sng" dirty="0">
              <a:solidFill>
                <a:srgbClr val="1C4D5A"/>
              </a:solidFill>
              <a:latin typeface="David" panose="020E0502060401010101" pitchFamily="34" charset="-79"/>
              <a:cs typeface="David" panose="020E0502060401010101" pitchFamily="34" charset="-79"/>
            </a:endParaRPr>
          </a:p>
        </p:txBody>
      </p:sp>
      <p:graphicFrame>
        <p:nvGraphicFramePr>
          <p:cNvPr id="9" name="מציין מיקום תוכן 8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223706095"/>
              </p:ext>
            </p:extLst>
          </p:nvPr>
        </p:nvGraphicFramePr>
        <p:xfrm>
          <a:off x="0" y="481801"/>
          <a:ext cx="12185322" cy="6376199"/>
        </p:xfrm>
        <a:graphic>
          <a:graphicData uri="http://schemas.openxmlformats.org/drawingml/2006/table">
            <a:tbl>
              <a:tblPr rtl="1" firstRow="1" bandRow="1">
                <a:tableStyleId>{912C8C85-51F0-491E-9774-3900AFEF0FD7}</a:tableStyleId>
              </a:tblPr>
              <a:tblGrid>
                <a:gridCol w="1465421"/>
                <a:gridCol w="5806082"/>
                <a:gridCol w="4913819"/>
              </a:tblGrid>
              <a:tr h="376911">
                <a:tc>
                  <a:txBody>
                    <a:bodyPr/>
                    <a:lstStyle/>
                    <a:p>
                      <a:r>
                        <a:rPr lang="he-IL" dirty="0" smtClean="0"/>
                        <a:t>מאפיין</a:t>
                      </a:r>
                      <a:endParaRPr lang="he-IL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1800" dirty="0" smtClean="0"/>
                        <a:t>אסדרה</a:t>
                      </a:r>
                      <a:r>
                        <a:rPr lang="he-IL" sz="1800" baseline="0" dirty="0" smtClean="0"/>
                        <a:t> מוצעת בתקנות </a:t>
                      </a:r>
                      <a:r>
                        <a:rPr lang="he-IL" sz="1800" dirty="0" smtClean="0"/>
                        <a:t>רשות ניירות ערך</a:t>
                      </a:r>
                      <a:endParaRPr lang="he-IL" sz="1800" dirty="0"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1800" dirty="0" smtClean="0"/>
                        <a:t>אסדרה</a:t>
                      </a:r>
                      <a:r>
                        <a:rPr lang="he-IL" sz="1800" baseline="0" dirty="0" smtClean="0"/>
                        <a:t> מוצעת בהצעת החוק</a:t>
                      </a:r>
                      <a:endParaRPr lang="he-IL" sz="1800" dirty="0"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</a:tr>
              <a:tr h="4009179">
                <a:tc>
                  <a:txBody>
                    <a:bodyPr/>
                    <a:lstStyle/>
                    <a:p>
                      <a:pPr algn="r" rtl="1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he-IL" sz="1800" dirty="0">
                          <a:effectLst/>
                          <a:latin typeface="David" panose="020E0502060401010101" pitchFamily="34" charset="-79"/>
                          <a:ea typeface="Calibri" panose="020F0502020204030204" pitchFamily="34" charset="0"/>
                          <a:cs typeface="David" panose="020E0502060401010101" pitchFamily="34" charset="-79"/>
                        </a:rPr>
                        <a:t>חובות </a:t>
                      </a:r>
                      <a:r>
                        <a:rPr lang="he-IL" sz="1800" dirty="0" smtClean="0">
                          <a:effectLst/>
                          <a:latin typeface="David" panose="020E0502060401010101" pitchFamily="34" charset="-79"/>
                          <a:ea typeface="Calibri" panose="020F0502020204030204" pitchFamily="34" charset="0"/>
                          <a:cs typeface="David" panose="020E0502060401010101" pitchFamily="34" charset="-79"/>
                        </a:rPr>
                        <a:t>מרכזיות של </a:t>
                      </a:r>
                      <a:r>
                        <a:rPr lang="he-IL" sz="1800" dirty="0">
                          <a:effectLst/>
                          <a:latin typeface="David" panose="020E0502060401010101" pitchFamily="34" charset="-79"/>
                          <a:ea typeface="Calibri" panose="020F0502020204030204" pitchFamily="34" charset="0"/>
                          <a:cs typeface="David" panose="020E0502060401010101" pitchFamily="34" charset="-79"/>
                        </a:rPr>
                        <a:t>הפלטפורמה</a:t>
                      </a:r>
                      <a:endParaRPr lang="en-US" sz="1800" dirty="0">
                        <a:effectLst/>
                        <a:latin typeface="David" panose="020E0502060401010101" pitchFamily="34" charset="-79"/>
                        <a:ea typeface="Calibri" panose="020F0502020204030204" pitchFamily="34" charset="0"/>
                        <a:cs typeface="David" panose="020E0502060401010101" pitchFamily="34" charset="-79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342900" lvl="0" indent="-342900" algn="r" rtl="1">
                        <a:lnSpc>
                          <a:spcPct val="107000"/>
                        </a:lnSpc>
                        <a:spcAft>
                          <a:spcPts val="800"/>
                        </a:spcAft>
                        <a:buFont typeface="Arial" panose="020B0604020202020204" pitchFamily="34" charset="0"/>
                        <a:buChar char="•"/>
                        <a:tabLst>
                          <a:tab pos="457200" algn="l"/>
                        </a:tabLst>
                      </a:pPr>
                      <a:r>
                        <a:rPr lang="he-IL" sz="1800" dirty="0">
                          <a:effectLst/>
                          <a:latin typeface="David" panose="020E0502060401010101" pitchFamily="34" charset="-79"/>
                          <a:ea typeface="Calibri" panose="020F0502020204030204" pitchFamily="34" charset="0"/>
                          <a:cs typeface="David" panose="020E0502060401010101" pitchFamily="34" charset="-79"/>
                        </a:rPr>
                        <a:t>גיבוש מודל פיזור להקצאת כספי המשקיעים בין ההלוואות השונות.</a:t>
                      </a:r>
                      <a:endParaRPr lang="en-US" sz="1800" dirty="0">
                        <a:effectLst/>
                        <a:latin typeface="David" panose="020E0502060401010101" pitchFamily="34" charset="-79"/>
                        <a:ea typeface="Calibri" panose="020F0502020204030204" pitchFamily="34" charset="0"/>
                        <a:cs typeface="David" panose="020E0502060401010101" pitchFamily="34" charset="-79"/>
                      </a:endParaRPr>
                    </a:p>
                    <a:p>
                      <a:pPr marL="342900" lvl="0" indent="-342900" algn="r" rtl="1">
                        <a:lnSpc>
                          <a:spcPct val="107000"/>
                        </a:lnSpc>
                        <a:spcAft>
                          <a:spcPts val="800"/>
                        </a:spcAft>
                        <a:buFont typeface="Arial" panose="020B0604020202020204" pitchFamily="34" charset="0"/>
                        <a:buChar char="•"/>
                        <a:tabLst>
                          <a:tab pos="457200" algn="l"/>
                        </a:tabLst>
                      </a:pPr>
                      <a:r>
                        <a:rPr lang="he-IL" sz="1800" dirty="0">
                          <a:effectLst/>
                          <a:latin typeface="David" panose="020E0502060401010101" pitchFamily="34" charset="-79"/>
                          <a:ea typeface="Calibri" panose="020F0502020204030204" pitchFamily="34" charset="0"/>
                          <a:cs typeface="David" panose="020E0502060401010101" pitchFamily="34" charset="-79"/>
                        </a:rPr>
                        <a:t>נקיטת אמצעי גבייה סבירים מתאגידים שלא פרעו את חובותיהם במועד.  </a:t>
                      </a:r>
                      <a:endParaRPr lang="en-US" sz="1800" dirty="0">
                        <a:effectLst/>
                        <a:latin typeface="David" panose="020E0502060401010101" pitchFamily="34" charset="-79"/>
                        <a:ea typeface="Calibri" panose="020F0502020204030204" pitchFamily="34" charset="0"/>
                        <a:cs typeface="David" panose="020E0502060401010101" pitchFamily="34" charset="-79"/>
                      </a:endParaRPr>
                    </a:p>
                    <a:p>
                      <a:pPr marL="342900" lvl="0" indent="-342900" algn="r" rtl="1">
                        <a:lnSpc>
                          <a:spcPct val="107000"/>
                        </a:lnSpc>
                        <a:spcAft>
                          <a:spcPts val="800"/>
                        </a:spcAft>
                        <a:buFont typeface="Arial" panose="020B0604020202020204" pitchFamily="34" charset="0"/>
                        <a:buChar char="•"/>
                        <a:tabLst>
                          <a:tab pos="457200" algn="l"/>
                        </a:tabLst>
                      </a:pPr>
                      <a:r>
                        <a:rPr lang="he-IL" sz="1800" dirty="0">
                          <a:effectLst/>
                          <a:latin typeface="David" panose="020E0502060401010101" pitchFamily="34" charset="-79"/>
                          <a:ea typeface="Calibri" panose="020F0502020204030204" pitchFamily="34" charset="0"/>
                          <a:cs typeface="David" panose="020E0502060401010101" pitchFamily="34" charset="-79"/>
                        </a:rPr>
                        <a:t>נקיטת אמצעים סבירים לוודא עמידה בדרישות החוק ולמניעת תרמיות.</a:t>
                      </a:r>
                      <a:endParaRPr lang="en-US" sz="1800" dirty="0">
                        <a:effectLst/>
                        <a:latin typeface="David" panose="020E0502060401010101" pitchFamily="34" charset="-79"/>
                        <a:ea typeface="Calibri" panose="020F0502020204030204" pitchFamily="34" charset="0"/>
                        <a:cs typeface="David" panose="020E0502060401010101" pitchFamily="34" charset="-79"/>
                      </a:endParaRPr>
                    </a:p>
                    <a:p>
                      <a:pPr marL="342900" lvl="0" indent="-342900" algn="r" rtl="1">
                        <a:lnSpc>
                          <a:spcPct val="107000"/>
                        </a:lnSpc>
                        <a:spcAft>
                          <a:spcPts val="800"/>
                        </a:spcAft>
                        <a:buFont typeface="Arial" panose="020B0604020202020204" pitchFamily="34" charset="0"/>
                        <a:buChar char="•"/>
                        <a:tabLst>
                          <a:tab pos="457200" algn="l"/>
                        </a:tabLst>
                      </a:pPr>
                      <a:r>
                        <a:rPr lang="he-IL" sz="1800" dirty="0">
                          <a:effectLst/>
                          <a:latin typeface="David" panose="020E0502060401010101" pitchFamily="34" charset="-79"/>
                          <a:ea typeface="Calibri" panose="020F0502020204030204" pitchFamily="34" charset="0"/>
                          <a:cs typeface="David" panose="020E0502060401010101" pitchFamily="34" charset="-79"/>
                        </a:rPr>
                        <a:t>הפלטפורמות יכולות לתת אשראי.</a:t>
                      </a:r>
                      <a:endParaRPr lang="en-US" sz="1800" dirty="0">
                        <a:effectLst/>
                        <a:latin typeface="David" panose="020E0502060401010101" pitchFamily="34" charset="-79"/>
                        <a:ea typeface="Calibri" panose="020F0502020204030204" pitchFamily="34" charset="0"/>
                        <a:cs typeface="David" panose="020E0502060401010101" pitchFamily="34" charset="-79"/>
                      </a:endParaRPr>
                    </a:p>
                    <a:p>
                      <a:pPr marL="342900" lvl="0" indent="-342900" algn="r" rtl="1">
                        <a:lnSpc>
                          <a:spcPct val="107000"/>
                        </a:lnSpc>
                        <a:spcAft>
                          <a:spcPts val="800"/>
                        </a:spcAft>
                        <a:buFont typeface="Arial" panose="020B0604020202020204" pitchFamily="34" charset="0"/>
                        <a:buChar char="•"/>
                        <a:tabLst>
                          <a:tab pos="457200" algn="l"/>
                        </a:tabLst>
                      </a:pPr>
                      <a:r>
                        <a:rPr lang="he-IL" sz="1800" dirty="0">
                          <a:effectLst/>
                          <a:latin typeface="David" panose="020E0502060401010101" pitchFamily="34" charset="-79"/>
                          <a:ea typeface="Calibri" panose="020F0502020204030204" pitchFamily="34" charset="0"/>
                          <a:cs typeface="David" panose="020E0502060401010101" pitchFamily="34" charset="-79"/>
                        </a:rPr>
                        <a:t>בדירוג- חובה לקבוע שיטת </a:t>
                      </a:r>
                      <a:r>
                        <a:rPr lang="he-IL" sz="1800" dirty="0" smtClean="0">
                          <a:effectLst/>
                          <a:latin typeface="David" panose="020E0502060401010101" pitchFamily="34" charset="-79"/>
                          <a:ea typeface="Calibri" panose="020F0502020204030204" pitchFamily="34" charset="0"/>
                          <a:cs typeface="David" panose="020E0502060401010101" pitchFamily="34" charset="-79"/>
                        </a:rPr>
                        <a:t>הערכה.</a:t>
                      </a:r>
                      <a:endParaRPr lang="en-US" sz="1800" dirty="0">
                        <a:effectLst/>
                        <a:latin typeface="David" panose="020E0502060401010101" pitchFamily="34" charset="-79"/>
                        <a:ea typeface="Calibri" panose="020F0502020204030204" pitchFamily="34" charset="0"/>
                        <a:cs typeface="David" panose="020E0502060401010101" pitchFamily="34" charset="-79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342900" lvl="0" indent="-342900" algn="r" rtl="1">
                        <a:lnSpc>
                          <a:spcPct val="107000"/>
                        </a:lnSpc>
                        <a:spcAft>
                          <a:spcPts val="800"/>
                        </a:spcAft>
                        <a:buFont typeface="Arial" panose="020B0604020202020204" pitchFamily="34" charset="0"/>
                        <a:buChar char="•"/>
                        <a:tabLst>
                          <a:tab pos="457200" algn="l"/>
                        </a:tabLst>
                      </a:pPr>
                      <a:r>
                        <a:rPr lang="he-IL" sz="1800" dirty="0">
                          <a:effectLst/>
                          <a:latin typeface="David" panose="020E0502060401010101" pitchFamily="34" charset="-79"/>
                          <a:ea typeface="Calibri" panose="020F0502020204030204" pitchFamily="34" charset="0"/>
                          <a:cs typeface="David" panose="020E0502060401010101" pitchFamily="34" charset="-79"/>
                        </a:rPr>
                        <a:t>הקצאת כספי המלווים תוך אי </a:t>
                      </a:r>
                      <a:r>
                        <a:rPr lang="he-IL" sz="1800" dirty="0" smtClean="0">
                          <a:effectLst/>
                          <a:latin typeface="David" panose="020E0502060401010101" pitchFamily="34" charset="-79"/>
                          <a:ea typeface="Calibri" panose="020F0502020204030204" pitchFamily="34" charset="0"/>
                          <a:cs typeface="David" panose="020E0502060401010101" pitchFamily="34" charset="-79"/>
                        </a:rPr>
                        <a:t> </a:t>
                      </a:r>
                      <a:r>
                        <a:rPr lang="he-IL" sz="1800" dirty="0" smtClean="0">
                          <a:effectLst/>
                          <a:latin typeface="David" panose="020E0502060401010101" pitchFamily="34" charset="-79"/>
                          <a:ea typeface="Calibri" panose="020F0502020204030204" pitchFamily="34" charset="0"/>
                          <a:cs typeface="David" panose="020E0502060401010101" pitchFamily="34" charset="-79"/>
                        </a:rPr>
                        <a:t>                                 העדפת </a:t>
                      </a:r>
                      <a:r>
                        <a:rPr lang="he-IL" sz="1800" dirty="0" smtClean="0">
                          <a:effectLst/>
                          <a:latin typeface="David" panose="020E0502060401010101" pitchFamily="34" charset="-79"/>
                          <a:ea typeface="Calibri" panose="020F0502020204030204" pitchFamily="34" charset="0"/>
                          <a:cs typeface="David" panose="020E0502060401010101" pitchFamily="34" charset="-79"/>
                        </a:rPr>
                        <a:t>מלווים</a:t>
                      </a:r>
                      <a:r>
                        <a:rPr lang="he-IL" sz="1800" baseline="0" dirty="0" smtClean="0">
                          <a:effectLst/>
                          <a:latin typeface="David" panose="020E0502060401010101" pitchFamily="34" charset="-79"/>
                          <a:ea typeface="Calibri" panose="020F0502020204030204" pitchFamily="34" charset="0"/>
                          <a:cs typeface="David" panose="020E0502060401010101" pitchFamily="34" charset="-79"/>
                        </a:rPr>
                        <a:t> ב</a:t>
                      </a:r>
                      <a:r>
                        <a:rPr lang="he-IL" sz="1800" dirty="0" smtClean="0">
                          <a:effectLst/>
                          <a:latin typeface="David" panose="020E0502060401010101" pitchFamily="34" charset="-79"/>
                          <a:ea typeface="Calibri" panose="020F0502020204030204" pitchFamily="34" charset="0"/>
                          <a:cs typeface="David" panose="020E0502060401010101" pitchFamily="34" charset="-79"/>
                        </a:rPr>
                        <a:t>ין </a:t>
                      </a:r>
                      <a:r>
                        <a:rPr lang="he-IL" sz="1800" dirty="0">
                          <a:effectLst/>
                          <a:latin typeface="David" panose="020E0502060401010101" pitchFamily="34" charset="-79"/>
                          <a:ea typeface="Calibri" panose="020F0502020204030204" pitchFamily="34" charset="0"/>
                          <a:cs typeface="David" panose="020E0502060401010101" pitchFamily="34" charset="-79"/>
                        </a:rPr>
                        <a:t>הלוואות דומות.</a:t>
                      </a:r>
                      <a:endParaRPr lang="en-US" sz="1800" dirty="0">
                        <a:effectLst/>
                        <a:latin typeface="David" panose="020E0502060401010101" pitchFamily="34" charset="-79"/>
                        <a:ea typeface="Calibri" panose="020F0502020204030204" pitchFamily="34" charset="0"/>
                        <a:cs typeface="David" panose="020E0502060401010101" pitchFamily="34" charset="-79"/>
                      </a:endParaRPr>
                    </a:p>
                    <a:p>
                      <a:pPr marL="342900" lvl="0" indent="-342900" algn="r" rtl="1">
                        <a:lnSpc>
                          <a:spcPct val="107000"/>
                        </a:lnSpc>
                        <a:spcAft>
                          <a:spcPts val="800"/>
                        </a:spcAft>
                        <a:buFont typeface="Arial" panose="020B0604020202020204" pitchFamily="34" charset="0"/>
                        <a:buChar char="•"/>
                        <a:tabLst>
                          <a:tab pos="457200" algn="l"/>
                        </a:tabLst>
                      </a:pPr>
                      <a:r>
                        <a:rPr lang="he-IL" sz="1800" dirty="0">
                          <a:effectLst/>
                          <a:latin typeface="David" panose="020E0502060401010101" pitchFamily="34" charset="-79"/>
                          <a:ea typeface="Calibri" panose="020F0502020204030204" pitchFamily="34" charset="0"/>
                          <a:cs typeface="David" panose="020E0502060401010101" pitchFamily="34" charset="-79"/>
                        </a:rPr>
                        <a:t>נקיטת אמצעי גבייה סבירים מלווים שלא פרעו </a:t>
                      </a:r>
                      <a:r>
                        <a:rPr lang="he-IL" sz="1800" dirty="0" smtClean="0">
                          <a:effectLst/>
                          <a:latin typeface="David" panose="020E0502060401010101" pitchFamily="34" charset="-79"/>
                          <a:ea typeface="Calibri" panose="020F0502020204030204" pitchFamily="34" charset="0"/>
                          <a:cs typeface="David" panose="020E0502060401010101" pitchFamily="34" charset="-79"/>
                        </a:rPr>
                        <a:t>       את </a:t>
                      </a:r>
                      <a:r>
                        <a:rPr lang="he-IL" sz="1800" dirty="0">
                          <a:effectLst/>
                          <a:latin typeface="David" panose="020E0502060401010101" pitchFamily="34" charset="-79"/>
                          <a:ea typeface="Calibri" panose="020F0502020204030204" pitchFamily="34" charset="0"/>
                          <a:cs typeface="David" panose="020E0502060401010101" pitchFamily="34" charset="-79"/>
                        </a:rPr>
                        <a:t>חובותיהם במועד.</a:t>
                      </a:r>
                      <a:endParaRPr lang="en-US" sz="1800" dirty="0">
                        <a:effectLst/>
                        <a:latin typeface="David" panose="020E0502060401010101" pitchFamily="34" charset="-79"/>
                        <a:ea typeface="Calibri" panose="020F0502020204030204" pitchFamily="34" charset="0"/>
                        <a:cs typeface="David" panose="020E0502060401010101" pitchFamily="34" charset="-79"/>
                      </a:endParaRPr>
                    </a:p>
                    <a:p>
                      <a:pPr marL="342900" lvl="0" indent="-342900" algn="r" rtl="1">
                        <a:lnSpc>
                          <a:spcPct val="107000"/>
                        </a:lnSpc>
                        <a:spcAft>
                          <a:spcPts val="800"/>
                        </a:spcAft>
                        <a:buFont typeface="Arial" panose="020B0604020202020204" pitchFamily="34" charset="0"/>
                        <a:buChar char="•"/>
                        <a:tabLst>
                          <a:tab pos="457200" algn="l"/>
                        </a:tabLst>
                      </a:pPr>
                      <a:r>
                        <a:rPr lang="he-IL" sz="1800" dirty="0">
                          <a:effectLst/>
                          <a:latin typeface="David" panose="020E0502060401010101" pitchFamily="34" charset="-79"/>
                          <a:ea typeface="Calibri" panose="020F0502020204030204" pitchFamily="34" charset="0"/>
                          <a:cs typeface="David" panose="020E0502060401010101" pitchFamily="34" charset="-79"/>
                        </a:rPr>
                        <a:t>קיימות בחוק חובות לשמירה על ענייני הלווים והמלווים, איסור הטעיה וחובה לפעול לטובת המלווים באמונה ושקידה.</a:t>
                      </a:r>
                      <a:endParaRPr lang="en-US" sz="1800" dirty="0">
                        <a:effectLst/>
                        <a:latin typeface="David" panose="020E0502060401010101" pitchFamily="34" charset="-79"/>
                        <a:ea typeface="Calibri" panose="020F0502020204030204" pitchFamily="34" charset="0"/>
                        <a:cs typeface="David" panose="020E0502060401010101" pitchFamily="34" charset="-79"/>
                      </a:endParaRPr>
                    </a:p>
                    <a:p>
                      <a:pPr marL="342900" lvl="0" indent="-342900" algn="r" rtl="1">
                        <a:lnSpc>
                          <a:spcPct val="107000"/>
                        </a:lnSpc>
                        <a:spcAft>
                          <a:spcPts val="800"/>
                        </a:spcAft>
                        <a:buFont typeface="Arial" panose="020B0604020202020204" pitchFamily="34" charset="0"/>
                        <a:buChar char="•"/>
                        <a:tabLst>
                          <a:tab pos="457200" algn="l"/>
                        </a:tabLst>
                      </a:pPr>
                      <a:r>
                        <a:rPr lang="he-IL" sz="1800" dirty="0">
                          <a:effectLst/>
                          <a:latin typeface="David" panose="020E0502060401010101" pitchFamily="34" charset="-79"/>
                          <a:ea typeface="Calibri" panose="020F0502020204030204" pitchFamily="34" charset="0"/>
                          <a:cs typeface="David" panose="020E0502060401010101" pitchFamily="34" charset="-79"/>
                        </a:rPr>
                        <a:t>בעל רישיון לא יעסוק במתן אשראי אלא באישור </a:t>
                      </a:r>
                      <a:r>
                        <a:rPr lang="he-IL" sz="1800" dirty="0" smtClean="0">
                          <a:effectLst/>
                          <a:latin typeface="David" panose="020E0502060401010101" pitchFamily="34" charset="-79"/>
                          <a:ea typeface="Calibri" panose="020F0502020204030204" pitchFamily="34" charset="0"/>
                          <a:cs typeface="David" panose="020E0502060401010101" pitchFamily="34" charset="-79"/>
                        </a:rPr>
                        <a:t>מהמפקח </a:t>
                      </a:r>
                      <a:r>
                        <a:rPr lang="he-IL" sz="1800" dirty="0">
                          <a:effectLst/>
                          <a:latin typeface="David" panose="020E0502060401010101" pitchFamily="34" charset="-79"/>
                          <a:ea typeface="Calibri" panose="020F0502020204030204" pitchFamily="34" charset="0"/>
                          <a:cs typeface="David" panose="020E0502060401010101" pitchFamily="34" charset="-79"/>
                        </a:rPr>
                        <a:t>ולאחר קבלת רישיון מתאים.</a:t>
                      </a:r>
                      <a:endParaRPr lang="en-US" sz="1800" dirty="0">
                        <a:effectLst/>
                        <a:latin typeface="David" panose="020E0502060401010101" pitchFamily="34" charset="-79"/>
                        <a:ea typeface="Calibri" panose="020F0502020204030204" pitchFamily="34" charset="0"/>
                        <a:cs typeface="David" panose="020E0502060401010101" pitchFamily="34" charset="-79"/>
                      </a:endParaRPr>
                    </a:p>
                    <a:p>
                      <a:pPr marL="342900" lvl="0" indent="-342900" algn="r" rtl="1">
                        <a:lnSpc>
                          <a:spcPct val="107000"/>
                        </a:lnSpc>
                        <a:spcAft>
                          <a:spcPts val="800"/>
                        </a:spcAft>
                        <a:buFont typeface="Arial" panose="020B0604020202020204" pitchFamily="34" charset="0"/>
                        <a:buChar char="•"/>
                        <a:tabLst>
                          <a:tab pos="457200" algn="l"/>
                        </a:tabLst>
                      </a:pPr>
                      <a:r>
                        <a:rPr lang="he-IL" sz="1800" dirty="0">
                          <a:effectLst/>
                          <a:latin typeface="David" panose="020E0502060401010101" pitchFamily="34" charset="-79"/>
                          <a:ea typeface="Calibri" panose="020F0502020204030204" pitchFamily="34" charset="0"/>
                          <a:cs typeface="David" panose="020E0502060401010101" pitchFamily="34" charset="-79"/>
                        </a:rPr>
                        <a:t>חובה לקבוע סולם השוואתי להערכת סיכויי </a:t>
                      </a:r>
                      <a:r>
                        <a:rPr lang="he-IL" sz="1800" dirty="0" err="1" smtClean="0">
                          <a:effectLst/>
                          <a:latin typeface="David" panose="020E0502060401010101" pitchFamily="34" charset="-79"/>
                          <a:ea typeface="Calibri" panose="020F0502020204030204" pitchFamily="34" charset="0"/>
                          <a:cs typeface="David" panose="020E0502060401010101" pitchFamily="34" charset="-79"/>
                        </a:rPr>
                        <a:t>הפרעון</a:t>
                      </a:r>
                      <a:r>
                        <a:rPr lang="he-IL" sz="1800" dirty="0" smtClean="0">
                          <a:effectLst/>
                          <a:latin typeface="David" panose="020E0502060401010101" pitchFamily="34" charset="-79"/>
                          <a:ea typeface="Calibri" panose="020F0502020204030204" pitchFamily="34" charset="0"/>
                          <a:cs typeface="David" panose="020E0502060401010101" pitchFamily="34" charset="-79"/>
                        </a:rPr>
                        <a:t>.</a:t>
                      </a:r>
                      <a:endParaRPr lang="en-US" sz="1800" dirty="0">
                        <a:effectLst/>
                        <a:latin typeface="David" panose="020E0502060401010101" pitchFamily="34" charset="-79"/>
                        <a:ea typeface="Calibri" panose="020F0502020204030204" pitchFamily="34" charset="0"/>
                        <a:cs typeface="David" panose="020E0502060401010101" pitchFamily="34" charset="-79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572078">
                <a:tc>
                  <a:txBody>
                    <a:bodyPr/>
                    <a:lstStyle/>
                    <a:p>
                      <a:pPr algn="r" rtl="1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he-IL" sz="1800" dirty="0">
                          <a:effectLst/>
                          <a:latin typeface="David" panose="020E0502060401010101" pitchFamily="34" charset="-79"/>
                          <a:ea typeface="Calibri" panose="020F0502020204030204" pitchFamily="34" charset="0"/>
                          <a:cs typeface="David" panose="020E0502060401010101" pitchFamily="34" charset="-79"/>
                        </a:rPr>
                        <a:t>דרישות גילוי </a:t>
                      </a:r>
                      <a:r>
                        <a:rPr lang="he-IL" sz="1800" dirty="0" smtClean="0">
                          <a:effectLst/>
                          <a:latin typeface="David" panose="020E0502060401010101" pitchFamily="34" charset="-79"/>
                          <a:ea typeface="Calibri" panose="020F0502020204030204" pitchFamily="34" charset="0"/>
                          <a:cs typeface="David" panose="020E0502060401010101" pitchFamily="34" charset="-79"/>
                        </a:rPr>
                        <a:t>מהפלטפורמה</a:t>
                      </a:r>
                      <a:endParaRPr lang="en-US" sz="1800" dirty="0">
                        <a:effectLst/>
                        <a:latin typeface="David" panose="020E0502060401010101" pitchFamily="34" charset="-79"/>
                        <a:ea typeface="Calibri" panose="020F0502020204030204" pitchFamily="34" charset="0"/>
                        <a:cs typeface="David" panose="020E0502060401010101" pitchFamily="34" charset="-79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he-IL" sz="1800" dirty="0">
                          <a:effectLst/>
                          <a:latin typeface="David" panose="020E0502060401010101" pitchFamily="34" charset="-79"/>
                          <a:ea typeface="Calibri" panose="020F0502020204030204" pitchFamily="34" charset="0"/>
                          <a:cs typeface="David" panose="020E0502060401010101" pitchFamily="34" charset="-79"/>
                        </a:rPr>
                        <a:t>דרישות גילוי בדבר: מודל הפיזור, </a:t>
                      </a:r>
                      <a:r>
                        <a:rPr lang="he-IL" sz="1800" dirty="0" smtClean="0">
                          <a:effectLst/>
                          <a:latin typeface="David" panose="020E0502060401010101" pitchFamily="34" charset="-79"/>
                          <a:ea typeface="Calibri" panose="020F0502020204030204" pitchFamily="34" charset="0"/>
                          <a:cs typeface="David" panose="020E0502060401010101" pitchFamily="34" charset="-79"/>
                        </a:rPr>
                        <a:t>ממוצע </a:t>
                      </a:r>
                      <a:r>
                        <a:rPr lang="he-IL" sz="1800" dirty="0">
                          <a:effectLst/>
                          <a:latin typeface="David" panose="020E0502060401010101" pitchFamily="34" charset="-79"/>
                          <a:ea typeface="Calibri" panose="020F0502020204030204" pitchFamily="34" charset="0"/>
                          <a:cs typeface="David" panose="020E0502060401010101" pitchFamily="34" charset="-79"/>
                        </a:rPr>
                        <a:t>שיעורי אי החזר חובות, תיאור התשואה החזויה בשקלול עמלות, סיכון לחדלות פירעון והשלכות מס ועוד. </a:t>
                      </a:r>
                      <a:r>
                        <a:rPr lang="he-IL" sz="1800" dirty="0" smtClean="0">
                          <a:effectLst/>
                          <a:latin typeface="David" panose="020E0502060401010101" pitchFamily="34" charset="-79"/>
                          <a:ea typeface="Calibri" panose="020F0502020204030204" pitchFamily="34" charset="0"/>
                          <a:cs typeface="David" panose="020E0502060401010101" pitchFamily="34" charset="-79"/>
                        </a:rPr>
                        <a:t> </a:t>
                      </a:r>
                    </a:p>
                    <a:p>
                      <a:pPr algn="r" rtl="1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he-IL" sz="1800" dirty="0" smtClean="0">
                          <a:effectLst/>
                          <a:latin typeface="David" panose="020E0502060401010101" pitchFamily="34" charset="-79"/>
                          <a:ea typeface="Calibri" panose="020F0502020204030204" pitchFamily="34" charset="0"/>
                          <a:cs typeface="David" panose="020E0502060401010101" pitchFamily="34" charset="-79"/>
                        </a:rPr>
                        <a:t>דיווח </a:t>
                      </a:r>
                      <a:r>
                        <a:rPr lang="he-IL" sz="1800" dirty="0">
                          <a:effectLst/>
                          <a:latin typeface="David" panose="020E0502060401010101" pitchFamily="34" charset="-79"/>
                          <a:ea typeface="Calibri" panose="020F0502020204030204" pitchFamily="34" charset="0"/>
                          <a:cs typeface="David" panose="020E0502060401010101" pitchFamily="34" charset="-79"/>
                        </a:rPr>
                        <a:t>רבעוני לכל משקיע בדבר מצב תיק ההשקעות </a:t>
                      </a:r>
                      <a:r>
                        <a:rPr lang="he-IL" sz="1800" dirty="0" smtClean="0">
                          <a:effectLst/>
                          <a:latin typeface="David" panose="020E0502060401010101" pitchFamily="34" charset="-79"/>
                          <a:ea typeface="Calibri" panose="020F0502020204030204" pitchFamily="34" charset="0"/>
                          <a:cs typeface="David" panose="020E0502060401010101" pitchFamily="34" charset="-79"/>
                        </a:rPr>
                        <a:t>הכולל</a:t>
                      </a:r>
                      <a:r>
                        <a:rPr lang="he-IL" sz="1800" baseline="0" dirty="0" smtClean="0">
                          <a:effectLst/>
                          <a:latin typeface="David" panose="020E0502060401010101" pitchFamily="34" charset="-79"/>
                          <a:ea typeface="Calibri" panose="020F0502020204030204" pitchFamily="34" charset="0"/>
                          <a:cs typeface="David" panose="020E0502060401010101" pitchFamily="34" charset="-79"/>
                        </a:rPr>
                        <a:t> </a:t>
                      </a:r>
                      <a:r>
                        <a:rPr lang="he-IL" sz="1800" dirty="0" smtClean="0">
                          <a:effectLst/>
                          <a:latin typeface="David" panose="020E0502060401010101" pitchFamily="34" charset="-79"/>
                          <a:ea typeface="Calibri" panose="020F0502020204030204" pitchFamily="34" charset="0"/>
                          <a:cs typeface="David" panose="020E0502060401010101" pitchFamily="34" charset="-79"/>
                        </a:rPr>
                        <a:t>שלו</a:t>
                      </a:r>
                      <a:r>
                        <a:rPr lang="he-IL" sz="1800" dirty="0">
                          <a:effectLst/>
                          <a:latin typeface="David" panose="020E0502060401010101" pitchFamily="34" charset="-79"/>
                          <a:ea typeface="Calibri" panose="020F0502020204030204" pitchFamily="34" charset="0"/>
                          <a:cs typeface="David" panose="020E0502060401010101" pitchFamily="34" charset="-79"/>
                        </a:rPr>
                        <a:t>.</a:t>
                      </a:r>
                      <a:endParaRPr lang="en-US" sz="1800" dirty="0">
                        <a:effectLst/>
                        <a:latin typeface="David" panose="020E0502060401010101" pitchFamily="34" charset="-79"/>
                        <a:ea typeface="Calibri" panose="020F0502020204030204" pitchFamily="34" charset="0"/>
                        <a:cs typeface="David" panose="020E0502060401010101" pitchFamily="34" charset="-79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342900" lvl="0" indent="-342900" algn="r" rtl="1">
                        <a:lnSpc>
                          <a:spcPct val="107000"/>
                        </a:lnSpc>
                        <a:spcAft>
                          <a:spcPts val="800"/>
                        </a:spcAft>
                        <a:buFont typeface="Arial" panose="020B0604020202020204" pitchFamily="34" charset="0"/>
                        <a:buChar char="•"/>
                        <a:tabLst>
                          <a:tab pos="457200" algn="l"/>
                        </a:tabLst>
                      </a:pPr>
                      <a:r>
                        <a:rPr lang="he-IL" sz="1800" dirty="0">
                          <a:effectLst/>
                          <a:latin typeface="David" panose="020E0502060401010101" pitchFamily="34" charset="-79"/>
                          <a:ea typeface="Calibri" panose="020F0502020204030204" pitchFamily="34" charset="0"/>
                          <a:cs typeface="David" panose="020E0502060401010101" pitchFamily="34" charset="-79"/>
                        </a:rPr>
                        <a:t>דרכי פעולת </a:t>
                      </a:r>
                      <a:r>
                        <a:rPr lang="he-IL" sz="1800" dirty="0" smtClean="0">
                          <a:effectLst/>
                          <a:latin typeface="David" panose="020E0502060401010101" pitchFamily="34" charset="-79"/>
                          <a:ea typeface="Calibri" panose="020F0502020204030204" pitchFamily="34" charset="0"/>
                          <a:cs typeface="David" panose="020E0502060401010101" pitchFamily="34" charset="-79"/>
                        </a:rPr>
                        <a:t>המערכת,</a:t>
                      </a:r>
                      <a:r>
                        <a:rPr lang="he-IL" sz="1800" baseline="0" dirty="0" smtClean="0">
                          <a:effectLst/>
                          <a:latin typeface="David" panose="020E0502060401010101" pitchFamily="34" charset="-79"/>
                          <a:ea typeface="Calibri" panose="020F0502020204030204" pitchFamily="34" charset="0"/>
                          <a:cs typeface="David" panose="020E0502060401010101" pitchFamily="34" charset="-79"/>
                        </a:rPr>
                        <a:t> ה</a:t>
                      </a:r>
                      <a:r>
                        <a:rPr lang="he-IL" sz="1800" dirty="0" smtClean="0">
                          <a:effectLst/>
                          <a:latin typeface="David" panose="020E0502060401010101" pitchFamily="34" charset="-79"/>
                          <a:ea typeface="Calibri" panose="020F0502020204030204" pitchFamily="34" charset="0"/>
                          <a:cs typeface="David" panose="020E0502060401010101" pitchFamily="34" charset="-79"/>
                        </a:rPr>
                        <a:t>סיכונים </a:t>
                      </a:r>
                      <a:r>
                        <a:rPr lang="he-IL" sz="1800" dirty="0">
                          <a:effectLst/>
                          <a:latin typeface="David" panose="020E0502060401010101" pitchFamily="34" charset="-79"/>
                          <a:ea typeface="Calibri" panose="020F0502020204030204" pitchFamily="34" charset="0"/>
                          <a:cs typeface="David" panose="020E0502060401010101" pitchFamily="34" charset="-79"/>
                        </a:rPr>
                        <a:t>הכרוכים במתן </a:t>
                      </a:r>
                      <a:r>
                        <a:rPr lang="he-IL" sz="1800" dirty="0" smtClean="0">
                          <a:effectLst/>
                          <a:latin typeface="David" panose="020E0502060401010101" pitchFamily="34" charset="-79"/>
                          <a:ea typeface="Calibri" panose="020F0502020204030204" pitchFamily="34" charset="0"/>
                          <a:cs typeface="David" panose="020E0502060401010101" pitchFamily="34" charset="-79"/>
                        </a:rPr>
                        <a:t>האשראי, שיעור </a:t>
                      </a:r>
                      <a:r>
                        <a:rPr lang="he-IL" sz="1800" dirty="0">
                          <a:effectLst/>
                          <a:latin typeface="David" panose="020E0502060401010101" pitchFamily="34" charset="-79"/>
                          <a:ea typeface="Calibri" panose="020F0502020204030204" pitchFamily="34" charset="0"/>
                          <a:cs typeface="David" panose="020E0502060401010101" pitchFamily="34" charset="-79"/>
                        </a:rPr>
                        <a:t>האשראי שלא נפרע באמצעות </a:t>
                      </a:r>
                      <a:r>
                        <a:rPr lang="he-IL" sz="1800" dirty="0" smtClean="0">
                          <a:effectLst/>
                          <a:latin typeface="David" panose="020E0502060401010101" pitchFamily="34" charset="-79"/>
                          <a:ea typeface="Calibri" panose="020F0502020204030204" pitchFamily="34" charset="0"/>
                          <a:cs typeface="David" panose="020E0502060401010101" pitchFamily="34" charset="-79"/>
                        </a:rPr>
                        <a:t>המערכת,</a:t>
                      </a:r>
                      <a:r>
                        <a:rPr lang="he-IL" sz="1800" baseline="0" dirty="0" smtClean="0">
                          <a:effectLst/>
                          <a:latin typeface="David" panose="020E0502060401010101" pitchFamily="34" charset="-79"/>
                          <a:ea typeface="Calibri" panose="020F0502020204030204" pitchFamily="34" charset="0"/>
                          <a:cs typeface="David" panose="020E0502060401010101" pitchFamily="34" charset="-79"/>
                        </a:rPr>
                        <a:t> </a:t>
                      </a:r>
                      <a:r>
                        <a:rPr lang="he-IL" sz="1800" dirty="0" smtClean="0">
                          <a:effectLst/>
                          <a:latin typeface="David" panose="020E0502060401010101" pitchFamily="34" charset="-79"/>
                          <a:ea typeface="Calibri" panose="020F0502020204030204" pitchFamily="34" charset="0"/>
                          <a:cs typeface="David" panose="020E0502060401010101" pitchFamily="34" charset="-79"/>
                        </a:rPr>
                        <a:t>פרטים </a:t>
                      </a:r>
                      <a:r>
                        <a:rPr lang="he-IL" sz="1800" dirty="0">
                          <a:effectLst/>
                          <a:latin typeface="David" panose="020E0502060401010101" pitchFamily="34" charset="-79"/>
                          <a:ea typeface="Calibri" panose="020F0502020204030204" pitchFamily="34" charset="0"/>
                          <a:cs typeface="David" panose="020E0502060401010101" pitchFamily="34" charset="-79"/>
                        </a:rPr>
                        <a:t>בדבר שיעור </a:t>
                      </a:r>
                      <a:r>
                        <a:rPr lang="he-IL" sz="1800" dirty="0" smtClean="0">
                          <a:effectLst/>
                          <a:latin typeface="David" panose="020E0502060401010101" pitchFamily="34" charset="-79"/>
                          <a:ea typeface="Calibri" panose="020F0502020204030204" pitchFamily="34" charset="0"/>
                          <a:cs typeface="David" panose="020E0502060401010101" pitchFamily="34" charset="-79"/>
                        </a:rPr>
                        <a:t>התשואה</a:t>
                      </a:r>
                      <a:r>
                        <a:rPr lang="he-IL" sz="1800" baseline="0" dirty="0" smtClean="0">
                          <a:effectLst/>
                          <a:latin typeface="David" panose="020E0502060401010101" pitchFamily="34" charset="-79"/>
                          <a:ea typeface="Calibri" panose="020F0502020204030204" pitchFamily="34" charset="0"/>
                          <a:cs typeface="David" panose="020E0502060401010101" pitchFamily="34" charset="-79"/>
                        </a:rPr>
                        <a:t> ו</a:t>
                      </a:r>
                      <a:r>
                        <a:rPr lang="he-IL" sz="1800" dirty="0" smtClean="0">
                          <a:effectLst/>
                          <a:latin typeface="David" panose="020E0502060401010101" pitchFamily="34" charset="-79"/>
                          <a:ea typeface="Calibri" panose="020F0502020204030204" pitchFamily="34" charset="0"/>
                          <a:cs typeface="David" panose="020E0502060401010101" pitchFamily="34" charset="-79"/>
                        </a:rPr>
                        <a:t>עמלות </a:t>
                      </a:r>
                      <a:r>
                        <a:rPr lang="he-IL" sz="1800" dirty="0">
                          <a:effectLst/>
                          <a:latin typeface="David" panose="020E0502060401010101" pitchFamily="34" charset="-79"/>
                          <a:ea typeface="Calibri" panose="020F0502020204030204" pitchFamily="34" charset="0"/>
                          <a:cs typeface="David" panose="020E0502060401010101" pitchFamily="34" charset="-79"/>
                        </a:rPr>
                        <a:t>שגובה בעל הרישיון מהלווים ומהמלווים</a:t>
                      </a:r>
                      <a:r>
                        <a:rPr lang="he-IL" sz="1800" dirty="0" smtClean="0">
                          <a:effectLst/>
                          <a:latin typeface="David" panose="020E0502060401010101" pitchFamily="34" charset="-79"/>
                          <a:ea typeface="Calibri" panose="020F0502020204030204" pitchFamily="34" charset="0"/>
                          <a:cs typeface="David" panose="020E0502060401010101" pitchFamily="34" charset="-79"/>
                        </a:rPr>
                        <a:t>. </a:t>
                      </a:r>
                      <a:endParaRPr lang="en-US" sz="1800" dirty="0">
                        <a:effectLst/>
                        <a:latin typeface="David" panose="020E0502060401010101" pitchFamily="34" charset="-79"/>
                        <a:ea typeface="Calibri" panose="020F0502020204030204" pitchFamily="34" charset="0"/>
                        <a:cs typeface="David" panose="020E0502060401010101" pitchFamily="34" charset="-79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18031">
                <a:tc>
                  <a:txBody>
                    <a:bodyPr/>
                    <a:lstStyle/>
                    <a:p>
                      <a:pPr algn="r" rtl="1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he-IL" sz="1800" dirty="0" smtClean="0">
                          <a:effectLst/>
                          <a:latin typeface="David" panose="020E0502060401010101" pitchFamily="34" charset="-79"/>
                          <a:ea typeface="Calibri" panose="020F0502020204030204" pitchFamily="34" charset="0"/>
                          <a:cs typeface="David" panose="020E0502060401010101" pitchFamily="34" charset="-79"/>
                        </a:rPr>
                        <a:t>אגרות</a:t>
                      </a:r>
                      <a:endParaRPr lang="en-US" sz="1800" dirty="0">
                        <a:effectLst/>
                        <a:latin typeface="David" panose="020E0502060401010101" pitchFamily="34" charset="-79"/>
                        <a:ea typeface="Calibri" panose="020F0502020204030204" pitchFamily="34" charset="0"/>
                        <a:cs typeface="David" panose="020E0502060401010101" pitchFamily="34" charset="-79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he-IL" sz="1800" smtClean="0">
                          <a:effectLst/>
                          <a:latin typeface="David" panose="020E0502060401010101" pitchFamily="34" charset="-79"/>
                          <a:ea typeface="Calibri" panose="020F0502020204030204" pitchFamily="34" charset="0"/>
                          <a:cs typeface="David" panose="020E0502060401010101" pitchFamily="34" charset="-79"/>
                        </a:rPr>
                        <a:t>אגרה שנתית בסך של 50,000 </a:t>
                      </a:r>
                      <a:r>
                        <a:rPr lang="he-IL" sz="1800" dirty="0" smtClean="0">
                          <a:effectLst/>
                          <a:latin typeface="David" panose="020E0502060401010101" pitchFamily="34" charset="-79"/>
                          <a:ea typeface="Calibri" panose="020F0502020204030204" pitchFamily="34" charset="0"/>
                          <a:cs typeface="David" panose="020E0502060401010101" pitchFamily="34" charset="-79"/>
                        </a:rPr>
                        <a:t>₪ לפלטפורמה ו-2% מכל גיוס.</a:t>
                      </a:r>
                      <a:endParaRPr lang="en-US" sz="1800" dirty="0">
                        <a:effectLst/>
                        <a:latin typeface="David" panose="020E0502060401010101" pitchFamily="34" charset="-79"/>
                        <a:ea typeface="Calibri" panose="020F0502020204030204" pitchFamily="34" charset="0"/>
                        <a:cs typeface="David" panose="020E0502060401010101" pitchFamily="34" charset="-79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r" rtl="1">
                        <a:lnSpc>
                          <a:spcPct val="107000"/>
                        </a:lnSpc>
                        <a:spcAft>
                          <a:spcPts val="800"/>
                        </a:spcAft>
                        <a:buFont typeface="Arial" panose="020B0604020202020204" pitchFamily="34" charset="0"/>
                        <a:buNone/>
                        <a:tabLst>
                          <a:tab pos="457200" algn="l"/>
                        </a:tabLst>
                      </a:pPr>
                      <a:r>
                        <a:rPr lang="he-IL" sz="1800" dirty="0" smtClean="0">
                          <a:effectLst/>
                          <a:latin typeface="David" panose="020E0502060401010101" pitchFamily="34" charset="-79"/>
                          <a:ea typeface="Calibri" panose="020F0502020204030204" pitchFamily="34" charset="0"/>
                          <a:cs typeface="David" panose="020E0502060401010101" pitchFamily="34" charset="-79"/>
                        </a:rPr>
                        <a:t>אין</a:t>
                      </a:r>
                      <a:endParaRPr lang="en-US" sz="1800" dirty="0">
                        <a:effectLst/>
                        <a:latin typeface="David" panose="020E0502060401010101" pitchFamily="34" charset="-79"/>
                        <a:ea typeface="Calibri" panose="020F0502020204030204" pitchFamily="34" charset="0"/>
                        <a:cs typeface="David" panose="020E0502060401010101" pitchFamily="34" charset="-79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750135833"/>
      </p:ext>
    </p:extLst>
  </p:cSld>
  <p:clrMapOvr>
    <a:masterClrMapping/>
  </p:clrMapOvr>
  <p:transition>
    <p:cut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>
          <a:xfrm>
            <a:off x="911424" y="2348880"/>
            <a:ext cx="10515600" cy="4351338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he-IL" sz="11500" b="1" dirty="0">
                <a:solidFill>
                  <a:srgbClr val="1C4D5A"/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תודה רבה!</a:t>
            </a:r>
          </a:p>
        </p:txBody>
      </p:sp>
    </p:spTree>
    <p:extLst>
      <p:ext uri="{BB962C8B-B14F-4D97-AF65-F5344CB8AC3E}">
        <p14:creationId xmlns:p14="http://schemas.microsoft.com/office/powerpoint/2010/main" val="54424837"/>
      </p:ext>
    </p:extLst>
  </p:cSld>
  <p:clrMapOvr>
    <a:masterClrMapping/>
  </p:clrMapOvr>
  <p:transition>
    <p:cu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NET" val="4.0.30319.34209"/>
  <p:tag name="AS_OS" val="Microsoft Windows NT 6.2.9200.0"/>
  <p:tag name="AS_RELEASE_DATE" val="2016.01.27"/>
  <p:tag name="AS_TITLE" val="Aspose.Slides for .NET 2.0"/>
  <p:tag name="AS_VERSION" val="16.1.0.0"/>
</p:tagLst>
</file>

<file path=ppt/theme/theme1.xml><?xml version="1.0" encoding="utf-8"?>
<a:theme xmlns:a="http://schemas.openxmlformats.org/drawingml/2006/main" name="ערכת נושא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ערכת נושא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  <a:tileRect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  <a:tileRect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  <a:tileRect/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  <a:tileRect/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ערכת נושא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  <a:tileRect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  <a:tileRect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  <a:tileRect/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  <a:tileRect/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F931E205BBB08441AEFFEBF8ABB23DF1" ma:contentTypeVersion="0" ma:contentTypeDescription="Create a new document." ma:contentTypeScope="" ma:versionID="5e16b795bfa190b891513a8f9da45484">
  <xsd:schema xmlns:xsd="http://www.w3.org/2001/XMLSchema" xmlns:xs="http://www.w3.org/2001/XMLSchema" xmlns:p="http://schemas.microsoft.com/office/2006/metadata/properties" targetNamespace="http://schemas.microsoft.com/office/2006/metadata/properties" ma:root="true" ma:fieldsID="1b05d82d297216baf5b26c55225140df">
    <xsd:element name="properties">
      <xsd:complexType>
        <xsd:sequence>
          <xsd:element name="documentManagement">
            <xsd:complexType>
              <xsd:all/>
            </xsd:complexType>
          </xsd:element>
        </xsd:sequence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1604AD0A-CADE-441F-975F-C1CAC9DA9CCA}"/>
</file>

<file path=customXml/itemProps2.xml><?xml version="1.0" encoding="utf-8"?>
<ds:datastoreItem xmlns:ds="http://schemas.openxmlformats.org/officeDocument/2006/customXml" ds:itemID="{334AC94A-CA22-41B5-A180-895AF8174646}"/>
</file>

<file path=customXml/itemProps3.xml><?xml version="1.0" encoding="utf-8"?>
<ds:datastoreItem xmlns:ds="http://schemas.openxmlformats.org/officeDocument/2006/customXml" ds:itemID="{E16B98F0-2110-4EFF-9267-7ABFB45E7E7D}"/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1833</TotalTime>
  <Words>364</Words>
  <Application>Microsoft Office PowerPoint</Application>
  <PresentationFormat>מסך רחב</PresentationFormat>
  <Paragraphs>59</Paragraphs>
  <Slides>6</Slides>
  <Notes>3</Notes>
  <HiddenSlides>0</HiddenSlides>
  <MMClips>0</MMClips>
  <ScaleCrop>false</ScaleCrop>
  <HeadingPairs>
    <vt:vector size="6" baseType="variant">
      <vt:variant>
        <vt:lpstr>גופנים בשימוש</vt:lpstr>
      </vt:variant>
      <vt:variant>
        <vt:i4>6</vt:i4>
      </vt:variant>
      <vt:variant>
        <vt:lpstr>ערכת נושא</vt:lpstr>
      </vt:variant>
      <vt:variant>
        <vt:i4>1</vt:i4>
      </vt:variant>
      <vt:variant>
        <vt:lpstr>כותרות שקופיות</vt:lpstr>
      </vt:variant>
      <vt:variant>
        <vt:i4>6</vt:i4>
      </vt:variant>
    </vt:vector>
  </HeadingPairs>
  <TitlesOfParts>
    <vt:vector size="13" baseType="lpstr">
      <vt:lpstr>Arial</vt:lpstr>
      <vt:lpstr>Calibri</vt:lpstr>
      <vt:lpstr>Calibri Light</vt:lpstr>
      <vt:lpstr>David</vt:lpstr>
      <vt:lpstr>Times New Roman</vt:lpstr>
      <vt:lpstr>Wingdings</vt:lpstr>
      <vt:lpstr>ערכת נושא Office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</vt:vector>
  </TitlesOfParts>
  <Manager/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מחלקת תאגידים  ישיבת מחלקה - ינואר 2017</dc:title>
  <dc:creator>Ilan Tzioni</dc:creator>
  <cp:lastModifiedBy>Avital Krupnik</cp:lastModifiedBy>
  <cp:revision>251</cp:revision>
  <cp:lastPrinted>2017-05-24T07:29:22Z</cp:lastPrinted>
  <dcterms:created xsi:type="dcterms:W3CDTF">2017-01-14T19:31:48Z</dcterms:created>
  <dcterms:modified xsi:type="dcterms:W3CDTF">2017-05-25T08:20:31Z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0x010100F931E205BBB08441AEFFEBF8ABB23DF1</vt:lpwstr>
  </property>
  <property fmtid="{D5CDD505-2E9C-101B-9397-08002B2CF9AE}" pid="3" name="SanhedrinDocumentType">
    <vt:r8>88</vt:r8>
  </property>
  <property fmtid="{D5CDD505-2E9C-101B-9397-08002B2CF9AE}" pid="4" name="SanhedrinItemID">
    <vt:r8>2017458</vt:r8>
  </property>
</Properties>
</file>