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entation.xml" ContentType="application/vnd.openxmlformats-officedocument.presentationml.presentation.main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Masters/slideMaster7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33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7.xml" ContentType="application/vnd.openxmlformats-officedocument.themeOverr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4.xml" ContentType="application/vnd.openxmlformats-officedocument.themeOverride+xml"/>
  <Override PartName="/ppt/theme/themeOverride13.xml" ContentType="application/vnd.openxmlformats-officedocument.themeOverride+xml"/>
  <Override PartName="/ppt/theme/themeOverride12.xml" ContentType="application/vnd.openxmlformats-officedocument.themeOverride+xml"/>
  <Override PartName="/ppt/charts/chart1.xml" ContentType="application/vnd.openxmlformats-officedocument.drawingml.chart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charts/chart2.xml" ContentType="application/vnd.openxmlformats-officedocument.drawingml.chart+xml"/>
  <Override PartName="/ppt/theme/themeOverride10.xml" ContentType="application/vnd.openxmlformats-officedocument.themeOverride+xml"/>
  <Override PartName="/ppt/charts/chart3.xml" ContentType="application/vnd.openxmlformats-officedocument.drawingml.chart+xml"/>
  <Override PartName="/ppt/theme/themeOverride11.xml" ContentType="application/vnd.openxmlformats-officedocument.themeOverride+xml"/>
  <Override PartName="/ppt/theme/themeOverride6.xml" ContentType="application/vnd.openxmlformats-officedocument.themeOverride+xml"/>
  <Override PartName="/ppt/theme/themeOverride5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Override4.xml" ContentType="application/vnd.openxmlformats-officedocument.themeOverride+xml"/>
  <Override PartName="/ppt/theme/themeOverride3.xml" ContentType="application/vnd.openxmlformats-officedocument.themeOverride+xml"/>
  <Override PartName="/ppt/theme/theme8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84" r:id="rId3"/>
    <p:sldMasterId id="2147483697" r:id="rId4"/>
    <p:sldMasterId id="2147483709" r:id="rId5"/>
    <p:sldMasterId id="2147483721" r:id="rId6"/>
    <p:sldMasterId id="2147483733" r:id="rId7"/>
  </p:sldMasterIdLst>
  <p:notesMasterIdLst>
    <p:notesMasterId r:id="rId36"/>
  </p:notesMasterIdLst>
  <p:sldIdLst>
    <p:sldId id="273" r:id="rId8"/>
    <p:sldId id="257" r:id="rId9"/>
    <p:sldId id="258" r:id="rId10"/>
    <p:sldId id="267" r:id="rId11"/>
    <p:sldId id="266" r:id="rId12"/>
    <p:sldId id="264" r:id="rId13"/>
    <p:sldId id="259" r:id="rId14"/>
    <p:sldId id="268" r:id="rId15"/>
    <p:sldId id="260" r:id="rId16"/>
    <p:sldId id="261" r:id="rId17"/>
    <p:sldId id="262" r:id="rId18"/>
    <p:sldId id="275" r:id="rId19"/>
    <p:sldId id="270" r:id="rId20"/>
    <p:sldId id="278" r:id="rId21"/>
    <p:sldId id="272" r:id="rId22"/>
    <p:sldId id="279" r:id="rId23"/>
    <p:sldId id="280" r:id="rId24"/>
    <p:sldId id="276" r:id="rId25"/>
    <p:sldId id="271" r:id="rId26"/>
    <p:sldId id="277" r:id="rId27"/>
    <p:sldId id="282" r:id="rId28"/>
    <p:sldId id="283" r:id="rId29"/>
    <p:sldId id="263" r:id="rId30"/>
    <p:sldId id="265" r:id="rId31"/>
    <p:sldId id="274" r:id="rId32"/>
    <p:sldId id="269" r:id="rId33"/>
    <p:sldId id="281" r:id="rId34"/>
    <p:sldId id="284" r:id="rId35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65413" autoAdjust="0"/>
    <p:restoredTop sz="94629" autoAdjust="0"/>
  </p:normalViewPr>
  <p:slideViewPr>
    <p:cSldViewPr>
      <p:cViewPr varScale="1">
        <p:scale>
          <a:sx n="70" d="100"/>
          <a:sy n="70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heme" Target="theme/theme1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customXml" Target="../customXml/item2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customXml" Target="../customXml/item3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8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10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he-IL" sz="1200"/>
              <a:t>שיעורי היארעות סרטן לפי מין וקבוצת אוכלוסייה, ישראל 2014</a:t>
            </a:r>
          </a:p>
        </c:rich>
      </c:tx>
      <c:layout/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3"/>
            <c:invertIfNegative val="0"/>
            <c:bubble3D val="0"/>
            <c:spPr>
              <a:pattFill prst="dkDnDiag">
                <a:fgClr>
                  <a:schemeClr val="accent1">
                    <a:lumMod val="75000"/>
                  </a:schemeClr>
                </a:fgClr>
                <a:bgClr>
                  <a:schemeClr val="bg1"/>
                </a:bgClr>
              </a:pattFill>
            </c:spPr>
          </c:dPt>
          <c:dPt>
            <c:idx val="4"/>
            <c:invertIfNegative val="0"/>
            <c:bubble3D val="0"/>
            <c:spPr>
              <a:pattFill prst="dkDnDiag">
                <a:fgClr>
                  <a:srgbClr val="FFC000"/>
                </a:fgClr>
                <a:bgClr>
                  <a:schemeClr val="bg1"/>
                </a:bgClr>
              </a:pattFill>
            </c:spPr>
          </c:dPt>
          <c:dPt>
            <c:idx val="5"/>
            <c:invertIfNegative val="0"/>
            <c:bubble3D val="0"/>
            <c:spPr>
              <a:pattFill prst="dkDnDiag">
                <a:fgClr>
                  <a:srgbClr val="C00000"/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2.0463847203274238E-2"/>
                  <c:y val="-1.4020329477742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3642564802182853E-2"/>
                  <c:y val="-2.45355765860497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2737608003638016E-2"/>
                  <c:y val="-3.50508236943568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0950432014552073E-3"/>
                  <c:y val="-1.4020329477742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8190086402910498E-2"/>
                  <c:y val="-1.4020329477742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1368804001819008E-2"/>
                  <c:y val="-1.05152471083070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'[עדכון 2014.xlsx]היארעות 2014'!$A$1:$F$2</c:f>
              <c:multiLvlStrCache>
                <c:ptCount val="6"/>
                <c:lvl>
                  <c:pt idx="0">
                    <c:v>יהודים</c:v>
                  </c:pt>
                  <c:pt idx="1">
                    <c:v>ערבים</c:v>
                  </c:pt>
                  <c:pt idx="2">
                    <c:v>אחרים</c:v>
                  </c:pt>
                  <c:pt idx="3">
                    <c:v>יהודיות</c:v>
                  </c:pt>
                  <c:pt idx="4">
                    <c:v>ערביות</c:v>
                  </c:pt>
                  <c:pt idx="5">
                    <c:v>אחרות</c:v>
                  </c:pt>
                </c:lvl>
                <c:lvl>
                  <c:pt idx="0">
                    <c:v>גברים</c:v>
                  </c:pt>
                  <c:pt idx="3">
                    <c:v>נשים </c:v>
                  </c:pt>
                </c:lvl>
              </c:multiLvlStrCache>
            </c:multiLvlStrRef>
          </c:cat>
          <c:val>
            <c:numRef>
              <c:f>'[עדכון 2014.xlsx]היארעות 2014'!$A$3:$F$3</c:f>
              <c:numCache>
                <c:formatCode>General</c:formatCode>
                <c:ptCount val="6"/>
                <c:pt idx="0">
                  <c:v>238.8</c:v>
                </c:pt>
                <c:pt idx="1">
                  <c:v>191.5</c:v>
                </c:pt>
                <c:pt idx="2">
                  <c:v>324.89999999999998</c:v>
                </c:pt>
                <c:pt idx="3">
                  <c:v>254.6</c:v>
                </c:pt>
                <c:pt idx="4">
                  <c:v>164.8</c:v>
                </c:pt>
                <c:pt idx="5">
                  <c:v>266.10000000000002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0578944"/>
        <c:axId val="24576000"/>
        <c:axId val="0"/>
      </c:bar3DChart>
      <c:catAx>
        <c:axId val="30578944"/>
        <c:scaling>
          <c:orientation val="minMax"/>
        </c:scaling>
        <c:delete val="0"/>
        <c:axPos val="b"/>
        <c:majorTickMark val="out"/>
        <c:minorTickMark val="none"/>
        <c:tickLblPos val="nextTo"/>
        <c:crossAx val="24576000"/>
        <c:crosses val="autoZero"/>
        <c:auto val="1"/>
        <c:lblAlgn val="ctr"/>
        <c:lblOffset val="100"/>
        <c:noMultiLvlLbl val="0"/>
      </c:catAx>
      <c:valAx>
        <c:axId val="2457600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e-IL"/>
                  <a:t>שיעור מתוקנן לגיל ל-100,000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05789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he-IL" sz="1200"/>
              <a:t>שיעורי תמותה מסרטן לפי מין וקבוצת אוכלוסייה, ישראל 2014</a:t>
            </a:r>
          </a:p>
        </c:rich>
      </c:tx>
      <c:layout>
        <c:manualLayout>
          <c:xMode val="edge"/>
          <c:yMode val="edge"/>
          <c:x val="0.18601275179457991"/>
          <c:y val="1.0351966873706004E-2"/>
        </c:manualLayout>
      </c:layout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pattFill prst="dkUpDiag">
                <a:fgClr>
                  <a:schemeClr val="accent5">
                    <a:lumMod val="75000"/>
                  </a:schemeClr>
                </a:fgClr>
                <a:bgClr>
                  <a:schemeClr val="bg1"/>
                </a:bgClr>
              </a:patt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pattFill prst="dkDnDiag">
                <a:fgClr>
                  <a:schemeClr val="accent4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c:spPr>
          </c:dPt>
          <c:dPt>
            <c:idx val="5"/>
            <c:invertIfNegative val="0"/>
            <c:bubble3D val="0"/>
            <c:spPr>
              <a:pattFill prst="dkDnDiag">
                <a:fgClr>
                  <a:schemeClr val="accent6">
                    <a:lumMod val="75000"/>
                  </a:schemeClr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2.2222222222222195E-2"/>
                  <c:y val="-9.25925925925925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3888888888888888E-2"/>
                  <c:y val="-1.38888888888888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888888888888888E-2"/>
                  <c:y val="-9.25925925925925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2222222222222223E-2"/>
                  <c:y val="-1.851851851851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6666666666666666E-2"/>
                  <c:y val="-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3888888888888888E-2"/>
                  <c:y val="-1.8518518518518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'[עדכון 2014.xlsx]תמותה 2014'!$A$1:$F$2</c:f>
              <c:multiLvlStrCache>
                <c:ptCount val="6"/>
                <c:lvl>
                  <c:pt idx="0">
                    <c:v>יהודים</c:v>
                  </c:pt>
                  <c:pt idx="1">
                    <c:v>ערבים</c:v>
                  </c:pt>
                  <c:pt idx="2">
                    <c:v>אחרים</c:v>
                  </c:pt>
                  <c:pt idx="3">
                    <c:v>יהודיות</c:v>
                  </c:pt>
                  <c:pt idx="4">
                    <c:v>ערביות</c:v>
                  </c:pt>
                  <c:pt idx="5">
                    <c:v>אחרות</c:v>
                  </c:pt>
                </c:lvl>
                <c:lvl>
                  <c:pt idx="0">
                    <c:v>גברים</c:v>
                  </c:pt>
                  <c:pt idx="3">
                    <c:v>נשים </c:v>
                  </c:pt>
                </c:lvl>
              </c:multiLvlStrCache>
            </c:multiLvlStrRef>
          </c:cat>
          <c:val>
            <c:numRef>
              <c:f>'[עדכון 2014.xlsx]תמותה 2014'!$A$3:$F$3</c:f>
              <c:numCache>
                <c:formatCode>General</c:formatCode>
                <c:ptCount val="6"/>
                <c:pt idx="0">
                  <c:v>94.9</c:v>
                </c:pt>
                <c:pt idx="1">
                  <c:v>110.6</c:v>
                </c:pt>
                <c:pt idx="2">
                  <c:v>133</c:v>
                </c:pt>
                <c:pt idx="3">
                  <c:v>80.099999999999994</c:v>
                </c:pt>
                <c:pt idx="4">
                  <c:v>67.3</c:v>
                </c:pt>
                <c:pt idx="5">
                  <c:v>75.400000000000006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608768"/>
        <c:axId val="24610304"/>
        <c:axId val="0"/>
      </c:bar3DChart>
      <c:catAx>
        <c:axId val="24608768"/>
        <c:scaling>
          <c:orientation val="minMax"/>
        </c:scaling>
        <c:delete val="0"/>
        <c:axPos val="b"/>
        <c:majorTickMark val="out"/>
        <c:minorTickMark val="none"/>
        <c:tickLblPos val="nextTo"/>
        <c:crossAx val="24610304"/>
        <c:crosses val="autoZero"/>
        <c:auto val="1"/>
        <c:lblAlgn val="ctr"/>
        <c:lblOffset val="100"/>
        <c:noMultiLvlLbl val="0"/>
      </c:catAx>
      <c:valAx>
        <c:axId val="2461030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e-IL"/>
                  <a:t>שיעור מתוקנן לגיל ל-100,000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246087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he-IL" sz="1000"/>
              <a:t>פרופורצית סוגי הסרטן הנקשרים לעישון מכלל אבחנות הסרטן החדשות, ישראל, 1990, 2013, לפי מין וקבוצת אוכלוסיה</a:t>
            </a:r>
          </a:p>
        </c:rich>
      </c:tx>
      <c:layout/>
      <c:overlay val="0"/>
    </c:title>
    <c:autoTitleDeleted val="0"/>
    <c:view3D>
      <c:rotX val="15"/>
      <c:rotY val="34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420290034500404"/>
          <c:y val="0.16381567168968741"/>
          <c:w val="0.84697110384786811"/>
          <c:h val="0.7038522211750558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1990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C000"/>
              </a:solidFill>
            </c:spPr>
          </c:dPt>
          <c:dLbls>
            <c:dLbl>
              <c:idx val="2"/>
              <c:layout>
                <c:manualLayout>
                  <c:x val="-2.8825995807127882E-2"/>
                  <c:y val="-4.2900042900042897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964360587002098E-2"/>
                  <c:y val="-2.574002574002573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8343815513626932E-2"/>
                  <c:y val="-1.287001287001279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גיליון1!$A$2:$A$6</c:f>
              <c:strCache>
                <c:ptCount val="5"/>
                <c:pt idx="0">
                  <c:v>כל האוכלוסייה</c:v>
                </c:pt>
                <c:pt idx="1">
                  <c:v>גברים יהודים</c:v>
                </c:pt>
                <c:pt idx="2">
                  <c:v>גברים ערבים</c:v>
                </c:pt>
                <c:pt idx="3">
                  <c:v>נשים יהודיות</c:v>
                </c:pt>
                <c:pt idx="4">
                  <c:v>נשים ערביות</c:v>
                </c:pt>
              </c:strCache>
            </c:strRef>
          </c:cat>
          <c:val>
            <c:numRef>
              <c:f>גיליון1!$B$2:$B$6</c:f>
              <c:numCache>
                <c:formatCode>General</c:formatCode>
                <c:ptCount val="5"/>
                <c:pt idx="0">
                  <c:v>43.9</c:v>
                </c:pt>
                <c:pt idx="1">
                  <c:v>59</c:v>
                </c:pt>
                <c:pt idx="2">
                  <c:v>56.2</c:v>
                </c:pt>
                <c:pt idx="3">
                  <c:v>31.3</c:v>
                </c:pt>
                <c:pt idx="4">
                  <c:v>27.8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2013</c:v>
                </c:pt>
              </c:strCache>
            </c:strRef>
          </c:tx>
          <c:spPr>
            <a:pattFill prst="dk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</c:spPr>
          <c:invertIfNegative val="0"/>
          <c:dPt>
            <c:idx val="0"/>
            <c:invertIfNegative val="0"/>
            <c:bubble3D val="0"/>
            <c:spPr>
              <a:pattFill prst="dkUpDiag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</c:spPr>
          </c:dPt>
          <c:dPt>
            <c:idx val="1"/>
            <c:invertIfNegative val="0"/>
            <c:bubble3D val="0"/>
            <c:spPr>
              <a:pattFill prst="dkUpDiag">
                <a:fgClr>
                  <a:schemeClr val="accent4">
                    <a:lumMod val="75000"/>
                  </a:schemeClr>
                </a:fgClr>
                <a:bgClr>
                  <a:schemeClr val="bg1"/>
                </a:bgClr>
              </a:pattFill>
            </c:spPr>
          </c:dPt>
          <c:dPt>
            <c:idx val="3"/>
            <c:invertIfNegative val="0"/>
            <c:bubble3D val="0"/>
            <c:spPr>
              <a:pattFill prst="dkUpDiag">
                <a:fgClr>
                  <a:srgbClr val="C00000"/>
                </a:fgClr>
                <a:bgClr>
                  <a:schemeClr val="bg1"/>
                </a:bgClr>
              </a:pattFill>
            </c:spPr>
          </c:dPt>
          <c:dPt>
            <c:idx val="4"/>
            <c:invertIfNegative val="0"/>
            <c:bubble3D val="0"/>
            <c:spPr>
              <a:pattFill prst="dkUpDiag">
                <a:fgClr>
                  <a:srgbClr val="FFC000"/>
                </a:fgClr>
                <a:bgClr>
                  <a:schemeClr val="bg1"/>
                </a:bgClr>
              </a:patt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גיליון1!$A$2:$A$6</c:f>
              <c:strCache>
                <c:ptCount val="5"/>
                <c:pt idx="0">
                  <c:v>כל האוכלוסייה</c:v>
                </c:pt>
                <c:pt idx="1">
                  <c:v>גברים יהודים</c:v>
                </c:pt>
                <c:pt idx="2">
                  <c:v>גברים ערבים</c:v>
                </c:pt>
                <c:pt idx="3">
                  <c:v>נשים יהודיות</c:v>
                </c:pt>
                <c:pt idx="4">
                  <c:v>נשים ערביות</c:v>
                </c:pt>
              </c:strCache>
            </c:strRef>
          </c:cat>
          <c:val>
            <c:numRef>
              <c:f>גיליון1!$C$2:$C$6</c:f>
              <c:numCache>
                <c:formatCode>General</c:formatCode>
                <c:ptCount val="5"/>
                <c:pt idx="0">
                  <c:v>38.299999999999997</c:v>
                </c:pt>
                <c:pt idx="1">
                  <c:v>50.7</c:v>
                </c:pt>
                <c:pt idx="2">
                  <c:v>60.5</c:v>
                </c:pt>
                <c:pt idx="3">
                  <c:v>27.6</c:v>
                </c:pt>
                <c:pt idx="4">
                  <c:v>24.6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0130944"/>
        <c:axId val="30132480"/>
        <c:axId val="0"/>
      </c:bar3DChart>
      <c:catAx>
        <c:axId val="30130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0132480"/>
        <c:crosses val="autoZero"/>
        <c:auto val="1"/>
        <c:lblAlgn val="ctr"/>
        <c:lblOffset val="100"/>
        <c:noMultiLvlLbl val="0"/>
      </c:catAx>
      <c:valAx>
        <c:axId val="30132480"/>
        <c:scaling>
          <c:orientation val="minMax"/>
        </c:scaling>
        <c:delete val="0"/>
        <c:axPos val="r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אחוז מכלל אבחנות הסרטן החדשות</a:t>
                </a:r>
              </a:p>
            </c:rich>
          </c:tx>
          <c:layout>
            <c:manualLayout>
              <c:xMode val="edge"/>
              <c:yMode val="edge"/>
              <c:x val="0.96099928131454848"/>
              <c:y val="0.2231274643048539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0130944"/>
        <c:crosses val="max"/>
        <c:crossBetween val="between"/>
      </c:valAx>
      <c:spPr>
        <a:noFill/>
        <a:ln w="25410">
          <a:noFill/>
        </a:ln>
      </c:spPr>
    </c:plotArea>
    <c:legend>
      <c:legendPos val="t"/>
      <c:layout>
        <c:manualLayout>
          <c:xMode val="edge"/>
          <c:yMode val="edge"/>
          <c:x val="0.76501727865179181"/>
          <c:y val="0.16731001648049806"/>
          <c:w val="0.20895902040301073"/>
          <c:h val="7.757588440979759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en-US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69371-4C69-4CE5-8055-2F2991F416F5}" type="datetimeFigureOut">
              <a:rPr lang="en-US" smtClean="0"/>
              <a:t>5/28/2017</a:t>
            </a:fld>
            <a:endParaRPr lang="en-US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8DD980-68B8-4349-90C4-3425208F3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219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פתחו</a:t>
            </a:r>
            <a:r>
              <a:rPr lang="he-IL" baseline="0" dirty="0" smtClean="0"/>
              <a:t> בחיוך, הציגו את עצמכם בשם וספרו שהגעתם מהאגודה למלחמה בסרטן. </a:t>
            </a:r>
            <a:endParaRPr lang="he-IL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335AB-6E17-46FE-B1B1-C9BDB0750B19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219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* מנתונים חלקיים בלבד, שנאספו מחלק מחברות הטבק הגדולות, 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המשך המגמה של עלייה חדה בהשקעה בפרסומות ובמשחקים אינטראקטיביים באינטרנט לרבות הפניות לרשת החברתית </a:t>
            </a:r>
            <a:r>
              <a:rPr lang="he-IL" dirty="0" err="1" smtClean="0"/>
              <a:t>פייסבוק</a:t>
            </a:r>
            <a:r>
              <a:rPr lang="he-IL" dirty="0" smtClean="0"/>
              <a:t>. </a:t>
            </a:r>
          </a:p>
          <a:p>
            <a:r>
              <a:rPr lang="he-IL" dirty="0" smtClean="0"/>
              <a:t>תעשיית הסיגריות מנצלת בדרך זו את הפרצות בחקיקה הקיימת</a:t>
            </a:r>
          </a:p>
          <a:p>
            <a:r>
              <a:rPr lang="he-IL" dirty="0" smtClean="0"/>
              <a:t>לצורך שימוש באמצעי הנגיש, הנפוץ, הזול והזמין להעברת מסרים ממוקדים ומוכוונים</a:t>
            </a:r>
          </a:p>
          <a:p>
            <a:r>
              <a:rPr lang="he-IL" dirty="0" smtClean="0"/>
              <a:t>לצעירים.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9335AB-6E17-46FE-B1B1-C9BDB0750B19}" type="slidenum">
              <a:rPr lang="he-IL" smtClean="0">
                <a:solidFill>
                  <a:prstClr val="black"/>
                </a:solidFill>
              </a:rPr>
              <a:pPr/>
              <a:t>25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237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wmf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702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3854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21327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131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017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559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0287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9992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3207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032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4767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3773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srgbClr val="1F497D"/>
              </a:solidFill>
            </a:endParaRPr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>
            <a:noAutofit/>
          </a:bodyPr>
          <a:lstStyle>
            <a:lvl1pPr marL="0" indent="0" algn="ctr">
              <a:buNone/>
              <a:defRPr sz="4500" b="1" cap="all" spc="250" baseline="0">
                <a:solidFill>
                  <a:schemeClr val="tx2"/>
                </a:solidFill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dirty="0" smtClean="0"/>
              <a:t>לחץ כדי לערוך סגנון כותרת משנה של תבנית בסיס</a:t>
            </a:r>
            <a:endParaRPr kumimoji="0" lang="en-US" dirty="0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+mj-cs"/>
              </a:defRPr>
            </a:lvl1pPr>
          </a:lstStyle>
          <a:p>
            <a:endParaRPr lang="he-IL" dirty="0">
              <a:solidFill>
                <a:srgbClr val="1F497D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1800200" cy="365760"/>
          </a:xfrm>
        </p:spPr>
        <p:txBody>
          <a:bodyPr/>
          <a:lstStyle/>
          <a:p>
            <a:pPr algn="ctr"/>
            <a:r>
              <a:rPr lang="he-IL" dirty="0" smtClean="0"/>
              <a:t>                             </a:t>
            </a:r>
            <a:r>
              <a:rPr lang="he-IL" sz="1600" dirty="0" smtClean="0"/>
              <a:t>©  </a:t>
            </a:r>
            <a:endParaRPr lang="he-IL" sz="1600" dirty="0"/>
          </a:p>
        </p:txBody>
      </p:sp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tx2"/>
                </a:solidFill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pic>
        <p:nvPicPr>
          <p:cNvPr id="2055" name="Picture 7" descr="http://www.dreambank.org/images/facebook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4" y="6391656"/>
            <a:ext cx="307848" cy="30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תמונה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0" y="283574"/>
            <a:ext cx="1475198" cy="1202140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7"/>
          <a:stretch/>
        </p:blipFill>
        <p:spPr bwMode="auto">
          <a:xfrm>
            <a:off x="7020272" y="380753"/>
            <a:ext cx="1492201" cy="1464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398" y="2169691"/>
            <a:ext cx="537204" cy="50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261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 dirty="0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041158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לבן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אליפסה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אליפסה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pic>
        <p:nvPicPr>
          <p:cNvPr id="21" name="תמונה 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  <p:sp>
        <p:nvSpPr>
          <p:cNvPr id="23" name="TextBox 22"/>
          <p:cNvSpPr txBox="1"/>
          <p:nvPr userDrawn="1"/>
        </p:nvSpPr>
        <p:spPr>
          <a:xfrm>
            <a:off x="899592" y="6381328"/>
            <a:ext cx="100811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solidFill>
                  <a:prstClr val="black"/>
                </a:solidFill>
              </a:rPr>
              <a:t>©</a:t>
            </a:r>
          </a:p>
        </p:txBody>
      </p:sp>
      <p:pic>
        <p:nvPicPr>
          <p:cNvPr id="22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832" y="2236999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4179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ציין מיקום תוכן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12" name="מציין מיקום תוכן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707692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חבר ישר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he-IL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מציין מיקום תוכן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6" name="מציין מיקום תוכן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25" name="אליפסה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אליפסה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23" name="כותרת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29" name="תמונה 2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  <p:sp>
        <p:nvSpPr>
          <p:cNvPr id="32" name="TextBox 31"/>
          <p:cNvSpPr txBox="1"/>
          <p:nvPr userDrawn="1"/>
        </p:nvSpPr>
        <p:spPr>
          <a:xfrm>
            <a:off x="899592" y="6381328"/>
            <a:ext cx="100811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solidFill>
                  <a:prstClr val="black"/>
                </a:solidFill>
              </a:rPr>
              <a:t>©</a:t>
            </a:r>
          </a:p>
        </p:txBody>
      </p:sp>
      <p:pic>
        <p:nvPicPr>
          <p:cNvPr id="28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451" y="1059435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2629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57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לבן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לבן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8E98EBF-0E72-4BBB-8FC8-4171FDB8053F}" type="slidenum">
              <a:rPr lang="he-IL" smtClean="0"/>
              <a:pPr/>
              <a:t>‹#›</a:t>
            </a:fld>
            <a:endParaRPr lang="he-IL"/>
          </a:p>
        </p:txBody>
      </p:sp>
      <p:pic>
        <p:nvPicPr>
          <p:cNvPr id="11" name="תמונה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74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לבן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מציין מיקום תוכן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10" name="אליפסה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אליפסה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he-IL" dirty="0"/>
          </a:p>
        </p:txBody>
      </p:sp>
      <p:pic>
        <p:nvPicPr>
          <p:cNvPr id="23" name="תמונה 2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  <p:sp>
        <p:nvSpPr>
          <p:cNvPr id="22" name="TextBox 21"/>
          <p:cNvSpPr txBox="1"/>
          <p:nvPr userDrawn="1"/>
        </p:nvSpPr>
        <p:spPr>
          <a:xfrm>
            <a:off x="971600" y="6381328"/>
            <a:ext cx="100811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solidFill>
                  <a:prstClr val="black"/>
                </a:solidFill>
              </a:rPr>
              <a:t>©</a:t>
            </a:r>
          </a:p>
        </p:txBody>
      </p:sp>
      <p:pic>
        <p:nvPicPr>
          <p:cNvPr id="25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643" y="361903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5008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מחבר ישר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אליפסה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אליפסה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he-IL"/>
          </a:p>
        </p:txBody>
      </p:sp>
      <p:pic>
        <p:nvPicPr>
          <p:cNvPr id="24" name="תמונה 2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  <p:sp>
        <p:nvSpPr>
          <p:cNvPr id="26" name="TextBox 25"/>
          <p:cNvSpPr txBox="1"/>
          <p:nvPr userDrawn="1"/>
        </p:nvSpPr>
        <p:spPr>
          <a:xfrm>
            <a:off x="971600" y="6381328"/>
            <a:ext cx="100811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solidFill>
                  <a:prstClr val="black"/>
                </a:solidFill>
              </a:rPr>
              <a:t>©</a:t>
            </a:r>
          </a:p>
        </p:txBody>
      </p:sp>
      <p:pic>
        <p:nvPicPr>
          <p:cNvPr id="25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176" y="354090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598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23909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מלבן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16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488" y="3038074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8380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עם פינות אלכסוניות מעוגלות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5" name="מציין מיקום של תאריך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193C523-B247-46DC-A3F2-B8779659CD26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  <p:sp>
        <p:nvSpPr>
          <p:cNvPr id="7" name="מציין מיקום של כותרת תחתונה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4224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8A15DF-2083-47A4-A013-176B0B45DDA1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761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232155C9-DB0A-4C60-A53E-5588D54F08A8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  <p:sp>
        <p:nvSpPr>
          <p:cNvPr id="7" name="מציין מיקום של כותרת תחתונה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7458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029B9B-446A-44BA-86F7-3E540186CE2E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4726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9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9405AB-0C3C-4970-B067-0FBB93A5F7C8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5858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073589-A80B-4EDB-91D7-6A18282D4CFD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974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תחתונה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מציין מיקום של תאריך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0EA01-71B9-43F3-BE46-E12B56DECF5D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2876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תאריך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מציין מיקום של מספר שקופית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8C4DC450-611F-45E5-8949-5861FA3E908A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  <p:sp>
        <p:nvSpPr>
          <p:cNvPr id="8" name="מציין מיקום של כותרת תחתונה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72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3" name="מציין מיקום של תמונה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he-IL" noProof="0" smtClean="0"/>
              <a:t>לחץ על הסמל כדי להוסיף תמונה</a:t>
            </a:r>
            <a:endParaRPr lang="en-US" noProof="0" dirty="0"/>
          </a:p>
        </p:txBody>
      </p:sp>
      <p:sp>
        <p:nvSpPr>
          <p:cNvPr id="5" name="מציין מיקום של תאריך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A392B2A-E35A-4227-AE64-7664D1889850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  <p:sp>
        <p:nvSpPr>
          <p:cNvPr id="7" name="מציין מיקום של כותרת תחתונה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1146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כותרת תחתונה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מציין מיקום של תאריך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D9F7-1F35-435E-8803-5412FAFB0574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017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כותרת תחתונה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מציין מיקום של תאריך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C4796-DB23-4A6A-8451-799FA642A693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8030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he-IL" noProof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69F8D-51F1-4108-87B7-103BCCFCFF6D}" type="slidenum">
              <a:rPr lang="he-IL">
                <a:solidFill>
                  <a:srgbClr val="EAEBDE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7341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שולש שווה שוקיים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5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84EA46F-DB40-4CFF-A086-750BFBBC11A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14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1C1BB-F832-4C05-8714-1B63B4262E5B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9293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שולש ישר-זווית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שולש שווה שוקיים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8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C7090-5772-421D-8CFA-5B3B7BAEFEA2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6167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90E0-CE49-46A8-9EDF-316A7BB612C8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878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68E86F9-B18B-47BB-87A4-F56A9A90711C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623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92FCC-1010-4EC8-AB80-F3BF3C810D87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1924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332FE-75D7-4FA0-9FEE-1381E7D08497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8031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F4EB10DA-A633-4435-B09A-897236A6C52D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766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he-IL" noProof="0" smtClean="0"/>
              <a:t>לחץ על הסמל כדי להוסיף תמונה</a:t>
            </a:r>
            <a:endParaRPr lang="en-US" noProof="0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C00F3FF1-E55D-41DD-85DE-B41D904011EC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395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4CB04-A37A-40A5-AE73-0C58DD8CB7D7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95979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98748-6DD4-4910-B87C-799F05AB5D10}" type="slidenum">
              <a:rPr lang="he-IL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183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שולש שווה שוקיים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he-IL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שולש ישר-זווית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משולש שווה שוקיים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cxnSp>
        <p:nvCxnSpPr>
          <p:cNvPr id="11" name="מחבר ישר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83E09-041C-4131-A8BE-34EA89DED164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6E9E7-A2D8-43B0-803F-65B2C13EB19B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11910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B2660-E530-4EA4-B2D7-9B62F9C5FC89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3A8DD-CFA4-44E3-A1F1-C361126DFFD7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68437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F0F73-8E3C-49A7-A54B-F5D4614A2624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E720F-9C8D-4251-8442-05F7D4B9EE73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9322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D9DE9-724B-414F-85DA-D543B195EE6F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E61DA-AC3C-4B21-B79D-DC0A07736E4C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15566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EFA02-C795-47C0-B1FD-1BA879CFDA65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1978E-6516-4A68-8C8E-F09589C1D44A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56045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452DD-4294-4A5B-9E02-9CE1D8770A74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B43CD-9711-457B-BED2-7A9D7C5DA6AA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00799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957B1-20A0-471E-904C-AB1FBC378EB7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25C29-FB91-401F-B708-B85C26933B32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22248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189EB-9C12-46D9-A959-C088A3BF6BEE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84AC3-0567-434D-94A6-A8A8CB822E91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10581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 rtlCol="0"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smtClean="0"/>
              <a:t>לחץ על הסמל כדי להוסיף תמונה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8482-9DBE-4A4E-A670-877E23B272A6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6385D-1EEA-4518-A029-C47974C49F4F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2812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7538B-B3E3-4479-B0A4-660DDF07DCA4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9910B-C117-49B5-B9B7-45D0F7453165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33531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FC892-345D-4FB5-97FB-3F9B015F4773}" type="datetimeFigureOut">
              <a:rPr lang="en-US">
                <a:solidFill>
                  <a:srgbClr val="FFFFFF"/>
                </a:solidFill>
              </a:rPr>
              <a:pPr>
                <a:defRPr/>
              </a:pPr>
              <a:t>5/29/2017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072E0-90C2-4848-9601-8C33CDDF0CBF}" type="slidenum">
              <a:rPr lang="he-IL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12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9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12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676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D93C04B-33B7-4B04-BF1D-095AEF8200F1}" type="datetimeFigureOut">
              <a:rPr lang="he-IL" smtClean="0"/>
              <a:pPr/>
              <a:t>ג'/סיון/תשע"ז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אליפסה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8E98EBF-0E72-4BBB-8FC8-4171FDB8053F}" type="slidenum">
              <a:rPr lang="he-IL" smtClean="0">
                <a:solidFill>
                  <a:srgbClr val="9BBB59">
                    <a:shade val="75000"/>
                  </a:srgbClr>
                </a:solidFill>
              </a:rPr>
              <a:pPr/>
              <a:t>‹#›</a:t>
            </a:fld>
            <a:endParaRPr lang="he-IL">
              <a:solidFill>
                <a:srgbClr val="9BBB59">
                  <a:shade val="75000"/>
                </a:srgbClr>
              </a:solidFill>
            </a:endParaRPr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dirty="0" smtClean="0"/>
              <a:t>רמה שנייה</a:t>
            </a:r>
          </a:p>
          <a:p>
            <a:pPr lvl="2" eaLnBrk="1" latinLnBrk="0" hangingPunct="1"/>
            <a:r>
              <a:rPr kumimoji="0" lang="he-IL" dirty="0" smtClean="0"/>
              <a:t>רמה שלישית</a:t>
            </a:r>
          </a:p>
          <a:p>
            <a:pPr lvl="3" eaLnBrk="1" latinLnBrk="0" hangingPunct="1"/>
            <a:r>
              <a:rPr kumimoji="0" lang="he-IL" dirty="0" smtClean="0"/>
              <a:t>רמה רביעית</a:t>
            </a:r>
          </a:p>
          <a:p>
            <a:pPr lvl="4" eaLnBrk="1" latinLnBrk="0" hangingPunct="1"/>
            <a:r>
              <a:rPr kumimoji="0" lang="he-IL" dirty="0" smtClean="0"/>
              <a:t>רמה חמישית</a:t>
            </a:r>
            <a:endParaRPr kumimoji="0" lang="en-US" dirty="0"/>
          </a:p>
        </p:txBody>
      </p:sp>
      <p:pic>
        <p:nvPicPr>
          <p:cNvPr id="21" name="תמונה 2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801539"/>
            <a:ext cx="1080120" cy="867821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899592" y="6381328"/>
            <a:ext cx="100811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solidFill>
                  <a:prstClr val="black"/>
                </a:solidFill>
              </a:rPr>
              <a:t>©</a:t>
            </a:r>
          </a:p>
        </p:txBody>
      </p:sp>
      <p:pic>
        <p:nvPicPr>
          <p:cNvPr id="20" name="Picture 2" descr="C:\Documents and Settings\Irit Mentesh\Local Settings\Temporary Internet Files\Content.IE5\EA2ENY22\MC900290958[1].wmf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1059435"/>
            <a:ext cx="432047" cy="40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682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33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j-cs"/>
        </a:defRPr>
      </a:lvl1pPr>
      <a:lvl2pPr marL="548640" indent="-274320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j-cs"/>
        </a:defRPr>
      </a:lvl2pPr>
      <a:lvl3pPr marL="822960" indent="-228600" algn="r" rtl="1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j-cs"/>
        </a:defRPr>
      </a:lvl3pPr>
      <a:lvl4pPr marL="1097280" indent="-228600" algn="r" rtl="1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j-cs"/>
        </a:defRPr>
      </a:lvl4pPr>
      <a:lvl5pPr marL="1371600" indent="-228600" algn="r" rtl="1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j-cs"/>
        </a:defRPr>
      </a:lvl5pPr>
      <a:lvl6pPr marL="164592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rtl="1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rtl="1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עם פינות אלכסוניות מעוגלות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676A55">
                  <a:tint val="60000"/>
                  <a:satMod val="15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BF114E-E942-4C51-B725-74B7513D43E1}" type="slidenum">
              <a:rPr lang="he-IL">
                <a:solidFill>
                  <a:srgbClr val="EAEBDE">
                    <a:shade val="90000"/>
                  </a:srgbClr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EAEBDE">
                  <a:shade val="9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  <a:sp3d>
              <a:bevelT w="19050" h="12700"/>
            </a:sp3d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6153" name="מציין מיקום טקסט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</p:spTree>
    <p:extLst>
      <p:ext uri="{BB962C8B-B14F-4D97-AF65-F5344CB8AC3E}">
        <p14:creationId xmlns:p14="http://schemas.microsoft.com/office/powerpoint/2010/main" val="28822048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marL="53975" algn="r" rtl="1" eaLnBrk="0" fontAlgn="base" hangingPunct="0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2pPr>
      <a:lvl3pPr marL="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3pPr>
      <a:lvl4pPr marL="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4pPr>
      <a:lvl5pPr marL="53975" algn="r" rtl="1" eaLnBrk="0" fontAlgn="base" hangingPunct="0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5pPr>
      <a:lvl6pPr marL="511175" algn="r" rtl="1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6pPr>
      <a:lvl7pPr marL="968375" algn="r" rtl="1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7pPr>
      <a:lvl8pPr marL="1425575" algn="r" rtl="1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8pPr>
      <a:lvl9pPr marL="1882775" algn="r" rtl="1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/>
          <a:cs typeface="David" pitchFamily="34" charset="-79"/>
        </a:defRPr>
      </a:lvl9pPr>
      <a:extLst/>
    </p:titleStyle>
    <p:bodyStyle>
      <a:lvl1pPr marL="292100" indent="-292100" algn="r" rtl="1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r" rtl="1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r" rtl="1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r" rtl="1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r" rtl="1" eaLnBrk="0" fontAlgn="base" hangingPunct="0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שולש ישר-זווית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מחבר ישר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1270" name="מציין מיקום טקסט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5755F1-1F67-4582-A2E7-6CA875D274E4}" type="slidenum">
              <a:rPr lang="he-IL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3465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marL="484188" algn="l" rtl="1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1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2pPr>
      <a:lvl3pPr marL="484188" algn="l" rtl="1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3pPr>
      <a:lvl4pPr marL="484188" algn="l" rtl="1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4pPr>
      <a:lvl5pPr marL="484188" algn="l" rtl="1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5pPr>
      <a:lvl6pPr marL="941388" algn="l" rtl="1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6pPr>
      <a:lvl7pPr marL="1398588" algn="l" rtl="1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7pPr>
      <a:lvl8pPr marL="1855788" algn="l" rtl="1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8pPr>
      <a:lvl9pPr marL="2312988" algn="l" rtl="1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  <a:cs typeface="Gisha" pitchFamily="34" charset="-79"/>
        </a:defRPr>
      </a:lvl9pPr>
    </p:titleStyle>
    <p:bodyStyle>
      <a:lvl1pPr marL="447675" indent="-382588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r" rtl="1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שולש ישר-זווית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מחבר ישר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he-IL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78E297C-9A8C-4690-A4E3-49BCC33BA657}" type="datetimeFigureOut">
              <a:rPr lang="he-IL" smtClean="0"/>
              <a:t>ג'/סיון/תשע"ז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BEE229B-9E8B-43BC-AC27-72A8CBB38BAE}" type="slidenum">
              <a:rPr lang="he-IL" smtClean="0"/>
              <a:t>‹#›</a:t>
            </a:fld>
            <a:endParaRPr lang="he-I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6CD385-24BE-426B-97AC-4842D3102A77}" type="datetimeFigureOut">
              <a:rPr lang="en-US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5/29/2017</a:t>
            </a:fld>
            <a:endParaRPr lang="en-US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 smtClean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72FD05-AAA5-4DDA-9BD5-B916506E6B9E}" type="slidenum">
              <a:rPr lang="he-IL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6123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hdr="0" ftr="0" dt="0"/>
  <p:txStyles>
    <p:titleStyle>
      <a:lvl1pPr algn="l" rtl="1" fontAlgn="base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  <a:cs typeface="Levenim MT" pitchFamily="2" charset="-79"/>
        </a:defRPr>
      </a:lvl2pPr>
      <a:lvl3pPr algn="l" rtl="1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  <a:cs typeface="Levenim MT" pitchFamily="2" charset="-79"/>
        </a:defRPr>
      </a:lvl3pPr>
      <a:lvl4pPr algn="l" rtl="1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  <a:cs typeface="Levenim MT" pitchFamily="2" charset="-79"/>
        </a:defRPr>
      </a:lvl4pPr>
      <a:lvl5pPr algn="l" rtl="1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  <a:cs typeface="Levenim MT" pitchFamily="2" charset="-79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rtl="1" fontAlgn="base"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fontAlgn="base"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fontAlgn="base"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fontAlgn="base"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#_ftnref1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20.emf"/><Relationship Id="rId4" Type="http://schemas.openxmlformats.org/officeDocument/2006/relationships/package" Target="../embeddings/Microsoft_Word_Document1.doc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3.xml"/><Relationship Id="rId1" Type="http://schemas.openxmlformats.org/officeDocument/2006/relationships/themeOverride" Target="../theme/themeOverride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משנה 1"/>
          <p:cNvSpPr>
            <a:spLocks noGrp="1"/>
          </p:cNvSpPr>
          <p:nvPr>
            <p:ph type="subTitle" idx="1"/>
          </p:nvPr>
        </p:nvSpPr>
        <p:spPr>
          <a:xfrm>
            <a:off x="683568" y="2819400"/>
            <a:ext cx="7848872" cy="1752600"/>
          </a:xfrm>
        </p:spPr>
        <p:txBody>
          <a:bodyPr/>
          <a:lstStyle/>
          <a:p>
            <a:r>
              <a:rPr lang="he-IL" sz="4400" dirty="0"/>
              <a:t>מאבק בעישון בחברה </a:t>
            </a:r>
            <a:r>
              <a:rPr lang="he-IL" sz="4400" dirty="0" smtClean="0"/>
              <a:t>הערבית</a:t>
            </a:r>
            <a:r>
              <a:rPr lang="he-IL" sz="5400" b="0" cap="none" spc="0" dirty="0" smtClean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  <a:ea typeface="+mj-ea"/>
                <a:cs typeface="Times New Roman"/>
              </a:rPr>
              <a:t/>
            </a:r>
            <a:br>
              <a:rPr lang="he-IL" sz="5400" b="0" cap="none" spc="0" dirty="0" smtClean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  <a:ea typeface="+mj-ea"/>
                <a:cs typeface="Times New Roman"/>
              </a:rPr>
            </a:br>
            <a:r>
              <a:rPr lang="he-IL" sz="3600" b="0" cap="none" spc="0" dirty="0" smtClean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  <a:ea typeface="+mj-ea"/>
                <a:cs typeface="Times New Roman"/>
              </a:rPr>
              <a:t>הוועדה </a:t>
            </a:r>
            <a:r>
              <a:rPr lang="he-IL" sz="3600" b="0" cap="none" spc="0" smtClean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  <a:ea typeface="+mj-ea"/>
                <a:cs typeface="Times New Roman"/>
              </a:rPr>
              <a:t>למאבק בסמים</a:t>
            </a:r>
          </a:p>
          <a:p>
            <a:r>
              <a:rPr lang="he-IL" sz="3600" b="0" cap="none" spc="0" dirty="0" smtClean="0">
                <a:ln w="3175">
                  <a:solidFill>
                    <a:prstClr val="white">
                      <a:alpha val="65000"/>
                    </a:prstClr>
                  </a:solidFill>
                </a:ln>
                <a:solidFill>
                  <a:prstClr val="white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Book Antiqua"/>
                <a:ea typeface="+mj-ea"/>
                <a:cs typeface="Times New Roman"/>
              </a:rPr>
              <a:t> 29.5.2017</a:t>
            </a:r>
          </a:p>
          <a:p>
            <a:endParaRPr lang="he-IL" dirty="0"/>
          </a:p>
        </p:txBody>
      </p:sp>
      <p:sp>
        <p:nvSpPr>
          <p:cNvPr id="3" name="כותרת 2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895872"/>
          </a:xfrm>
        </p:spPr>
        <p:txBody>
          <a:bodyPr>
            <a:normAutofit fontScale="90000"/>
          </a:bodyPr>
          <a:lstStyle/>
          <a:p>
            <a:r>
              <a:rPr lang="he-IL" sz="6000" dirty="0" smtClean="0"/>
              <a:t>פאתן ג'טאס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מנהל פעילות האגודה בחברה הערבית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527826" y="6372036"/>
            <a:ext cx="526830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600" dirty="0">
                <a:solidFill>
                  <a:prstClr val="black"/>
                </a:solidFill>
                <a:cs typeface="Arial"/>
              </a:rPr>
              <a:t>האגודה למלחמה בסרטן – לחיים בריאים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11760" y="5386716"/>
            <a:ext cx="45039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b="1"/>
            </a:lvl1pPr>
          </a:lstStyle>
          <a:p>
            <a:pPr algn="ctr"/>
            <a:r>
              <a:rPr lang="he-IL" dirty="0">
                <a:solidFill>
                  <a:prstClr val="black"/>
                </a:solidFill>
                <a:cs typeface="Arial"/>
              </a:rPr>
              <a:t>© כל הזכויות </a:t>
            </a:r>
            <a:r>
              <a:rPr lang="he-IL" dirty="0" smtClean="0">
                <a:solidFill>
                  <a:prstClr val="black"/>
                </a:solidFill>
                <a:cs typeface="Arial"/>
              </a:rPr>
              <a:t>שמורות </a:t>
            </a:r>
            <a:endParaRPr lang="he-IL" dirty="0">
              <a:solidFill>
                <a:prstClr val="black"/>
              </a:solidFill>
              <a:cs typeface="Arial"/>
            </a:endParaRPr>
          </a:p>
        </p:txBody>
      </p:sp>
      <p:pic>
        <p:nvPicPr>
          <p:cNvPr id="1028" name="Picture 4" descr="P:\Hasbara_Shared\חוברות הסברה\חוברות 2012\שאלות ותשובות על עישון -2012\תמונות קנויות\Fotolia_26226218_X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190216" y="4466073"/>
            <a:ext cx="2973758" cy="184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80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פערים בתוחלת החיים</a:t>
            </a:r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8336493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225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sz="3400" b="1" dirty="0"/>
              <a:t>קרוב למחצית מהגברים בחברה הערבית בישראל מעשנים – כמעט פי 2 משיעורי העישון בגברים יהודים</a:t>
            </a:r>
          </a:p>
        </p:txBody>
      </p:sp>
      <p:pic>
        <p:nvPicPr>
          <p:cNvPr id="3" name="תמונה 2"/>
          <p:cNvPicPr/>
          <p:nvPr/>
        </p:nvPicPr>
        <p:blipFill>
          <a:blip r:embed="rId3"/>
          <a:stretch>
            <a:fillRect/>
          </a:stretch>
        </p:blipFill>
        <p:spPr>
          <a:xfrm>
            <a:off x="1115616" y="1605597"/>
            <a:ext cx="6624736" cy="506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99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>
                <a:highlight>
                  <a:srgbClr val="FFFF00"/>
                </a:highlight>
                <a:ea typeface="Calibri"/>
                <a:cs typeface="Arial"/>
              </a:rPr>
              <a:t>אחוז מעשני כבדים</a:t>
            </a:r>
            <a:endParaRPr lang="he-IL" b="1" dirty="0"/>
          </a:p>
        </p:txBody>
      </p:sp>
      <p:pic>
        <p:nvPicPr>
          <p:cNvPr id="3" name="תמונה 2"/>
          <p:cNvPicPr/>
          <p:nvPr/>
        </p:nvPicPr>
        <p:blipFill>
          <a:blip r:embed="rId3"/>
          <a:stretch>
            <a:fillRect/>
          </a:stretch>
        </p:blipFill>
        <p:spPr>
          <a:xfrm>
            <a:off x="1043608" y="1412776"/>
            <a:ext cx="770485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868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sz="4000" b="1" u="sng" dirty="0">
                <a:highlight>
                  <a:srgbClr val="FFFF00"/>
                </a:highlight>
                <a:ea typeface="Calibri"/>
                <a:cs typeface="Arial"/>
              </a:rPr>
              <a:t>אחוז המעשנים לא יורד אצל גברים ערביים</a:t>
            </a:r>
            <a:r>
              <a:rPr lang="he-IL" sz="4000" b="1" u="sng" dirty="0" smtClean="0">
                <a:highlight>
                  <a:srgbClr val="FFFF00"/>
                </a:highlight>
                <a:ea typeface="Calibri"/>
                <a:cs typeface="Arial"/>
              </a:rPr>
              <a:t>!</a:t>
            </a:r>
            <a:endParaRPr lang="he-IL" dirty="0"/>
          </a:p>
        </p:txBody>
      </p:sp>
      <p:pic>
        <p:nvPicPr>
          <p:cNvPr id="3" name="תמונה 2"/>
          <p:cNvPicPr/>
          <p:nvPr/>
        </p:nvPicPr>
        <p:blipFill>
          <a:blip r:embed="rId3"/>
          <a:stretch>
            <a:fillRect/>
          </a:stretch>
        </p:blipFill>
        <p:spPr>
          <a:xfrm>
            <a:off x="971600" y="1340768"/>
            <a:ext cx="7200800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249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rgbClr val="002060"/>
                </a:solidFill>
              </a:rPr>
              <a:t>עישון פסיבי</a:t>
            </a:r>
            <a:endParaRPr lang="he-IL" dirty="0">
              <a:solidFill>
                <a:srgbClr val="002060"/>
              </a:solidFill>
            </a:endParaRPr>
          </a:p>
        </p:txBody>
      </p:sp>
      <p:pic>
        <p:nvPicPr>
          <p:cNvPr id="3" name="תמונה 2"/>
          <p:cNvPicPr/>
          <p:nvPr/>
        </p:nvPicPr>
        <p:blipFill>
          <a:blip r:embed="rId3"/>
          <a:stretch>
            <a:fillRect/>
          </a:stretch>
        </p:blipFill>
        <p:spPr>
          <a:xfrm>
            <a:off x="971600" y="1268760"/>
            <a:ext cx="698477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7351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>
              <a:lnSpc>
                <a:spcPct val="115000"/>
              </a:lnSpc>
            </a:pPr>
            <a:r>
              <a:rPr lang="he-IL" sz="3200" b="1" dirty="0" smtClean="0">
                <a:solidFill>
                  <a:srgbClr val="17365D"/>
                </a:solidFill>
                <a:ea typeface="Calibri"/>
                <a:cs typeface="David"/>
              </a:rPr>
              <a:t>אחוז מכלל מקרי הסרטן החדשים בשנת 2014 לפי אתר, מין וקבוצת אוכלוסייה – גידולים חודרניים בלבד</a:t>
            </a:r>
            <a:endParaRPr lang="he-IL" sz="3200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315322"/>
              </p:ext>
            </p:extLst>
          </p:nvPr>
        </p:nvGraphicFramePr>
        <p:xfrm>
          <a:off x="179512" y="1700807"/>
          <a:ext cx="8856984" cy="424847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107123"/>
                <a:gridCol w="1107123"/>
                <a:gridCol w="1107123"/>
                <a:gridCol w="1107123"/>
                <a:gridCol w="1107123"/>
                <a:gridCol w="1107123"/>
                <a:gridCol w="1107123"/>
                <a:gridCol w="1107123"/>
              </a:tblGrid>
              <a:tr h="467863">
                <a:tc gridSpan="4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>
                          <a:effectLst/>
                        </a:rPr>
                        <a:t>גברים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נשים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67863"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>
                          <a:effectLst/>
                        </a:rPr>
                        <a:t>יהודים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effectLst/>
                        </a:rPr>
                        <a:t>ערבים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effectLst/>
                        </a:rPr>
                        <a:t>יהודיות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ערביות</a:t>
                      </a:r>
                      <a:endParaRPr lang="en-US" sz="2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46786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אתר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אתר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אתר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אתר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%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6786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>
                          <a:effectLst/>
                        </a:rPr>
                        <a:t>ערמונית</a:t>
                      </a:r>
                      <a:endParaRPr lang="en-US" sz="1600" b="1" u="none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>
                          <a:effectLst/>
                        </a:rPr>
                        <a:t>19.6</a:t>
                      </a:r>
                      <a:endParaRPr lang="en-US" sz="1600" b="1" u="none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 dirty="0">
                          <a:effectLst/>
                        </a:rPr>
                        <a:t>ריאה</a:t>
                      </a:r>
                      <a:endParaRPr lang="en-US" sz="1600" b="1" u="none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800" b="1" u="sng" dirty="0">
                          <a:solidFill>
                            <a:srgbClr val="FF0000"/>
                          </a:solidFill>
                          <a:effectLst/>
                        </a:rPr>
                        <a:t>19.7</a:t>
                      </a:r>
                      <a:endParaRPr lang="en-US" sz="2800" b="1" u="sng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>
                          <a:effectLst/>
                        </a:rPr>
                        <a:t>שד</a:t>
                      </a:r>
                      <a:endParaRPr lang="en-US" sz="1600" b="1" u="none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>
                          <a:effectLst/>
                        </a:rPr>
                        <a:t>32.5</a:t>
                      </a:r>
                      <a:endParaRPr lang="en-US" sz="1600" b="1" u="none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>
                          <a:effectLst/>
                        </a:rPr>
                        <a:t>שד</a:t>
                      </a:r>
                      <a:endParaRPr lang="en-US" sz="1600" b="1" u="none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u="none" dirty="0">
                          <a:effectLst/>
                        </a:rPr>
                        <a:t>33.4</a:t>
                      </a:r>
                      <a:endParaRPr lang="en-US" sz="1600" b="1" u="none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6783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מעי גס וחלחולת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13.2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מעי גס וחלחולת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12.7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מעי גס וחלחולת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11.1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מעי גס וחלחולת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11.1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6786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ריאה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u="sng" dirty="0">
                          <a:effectLst/>
                        </a:rPr>
                        <a:t>11.1</a:t>
                      </a:r>
                      <a:endParaRPr lang="en-US" sz="1800" b="1" u="sng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ערמונית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11.2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ריאה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6.7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בלוטת המגן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7.5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706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NHL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6.1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NHL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6.1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בלוטת המגן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5.7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רחם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5.8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706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כיס השתן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6.0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כיס השתן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5.4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רחם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5.5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NHL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5.7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3092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57200" y="3092450"/>
            <a:ext cx="3017838" cy="63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  <p:sp>
        <p:nvSpPr>
          <p:cNvPr id="7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457200" y="3098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4548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/>
              <a:t>אחוז מכלל מקרי </a:t>
            </a:r>
            <a:r>
              <a:rPr lang="he-IL" b="1" u="sng" dirty="0"/>
              <a:t>התמותה מסרטן </a:t>
            </a:r>
            <a:r>
              <a:rPr lang="he-IL" b="1" dirty="0"/>
              <a:t>בשנת 2013 לפי אתר, מין וקבוצת אוכלוסייה</a:t>
            </a:r>
            <a:endParaRPr lang="he-IL" dirty="0"/>
          </a:p>
        </p:txBody>
      </p:sp>
      <p:graphicFrame>
        <p:nvGraphicFramePr>
          <p:cNvPr id="3" name="אובייקט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445468"/>
              </p:ext>
            </p:extLst>
          </p:nvPr>
        </p:nvGraphicFramePr>
        <p:xfrm>
          <a:off x="251520" y="2348880"/>
          <a:ext cx="9143564" cy="280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Document" r:id="rId4" imgW="6864001" imgH="1027021" progId="Word.Document.12">
                  <p:embed/>
                </p:oleObj>
              </mc:Choice>
              <mc:Fallback>
                <p:oleObj name="Document" r:id="rId4" imgW="6864001" imgH="10270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520" y="2348880"/>
                        <a:ext cx="9143564" cy="2808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3359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היארעות סרטן נמוכה יחסית</a:t>
            </a:r>
            <a:endParaRPr lang="he-IL" dirty="0"/>
          </a:p>
        </p:txBody>
      </p:sp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3379046564"/>
              </p:ext>
            </p:extLst>
          </p:nvPr>
        </p:nvGraphicFramePr>
        <p:xfrm>
          <a:off x="683568" y="1412776"/>
          <a:ext cx="763284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463489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he-IL" sz="3200" b="1" dirty="0"/>
              <a:t>שיעורי תמותה מתוקננים לגיל מסרטן (כלל האתרים) בישראל, 2013, לפי מין וקבוצת אוכלוסייה</a:t>
            </a:r>
            <a:endParaRPr lang="he-IL" sz="3200" dirty="0"/>
          </a:p>
        </p:txBody>
      </p:sp>
      <p:graphicFrame>
        <p:nvGraphicFramePr>
          <p:cNvPr id="3" name="תרשים 2"/>
          <p:cNvGraphicFramePr/>
          <p:nvPr>
            <p:extLst>
              <p:ext uri="{D42A27DB-BD31-4B8C-83A1-F6EECF244321}">
                <p14:modId xmlns:p14="http://schemas.microsoft.com/office/powerpoint/2010/main" val="2118856866"/>
              </p:ext>
            </p:extLst>
          </p:nvPr>
        </p:nvGraphicFramePr>
        <p:xfrm>
          <a:off x="611560" y="1412776"/>
          <a:ext cx="770485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504300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he-IL" dirty="0" smtClean="0">
                <a:effectLst/>
                <a:ea typeface="Calibri"/>
                <a:cs typeface="Arial"/>
              </a:rPr>
              <a:t>קשר ישיר וחזק בין עישון כבד למחלות </a:t>
            </a:r>
            <a:r>
              <a:rPr lang="he-IL" dirty="0" smtClean="0">
                <a:effectLst/>
                <a:ea typeface="Calibri"/>
                <a:cs typeface="Arial"/>
              </a:rPr>
              <a:t>סרטן </a:t>
            </a:r>
            <a:r>
              <a:rPr lang="he-IL" b="1" dirty="0">
                <a:ea typeface="Calibri"/>
                <a:cs typeface="Arial"/>
              </a:rPr>
              <a:t>40% ממנה ניתן למנוע</a:t>
            </a:r>
            <a:r>
              <a:rPr lang="he-IL" dirty="0">
                <a:ea typeface="Calibri"/>
                <a:cs typeface="Arial"/>
              </a:rPr>
              <a:t>.</a:t>
            </a:r>
            <a:endParaRPr lang="he-IL" dirty="0"/>
          </a:p>
        </p:txBody>
      </p:sp>
      <p:graphicFrame>
        <p:nvGraphicFramePr>
          <p:cNvPr id="3" name="תרשים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4192459"/>
              </p:ext>
            </p:extLst>
          </p:nvPr>
        </p:nvGraphicFramePr>
        <p:xfrm>
          <a:off x="611560" y="1484784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74020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">
                <a:rot lat="0" lon="0" rev="2400000"/>
              </a:lightRig>
            </a:scene3d>
          </a:bodyPr>
          <a:lstStyle/>
          <a:p>
            <a:pPr marL="54864" eaLnBrk="1" fontAlgn="auto" hangingPunct="1">
              <a:spcAft>
                <a:spcPts val="0"/>
              </a:spcAft>
              <a:defRPr/>
            </a:pPr>
            <a:r>
              <a:rPr lang="he-IL" dirty="0">
                <a:solidFill>
                  <a:schemeClr val="bg2"/>
                </a:solidFill>
              </a:rPr>
              <a:t/>
            </a:r>
            <a:br>
              <a:rPr lang="he-IL" dirty="0">
                <a:solidFill>
                  <a:schemeClr val="bg2"/>
                </a:solidFill>
              </a:rPr>
            </a:br>
            <a:r>
              <a:rPr lang="he-IL" sz="5400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עישון </a:t>
            </a:r>
            <a:r>
              <a:rPr lang="he-IL" sz="54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נרגילה בחברה הערבית</a:t>
            </a:r>
            <a:endParaRPr lang="en-US" sz="54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13312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2492375"/>
            <a:ext cx="571500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422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e-IL" sz="4000" b="1" u="sng" dirty="0">
                <a:solidFill>
                  <a:schemeClr val="bg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ea typeface="Calibri"/>
                <a:cs typeface="Arial"/>
              </a:rPr>
              <a:t>תיכוניסטים ונרגילה!</a:t>
            </a:r>
            <a:r>
              <a:rPr lang="en-US" sz="2800" dirty="0">
                <a:ea typeface="Calibri"/>
                <a:cs typeface="Arial"/>
              </a:rPr>
              <a:t/>
            </a:r>
            <a:br>
              <a:rPr lang="en-US" sz="2800" dirty="0">
                <a:ea typeface="Calibri"/>
                <a:cs typeface="Arial"/>
              </a:rPr>
            </a:br>
            <a:endParaRPr lang="he-IL" dirty="0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7504" y="1700808"/>
            <a:ext cx="892899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71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3339803"/>
          </a:xfrm>
        </p:spPr>
        <p:txBody>
          <a:bodyPr/>
          <a:lstStyle/>
          <a:p>
            <a:r>
              <a:rPr lang="he-IL" b="1" dirty="0" smtClean="0"/>
              <a:t>פתיחת "בתי נרגילה"</a:t>
            </a:r>
            <a:br>
              <a:rPr lang="he-IL" b="1" dirty="0" smtClean="0"/>
            </a:br>
            <a:r>
              <a:rPr lang="he-IL" b="1" dirty="0" smtClean="0"/>
              <a:t>זה העסק הטוב ביותר!</a:t>
            </a:r>
            <a:br>
              <a:rPr lang="he-IL" b="1" dirty="0" smtClean="0"/>
            </a:br>
            <a:r>
              <a:rPr lang="he-IL" b="1" dirty="0" smtClean="0"/>
              <a:t>על סמך איזה חוק?</a:t>
            </a:r>
            <a:br>
              <a:rPr lang="he-IL" b="1" dirty="0" smtClean="0"/>
            </a:br>
            <a:r>
              <a:rPr lang="he-IL" b="1" dirty="0" smtClean="0"/>
              <a:t>למה מתירים את זה?</a:t>
            </a:r>
            <a:endParaRPr lang="en-US" b="1" dirty="0"/>
          </a:p>
        </p:txBody>
      </p:sp>
      <p:sp>
        <p:nvSpPr>
          <p:cNvPr id="5" name="כותרת משנה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/>
              <a:t>צריך לעצור את זה מיד!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005859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>
                <a:ea typeface="Calibri"/>
                <a:cs typeface="Arial"/>
              </a:rPr>
              <a:t>עישון גורם גם להגדלת אי </a:t>
            </a:r>
            <a:r>
              <a:rPr lang="he-IL" dirty="0" err="1">
                <a:ea typeface="Calibri"/>
                <a:cs typeface="Arial"/>
              </a:rPr>
              <a:t>השיוויון</a:t>
            </a:r>
            <a:r>
              <a:rPr lang="he-IL" dirty="0">
                <a:ea typeface="Calibri"/>
                <a:cs typeface="Arial"/>
              </a:rPr>
              <a:t> החברתי-כלכלי והבריאותי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069160"/>
          </a:xfrm>
        </p:spPr>
        <p:txBody>
          <a:bodyPr>
            <a:normAutofit lnSpcReduction="10000"/>
          </a:bodyPr>
          <a:lstStyle/>
          <a:p>
            <a:r>
              <a:rPr lang="he-IL" dirty="0" smtClean="0"/>
              <a:t>הכנסת המדינה ממסים על הטבק </a:t>
            </a:r>
            <a:r>
              <a:rPr lang="he-IL" b="1" u="sng" dirty="0" smtClean="0">
                <a:solidFill>
                  <a:srgbClr val="FF0000"/>
                </a:solidFill>
              </a:rPr>
              <a:t>6.3</a:t>
            </a:r>
            <a:r>
              <a:rPr lang="he-IL" dirty="0" smtClean="0">
                <a:solidFill>
                  <a:srgbClr val="FF0000"/>
                </a:solidFill>
              </a:rPr>
              <a:t> </a:t>
            </a:r>
            <a:r>
              <a:rPr lang="he-IL" dirty="0" err="1" smtClean="0"/>
              <a:t>מליארד</a:t>
            </a:r>
            <a:r>
              <a:rPr lang="he-IL" dirty="0" smtClean="0"/>
              <a:t> ש.ח.</a:t>
            </a:r>
          </a:p>
          <a:p>
            <a:r>
              <a:rPr lang="he-IL" dirty="0" smtClean="0"/>
              <a:t>משקי בית הוציאו על מוצרי טבק למעלה מ- </a:t>
            </a:r>
            <a:r>
              <a:rPr lang="he-IL" b="1" u="sng" dirty="0">
                <a:solidFill>
                  <a:srgbClr val="FF0000"/>
                </a:solidFill>
              </a:rPr>
              <a:t>8.2</a:t>
            </a:r>
            <a:r>
              <a:rPr lang="he-IL" dirty="0" smtClean="0"/>
              <a:t> </a:t>
            </a:r>
            <a:r>
              <a:rPr lang="he-IL" dirty="0" err="1" smtClean="0"/>
              <a:t>מליארד</a:t>
            </a:r>
            <a:r>
              <a:rPr lang="he-IL" dirty="0" smtClean="0"/>
              <a:t> ש.ח</a:t>
            </a:r>
            <a:r>
              <a:rPr lang="he-IL" dirty="0" smtClean="0"/>
              <a:t>.</a:t>
            </a:r>
          </a:p>
          <a:p>
            <a:r>
              <a:rPr lang="he-IL" dirty="0">
                <a:ea typeface="Calibri"/>
              </a:rPr>
              <a:t>רוב היישובים הערבים נמצאים בתחתית הסולם הכלכלי-חברתי </a:t>
            </a:r>
            <a:r>
              <a:rPr lang="he-IL" dirty="0" smtClean="0">
                <a:ea typeface="Calibri"/>
              </a:rPr>
              <a:t>בישראל.</a:t>
            </a:r>
          </a:p>
          <a:p>
            <a:r>
              <a:rPr lang="he-IL" dirty="0">
                <a:ea typeface="Calibri"/>
              </a:rPr>
              <a:t>שהוצאות משק הבית על טבק באות על חשבון מצרכים </a:t>
            </a:r>
            <a:r>
              <a:rPr lang="he-IL" dirty="0" smtClean="0">
                <a:ea typeface="Calibri"/>
              </a:rPr>
              <a:t>חיוניים.</a:t>
            </a:r>
          </a:p>
          <a:p>
            <a:pPr algn="just">
              <a:lnSpc>
                <a:spcPct val="150000"/>
              </a:lnSpc>
            </a:pPr>
            <a:r>
              <a:rPr lang="he-IL" dirty="0">
                <a:ea typeface="Calibri"/>
              </a:rPr>
              <a:t>וההוצאות הכספיות על תרופות וטיפולים כתוצאה מנזקי העישון, גבוהות יותר.</a:t>
            </a:r>
            <a:endParaRPr lang="en-US" dirty="0">
              <a:ea typeface="Calibri"/>
              <a:cs typeface="Arial"/>
            </a:endParaRPr>
          </a:p>
          <a:p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293343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78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40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algn="ctr" eaLnBrk="1" fontAlgn="auto" hangingPunct="1">
              <a:spcAft>
                <a:spcPts val="0"/>
              </a:spcAft>
              <a:defRPr/>
            </a:pPr>
            <a:r>
              <a:rPr lang="he-IL" sz="4400" b="1" dirty="0"/>
              <a:t>דרוש: אכיפה </a:t>
            </a:r>
            <a:r>
              <a:rPr lang="he-IL" sz="4400" b="1" dirty="0" err="1" smtClean="0"/>
              <a:t>אמיתית</a:t>
            </a:r>
            <a:endParaRPr lang="he-IL" b="1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0" y="1882774"/>
            <a:ext cx="8686800" cy="4858594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he-IL" dirty="0" smtClean="0"/>
              <a:t>הפיקוח נמצא </a:t>
            </a:r>
            <a:r>
              <a:rPr lang="he-IL" dirty="0"/>
              <a:t>רשויות מקומיות ערביות– </a:t>
            </a:r>
            <a:r>
              <a:rPr lang="he-IL" dirty="0" smtClean="0"/>
              <a:t>הם נכשלים בזה</a:t>
            </a:r>
            <a:r>
              <a:rPr lang="he-IL" dirty="0" smtClean="0"/>
              <a:t>!</a:t>
            </a:r>
            <a:endParaRPr lang="he-IL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he-IL" dirty="0" smtClean="0"/>
              <a:t>במדינה חוקים מתקדמים </a:t>
            </a:r>
            <a:r>
              <a:rPr lang="he-IL" b="1" u="sng" dirty="0" smtClean="0"/>
              <a:t>ללא אכיפה</a:t>
            </a:r>
            <a:r>
              <a:rPr lang="he-IL" dirty="0" smtClean="0"/>
              <a:t>.</a:t>
            </a:r>
            <a:endParaRPr lang="he-IL" dirty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he-IL" dirty="0" smtClean="0"/>
              <a:t>שר </a:t>
            </a:r>
            <a:r>
              <a:rPr lang="he-IL" dirty="0"/>
              <a:t>הבריאות יסמיך מפקחים לצורך אכיפת </a:t>
            </a:r>
            <a:r>
              <a:rPr lang="he-IL" dirty="0" smtClean="0"/>
              <a:t>החוק.</a:t>
            </a:r>
            <a:endParaRPr lang="he-IL" dirty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he-IL" dirty="0"/>
              <a:t>הסמכה של סדרן ממונה – עובדי משרד הבריאות, בתי-חולים. להרחיב את זה גם לבתי-חולים של הכללית, שיהיו מעין פקחים בבית- החולים ויוכלו לתת קנסות. </a:t>
            </a:r>
            <a:endParaRPr lang="he-IL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he-IL" sz="3200" b="1" u="sng" dirty="0">
                <a:solidFill>
                  <a:schemeClr val="bg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ea typeface="Calibri"/>
                <a:cs typeface="Arial"/>
              </a:rPr>
              <a:t>אחריות אישית או עקיפה של ראש הרשות המקומית</a:t>
            </a:r>
            <a:r>
              <a:rPr lang="he-IL" b="1" u="sng" dirty="0">
                <a:highlight>
                  <a:srgbClr val="FFFF00"/>
                </a:highlight>
                <a:ea typeface="Calibri"/>
              </a:rPr>
              <a:t>,</a:t>
            </a:r>
            <a:r>
              <a:rPr lang="he-IL" b="1" u="sng" dirty="0">
                <a:ea typeface="Calibri"/>
              </a:rPr>
              <a:t> </a:t>
            </a:r>
            <a:endParaRPr lang="en-US" sz="1050" dirty="0">
              <a:ea typeface="Calibri"/>
              <a:cs typeface="Arial"/>
            </a:endParaRP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he-IL" dirty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he-IL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1224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e-IL" b="1" u="sng" dirty="0">
                <a:solidFill>
                  <a:schemeClr val="tx1"/>
                </a:solidFill>
                <a:highlight>
                  <a:srgbClr val="FFFF00"/>
                </a:highlight>
                <a:ea typeface="Calibri"/>
                <a:cs typeface="Arial"/>
              </a:rPr>
              <a:t>אכיפת החוק</a:t>
            </a:r>
            <a:r>
              <a:rPr lang="he-IL" b="1" u="sng" dirty="0" smtClean="0">
                <a:solidFill>
                  <a:schemeClr val="tx1"/>
                </a:solidFill>
                <a:highlight>
                  <a:srgbClr val="FFFF00"/>
                </a:highlight>
                <a:ea typeface="Calibri"/>
                <a:cs typeface="Arial"/>
              </a:rPr>
              <a:t>??</a:t>
            </a:r>
            <a:endParaRPr lang="he-IL" dirty="0">
              <a:solidFill>
                <a:schemeClr val="tx1"/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b="1" dirty="0">
                <a:ea typeface="Calibri"/>
              </a:rPr>
              <a:t>המשך ההתעלמות של ראשי רשויות מחובת הדיווח שלהם על פעילות האכיפה של החוק!</a:t>
            </a:r>
            <a:endParaRPr lang="en-US" sz="18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b="1" dirty="0">
                <a:ea typeface="Calibri"/>
              </a:rPr>
              <a:t>למניעת העישון וכן אי אכיפת החוק על ידי גורמי הפיקוח ברשויות המקומיות</a:t>
            </a:r>
            <a:endParaRPr lang="en-US" sz="18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b="1" dirty="0">
                <a:ea typeface="Calibri"/>
              </a:rPr>
              <a:t> מחייבת חשיבה מחודשת.</a:t>
            </a:r>
            <a:endParaRPr lang="en-US" sz="18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b="1" dirty="0">
                <a:ea typeface="Calibri"/>
              </a:rPr>
              <a:t>ייתכן שאימוץ הגישה הקיימת בחוקי סביבה, לגבי </a:t>
            </a:r>
            <a:endParaRPr lang="en-US" sz="1800" dirty="0"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he-IL" b="1" dirty="0" smtClean="0">
                <a:ea typeface="Calibri"/>
              </a:rPr>
              <a:t>תוביל </a:t>
            </a:r>
            <a:r>
              <a:rPr lang="he-IL" b="1" dirty="0">
                <a:ea typeface="Calibri"/>
              </a:rPr>
              <a:t>לשינוי של המצב.</a:t>
            </a:r>
            <a:endParaRPr lang="en-US" sz="1800" dirty="0">
              <a:ea typeface="Calibri"/>
              <a:cs typeface="Arial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398016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229600" cy="3456384"/>
          </a:xfrm>
        </p:spPr>
        <p:txBody>
          <a:bodyPr>
            <a:normAutofit/>
          </a:bodyPr>
          <a:lstStyle/>
          <a:p>
            <a:r>
              <a:rPr lang="he-IL" b="1" dirty="0">
                <a:ea typeface="Calibri"/>
                <a:cs typeface="Arial"/>
              </a:rPr>
              <a:t>באין השקעה בתחום, מדינת ישראל מפקירה את אזרחי ישראל הערבים למסרים של חברות הטבק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37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1004888"/>
            <a:ext cx="755332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064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" y="862013"/>
            <a:ext cx="75628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03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341"/>
            <a:ext cx="8229600" cy="1143000"/>
          </a:xfrm>
        </p:spPr>
        <p:txBody>
          <a:bodyPr/>
          <a:lstStyle/>
          <a:p>
            <a:r>
              <a:rPr lang="he-IL" dirty="0"/>
              <a:t>החלטה מס. 3247 של הממשלה ה- 32</a:t>
            </a: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66013"/>
              </p:ext>
            </p:extLst>
          </p:nvPr>
        </p:nvGraphicFramePr>
        <p:xfrm>
          <a:off x="467544" y="980728"/>
          <a:ext cx="8229600" cy="933133"/>
        </p:xfrm>
        <a:graphic>
          <a:graphicData uri="http://schemas.openxmlformats.org/drawingml/2006/table">
            <a:tbl>
              <a:tblPr firstRow="1" firstCol="1" bandRow="1"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800" dirty="0">
                          <a:solidFill>
                            <a:srgbClr val="7B6F32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תכנית לאומית לצמצום העישון ונזקיו</a:t>
                      </a:r>
                      <a:r>
                        <a:rPr lang="en-US" sz="1800" b="1" kern="1800" dirty="0">
                          <a:solidFill>
                            <a:srgbClr val="7B6F32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החלטה מס. 3247 של הממשלה מיום 29.05.2011.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הממשלה ה - 32 בנימין נתניה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2648"/>
            <a:ext cx="8964488" cy="4945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8144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-108520" y="1268760"/>
            <a:ext cx="9144000" cy="4312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</a:pPr>
            <a:r>
              <a:rPr lang="he-IL" sz="2400" dirty="0">
                <a:ea typeface="Calibri"/>
              </a:rPr>
              <a:t>ד.   להטיל  על  שר האוצר לבחון את  המלצות  הוועדה הציבורית  בהקשר  של </a:t>
            </a:r>
            <a:r>
              <a:rPr lang="he-IL" sz="2400" b="1" dirty="0">
                <a:highlight>
                  <a:srgbClr val="00FF00"/>
                </a:highlight>
                <a:ea typeface="Calibri"/>
              </a:rPr>
              <a:t>שיעורי המיסוי  על  מוצרי טבק</a:t>
            </a:r>
            <a:r>
              <a:rPr lang="he-IL" sz="2400" dirty="0">
                <a:ea typeface="Calibri"/>
              </a:rPr>
              <a:t>, ולהגיש את המלצותיו לממשלה.</a:t>
            </a:r>
            <a:endParaRPr lang="en-US" sz="2400" dirty="0">
              <a:ea typeface="Calibri"/>
              <a:cs typeface="Arial"/>
            </a:endParaRPr>
          </a:p>
          <a:p>
            <a:pPr marL="457200">
              <a:lnSpc>
                <a:spcPct val="115000"/>
              </a:lnSpc>
            </a:pPr>
            <a:r>
              <a:rPr lang="he-IL" sz="2400" dirty="0">
                <a:ea typeface="Calibri"/>
              </a:rPr>
              <a:t> </a:t>
            </a:r>
            <a:endParaRPr lang="en-US" sz="2400" dirty="0">
              <a:ea typeface="Calibri"/>
              <a:cs typeface="Arial"/>
            </a:endParaRPr>
          </a:p>
          <a:p>
            <a:pPr marL="457200">
              <a:lnSpc>
                <a:spcPct val="115000"/>
              </a:lnSpc>
            </a:pPr>
            <a:r>
              <a:rPr lang="he-IL" sz="2400" dirty="0">
                <a:ea typeface="Calibri"/>
              </a:rPr>
              <a:t>ה.   להטיל  על השר להגנת הסביבה להקים צוות  משותף עם משרד הבריאות, שיעסוק בגיבוש </a:t>
            </a:r>
            <a:r>
              <a:rPr lang="he-IL" sz="2400" b="1" dirty="0" err="1">
                <a:highlight>
                  <a:srgbClr val="00FF00"/>
                </a:highlight>
                <a:ea typeface="Calibri"/>
              </a:rPr>
              <a:t>תוכנית</a:t>
            </a:r>
            <a:r>
              <a:rPr lang="he-IL" sz="2400" b="1" dirty="0">
                <a:highlight>
                  <a:srgbClr val="00FF00"/>
                </a:highlight>
                <a:ea typeface="Calibri"/>
              </a:rPr>
              <a:t> לצמצום הנזקים  מבדלי  הסיגריות</a:t>
            </a:r>
            <a:r>
              <a:rPr lang="he-IL" sz="2400" dirty="0">
                <a:ea typeface="Calibri"/>
              </a:rPr>
              <a:t>, שתוגש  לממשלה  בתוך שנה.</a:t>
            </a:r>
            <a:endParaRPr lang="en-US" sz="2400" dirty="0">
              <a:ea typeface="Calibri"/>
              <a:cs typeface="Arial"/>
            </a:endParaRPr>
          </a:p>
          <a:p>
            <a:pPr marL="457200">
              <a:lnSpc>
                <a:spcPct val="115000"/>
              </a:lnSpc>
            </a:pPr>
            <a:r>
              <a:rPr lang="he-IL" sz="2400" dirty="0">
                <a:ea typeface="Calibri"/>
              </a:rPr>
              <a:t> </a:t>
            </a:r>
            <a:endParaRPr lang="en-US" sz="2400" dirty="0">
              <a:ea typeface="Calibri"/>
              <a:cs typeface="Arial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he-IL" sz="2400" dirty="0">
                <a:ea typeface="Calibri"/>
              </a:rPr>
              <a:t>ו.   שר  החינוך  יקבע  </a:t>
            </a:r>
            <a:r>
              <a:rPr lang="he-IL" sz="2400" b="1" dirty="0">
                <a:highlight>
                  <a:srgbClr val="00FF00"/>
                </a:highlight>
                <a:ea typeface="Calibri"/>
              </a:rPr>
              <a:t>תכנית לניסוי של  בתי  הספר נקיים  מעישון במספר מוסדות חינוך</a:t>
            </a:r>
            <a:r>
              <a:rPr lang="he-IL" sz="2400" dirty="0">
                <a:highlight>
                  <a:srgbClr val="00FF00"/>
                </a:highlight>
                <a:ea typeface="Calibri"/>
              </a:rPr>
              <a:t>,</a:t>
            </a:r>
            <a:r>
              <a:rPr lang="he-IL" sz="2400" dirty="0">
                <a:ea typeface="Calibri"/>
              </a:rPr>
              <a:t>  בהתייעצות עם ארגוני המורים ומשרד הבריאות.</a:t>
            </a:r>
            <a:endParaRPr lang="en-US" sz="2400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01240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עידוד וקידום העישון בישראל*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בשנת 2015 השקיעו חברות הטבק הגדולות </a:t>
            </a:r>
            <a:r>
              <a:rPr lang="he-IL" b="1" dirty="0" smtClean="0"/>
              <a:t>יותר 63 </a:t>
            </a:r>
            <a:r>
              <a:rPr lang="he-IL" b="1" dirty="0" err="1" smtClean="0"/>
              <a:t>מליון</a:t>
            </a:r>
            <a:r>
              <a:rPr lang="he-IL" b="1" dirty="0" smtClean="0"/>
              <a:t>₪ </a:t>
            </a:r>
            <a:r>
              <a:rPr lang="he-IL" dirty="0"/>
              <a:t>בפרסומות, </a:t>
            </a:r>
            <a:r>
              <a:rPr lang="he-IL" dirty="0" smtClean="0"/>
              <a:t>קידום מכירות</a:t>
            </a:r>
            <a:r>
              <a:rPr lang="he-IL" dirty="0"/>
              <a:t>, חסויות ודיוור ישיר</a:t>
            </a:r>
            <a:r>
              <a:rPr lang="he-IL" dirty="0" smtClean="0"/>
              <a:t>.</a:t>
            </a:r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endParaRPr lang="he-IL" dirty="0"/>
          </a:p>
          <a:p>
            <a:r>
              <a:rPr lang="he-IL" sz="3600" dirty="0" smtClean="0"/>
              <a:t>בשנת </a:t>
            </a:r>
            <a:r>
              <a:rPr lang="he-IL" sz="3600" dirty="0"/>
              <a:t>2014 ובשנת 2015 לא היה במשרד </a:t>
            </a:r>
            <a:r>
              <a:rPr lang="he-IL" sz="3600" dirty="0" smtClean="0"/>
              <a:t>הבריאות תקציב </a:t>
            </a:r>
            <a:r>
              <a:rPr lang="he-IL" sz="3600" dirty="0"/>
              <a:t>לפרסום בנושא צמצום העישון או עידוד לגמילה מעישון</a:t>
            </a:r>
            <a:r>
              <a:rPr lang="he-IL" dirty="0" smtClean="0"/>
              <a:t>.</a:t>
            </a:r>
          </a:p>
          <a:p>
            <a:pPr marL="0" indent="0">
              <a:buNone/>
            </a:pP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6410108"/>
            <a:ext cx="69127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prstClr val="black"/>
                </a:solidFill>
              </a:rPr>
              <a:t>*דו"ח שר הבריאות על העישון לשנת 2015 , פורסם במאי 2016</a:t>
            </a:r>
          </a:p>
        </p:txBody>
      </p:sp>
    </p:spTree>
    <p:extLst>
      <p:ext uri="{BB962C8B-B14F-4D97-AF65-F5344CB8AC3E}">
        <p14:creationId xmlns:p14="http://schemas.microsoft.com/office/powerpoint/2010/main" val="4424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3200" b="1" dirty="0">
                <a:solidFill>
                  <a:prstClr val="black"/>
                </a:solidFill>
                <a:ea typeface="Calibri"/>
                <a:cs typeface="Arial"/>
              </a:rPr>
              <a:t>הנתונים </a:t>
            </a:r>
            <a:r>
              <a:rPr lang="he-IL" sz="3200" b="1" dirty="0" smtClean="0">
                <a:solidFill>
                  <a:prstClr val="black"/>
                </a:solidFill>
                <a:ea typeface="Calibri"/>
                <a:cs typeface="Arial"/>
              </a:rPr>
              <a:t>קשים – אסור שהמצב יתמשך!</a:t>
            </a:r>
            <a:endParaRPr lang="en-US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b="1" dirty="0" smtClean="0">
                <a:ea typeface="Calibri"/>
              </a:rPr>
              <a:t>החברה </a:t>
            </a:r>
            <a:r>
              <a:rPr lang="he-IL" b="1" dirty="0" smtClean="0">
                <a:solidFill>
                  <a:prstClr val="black"/>
                </a:solidFill>
                <a:ea typeface="Calibri"/>
              </a:rPr>
              <a:t>משלמת</a:t>
            </a:r>
            <a:r>
              <a:rPr lang="he-IL" b="1" dirty="0" smtClean="0">
                <a:ea typeface="Calibri"/>
              </a:rPr>
              <a:t> </a:t>
            </a:r>
            <a:r>
              <a:rPr lang="he-IL" b="1" dirty="0" smtClean="0">
                <a:solidFill>
                  <a:prstClr val="black"/>
                </a:solidFill>
                <a:ea typeface="Calibri"/>
              </a:rPr>
              <a:t>במחיר גבוה:</a:t>
            </a:r>
          </a:p>
          <a:p>
            <a:r>
              <a:rPr lang="he-IL" b="1" dirty="0" smtClean="0">
                <a:solidFill>
                  <a:prstClr val="black"/>
                </a:solidFill>
                <a:ea typeface="Calibri"/>
              </a:rPr>
              <a:t> </a:t>
            </a:r>
            <a:r>
              <a:rPr lang="he-IL" b="1" dirty="0" smtClean="0">
                <a:ea typeface="Calibri"/>
              </a:rPr>
              <a:t>בתחלואה </a:t>
            </a:r>
            <a:r>
              <a:rPr lang="he-IL" b="1" dirty="0">
                <a:ea typeface="Calibri"/>
              </a:rPr>
              <a:t>רבה</a:t>
            </a:r>
            <a:r>
              <a:rPr lang="he-IL" b="1" dirty="0" smtClean="0">
                <a:ea typeface="Calibri"/>
              </a:rPr>
              <a:t>,</a:t>
            </a:r>
          </a:p>
          <a:p>
            <a:r>
              <a:rPr lang="he-IL" b="1" dirty="0" smtClean="0">
                <a:ea typeface="Calibri"/>
              </a:rPr>
              <a:t> </a:t>
            </a:r>
            <a:r>
              <a:rPr lang="he-IL" b="1" dirty="0">
                <a:ea typeface="Calibri"/>
              </a:rPr>
              <a:t>בנטל כלכלי ובחיי </a:t>
            </a:r>
            <a:r>
              <a:rPr lang="he-IL" b="1" dirty="0" smtClean="0">
                <a:ea typeface="Calibri"/>
              </a:rPr>
              <a:t>אדם.</a:t>
            </a:r>
          </a:p>
          <a:p>
            <a:pPr algn="ctr"/>
            <a:r>
              <a:rPr lang="he-IL" b="1" dirty="0" smtClean="0">
                <a:ea typeface="Calibri"/>
              </a:rPr>
              <a:t> </a:t>
            </a:r>
            <a:r>
              <a:rPr lang="he-IL" sz="4400" b="1" dirty="0">
                <a:ea typeface="Calibri"/>
              </a:rPr>
              <a:t>מחייבים את ממשלת ישראל לפתרון רב </a:t>
            </a:r>
            <a:r>
              <a:rPr lang="he-IL" sz="4400" b="1" dirty="0" smtClean="0">
                <a:ea typeface="Calibri"/>
              </a:rPr>
              <a:t>מערכתי</a:t>
            </a:r>
          </a:p>
          <a:p>
            <a:r>
              <a:rPr lang="he-IL" b="1" dirty="0" smtClean="0">
                <a:ea typeface="Calibri"/>
              </a:rPr>
              <a:t> </a:t>
            </a:r>
            <a:r>
              <a:rPr lang="he-IL" b="1" dirty="0">
                <a:ea typeface="Calibri"/>
              </a:rPr>
              <a:t>שייבנה בשיתוף הציבור, ויענה על מאפייני החברה הייחודיים.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49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0" y="3573016"/>
            <a:ext cx="9144000" cy="3168352"/>
          </a:xfrm>
        </p:spPr>
        <p:txBody>
          <a:bodyPr>
            <a:normAutofit/>
          </a:bodyPr>
          <a:lstStyle/>
          <a:p>
            <a:r>
              <a:rPr lang="he-IL" dirty="0" err="1">
                <a:ea typeface="Calibri"/>
                <a:cs typeface="Arial"/>
              </a:rPr>
              <a:t>الامر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يتعلق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بحياة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 smtClean="0">
                <a:ea typeface="Calibri"/>
                <a:cs typeface="Arial"/>
              </a:rPr>
              <a:t>الناس</a:t>
            </a:r>
            <a:r>
              <a:rPr lang="he-IL" dirty="0" smtClean="0">
                <a:ea typeface="Calibri"/>
                <a:cs typeface="Arial"/>
              </a:rPr>
              <a:t>!</a:t>
            </a:r>
            <a:br>
              <a:rPr lang="he-IL" dirty="0" smtClean="0">
                <a:ea typeface="Calibri"/>
                <a:cs typeface="Arial"/>
              </a:rPr>
            </a:br>
            <a:r>
              <a:rPr lang="he-IL" dirty="0" smtClean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لهذا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ندعو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اللجنة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 smtClean="0">
                <a:ea typeface="Calibri"/>
                <a:cs typeface="Arial"/>
              </a:rPr>
              <a:t>ولكافة</a:t>
            </a:r>
            <a:r>
              <a:rPr lang="he-IL" dirty="0" smtClean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اعضاء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الكنيست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لدفع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برنامج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عمل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شامل</a:t>
            </a:r>
            <a:r>
              <a:rPr lang="he-IL" dirty="0">
                <a:ea typeface="Calibri"/>
                <a:cs typeface="Arial"/>
              </a:rPr>
              <a:t>، </a:t>
            </a:r>
            <a:r>
              <a:rPr lang="he-IL" dirty="0" err="1">
                <a:ea typeface="Calibri"/>
                <a:cs typeface="Arial"/>
              </a:rPr>
              <a:t>اقرار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قوانين</a:t>
            </a:r>
            <a:r>
              <a:rPr lang="he-IL" dirty="0">
                <a:ea typeface="Calibri"/>
                <a:cs typeface="Arial"/>
              </a:rPr>
              <a:t>، </a:t>
            </a:r>
            <a:r>
              <a:rPr lang="he-IL" dirty="0" err="1">
                <a:ea typeface="Calibri"/>
                <a:cs typeface="Arial"/>
              </a:rPr>
              <a:t>تطبيقها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وتنفيذها</a:t>
            </a:r>
            <a:r>
              <a:rPr lang="he-IL" dirty="0">
                <a:ea typeface="Calibri"/>
                <a:cs typeface="Arial"/>
              </a:rPr>
              <a:t>. </a:t>
            </a:r>
            <a:r>
              <a:rPr lang="he-IL" dirty="0" err="1">
                <a:ea typeface="Calibri"/>
                <a:cs typeface="Arial"/>
              </a:rPr>
              <a:t>قوانين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بإمكانها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منع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الاصابة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بالمرض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وانقاذ</a:t>
            </a:r>
            <a:r>
              <a:rPr lang="he-IL" dirty="0">
                <a:ea typeface="Calibri"/>
                <a:cs typeface="Arial"/>
              </a:rPr>
              <a:t> </a:t>
            </a:r>
            <a:r>
              <a:rPr lang="he-IL" dirty="0" err="1">
                <a:ea typeface="Calibri"/>
                <a:cs typeface="Arial"/>
              </a:rPr>
              <a:t>الحياة</a:t>
            </a:r>
            <a:endParaRPr lang="en-US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idx="1"/>
          </p:nvPr>
        </p:nvSpPr>
        <p:spPr>
          <a:xfrm>
            <a:off x="323528" y="260648"/>
            <a:ext cx="8568952" cy="3240360"/>
          </a:xfrm>
        </p:spPr>
        <p:txBody>
          <a:bodyPr>
            <a:noAutofit/>
          </a:bodyPr>
          <a:lstStyle/>
          <a:p>
            <a:pPr algn="ctr"/>
            <a:r>
              <a:rPr lang="he-IL" sz="3200" b="1" dirty="0">
                <a:ea typeface="Calibri"/>
              </a:rPr>
              <a:t>מדובר בדיני </a:t>
            </a:r>
            <a:r>
              <a:rPr lang="he-IL" sz="3200" b="1" dirty="0" smtClean="0">
                <a:ea typeface="Calibri"/>
              </a:rPr>
              <a:t>נפשות!</a:t>
            </a:r>
            <a:r>
              <a:rPr lang="en-US" sz="3200" b="1" dirty="0" smtClean="0">
                <a:ea typeface="Calibri"/>
              </a:rPr>
              <a:t/>
            </a:r>
            <a:br>
              <a:rPr lang="en-US" sz="3200" b="1" dirty="0" smtClean="0">
                <a:ea typeface="Calibri"/>
              </a:rPr>
            </a:br>
            <a:r>
              <a:rPr lang="he-IL" sz="3200" b="1" dirty="0" smtClean="0">
                <a:ea typeface="Calibri"/>
              </a:rPr>
              <a:t> </a:t>
            </a:r>
            <a:r>
              <a:rPr lang="he-IL" sz="3200" b="1" dirty="0">
                <a:ea typeface="Calibri"/>
              </a:rPr>
              <a:t>ואנו קוראים לוועדה </a:t>
            </a:r>
            <a:endParaRPr lang="he-IL" sz="3200" b="1" dirty="0" smtClean="0">
              <a:ea typeface="Calibri"/>
            </a:endParaRPr>
          </a:p>
          <a:p>
            <a:pPr algn="ctr"/>
            <a:r>
              <a:rPr lang="he-IL" sz="3200" b="1" dirty="0" smtClean="0">
                <a:ea typeface="Calibri"/>
              </a:rPr>
              <a:t>ולכלל </a:t>
            </a:r>
            <a:r>
              <a:rPr lang="he-IL" sz="3200" b="1" dirty="0">
                <a:ea typeface="Calibri"/>
              </a:rPr>
              <a:t>חברי הכנסת לקדם </a:t>
            </a:r>
            <a:r>
              <a:rPr lang="he-IL" sz="3200" b="1" dirty="0" err="1">
                <a:ea typeface="Calibri"/>
              </a:rPr>
              <a:t>תוכניות</a:t>
            </a:r>
            <a:r>
              <a:rPr lang="he-IL" sz="3200" b="1" dirty="0">
                <a:ea typeface="Calibri"/>
              </a:rPr>
              <a:t> התערבות מקיפות, חקיקת חוקים, אכיפתם ויישומם. חוקים שבכוחם למנוע תחלואה ולהציל חיים.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340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0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4724400"/>
            <a:ext cx="8229600" cy="1139825"/>
          </a:xfrm>
        </p:spPr>
        <p:txBody>
          <a:bodyPr rtlCol="0"/>
          <a:lstStyle/>
          <a:p>
            <a:pPr marL="484188" fontAlgn="auto">
              <a:spcAft>
                <a:spcPts val="0"/>
              </a:spcAft>
              <a:defRPr/>
            </a:pPr>
            <a:r>
              <a:rPr lang="he-IL" altLang="he-IL" sz="6600" b="1" dirty="0" smtClean="0">
                <a:solidFill>
                  <a:srgbClr val="0070C0"/>
                </a:solidFill>
              </a:rPr>
              <a:t>יום מקסים </a:t>
            </a:r>
            <a:endParaRPr lang="en-US" altLang="he-IL" sz="6600" b="1" dirty="0" smtClean="0">
              <a:solidFill>
                <a:srgbClr val="0070C0"/>
              </a:solidFill>
            </a:endParaRPr>
          </a:p>
        </p:txBody>
      </p:sp>
      <p:pic>
        <p:nvPicPr>
          <p:cNvPr id="147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0350"/>
            <a:ext cx="5113338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4557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אזרחי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אזרח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אזרח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בית יציקה">
  <a:themeElements>
    <a:clrScheme name="בית יציקה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בית יציק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התלהבות">
  <a:themeElements>
    <a:clrScheme name="התלהבות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התלהבות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תלהבות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התלהבות">
  <a:themeElements>
    <a:clrScheme name="התלהבות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התלהבות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תלהבות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יסודי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יסודי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יסודי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אופק">
  <a:themeElements>
    <a:clrScheme name="אופק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אופק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אופק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יסודי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629DD1"/>
    </a:accent1>
    <a:accent2>
      <a:srgbClr val="297FD5"/>
    </a:accent2>
    <a:accent3>
      <a:srgbClr val="7F8FA9"/>
    </a:accent3>
    <a:accent4>
      <a:srgbClr val="4A66AC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DD726E-B89A-47BD-856B-420ABD386F52}"/>
</file>

<file path=customXml/itemProps2.xml><?xml version="1.0" encoding="utf-8"?>
<ds:datastoreItem xmlns:ds="http://schemas.openxmlformats.org/officeDocument/2006/customXml" ds:itemID="{94D45737-C551-4229-9B7D-C72D2798829A}"/>
</file>

<file path=customXml/itemProps3.xml><?xml version="1.0" encoding="utf-8"?>
<ds:datastoreItem xmlns:ds="http://schemas.openxmlformats.org/officeDocument/2006/customXml" ds:itemID="{231CA96D-ABFA-49BF-8AC0-EA80B3B5F2F2}"/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652</Words>
  <Application>Microsoft Office PowerPoint</Application>
  <PresentationFormat>‫הצגה על המסך (4:3)</PresentationFormat>
  <Paragraphs>149</Paragraphs>
  <Slides>28</Slides>
  <Notes>2</Notes>
  <HiddenSlides>0</HiddenSlides>
  <MMClips>0</MMClips>
  <ScaleCrop>false</ScaleCrop>
  <HeadingPairs>
    <vt:vector size="6" baseType="variant">
      <vt:variant>
        <vt:lpstr>ערכת נושא</vt:lpstr>
      </vt:variant>
      <vt:variant>
        <vt:i4>7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28</vt:i4>
      </vt:variant>
    </vt:vector>
  </HeadingPairs>
  <TitlesOfParts>
    <vt:vector size="36" baseType="lpstr">
      <vt:lpstr>ערכת נושא Office</vt:lpstr>
      <vt:lpstr>אזרחי</vt:lpstr>
      <vt:lpstr>1_בית יציקה</vt:lpstr>
      <vt:lpstr>התלהבות</vt:lpstr>
      <vt:lpstr>1_התלהבות</vt:lpstr>
      <vt:lpstr>יסודי</vt:lpstr>
      <vt:lpstr>1_אופק</vt:lpstr>
      <vt:lpstr>Document</vt:lpstr>
      <vt:lpstr>פאתן ג'טאס מנהל פעילות האגודה בחברה הערבית</vt:lpstr>
      <vt:lpstr>פערים בתוחלת החיים</vt:lpstr>
      <vt:lpstr>קרוב למחצית מהגברים בחברה הערבית בישראל מעשנים – כמעט פי 2 משיעורי העישון בגברים יהודים</vt:lpstr>
      <vt:lpstr>אחוז מעשני כבדים</vt:lpstr>
      <vt:lpstr>אחוז המעשנים לא יורד אצל גברים ערביים!</vt:lpstr>
      <vt:lpstr>עישון פסיבי</vt:lpstr>
      <vt:lpstr>אחוז מכלל מקרי הסרטן החדשים בשנת 2014 לפי אתר, מין וקבוצת אוכלוסייה – גידולים חודרניים בלבד</vt:lpstr>
      <vt:lpstr>אחוז מכלל מקרי התמותה מסרטן בשנת 2013 לפי אתר, מין וקבוצת אוכלוסייה</vt:lpstr>
      <vt:lpstr>היארעות סרטן נמוכה יחסית</vt:lpstr>
      <vt:lpstr>שיעורי תמותה מתוקננים לגיל מסרטן (כלל האתרים) בישראל, 2013, לפי מין וקבוצת אוכלוסייה</vt:lpstr>
      <vt:lpstr>קשר ישיר וחזק בין עישון כבד למחלות סרטן 40% ממנה ניתן למנוע.</vt:lpstr>
      <vt:lpstr> עישון נרגילה בחברה הערבית</vt:lpstr>
      <vt:lpstr>תיכוניסטים ונרגילה! </vt:lpstr>
      <vt:lpstr>פתיחת "בתי נרגילה" זה העסק הטוב ביותר! על סמך איזה חוק? למה מתירים את זה?</vt:lpstr>
      <vt:lpstr>עישון גורם גם להגדלת אי השיוויון החברתי-כלכלי והבריאותי</vt:lpstr>
      <vt:lpstr>מצגת של PowerPoint</vt:lpstr>
      <vt:lpstr>מצגת של PowerPoint</vt:lpstr>
      <vt:lpstr>דרוש: אכיפה אמיתית</vt:lpstr>
      <vt:lpstr>אכיפת החוק??</vt:lpstr>
      <vt:lpstr>באין השקעה בתחום, מדינת ישראל מפקירה את אזרחי ישראל הערבים למסרים של חברות הטבק</vt:lpstr>
      <vt:lpstr>מצגת של PowerPoint</vt:lpstr>
      <vt:lpstr>מצגת של PowerPoint</vt:lpstr>
      <vt:lpstr>החלטה מס. 3247 של הממשלה ה- 32</vt:lpstr>
      <vt:lpstr>מצגת של PowerPoint</vt:lpstr>
      <vt:lpstr>עידוד וקידום העישון בישראל*</vt:lpstr>
      <vt:lpstr>הנתונים קשים – אסור שהמצב יתמשך!</vt:lpstr>
      <vt:lpstr>الامر يتعلق بحياة الناس!  لهذا ندعو اللجنة ولكافة اعضاء الكنيست لدفع برنامج عمل شامل، اقرار قوانين، تطبيقها وتنفيذها. قوانين بإمكانها منع الاصابة بالمرض وانقاذ الحياة</vt:lpstr>
      <vt:lpstr>יום מקסים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faten guts</dc:creator>
  <cp:lastModifiedBy>faten guts</cp:lastModifiedBy>
  <cp:revision>19</cp:revision>
  <dcterms:created xsi:type="dcterms:W3CDTF">2017-05-26T10:08:24Z</dcterms:created>
  <dcterms:modified xsi:type="dcterms:W3CDTF">2017-05-28T21:37:43Z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2016873</vt:r8>
  </property>
</Properties>
</file>