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8" r:id="rId3"/>
    <p:sldId id="300" r:id="rId4"/>
    <p:sldId id="301" r:id="rId5"/>
    <p:sldId id="302" r:id="rId6"/>
    <p:sldId id="303" r:id="rId7"/>
    <p:sldId id="304" r:id="rId8"/>
    <p:sldId id="307" r:id="rId9"/>
    <p:sldId id="306" r:id="rId10"/>
    <p:sldId id="305" r:id="rId11"/>
    <p:sldId id="308" r:id="rId12"/>
    <p:sldId id="309" r:id="rId13"/>
    <p:sldId id="277" r:id="rId14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EC2B2D10-147B-453B-B080-88F73A69BA14}" type="datetimeFigureOut">
              <a:rPr lang="he-IL" smtClean="0"/>
              <a:t>י"ח/סיון/תשע"ז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5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5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758B88E6-FD79-46A6-BC40-351AC4A3B6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5461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1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59941440-4487-49EE-99D4-FDD4AAB7162B}" type="datetimeFigureOut">
              <a:rPr lang="he-IL" smtClean="0"/>
              <a:t>י"ח/סיון/תשע"ז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4" tIns="45752" rIns="91504" bIns="45752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504" tIns="45752" rIns="91504" bIns="45752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5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5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55251E56-4A7F-433B-87B1-42EA87F072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9745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1E56-4A7F-433B-87B1-42EA87F072F2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1258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4E06E5-1121-4929-A79A-A7EEA8B2F08B}" type="datetime8">
              <a:rPr lang="he-IL" smtClean="0"/>
              <a:t>12 יוני 17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E9270A-849B-4AC8-8705-A6C54B90EF90}" type="datetime8">
              <a:rPr lang="he-IL" smtClean="0"/>
              <a:t>12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7E970-1BFE-4365-BB29-7954C6F4C2C3}" type="datetime8">
              <a:rPr lang="he-IL" smtClean="0"/>
              <a:t>12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B4C2F7-5C75-4F46-A2CF-7A9525EB7AF5}" type="datetime8">
              <a:rPr lang="he-IL" smtClean="0"/>
              <a:t>12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728F4D-640B-4F90-87AB-65D1390203C3}" type="datetime8">
              <a:rPr lang="he-IL" smtClean="0"/>
              <a:t>12 יוני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3F1FE0-B94F-491B-8109-BCB33FCF8D8D}" type="datetime8">
              <a:rPr lang="he-IL" smtClean="0"/>
              <a:t>12 יוני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A42616-005B-4C95-BFD5-AEE1E6B1FB11}" type="datetime8">
              <a:rPr lang="he-IL" smtClean="0"/>
              <a:t>12 יוני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85C2247-C805-47B0-B744-C833FA19533C}" type="datetime8">
              <a:rPr lang="he-IL" smtClean="0"/>
              <a:t>12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583D6D7-4496-4820-9DB7-DF06DA08B8EC}" type="datetime8">
              <a:rPr lang="he-IL" smtClean="0"/>
              <a:t>12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65140-4178-4510-989A-E23ABD08DCC2}" type="datetime8">
              <a:rPr lang="he-IL" smtClean="0"/>
              <a:t>12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348F00-4EF1-432A-A2F4-84E508E47F1E}" type="datetime8">
              <a:rPr lang="he-IL" smtClean="0"/>
              <a:t>12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1F8D686-F2C9-4C70-9B13-0AB345A973FC}" type="datetime8">
              <a:rPr lang="he-IL" smtClean="0"/>
              <a:t>12 יוני 17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he-IL" smtClean="0"/>
              <a:t>המשרד לשירותי דת - תכנית עבודה 2014</a:t>
            </a:r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5B84EF8-80AE-4F06-B882-61C4DE100D3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il/url?sa=i&amp;rct=j&amp;q=&amp;esrc=s&amp;source=images&amp;cd=&amp;cad=rja&amp;uact=8&amp;ved=0ahUKEwjy4sa236PUAhXEXRQKHbB9DWMQjRwIBw&amp;url=http://www.shmitaisrael.co.il/&amp;psig=AFQjCNEi3Mr89CgB9slavi3waEiOzd20Gw&amp;ust=149665038786012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772400" cy="2118097"/>
          </a:xfrm>
        </p:spPr>
        <p:txBody>
          <a:bodyPr>
            <a:normAutofit/>
          </a:bodyPr>
          <a:lstStyle/>
          <a:p>
            <a:pPr algn="ctr"/>
            <a:r>
              <a:rPr lang="he-IL" b="1" dirty="0" smtClean="0">
                <a:solidFill>
                  <a:srgbClr val="00B0F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סקירת המשרד לשירותי דת</a:t>
            </a:r>
            <a:r>
              <a:rPr lang="he-IL" b="1" dirty="0" smtClean="0">
                <a:solidFill>
                  <a:srgbClr val="0033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he-IL" b="1" dirty="0" smtClean="0">
                <a:solidFill>
                  <a:srgbClr val="003399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endParaRPr lang="he-IL" sz="3200" b="1" dirty="0">
              <a:solidFill>
                <a:srgbClr val="003399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>
            <a:off x="301752" y="3861048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1" eaLnBrk="1" latinLnBrk="0" hangingPunct="1">
              <a:spcBef>
                <a:spcPct val="0"/>
              </a:spcBef>
              <a:buNone/>
              <a:defRPr kumimoji="0" sz="42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מוגש לוועדת הפנים של הכנסת</a:t>
            </a:r>
            <a:endParaRPr lang="he-IL" sz="3200" b="1" dirty="0">
              <a:solidFill>
                <a:schemeClr val="accent1">
                  <a:lumMod val="60000"/>
                  <a:lumOff val="4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4632" y="5733256"/>
            <a:ext cx="48965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סיון  תשע"ז- </a:t>
            </a:r>
            <a: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יוני </a:t>
            </a:r>
            <a:r>
              <a:rPr lang="he-IL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2017</a:t>
            </a:r>
            <a:endParaRPr lang="he-IL" dirty="0">
              <a:solidFill>
                <a:schemeClr val="bg1"/>
              </a:solidFill>
            </a:endParaRPr>
          </a:p>
        </p:txBody>
      </p:sp>
      <p:pic>
        <p:nvPicPr>
          <p:cNvPr id="6" name="Picture 2" descr="תוצאת תמונה עבור המשרד לשירותי דת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0648"/>
            <a:ext cx="231993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5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5349" y="1556792"/>
            <a:ext cx="8503920" cy="4824536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חזון המשרד</a:t>
            </a:r>
          </a:p>
          <a:p>
            <a:pPr marL="0" indent="0" algn="ctr">
              <a:lnSpc>
                <a:spcPct val="170000"/>
              </a:lnSpc>
              <a:buNone/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המשרד לשירותי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דת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מוציא אל הפועל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את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החזון להוות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הגוף המגדיר והמבטיח אספקתם של שירותי דת איכותיים, נגישים וזמינים לציבור היהודי במדינת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ישראל.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מטרות מרכזיות של המשרד לשנים הקרובות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שיפור שירותי הדת הניתנים ע"י המועצות הדתיות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העמקת ביצוע מדיניות הרגולציה על המועצות הדתיות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התייעלות ושיפור תהליכי העבודה במשרד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שיפור מערך הקבורה הארצי והקבורה בחירום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העמקת ההכרות של כלל החברה הישראלית עם תכנים מאוצר הרוח היהודי</a:t>
            </a:r>
          </a:p>
          <a:p>
            <a:pPr lvl="0">
              <a:lnSpc>
                <a:spcPct val="170000"/>
              </a:lnSpc>
            </a:pPr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lnSpc>
                <a:spcPct val="150000"/>
              </a:lnSpc>
              <a:buClr>
                <a:schemeClr val="tx2"/>
              </a:buClr>
              <a:buNone/>
            </a:pPr>
            <a:endParaRPr lang="he-IL" sz="1400" b="1" dirty="0" smtClean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3798453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חזון מטרות ויעדים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26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9" y="0"/>
            <a:ext cx="1440160" cy="136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66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5349" y="1556792"/>
            <a:ext cx="8503920" cy="4824536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בין יעדי המשרד ניתן למצוא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ייעול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ושיפור תדמית שירותי הדת בציבור הרחב.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הקמת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והרחבת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בי"ע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( כולל קבורה אזרחית ), שיפור חזות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בי"ע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בארץ וחיזוק הביטחון בהר הזיתים.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קידום חוק הקבורה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מוקד 120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טיפול בקבורה בחירום</a:t>
            </a:r>
          </a:p>
          <a:p>
            <a:pPr lvl="0">
              <a:lnSpc>
                <a:spcPct val="170000"/>
              </a:lnSpc>
              <a:buClr>
                <a:srgbClr val="002060"/>
              </a:buClr>
            </a:pP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בניית תשתית ארגונית אשר תאפשר לכל ישראלי המעוניין בכך, להיפגש בצורה נגישה עם מקורות המורשת היהודית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טיפוח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קידום ופיתוח המקומות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הקדושים בארץ.</a:t>
            </a:r>
          </a:p>
          <a:p>
            <a:pPr>
              <a:lnSpc>
                <a:spcPct val="170000"/>
              </a:lnSpc>
              <a:buClr>
                <a:srgbClr val="002060"/>
              </a:buClr>
            </a:pPr>
            <a:endParaRPr lang="he-IL" sz="2000" dirty="0">
              <a:solidFill>
                <a:srgbClr val="003399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lnSpc>
                <a:spcPct val="170000"/>
              </a:lnSpc>
              <a:buClr>
                <a:srgbClr val="002060"/>
              </a:buClr>
              <a:buNone/>
            </a:pPr>
            <a:endParaRPr lang="en-US" sz="2000" dirty="0">
              <a:solidFill>
                <a:srgbClr val="003399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170000"/>
              </a:lnSpc>
              <a:buNone/>
            </a:pPr>
            <a:endParaRPr lang="he-IL" sz="20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170000"/>
              </a:lnSpc>
              <a:buNone/>
            </a:pPr>
            <a:endParaRPr lang="he-IL" sz="20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lnSpc>
                <a:spcPct val="170000"/>
              </a:lnSpc>
            </a:pPr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lnSpc>
                <a:spcPct val="150000"/>
              </a:lnSpc>
              <a:buClr>
                <a:schemeClr val="tx2"/>
              </a:buClr>
              <a:buNone/>
            </a:pPr>
            <a:endParaRPr lang="he-IL" sz="1400" b="1" dirty="0" smtClean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3798453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חזון מטרות ויעדים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26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9" y="0"/>
            <a:ext cx="1440160" cy="136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04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484784"/>
            <a:ext cx="8503920" cy="4824536"/>
          </a:xfrm>
        </p:spPr>
        <p:txBody>
          <a:bodyPr>
            <a:noAutofit/>
          </a:bodyPr>
          <a:lstStyle/>
          <a:p>
            <a:pPr lvl="0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ישנם 1251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בתי עלמין המופעלים ע"י כ- 600 גופי קבורה על סוגיהם השונים (מועצות דתיות, רשויות מקומיות, וועדי ישובים, עמותות עצמאיות ועוד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).</a:t>
            </a:r>
          </a:p>
          <a:p>
            <a:pPr marL="109728" lvl="0" indent="0">
              <a:buNone/>
            </a:pP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קידום חוק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הקבורה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אשר נועד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להסדיר את שירותי הקבורה במדינת ישראל ולתת למשרד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כלים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לאכיפה יעילה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להבטחת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האינטרס הציבורי לרבות הבטחת שירות ראוי לציבור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lvl="0"/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קבורת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חללים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בחירום</a:t>
            </a:r>
          </a:p>
          <a:p>
            <a:pPr lvl="0"/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מוקד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120 – מוקד פניות ומידע למשפחות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נפטרים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מענה להובלת נפטרים בשבתות , חגים ולאחר שעות הפעילות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תמיכות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לשיפור חזות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בי"ע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תמיכות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לבי"ע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חדשים והרחבות</a:t>
            </a:r>
          </a:p>
          <a:p>
            <a:pPr lvl="0"/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פיקוח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ובקרה על גופי קבורה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r>
              <a:rPr lang="he-IL" sz="2000" dirty="0" smtClean="0"/>
              <a:t>.</a:t>
            </a: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134328"/>
            <a:ext cx="3744416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אגף קבורה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150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6121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484784"/>
            <a:ext cx="8503920" cy="4752528"/>
          </a:xfrm>
        </p:spPr>
        <p:txBody>
          <a:bodyPr>
            <a:noAutofit/>
          </a:bodyPr>
          <a:lstStyle/>
          <a:p>
            <a:pPr marL="109728" indent="0">
              <a:buNone/>
            </a:pPr>
            <a:endParaRPr lang="en-US" sz="2000" dirty="0"/>
          </a:p>
          <a:p>
            <a:r>
              <a:rPr lang="he-IL" sz="20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מועצות בתי עלמין</a:t>
            </a:r>
            <a:r>
              <a:rPr lang="he-IL" sz="20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b="1" dirty="0">
                <a:solidFill>
                  <a:srgbClr val="0070C0"/>
                </a:solidFill>
              </a:rPr>
              <a:t>:</a:t>
            </a:r>
            <a:endParaRPr lang="en-US" sz="2000" dirty="0">
              <a:solidFill>
                <a:srgbClr val="0070C0"/>
              </a:solidFill>
            </a:endParaRPr>
          </a:p>
          <a:p>
            <a:pPr marL="109728" lvl="0" indent="0">
              <a:buNone/>
            </a:pPr>
            <a:endParaRPr lang="he-IL" sz="2000" dirty="0" smtClean="0"/>
          </a:p>
          <a:p>
            <a:pPr marL="109728" lvl="0" indent="0">
              <a:buNone/>
            </a:pPr>
            <a:r>
              <a:rPr lang="he-IL" sz="1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ירושלים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פעולות עיקריות:  הר הזיתים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               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      פיתוח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הר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המנוחות</a:t>
            </a:r>
          </a:p>
          <a:p>
            <a:pPr marL="109728" indent="0">
              <a:buNone/>
            </a:pP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r>
              <a:rPr lang="he-IL" sz="1800" b="1" dirty="0">
                <a:latin typeface="David" panose="020E0502060401010101" pitchFamily="34" charset="-79"/>
                <a:cs typeface="David" panose="020E0502060401010101" pitchFamily="34" charset="-79"/>
              </a:rPr>
              <a:t>תל </a:t>
            </a:r>
            <a:r>
              <a:rPr lang="he-IL" sz="1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רגב :</a:t>
            </a:r>
            <a:endParaRPr lang="en-US" sz="18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פעולות עיקריות: 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תוכנית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פיתוח עתידית על שטח של 490 דונם 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                             תוכנת ניווט להתמצאות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r>
              <a:rPr lang="he-IL" sz="1800" b="1" dirty="0">
                <a:latin typeface="David" panose="020E0502060401010101" pitchFamily="34" charset="-79"/>
                <a:cs typeface="David" panose="020E0502060401010101" pitchFamily="34" charset="-79"/>
              </a:rPr>
              <a:t>ברקת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פעולות עיקריות:  הקמת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בי"ע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ברקת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endParaRPr lang="he-IL" sz="2000" dirty="0" smtClean="0"/>
          </a:p>
          <a:p>
            <a:pPr lvl="0"/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331764"/>
            <a:ext cx="3744416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אגף קבורה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36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366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733256"/>
          </a:xfrm>
        </p:spPr>
        <p:txBody>
          <a:bodyPr>
            <a:noAutofit/>
          </a:bodyPr>
          <a:lstStyle/>
          <a:p>
            <a:pPr marL="109728" indent="0">
              <a:buNone/>
            </a:pPr>
            <a:endParaRPr lang="en-US" sz="2000" dirty="0"/>
          </a:p>
          <a:p>
            <a:pPr marL="109728" lvl="0" indent="0"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תמיכות </a:t>
            </a:r>
            <a:r>
              <a:rPr lang="he-IL" sz="20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בבניית בתי כנסת</a:t>
            </a:r>
            <a:r>
              <a:rPr lang="he-IL" sz="20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</a:t>
            </a:r>
            <a:r>
              <a:rPr lang="he-IL" sz="1800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ערים +התיישבות )</a:t>
            </a:r>
            <a:r>
              <a:rPr lang="he-IL" sz="18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r>
              <a:rPr lang="he-IL" sz="18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מבנה קבע – עד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600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אלש"ח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מבנה יביל – עד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250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אלש"ח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109728" lvl="0" indent="0">
              <a:buNone/>
            </a:pP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בנייה ושיפוץ מקוואות</a:t>
            </a:r>
            <a:r>
              <a:rPr lang="he-IL" sz="20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20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סדר גדול של תמיכה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בבניית מקווה עומד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על כ 1 מיליון ₪ למקווה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109728" lvl="0" indent="0"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תמיכה בתחזוקה והרחבת עירובין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 </a:t>
            </a:r>
          </a:p>
          <a:p>
            <a:pPr marL="109728" lvl="0" indent="0">
              <a:buNone/>
            </a:pPr>
            <a:endParaRPr lang="he-IL" sz="20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תמיכה </a:t>
            </a:r>
            <a:r>
              <a:rPr lang="he-IL" sz="2000" b="1" u="sng" dirty="0" err="1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בהנגשת</a:t>
            </a: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מבני מועצות דתיות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  <a:endParaRPr lang="he-IL" sz="20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r>
              <a:rPr lang="he-IL" sz="20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פעולות נוספות</a:t>
            </a:r>
            <a:r>
              <a:rPr lang="he-IL" sz="20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20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התייעלות אנרגטית בתפעול המקוואות.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שילוט השירות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במקוואות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רישוי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עסקים למקוואות.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תחרות מקוואות ארצית. 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יום עיון ארצי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לבלניות </a:t>
            </a:r>
            <a:r>
              <a:rPr lang="en-US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סקר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טובלות ממוחשב.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3744416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אגף מבני דת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0973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he-IL" sz="2000" b="1" dirty="0"/>
              <a:t> </a:t>
            </a:r>
            <a:endParaRPr lang="he-IL" sz="2000" b="1" dirty="0" smtClean="0"/>
          </a:p>
          <a:p>
            <a:pPr marL="109728" indent="0">
              <a:buNone/>
            </a:pPr>
            <a:r>
              <a:rPr lang="he-IL" sz="18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תמונת מצב עדכנית: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רבני ערים - 108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רבני שכונה – 128 רבנים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רבנים אזוריים – 56 רבנים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רבני ישוב – 299 רבנים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r>
              <a:rPr lang="he-IL" sz="2000" dirty="0"/>
              <a:t> </a:t>
            </a:r>
            <a:endParaRPr lang="en-US" sz="2000" dirty="0"/>
          </a:p>
          <a:p>
            <a:pPr marL="109728" indent="0">
              <a:buNone/>
            </a:pPr>
            <a:r>
              <a:rPr lang="he-IL" sz="18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פעולות</a:t>
            </a:r>
            <a:r>
              <a:rPr lang="he-IL" sz="18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מינוי רבני התיישבות.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ועדה להארכת כהונת רבנים.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פתיחת אזורי רישום לנישואין.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הסדרת פעולות לשכות פרטיות לרישום נישואין.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הכשרות מקצועיות לנשות הרבנים – התוכנית יצאה לפועל ובימים אלו מסתיים המחזור הראשון של רבניות.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2000" dirty="0"/>
          </a:p>
          <a:p>
            <a:pPr marL="109728" lvl="0" indent="0">
              <a:buNone/>
            </a:pPr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1" y="332656"/>
            <a:ext cx="3744416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תחום רבנים ונישואין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96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he-IL" sz="2000" b="1" dirty="0"/>
              <a:t> </a:t>
            </a:r>
            <a:endParaRPr lang="he-IL" sz="2000" b="1" dirty="0" smtClean="0"/>
          </a:p>
          <a:p>
            <a:pPr marL="0" indent="0">
              <a:buClr>
                <a:srgbClr val="002060"/>
              </a:buClr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כללי</a:t>
            </a:r>
            <a:r>
              <a:rPr lang="he-IL" sz="18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  <a:endParaRPr lang="he-IL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buClr>
                <a:srgbClr val="002060"/>
              </a:buClr>
            </a:pP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מערך הכשרות בישראל מופעל על ידי הרבנות הראשית לישראל והמשרד לשירותי דת באמצעות המועצות הדתיות, הרבנות הארצית לכשרות והרבניות המקומיות. </a:t>
            </a:r>
          </a:p>
          <a:p>
            <a:pPr>
              <a:lnSpc>
                <a:spcPct val="150000"/>
              </a:lnSpc>
              <a:buClr>
                <a:srgbClr val="002060"/>
              </a:buClr>
            </a:pP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נוהלי הכשרות והעניינים ההלכתיים נקבעים על ידי הרבנות הראשית, והמשרד הוא הרגולטור הממונה על המועצות הדתיות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109728" indent="0">
              <a:lnSpc>
                <a:spcPct val="150000"/>
              </a:lnSpc>
              <a:buClr>
                <a:srgbClr val="002060"/>
              </a:buClr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מטרות</a:t>
            </a:r>
            <a:r>
              <a:rPr lang="he-IL" sz="18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pPr marL="109728" indent="0">
              <a:buNone/>
            </a:pP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יש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כוונה לקדם הנושאים הבאים בתיאום עם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הרה"ר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לישראל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pPr marL="109728" indent="0">
              <a:buNone/>
            </a:pP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smtClean="0">
                <a:latin typeface="David" panose="020E0502060401010101" pitchFamily="34" charset="-79"/>
                <a:cs typeface="David" panose="020E0502060401010101" pitchFamily="34" charset="-79"/>
              </a:rPr>
              <a:t>אחוד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דירוג רמת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הכשרות.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רפורמה במערך הכשרות ( משגיח –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מושגח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)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lnSpc>
                <a:spcPct val="150000"/>
              </a:lnSpc>
              <a:buClr>
                <a:srgbClr val="002060"/>
              </a:buClr>
              <a:buNone/>
            </a:pPr>
            <a:endParaRPr lang="he-IL" sz="18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lnSpc>
                <a:spcPct val="150000"/>
              </a:lnSpc>
              <a:buClr>
                <a:srgbClr val="002060"/>
              </a:buClr>
              <a:buNone/>
            </a:pPr>
            <a:endParaRPr lang="he-IL" sz="1800" dirty="0">
              <a:solidFill>
                <a:srgbClr val="003399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2000" dirty="0"/>
          </a:p>
          <a:p>
            <a:pPr marL="109728" lvl="0" indent="0">
              <a:buNone/>
            </a:pPr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3" y="332656"/>
            <a:ext cx="3384376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תחום כשרות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785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he-IL" sz="2000" b="1" dirty="0"/>
              <a:t> </a:t>
            </a:r>
            <a:endParaRPr lang="he-IL" sz="2000" b="1" dirty="0" smtClean="0"/>
          </a:p>
          <a:p>
            <a:pPr marL="109728" indent="0"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תמונת מצב </a:t>
            </a:r>
            <a:r>
              <a:rPr lang="he-IL" sz="18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21 רבנים ברחבי הארץ</a:t>
            </a:r>
            <a:r>
              <a:rPr lang="he-IL" sz="18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( משרה מלאה )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50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קייסים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(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35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– במשרה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מלאה</a:t>
            </a:r>
            <a:r>
              <a:rPr lang="en-US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;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 15 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– בחצי משרה )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1800" dirty="0"/>
          </a:p>
          <a:p>
            <a:pPr marL="109728" indent="0">
              <a:buNone/>
            </a:pPr>
            <a:r>
              <a:rPr lang="he-IL" sz="18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פעולות</a:t>
            </a:r>
            <a:r>
              <a:rPr lang="he-IL" sz="18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מענה לצרכי בני העדה בתחומים הקשורים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לשרותי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הדת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היהודיים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אישור יהדות ליהודים יוצאי אתיופיה 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השתלמויות והדרכות לרבנים </a:t>
            </a:r>
            <a:r>
              <a:rPr lang="he-IL" sz="1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ולקייסים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בקרה ומעקב במועצות הדתיות על תנאי העסקתם ושכרם של הרבנים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והקייסים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סיוע בפתרון בעיות חריגות בבתי דין רבניים ובנושאי 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גיור</a:t>
            </a:r>
            <a:r>
              <a:rPr lang="en-US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המשרד כתב נוהל מפורט ומקיף  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למבררי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יהדות ולרשמי נישואין במועצות הדתיות וזה קיבל תוקף משנה על ידי מועצת הרבנות </a:t>
            </a:r>
            <a:r>
              <a:rPr lang="he-IL" sz="1800">
                <a:latin typeface="David" panose="020E0502060401010101" pitchFamily="34" charset="-79"/>
                <a:cs typeface="David" panose="020E0502060401010101" pitchFamily="34" charset="-79"/>
              </a:rPr>
              <a:t>הראשית </a:t>
            </a:r>
            <a:r>
              <a:rPr lang="he-IL" sz="1800" smtClean="0">
                <a:latin typeface="David" panose="020E0502060401010101" pitchFamily="34" charset="-79"/>
                <a:cs typeface="David" panose="020E0502060401010101" pitchFamily="34" charset="-79"/>
              </a:rPr>
              <a:t>לישראל.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קורסים להכשרת מקצועית ותורנית של בני הקהילה.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הסברה </a:t>
            </a:r>
            <a:r>
              <a:rPr lang="he-IL" sz="1800" dirty="0" err="1">
                <a:latin typeface="David" panose="020E0502060401010101" pitchFamily="34" charset="-79"/>
                <a:cs typeface="David" panose="020E0502060401010101" pitchFamily="34" charset="-79"/>
              </a:rPr>
              <a:t>והנגשת</a:t>
            </a:r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 התרבות והמסורת של קהילת יהודי אתיופיה לציבור הכללי ולקהילה המקומית.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2000" dirty="0"/>
          </a:p>
          <a:p>
            <a:pPr marL="109728" lvl="0" indent="0">
              <a:buNone/>
            </a:pPr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5256584" cy="936104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אגף שירותי דת לבני העדה האתיופית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27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endParaRPr lang="he-IL" sz="2000" b="1" dirty="0" smtClean="0"/>
          </a:p>
          <a:p>
            <a:pPr marL="109728" indent="0"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מטרות</a:t>
            </a:r>
            <a:r>
              <a:rPr lang="he-IL" sz="1800" b="1" dirty="0" smtClean="0">
                <a:solidFill>
                  <a:srgbClr val="0070C0"/>
                </a:solidFill>
              </a:rPr>
              <a:t> </a:t>
            </a:r>
            <a:r>
              <a:rPr lang="he-IL" sz="1800" b="1" dirty="0">
                <a:solidFill>
                  <a:srgbClr val="0070C0"/>
                </a:solidFill>
              </a:rPr>
              <a:t>:</a:t>
            </a:r>
            <a:endParaRPr lang="en-US" sz="1800" b="1" dirty="0">
              <a:solidFill>
                <a:srgbClr val="0070C0"/>
              </a:solidFill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העלאת נושא הזהות היהודית לשיח הציבורי.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בניית תשתית ארגונית אשר תאפשר לכל ישראלי המעוניין בכך, להיפגש בצורה נגישה עם מקורות המורשת היהודית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en-US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r>
              <a:rPr lang="he-IL" sz="18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נתונים</a:t>
            </a:r>
            <a:r>
              <a:rPr lang="he-IL" sz="1800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180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11 פרויקטים פעילים</a:t>
            </a: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1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endParaRPr lang="he-IL" sz="1800" dirty="0" smtClean="0"/>
          </a:p>
          <a:p>
            <a:pPr marL="109728" indent="0"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בין הפעילויות</a:t>
            </a:r>
            <a:r>
              <a:rPr lang="he-IL" sz="18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ניתן למנות </a:t>
            </a:r>
            <a:r>
              <a:rPr lang="he-IL" sz="18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18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תוכנית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למתנדבי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ש"ש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( יום לימודים מדי חודש בפריסה ארצית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) </a:t>
            </a:r>
            <a:r>
              <a:rPr lang="en-US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;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תוכנית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חצי שנתית לחיילים משוחררים ( 8 שעות בשבוע למשך חצי שנה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תוכנית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לצעירים במסגרת "השומר החדש" ( 3 שעות שבועיות לכל חניך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  <a:r>
              <a:rPr lang="en-US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;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מפגשי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לימוד משותפים, דתיים וחילוניים ( מדריכי תנועות נוער , סטודנטים , אנשי חינוך , מפקדי צבא ועוד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תוכנית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דו שנתית לאומנים פעילים המעוניינים להרחיב ידע בתחום היהדות  ( 8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ש"ש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למשך שנתיים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בתי מדרש לסטודנטים ( כ 2000 סטודנטים ב 20 בתי מדרש, 4.5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ש"ש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רשת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חברתית לקירוב לבבות (כ 20 אלף משפחות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בכ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80 קהילות, 10 מפגשים במהלך השנה)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מרכזי משפחה ברוח יהודית ( כ 5000 משתתפים בפעילות מתמשכת ב 39 מרכזים ברחבי הארץ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הכנת נערים לבר מצוה ( 8-10 מפגשים בבית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הילד,סיור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קבוצתי בירושלים יחד עם המשפחות ).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1800" dirty="0"/>
              <a:t> </a:t>
            </a:r>
            <a:endParaRPr lang="en-US" sz="1800" dirty="0"/>
          </a:p>
          <a:p>
            <a:pPr marL="109728" lvl="0" indent="0">
              <a:buNone/>
            </a:pPr>
            <a:endParaRPr lang="en-US" sz="20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1" y="332656"/>
            <a:ext cx="3744416" cy="936104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תחום בכיר זהות יהודית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0575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endParaRPr lang="he-IL" sz="2000" b="1" dirty="0" smtClean="0"/>
          </a:p>
          <a:p>
            <a:pPr marL="109728" indent="0" algn="just">
              <a:buClr>
                <a:srgbClr val="002060"/>
              </a:buClr>
              <a:buNone/>
            </a:pP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המרכז הארצי לפיתוח המקומות הקדושים  אחראי על  האחזקה השוטפת , פיתוח , שיפוץ ושדרוג  של המקומות הקדושים  בא"י. </a:t>
            </a:r>
            <a:endParaRPr lang="he-IL" sz="17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 algn="just">
              <a:buClr>
                <a:srgbClr val="002060"/>
              </a:buClr>
              <a:buNone/>
            </a:pPr>
            <a:endParaRPr lang="he-IL" sz="18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 algn="just">
              <a:buClr>
                <a:srgbClr val="002060"/>
              </a:buClr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נתונים</a:t>
            </a:r>
            <a:r>
              <a:rPr lang="he-IL" sz="1800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8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pPr marL="109728" lvl="0" indent="0" algn="just">
              <a:buClr>
                <a:srgbClr val="002060"/>
              </a:buClr>
              <a:buNone/>
            </a:pP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כ 130 מקומות קדושים ( רובם מרוכזים בצפון הארץ </a:t>
            </a:r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).</a:t>
            </a:r>
            <a:endParaRPr lang="he-IL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 algn="just">
              <a:buClr>
                <a:srgbClr val="002060"/>
              </a:buClr>
              <a:buNone/>
            </a:pPr>
            <a:endParaRPr lang="he-IL" sz="170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 algn="just">
              <a:buClr>
                <a:srgbClr val="002060"/>
              </a:buClr>
              <a:buNone/>
            </a:pPr>
            <a:r>
              <a:rPr lang="he-IL" sz="18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פעולות </a:t>
            </a:r>
            <a:r>
              <a:rPr lang="he-IL" sz="18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he-IL" sz="1800" dirty="0" smtClean="0"/>
          </a:p>
          <a:p>
            <a:pPr lvl="0"/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הילולת </a:t>
            </a:r>
            <a:r>
              <a:rPr lang="he-IL" sz="1700" dirty="0" err="1">
                <a:latin typeface="David" panose="020E0502060401010101" pitchFamily="34" charset="-79"/>
                <a:cs typeface="David" panose="020E0502060401010101" pitchFamily="34" charset="-79"/>
              </a:rPr>
              <a:t>הרשב"י</a:t>
            </a: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 במירון.</a:t>
            </a:r>
            <a:endParaRPr lang="en-US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הילולת </a:t>
            </a: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שמואל הנביא , </a:t>
            </a:r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רחל </a:t>
            </a:r>
            <a:r>
              <a:rPr lang="he-IL" sz="1700" smtClean="0">
                <a:latin typeface="David" panose="020E0502060401010101" pitchFamily="34" charset="-79"/>
                <a:cs typeface="David" panose="020E0502060401010101" pitchFamily="34" charset="-79"/>
              </a:rPr>
              <a:t>אימנו , יונתן </a:t>
            </a:r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בן עוזיאל </a:t>
            </a: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ועוד.</a:t>
            </a:r>
            <a:endParaRPr lang="en-US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פיתוח ושדרוג אתרים ובהם : קבר יונתן בן עוזיאל ( </a:t>
            </a:r>
            <a:r>
              <a:rPr lang="he-IL" sz="1700" dirty="0" err="1">
                <a:latin typeface="David" panose="020E0502060401010101" pitchFamily="34" charset="-79"/>
                <a:cs typeface="David" panose="020E0502060401010101" pitchFamily="34" charset="-79"/>
              </a:rPr>
              <a:t>עמוקא</a:t>
            </a: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 ) , קבר הרמב"ם , קבר ר' עקיבא , מערת אליהו</a:t>
            </a:r>
            <a:endParaRPr lang="en-US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תפעול שוטף של אתרי ציון קבר מרכזיים כגון קבר רחל , ר' עקיבא , שמואל הנביא , חוני המעגל ועוד</a:t>
            </a:r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lvl="0"/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מערת המכפלה ( באחריות מועצה דתית </a:t>
            </a:r>
            <a:r>
              <a:rPr lang="he-IL" sz="17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קרית</a:t>
            </a:r>
            <a:r>
              <a:rPr lang="he-IL" sz="17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ארבע – חברון )</a:t>
            </a:r>
            <a:endParaRPr lang="en-US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נתיבי </a:t>
            </a:r>
            <a:r>
              <a:rPr lang="he-IL" sz="1700" dirty="0" err="1">
                <a:latin typeface="David" panose="020E0502060401010101" pitchFamily="34" charset="-79"/>
                <a:cs typeface="David" panose="020E0502060401010101" pitchFamily="34" charset="-79"/>
              </a:rPr>
              <a:t>דה"ת</a:t>
            </a:r>
            <a:r>
              <a:rPr lang="he-IL" sz="1700" dirty="0">
                <a:latin typeface="David" panose="020E0502060401010101" pitchFamily="34" charset="-79"/>
                <a:cs typeface="David" panose="020E0502060401010101" pitchFamily="34" charset="-79"/>
              </a:rPr>
              <a:t> ( בשיתוף משרדי נגב – גליל והתיירות).</a:t>
            </a:r>
            <a:endParaRPr lang="en-US" sz="17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lvl="0" indent="0">
              <a:buNone/>
            </a:pPr>
            <a:endParaRPr lang="he-IL" sz="1800" dirty="0" smtClean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4608512" cy="936104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המרכז לפיתוח מקומות קדושים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2503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124744"/>
            <a:ext cx="85039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endParaRPr lang="he-IL" sz="2000" b="1" dirty="0" smtClean="0"/>
          </a:p>
          <a:p>
            <a:pPr marL="109728" indent="0" algn="ctr">
              <a:buNone/>
            </a:pPr>
            <a:r>
              <a:rPr lang="he-IL" sz="2000" b="1" dirty="0">
                <a:latin typeface="David" panose="020E0502060401010101" pitchFamily="34" charset="-79"/>
                <a:cs typeface="David" panose="020E0502060401010101" pitchFamily="34" charset="-79"/>
              </a:rPr>
              <a:t>שירת הים –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מערכת לניהול </a:t>
            </a:r>
            <a:r>
              <a:rPr lang="he-IL" sz="2000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ותי הד</a:t>
            </a:r>
            <a:r>
              <a:rPr lang="he-IL" sz="2000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הי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הודיי</a:t>
            </a:r>
            <a:r>
              <a:rPr lang="he-IL" sz="2000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ם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במועצות הדתיות.</a:t>
            </a: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he-IL" sz="1800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r>
              <a:rPr lang="he-IL" sz="1600" b="1" u="sng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תהליכי </a:t>
            </a:r>
            <a:r>
              <a:rPr lang="he-IL" sz="16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עבודה</a:t>
            </a:r>
            <a:r>
              <a:rPr lang="he-IL" sz="16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  <a:endParaRPr lang="en-US" sz="16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נישואין , כשרות , מקוואות , קבורה ,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עירובין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רכש 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, תקציב , משאבי אנוש.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09728" indent="0">
              <a:buNone/>
            </a:pPr>
            <a:endParaRPr lang="en-US" sz="1800" dirty="0"/>
          </a:p>
          <a:p>
            <a:pPr marL="109728" indent="0">
              <a:buNone/>
            </a:pPr>
            <a:r>
              <a:rPr lang="he-IL" sz="1600" b="1" u="sng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ממשקים למערכות ממשל </a:t>
            </a:r>
            <a:r>
              <a:rPr lang="he-IL" sz="16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en-US" sz="16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בתי הדין הרבניים , ביטוח לאומי (תשלומי קבורה) , </a:t>
            </a:r>
            <a:r>
              <a:rPr lang="he-IL" sz="1600" dirty="0" err="1">
                <a:latin typeface="David" panose="020E0502060401010101" pitchFamily="34" charset="-79"/>
                <a:cs typeface="David" panose="020E0502060401010101" pitchFamily="34" charset="-79"/>
              </a:rPr>
              <a:t>מרכב"ה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( תמיכות), ארכיון (רשות האוכלוסין וההגירה  </a:t>
            </a:r>
            <a:r>
              <a:rPr lang="en-US" sz="1600" dirty="0">
                <a:latin typeface="David" panose="020E0502060401010101" pitchFamily="34" charset="-79"/>
                <a:cs typeface="David" panose="020E0502060401010101" pitchFamily="34" charset="-79"/>
              </a:rPr>
              <a:t> (</a:t>
            </a:r>
          </a:p>
          <a:p>
            <a:pPr marL="109728" indent="0">
              <a:buNone/>
            </a:pPr>
            <a:endParaRPr lang="en-US" sz="1800" dirty="0"/>
          </a:p>
          <a:p>
            <a:pPr marL="109728" indent="0">
              <a:buNone/>
            </a:pPr>
            <a:r>
              <a:rPr lang="he-IL" sz="1400" b="1" u="sng" dirty="0">
                <a:solidFill>
                  <a:srgbClr val="0070C0"/>
                </a:solidFill>
              </a:rPr>
              <a:t>יתרונות מרכזיים </a:t>
            </a:r>
            <a:r>
              <a:rPr lang="he-IL" sz="1400" b="1" dirty="0">
                <a:solidFill>
                  <a:srgbClr val="0070C0"/>
                </a:solidFill>
              </a:rPr>
              <a:t>:</a:t>
            </a:r>
            <a:endParaRPr lang="en-US" sz="1400" b="1" dirty="0">
              <a:solidFill>
                <a:srgbClr val="0070C0"/>
              </a:solidFill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תשתית ניהול אחידה לאספקת שירותי דת מיטביים ונגישים לאזרח.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שיפור יכולת ניהול, בקרה עצמית ומתן שירות ע"י המועצות הדתיות.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סביבת עבודה טכנולוגית מתקדמת ואינטגרטיבית.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שיפור יכולת המשרד לשירותי דת למלא תפקידו כרגולטור.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חיסכון בעלויות תפעול שירותי הדת.</a:t>
            </a:r>
            <a:endParaRPr lang="en-US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שיתוף ושקיפות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en-US" sz="1800" dirty="0"/>
          </a:p>
          <a:p>
            <a:pPr marL="109728" indent="0">
              <a:buNone/>
            </a:pPr>
            <a:endParaRPr lang="en-US" sz="1800" dirty="0"/>
          </a:p>
          <a:p>
            <a:pPr marL="0" indent="0">
              <a:buNone/>
            </a:pPr>
            <a:endParaRPr lang="he-IL" sz="2000" b="1" u="sng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2016224" cy="936104"/>
          </a:xfrm>
        </p:spPr>
        <p:txBody>
          <a:bodyPr>
            <a:normAutofit/>
          </a:bodyPr>
          <a:lstStyle/>
          <a:p>
            <a:pPr algn="r"/>
            <a:r>
              <a:rPr lang="he-IL" sz="3200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שירת הים</a:t>
            </a:r>
            <a:endParaRPr lang="he-IL" sz="3200" b="1" dirty="0"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5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44016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404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5349" y="2132856"/>
            <a:ext cx="8503920" cy="3462136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Clr>
                <a:schemeClr val="tx2"/>
              </a:buClr>
              <a:buNone/>
            </a:pPr>
            <a:endParaRPr lang="he-IL" sz="5400" b="1" dirty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lnSpc>
                <a:spcPct val="150000"/>
              </a:lnSpc>
              <a:buClr>
                <a:schemeClr val="tx2"/>
              </a:buClr>
              <a:buNone/>
            </a:pPr>
            <a:r>
              <a:rPr lang="he-IL" sz="5400" b="1" dirty="0" smtClean="0">
                <a:solidFill>
                  <a:srgbClr val="00B0F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תודה על ההקשבה!</a:t>
            </a:r>
            <a:endParaRPr lang="he-IL" sz="5400" b="1" dirty="0">
              <a:solidFill>
                <a:srgbClr val="00B0F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Picture 2" descr="תוצאת תמונה עבור המשרד לשירותי דת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0648"/>
            <a:ext cx="231993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0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B96648C-BA48-44BB-967A-50CD0178EA5D}"/>
</file>

<file path=customXml/itemProps2.xml><?xml version="1.0" encoding="utf-8"?>
<ds:datastoreItem xmlns:ds="http://schemas.openxmlformats.org/officeDocument/2006/customXml" ds:itemID="{EC762E09-BB27-4321-A0AD-57F2E3606CF8}"/>
</file>

<file path=customXml/itemProps3.xml><?xml version="1.0" encoding="utf-8"?>
<ds:datastoreItem xmlns:ds="http://schemas.openxmlformats.org/officeDocument/2006/customXml" ds:itemID="{0BC3B576-E061-4449-A617-824D6D277D02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17610</TotalTime>
  <Words>797</Words>
  <Application>Microsoft Office PowerPoint</Application>
  <PresentationFormat>‫הצגה על המסך (4:3)</PresentationFormat>
  <Paragraphs>162</Paragraphs>
  <Slides>13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13</vt:i4>
      </vt:variant>
    </vt:vector>
  </HeadingPairs>
  <TitlesOfParts>
    <vt:vector size="21" baseType="lpstr">
      <vt:lpstr>Arial</vt:lpstr>
      <vt:lpstr>Calibri</vt:lpstr>
      <vt:lpstr>David</vt:lpstr>
      <vt:lpstr>Lucida Sans Unicode</vt:lpstr>
      <vt:lpstr>Verdana</vt:lpstr>
      <vt:lpstr>Wingdings 2</vt:lpstr>
      <vt:lpstr>Wingdings 3</vt:lpstr>
      <vt:lpstr>רחבה</vt:lpstr>
      <vt:lpstr>סקירת המשרד לשירותי דת </vt:lpstr>
      <vt:lpstr>חזון מטרות ויעדים</vt:lpstr>
      <vt:lpstr>חזון מטרות ויעדים</vt:lpstr>
      <vt:lpstr>אגף קבורה</vt:lpstr>
      <vt:lpstr>אגף קבורה</vt:lpstr>
      <vt:lpstr>אגף מבני דת</vt:lpstr>
      <vt:lpstr>תחום רבנים ונישואין</vt:lpstr>
      <vt:lpstr>תחום כשרות</vt:lpstr>
      <vt:lpstr>אגף שירותי דת לבני העדה האתיופית</vt:lpstr>
      <vt:lpstr>תחום בכיר זהות יהודית</vt:lpstr>
      <vt:lpstr>המרכז לפיתוח מקומות קדושים</vt:lpstr>
      <vt:lpstr>שירת הים</vt:lpstr>
      <vt:lpstr>מצגת של PowerPoint</vt:lpstr>
    </vt:vector>
  </TitlesOfParts>
  <Company>נציבות שירות המדינה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תכנית עבודה לשנת 2014 של אגף__________</dc:title>
  <dc:creator>Hana Kidron</dc:creator>
  <cp:lastModifiedBy>שוש אזולאי</cp:lastModifiedBy>
  <cp:revision>169</cp:revision>
  <cp:lastPrinted>2017-06-04T09:26:21Z</cp:lastPrinted>
  <dcterms:created xsi:type="dcterms:W3CDTF">2013-12-01T16:25:10Z</dcterms:created>
  <dcterms:modified xsi:type="dcterms:W3CDTF">2017-06-12T08:38:15Z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2013916</vt:r8>
  </property>
</Properties>
</file>