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drawings/drawing1.xml" ContentType="application/vnd.openxmlformats-officedocument.drawingml.chartshapes+xml"/>
  <Override PartName="/ppt/drawings/drawing2.xml" ContentType="application/vnd.openxmlformats-officedocument.drawingml.chartshapes+xml"/>
  <Override PartName="/ppt/presentation.xml" ContentType="application/vnd.openxmlformats-officedocument.presentationml.presentation.main+xml"/>
  <Override PartName="/ppt/slides/slide8.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8.xml" ContentType="application/vnd.openxmlformats-officedocument.presentationml.notesSlide+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3.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charts/chart7.xml" ContentType="application/vnd.openxmlformats-officedocument.drawingml.chart+xml"/>
  <Override PartName="/ppt/charts/chart8.xml" ContentType="application/vnd.openxmlformats-officedocument.drawingml.chart+xml"/>
  <Override PartName="/ppt/charts/chart6.xml" ContentType="application/vnd.openxmlformats-officedocument.drawingml.chart+xml"/>
  <Override PartName="/ppt/charts/chart1.xml" ContentType="application/vnd.openxmlformats-officedocument.drawingml.chart+xml"/>
  <Override PartName="/ppt/theme/theme2.xml" ContentType="application/vnd.openxmlformats-officedocument.theme+xml"/>
  <Override PartName="/ppt/charts/chart2.xml" ContentType="application/vnd.openxmlformats-officedocument.drawingml.chart+xml"/>
  <Override PartName="/ppt/charts/chart5.xml" ContentType="application/vnd.openxmlformats-officedocument.drawingml.chart+xml"/>
  <Override PartName="/ppt/charts/chart4.xml" ContentType="application/vnd.openxmlformats-officedocument.drawingml.chart+xml"/>
  <Override PartName="/ppt/charts/chart3.xml" ContentType="application/vnd.openxmlformats-officedocument.drawingml.chart+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charts/colors5.xml" ContentType="application/vnd.ms-office.chartcolorstyle+xml"/>
  <Override PartName="/ppt/charts/colors7.xml" ContentType="application/vnd.ms-office.chartcolorstyle+xml"/>
  <Override PartName="/ppt/charts/style6.xml" ContentType="application/vnd.ms-office.chartstyle+xml"/>
  <Override PartName="/ppt/charts/style7.xml" ContentType="application/vnd.ms-office.chartstyle+xml"/>
  <Override PartName="/ppt/charts/colors6.xml" ContentType="application/vnd.ms-office.chartcolorstyle+xml"/>
  <Override PartName="/ppt/charts/style5.xml" ContentType="application/vnd.ms-office.chartstyle+xml"/>
  <Override PartName="/ppt/charts/style1.xml" ContentType="application/vnd.ms-office.chartstyle+xml"/>
  <Override PartName="/ppt/charts/style4.xml" ContentType="application/vnd.ms-office.chartstyle+xml"/>
  <Override PartName="/ppt/charts/colors4.xml" ContentType="application/vnd.ms-office.chartcolorstyle+xml"/>
  <Override PartName="/ppt/charts/style3.xml" ContentType="application/vnd.ms-office.chartstyle+xml"/>
  <Override PartName="/ppt/charts/colors3.xml" ContentType="application/vnd.ms-office.chartcolorstyle+xml"/>
  <Override PartName="/ppt/charts/style2.xml" ContentType="application/vnd.ms-office.chartstyle+xml"/>
  <Override PartName="/ppt/charts/colors2.xml" ContentType="application/vnd.ms-office.chartcolorstyle+xml"/>
  <Override PartName="/ppt/charts/colors1.xml" ContentType="application/vnd.ms-office.chartcolorstyle+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Lst>
  <p:notesMasterIdLst>
    <p:notesMasterId r:id="rId16"/>
  </p:notesMasterIdLst>
  <p:sldIdLst>
    <p:sldId id="656" r:id="rId2"/>
    <p:sldId id="760" r:id="rId3"/>
    <p:sldId id="754" r:id="rId4"/>
    <p:sldId id="762" r:id="rId5"/>
    <p:sldId id="755" r:id="rId6"/>
    <p:sldId id="756" r:id="rId7"/>
    <p:sldId id="689" r:id="rId8"/>
    <p:sldId id="758" r:id="rId9"/>
    <p:sldId id="747" r:id="rId10"/>
    <p:sldId id="761" r:id="rId11"/>
    <p:sldId id="748" r:id="rId12"/>
    <p:sldId id="749" r:id="rId13"/>
    <p:sldId id="750" r:id="rId14"/>
    <p:sldId id="651" r:id="rId15"/>
  </p:sldIdLst>
  <p:sldSz cx="12192000" cy="6858000"/>
  <p:notesSz cx="6769100" cy="9906000"/>
  <p:defaultTextStyle>
    <a:defPPr>
      <a:defRPr lang="he-IL"/>
    </a:defPPr>
    <a:lvl1pPr algn="l" rtl="0" eaLnBrk="0" fontAlgn="base" hangingPunct="0">
      <a:spcBef>
        <a:spcPct val="0"/>
      </a:spcBef>
      <a:spcAft>
        <a:spcPct val="0"/>
      </a:spcAft>
      <a:defRPr kern="1200">
        <a:solidFill>
          <a:schemeClr val="tx1"/>
        </a:solidFill>
        <a:latin typeface="Calibri"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Calibri"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Calibri"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Calibri"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Calibri" pitchFamily="34" charset="0"/>
        <a:ea typeface="+mn-ea"/>
        <a:cs typeface="Arial" pitchFamily="34" charset="0"/>
      </a:defRPr>
    </a:lvl5pPr>
    <a:lvl6pPr marL="2286000" algn="r" defTabSz="914400" rtl="1" eaLnBrk="1" latinLnBrk="0" hangingPunct="1">
      <a:defRPr kern="1200">
        <a:solidFill>
          <a:schemeClr val="tx1"/>
        </a:solidFill>
        <a:latin typeface="Calibri" pitchFamily="34" charset="0"/>
        <a:ea typeface="+mn-ea"/>
        <a:cs typeface="Arial" pitchFamily="34" charset="0"/>
      </a:defRPr>
    </a:lvl6pPr>
    <a:lvl7pPr marL="2743200" algn="r" defTabSz="914400" rtl="1" eaLnBrk="1" latinLnBrk="0" hangingPunct="1">
      <a:defRPr kern="1200">
        <a:solidFill>
          <a:schemeClr val="tx1"/>
        </a:solidFill>
        <a:latin typeface="Calibri" pitchFamily="34" charset="0"/>
        <a:ea typeface="+mn-ea"/>
        <a:cs typeface="Arial" pitchFamily="34" charset="0"/>
      </a:defRPr>
    </a:lvl7pPr>
    <a:lvl8pPr marL="3200400" algn="r" defTabSz="914400" rtl="1" eaLnBrk="1" latinLnBrk="0" hangingPunct="1">
      <a:defRPr kern="1200">
        <a:solidFill>
          <a:schemeClr val="tx1"/>
        </a:solidFill>
        <a:latin typeface="Calibri" pitchFamily="34" charset="0"/>
        <a:ea typeface="+mn-ea"/>
        <a:cs typeface="Arial" pitchFamily="34" charset="0"/>
      </a:defRPr>
    </a:lvl8pPr>
    <a:lvl9pPr marL="3657600" algn="r" defTabSz="914400" rtl="1" eaLnBrk="1" latinLnBrk="0" hangingPunct="1">
      <a:defRPr kern="1200">
        <a:solidFill>
          <a:schemeClr val="tx1"/>
        </a:solidFill>
        <a:latin typeface="Calibri"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ayan Rosenberg Schatz" initials="MRS" lastIdx="1" clrIdx="0">
    <p:extLst/>
  </p:cmAuthor>
  <p:cmAuthor id="2" name="Keren Katsir Stiebel" initials="KKS"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BA6"/>
    <a:srgbClr val="266196"/>
    <a:srgbClr val="1B456B"/>
    <a:srgbClr val="ED7D31"/>
    <a:srgbClr val="2969A3"/>
    <a:srgbClr val="225686"/>
    <a:srgbClr val="1F4E79"/>
    <a:srgbClr val="E7E6E6"/>
    <a:srgbClr val="00000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489" autoAdjust="0"/>
    <p:restoredTop sz="78021" autoAdjust="0"/>
  </p:normalViewPr>
  <p:slideViewPr>
    <p:cSldViewPr snapToGrid="0">
      <p:cViewPr>
        <p:scale>
          <a:sx n="57" d="100"/>
          <a:sy n="57" d="100"/>
        </p:scale>
        <p:origin x="-1098" y="-42"/>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chartUserShapes" Target="../drawings/drawing1.xml"/><Relationship Id="rId1" Type="http://schemas.openxmlformats.org/officeDocument/2006/relationships/package" Target="../embeddings/Microsoft_Excel_Worksheet1.xlsx"/><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3" Type="http://schemas.microsoft.com/office/2011/relationships/chartColorStyle" Target="colors7.xml"/><Relationship Id="rId2" Type="http://schemas.openxmlformats.org/officeDocument/2006/relationships/chartUserShapes" Target="../drawings/drawing2.xml"/><Relationship Id="rId1" Type="http://schemas.openxmlformats.org/officeDocument/2006/relationships/package" Target="../embeddings/Microsoft_Excel_Worksheet8.xlsx"/><Relationship Id="rId4"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963825453708346"/>
          <c:y val="0"/>
          <c:w val="0.89472301969333945"/>
          <c:h val="0.67273726466694317"/>
        </c:manualLayout>
      </c:layout>
      <c:barChart>
        <c:barDir val="col"/>
        <c:grouping val="clustered"/>
        <c:varyColors val="0"/>
        <c:ser>
          <c:idx val="0"/>
          <c:order val="0"/>
          <c:tx>
            <c:strRef>
              <c:f>Sheet1!$B$1</c:f>
              <c:strCache>
                <c:ptCount val="1"/>
                <c:pt idx="0">
                  <c:v>טפסים מקוונים חדשים ומוסבים
</c:v>
                </c:pt>
              </c:strCache>
            </c:strRef>
          </c:tx>
          <c:spPr>
            <a:solidFill>
              <a:schemeClr val="accent1"/>
            </a:solidFill>
            <a:ln>
              <a:noFill/>
            </a:ln>
            <a:effectLst/>
          </c:spPr>
          <c:invertIfNegative val="0"/>
          <c:dPt>
            <c:idx val="0"/>
            <c:invertIfNegative val="0"/>
            <c:bubble3D val="0"/>
            <c:spPr>
              <a:solidFill>
                <a:srgbClr val="478FD1"/>
              </a:solidFill>
              <a:ln>
                <a:noFill/>
              </a:ln>
              <a:effectLst/>
            </c:spPr>
          </c:dPt>
          <c:dPt>
            <c:idx val="1"/>
            <c:invertIfNegative val="0"/>
            <c:bubble3D val="0"/>
            <c:spPr>
              <a:solidFill>
                <a:srgbClr val="2969A3"/>
              </a:solidFill>
              <a:ln>
                <a:noFill/>
              </a:ln>
              <a:effectLst/>
            </c:spPr>
          </c:dPt>
          <c:dPt>
            <c:idx val="2"/>
            <c:invertIfNegative val="0"/>
            <c:bubble3D val="0"/>
            <c:spPr>
              <a:solidFill>
                <a:srgbClr val="1F4E79"/>
              </a:solidFill>
              <a:ln>
                <a:noFill/>
              </a:ln>
              <a:effectLst/>
            </c:spPr>
          </c:dPt>
          <c:dLbls>
            <c:dLbl>
              <c:idx val="1"/>
              <c:layout>
                <c:manualLayout>
                  <c:x val="-8.17056274200947E-17"/>
                  <c:y val="2.106949765506445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4.4567220703895386E-3"/>
                  <c:y val="-5.1313351375680626E-2"/>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lang="he-IL" sz="2400" b="0" i="0" u="none" strike="noStrike" kern="1200" baseline="0">
                    <a:solidFill>
                      <a:schemeClr val="tx1"/>
                    </a:solidFill>
                    <a:latin typeface="Calibri" pitchFamily="34" charset="0"/>
                    <a:ea typeface="+mn-ea"/>
                    <a:cs typeface="ReformaNarrow" pitchFamily="2" charset="-79"/>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Sheet1!$A$2:$A$4</c:f>
              <c:strCache>
                <c:ptCount val="3"/>
                <c:pt idx="0">
                  <c:v>2015
</c:v>
                </c:pt>
                <c:pt idx="1">
                  <c:v>2016</c:v>
                </c:pt>
                <c:pt idx="2">
                  <c:v>2017</c:v>
                </c:pt>
              </c:strCache>
            </c:strRef>
          </c:cat>
          <c:val>
            <c:numRef>
              <c:f>Sheet1!$B$2:$B$4</c:f>
              <c:numCache>
                <c:formatCode>General</c:formatCode>
                <c:ptCount val="3"/>
                <c:pt idx="0">
                  <c:v>98</c:v>
                </c:pt>
                <c:pt idx="1">
                  <c:v>148</c:v>
                </c:pt>
                <c:pt idx="2">
                  <c:v>66</c:v>
                </c:pt>
              </c:numCache>
            </c:numRef>
          </c:val>
        </c:ser>
        <c:dLbls>
          <c:dLblPos val="inEnd"/>
          <c:showLegendKey val="0"/>
          <c:showVal val="1"/>
          <c:showCatName val="0"/>
          <c:showSerName val="0"/>
          <c:showPercent val="0"/>
          <c:showBubbleSize val="0"/>
        </c:dLbls>
        <c:gapWidth val="50"/>
        <c:overlap val="-67"/>
        <c:axId val="122692352"/>
        <c:axId val="122704256"/>
      </c:barChart>
      <c:catAx>
        <c:axId val="122692352"/>
        <c:scaling>
          <c:orientation val="minMax"/>
        </c:scaling>
        <c:delete val="1"/>
        <c:axPos val="b"/>
        <c:numFmt formatCode="General" sourceLinked="1"/>
        <c:majorTickMark val="none"/>
        <c:minorTickMark val="none"/>
        <c:tickLblPos val="nextTo"/>
        <c:crossAx val="122704256"/>
        <c:crosses val="autoZero"/>
        <c:auto val="1"/>
        <c:lblAlgn val="ctr"/>
        <c:lblOffset val="100"/>
        <c:noMultiLvlLbl val="0"/>
      </c:catAx>
      <c:valAx>
        <c:axId val="122704256"/>
        <c:scaling>
          <c:orientation val="minMax"/>
        </c:scaling>
        <c:delete val="1"/>
        <c:axPos val="l"/>
        <c:numFmt formatCode="General" sourceLinked="1"/>
        <c:majorTickMark val="none"/>
        <c:minorTickMark val="none"/>
        <c:tickLblPos val="high"/>
        <c:crossAx val="12269235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lang="he-IL" sz="2400" b="0" i="0" u="none" strike="noStrike" kern="1200" baseline="0">
                <a:solidFill>
                  <a:srgbClr val="121212"/>
                </a:solidFill>
                <a:latin typeface="Calibri" pitchFamily="34" charset="0"/>
                <a:ea typeface="+mn-ea"/>
                <a:cs typeface="ReformaNarrow" pitchFamily="2" charset="-79"/>
              </a:defRPr>
            </a:pPr>
            <a:endParaRPr lang="he-IL"/>
          </a:p>
        </c:txPr>
      </c:dTable>
      <c:spPr>
        <a:noFill/>
        <a:ln>
          <a:noFill/>
        </a:ln>
        <a:effectLst>
          <a:glow rad="25400">
            <a:schemeClr val="accent1">
              <a:alpha val="40000"/>
            </a:schemeClr>
          </a:glow>
        </a:effectLst>
      </c:spPr>
    </c:plotArea>
    <c:plotVisOnly val="1"/>
    <c:dispBlanksAs val="gap"/>
    <c:showDLblsOverMax val="0"/>
  </c:chart>
  <c:spPr>
    <a:noFill/>
    <a:ln>
      <a:noFill/>
    </a:ln>
    <a:effectLst/>
  </c:spPr>
  <c:txPr>
    <a:bodyPr/>
    <a:lstStyle/>
    <a:p>
      <a:pPr>
        <a:defRPr lang="he-IL" sz="2400" kern="1200">
          <a:solidFill>
            <a:srgbClr val="121212"/>
          </a:solidFill>
          <a:latin typeface="Calibri" pitchFamily="34" charset="0"/>
          <a:ea typeface="+mn-ea"/>
          <a:cs typeface="ReformaNarrow" pitchFamily="2" charset="-79"/>
        </a:defRPr>
      </a:pPr>
      <a:endParaRPr lang="he-IL"/>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168581111292699E-2"/>
          <c:y val="0.11749037101011832"/>
          <c:w val="0.89472301969333945"/>
          <c:h val="0.67273726466694317"/>
        </c:manualLayout>
      </c:layout>
      <c:barChart>
        <c:barDir val="col"/>
        <c:grouping val="clustered"/>
        <c:varyColors val="0"/>
        <c:dLbls>
          <c:dLblPos val="outEnd"/>
          <c:showLegendKey val="0"/>
          <c:showVal val="1"/>
          <c:showCatName val="0"/>
          <c:showSerName val="0"/>
          <c:showPercent val="0"/>
          <c:showBubbleSize val="0"/>
        </c:dLbls>
        <c:gapWidth val="50"/>
        <c:overlap val="-67"/>
        <c:axId val="122786944"/>
        <c:axId val="122788480"/>
      </c:barChart>
      <c:catAx>
        <c:axId val="122786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e-IL"/>
          </a:p>
        </c:txPr>
        <c:crossAx val="122788480"/>
        <c:crosses val="autoZero"/>
        <c:auto val="1"/>
        <c:lblAlgn val="ctr"/>
        <c:lblOffset val="100"/>
        <c:noMultiLvlLbl val="0"/>
      </c:catAx>
      <c:valAx>
        <c:axId val="122788480"/>
        <c:scaling>
          <c:orientation val="minMax"/>
        </c:scaling>
        <c:delete val="0"/>
        <c:axPos val="l"/>
        <c:numFmt formatCode="General" sourceLinked="1"/>
        <c:majorTickMark val="none"/>
        <c:minorTickMark val="none"/>
        <c:tickLblPos val="high"/>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he-IL"/>
          </a:p>
        </c:txPr>
        <c:crossAx val="122786944"/>
        <c:crosses val="autoZero"/>
        <c:crossBetween val="between"/>
      </c:valAx>
      <c:spPr>
        <a:noFill/>
        <a:ln>
          <a:noFill/>
        </a:ln>
        <a:effectLst>
          <a:glow rad="25400">
            <a:schemeClr val="accent1">
              <a:alpha val="40000"/>
            </a:schemeClr>
          </a:glow>
        </a:effectLst>
      </c:spPr>
    </c:plotArea>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168581111292699E-2"/>
          <c:y val="0.15831528441055256"/>
          <c:w val="0.89472301969333945"/>
          <c:h val="0.63191225936246409"/>
        </c:manualLayout>
      </c:layout>
      <c:barChart>
        <c:barDir val="col"/>
        <c:grouping val="clustered"/>
        <c:varyColors val="0"/>
        <c:ser>
          <c:idx val="0"/>
          <c:order val="0"/>
          <c:tx>
            <c:strRef>
              <c:f>Sheet1!$B$1</c:f>
              <c:strCache>
                <c:ptCount val="1"/>
                <c:pt idx="0">
                  <c:v>טפסים מקוונים שהורדו</c:v>
                </c:pt>
              </c:strCache>
            </c:strRef>
          </c:tx>
          <c:spPr>
            <a:solidFill>
              <a:srgbClr val="2969A3"/>
            </a:solidFill>
            <a:ln>
              <a:noFill/>
            </a:ln>
            <a:effectLst>
              <a:glow>
                <a:schemeClr val="accent1">
                  <a:alpha val="40000"/>
                </a:schemeClr>
              </a:glow>
              <a:outerShdw dir="5400000" algn="ctr" rotWithShape="0">
                <a:srgbClr val="000000">
                  <a:alpha val="43137"/>
                </a:srgbClr>
              </a:outerShdw>
              <a:softEdge rad="0"/>
            </a:effectLst>
          </c:spPr>
          <c:invertIfNegative val="0"/>
          <c:dPt>
            <c:idx val="0"/>
            <c:invertIfNegative val="0"/>
            <c:bubble3D val="0"/>
          </c:dPt>
          <c:dPt>
            <c:idx val="1"/>
            <c:invertIfNegative val="0"/>
            <c:bubble3D val="0"/>
          </c:dPt>
          <c:dPt>
            <c:idx val="2"/>
            <c:invertIfNegative val="0"/>
            <c:bubble3D val="0"/>
          </c:dPt>
          <c:dLbls>
            <c:dLbl>
              <c:idx val="0"/>
              <c:layout>
                <c:manualLayout>
                  <c:x val="-8.9711646093453834E-3"/>
                  <c:y val="3.2980820669662764E-2"/>
                </c:manualLayout>
              </c:layout>
              <c:tx>
                <c:rich>
                  <a:bodyPr rot="0" spcFirstLastPara="1" vertOverflow="ellipsis" vert="horz" wrap="square" lIns="38100" tIns="19050" rIns="38100" bIns="19050" anchor="ctr" anchorCtr="0">
                    <a:noAutofit/>
                  </a:bodyPr>
                  <a:lstStyle/>
                  <a:p>
                    <a:pPr marL="0" marR="0" indent="0" algn="ctr" defTabSz="914400" rtl="1" eaLnBrk="1" fontAlgn="auto" latinLnBrk="0" hangingPunct="1">
                      <a:lnSpc>
                        <a:spcPct val="100000"/>
                      </a:lnSpc>
                      <a:spcBef>
                        <a:spcPts val="0"/>
                      </a:spcBef>
                      <a:spcAft>
                        <a:spcPts val="0"/>
                      </a:spcAft>
                      <a:buClrTx/>
                      <a:buSzTx/>
                      <a:buFontTx/>
                      <a:buNone/>
                      <a:tabLst/>
                      <a:defRPr sz="1600" b="0" i="0" u="none" strike="noStrike" kern="1200" baseline="0">
                        <a:solidFill>
                          <a:srgbClr val="44546A"/>
                        </a:solidFill>
                        <a:latin typeface="+mn-lt"/>
                        <a:ea typeface="+mn-ea"/>
                        <a:cs typeface="+mn-cs"/>
                      </a:defRPr>
                    </a:pPr>
                    <a:r>
                      <a:rPr lang="he-IL" sz="1600" dirty="0" smtClean="0"/>
                      <a:t>5.5</a:t>
                    </a:r>
                    <a:endParaRPr lang="he-IL" sz="1600" dirty="0"/>
                  </a:p>
                </c:rich>
              </c:tx>
              <c:spPr>
                <a:noFill/>
                <a:ln>
                  <a:noFill/>
                </a:ln>
                <a:effectLst/>
              </c:spPr>
              <c:dLblPos val="outEnd"/>
              <c:showLegendKey val="0"/>
              <c:showVal val="1"/>
              <c:showCatName val="0"/>
              <c:showSerName val="0"/>
              <c:showPercent val="0"/>
              <c:showBubbleSize val="0"/>
              <c:extLst>
                <c:ext xmlns:c15="http://schemas.microsoft.com/office/drawing/2012/chart" uri="{CE6537A1-D6FC-4f65-9D91-7224C49458BB}">
                  <c15:layout>
                    <c:manualLayout>
                      <c:w val="0.30088285449090163"/>
                      <c:h val="0.11310183196278052"/>
                    </c:manualLayout>
                  </c15:layout>
                </c:ext>
              </c:extLst>
            </c:dLbl>
            <c:dLbl>
              <c:idx val="1"/>
              <c:layout/>
              <c:tx>
                <c:rich>
                  <a:bodyPr rot="0" spcFirstLastPara="1" vertOverflow="ellipsis" vert="horz" wrap="square" lIns="38100" tIns="19050" rIns="38100" bIns="19050" anchor="ctr" anchorCtr="0">
                    <a:spAutoFit/>
                  </a:bodyPr>
                  <a:lstStyle/>
                  <a:p>
                    <a:pPr marL="0" marR="0" indent="0" algn="ctr" defTabSz="914400" rtl="1" eaLnBrk="1" fontAlgn="auto" latinLnBrk="0" hangingPunct="1">
                      <a:lnSpc>
                        <a:spcPct val="100000"/>
                      </a:lnSpc>
                      <a:spcBef>
                        <a:spcPts val="0"/>
                      </a:spcBef>
                      <a:spcAft>
                        <a:spcPts val="0"/>
                      </a:spcAft>
                      <a:buClrTx/>
                      <a:buSzTx/>
                      <a:buFontTx/>
                      <a:buNone/>
                      <a:tabLst/>
                      <a:defRPr sz="1600" b="0" i="0" u="none" strike="noStrike" kern="1200" baseline="0">
                        <a:solidFill>
                          <a:srgbClr val="44546A"/>
                        </a:solidFill>
                        <a:latin typeface="+mn-lt"/>
                        <a:ea typeface="+mn-ea"/>
                        <a:cs typeface="+mn-cs"/>
                      </a:defRPr>
                    </a:pPr>
                    <a:r>
                      <a:rPr lang="he-IL" sz="1600" dirty="0" smtClean="0"/>
                      <a:t> </a:t>
                    </a:r>
                    <a:fld id="{0FA208DD-E374-4888-BF18-6636AB3B873A}" type="VALUE">
                      <a:rPr lang="en-US" sz="1600" b="0" i="0" u="none" strike="noStrike" kern="1200" baseline="0" smtClean="0">
                        <a:solidFill>
                          <a:srgbClr val="44546A"/>
                        </a:solidFill>
                      </a:rPr>
                      <a:pPr marL="0" marR="0" indent="0" algn="ctr" defTabSz="914400" rtl="1" eaLnBrk="1" fontAlgn="auto" latinLnBrk="0" hangingPunct="1">
                        <a:lnSpc>
                          <a:spcPct val="100000"/>
                        </a:lnSpc>
                        <a:spcBef>
                          <a:spcPts val="0"/>
                        </a:spcBef>
                        <a:spcAft>
                          <a:spcPts val="0"/>
                        </a:spcAft>
                        <a:buClrTx/>
                        <a:buSzTx/>
                        <a:buFontTx/>
                        <a:buNone/>
                        <a:tabLst/>
                        <a:defRPr sz="1600" b="0" i="0" u="none" strike="noStrike" kern="1200" baseline="0">
                          <a:solidFill>
                            <a:srgbClr val="44546A"/>
                          </a:solidFill>
                          <a:latin typeface="+mn-lt"/>
                          <a:ea typeface="+mn-ea"/>
                          <a:cs typeface="+mn-cs"/>
                        </a:defRPr>
                      </a:pPr>
                      <a:t>[VALUE]</a:t>
                    </a:fld>
                    <a:endParaRPr lang="he-IL" sz="1600" dirty="0" smtClean="0"/>
                  </a:p>
                </c:rich>
              </c:tx>
              <c:spPr>
                <a:noFill/>
                <a:ln>
                  <a:noFill/>
                </a:ln>
                <a:effectLst/>
              </c:spPr>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Lst>
            </c:dLbl>
            <c:dLbl>
              <c:idx val="2"/>
              <c:layout>
                <c:manualLayout>
                  <c:x val="-4.7321473541604486E-2"/>
                  <c:y val="6.2820610799357648E-3"/>
                </c:manualLayout>
              </c:layout>
              <c:tx>
                <c:rich>
                  <a:bodyPr rot="0" spcFirstLastPara="1" vertOverflow="ellipsis" vert="horz" wrap="square" lIns="38100" tIns="19050" rIns="38100" bIns="19050" anchor="ctr" anchorCtr="0">
                    <a:spAutoFit/>
                  </a:bodyPr>
                  <a:lstStyle/>
                  <a:p>
                    <a:pPr marL="0" marR="0" indent="0" algn="r" defTabSz="914400" rtl="1" eaLnBrk="1" fontAlgn="auto" latinLnBrk="0" hangingPunct="1">
                      <a:lnSpc>
                        <a:spcPct val="100000"/>
                      </a:lnSpc>
                      <a:spcBef>
                        <a:spcPts val="0"/>
                      </a:spcBef>
                      <a:spcAft>
                        <a:spcPts val="0"/>
                      </a:spcAft>
                      <a:buClrTx/>
                      <a:buSzTx/>
                      <a:buFontTx/>
                      <a:buNone/>
                      <a:tabLst/>
                      <a:defRPr sz="1600" b="0" i="0" u="none" strike="noStrike" kern="1200" baseline="0">
                        <a:solidFill>
                          <a:srgbClr val="44546A"/>
                        </a:solidFill>
                        <a:latin typeface="+mn-lt"/>
                        <a:ea typeface="+mn-ea"/>
                        <a:cs typeface="+mn-cs"/>
                      </a:defRPr>
                    </a:pPr>
                    <a:r>
                      <a:rPr lang="he-IL" sz="1600" dirty="0" smtClean="0"/>
                      <a:t> </a:t>
                    </a:r>
                    <a:r>
                      <a:rPr lang="he-IL" sz="1600" b="0" i="0" u="none" strike="noStrike" kern="1200" baseline="0" dirty="0" smtClean="0">
                        <a:solidFill>
                          <a:srgbClr val="44546A"/>
                        </a:solidFill>
                      </a:rPr>
                      <a:t>9.4</a:t>
                    </a:r>
                    <a:endParaRPr lang="he-IL" sz="1600" dirty="0"/>
                  </a:p>
                </c:rich>
              </c:tx>
              <c:spPr>
                <a:noFill/>
                <a:ln>
                  <a:noFill/>
                </a:ln>
                <a:effectLst/>
              </c:spPr>
              <c:dLblPos val="outEnd"/>
              <c:showLegendKey val="0"/>
              <c:showVal val="1"/>
              <c:showCatName val="0"/>
              <c:showSerName val="0"/>
              <c:showPercent val="0"/>
              <c:showBubbleSize val="0"/>
              <c:extLst>
                <c:ext xmlns:c15="http://schemas.microsoft.com/office/drawing/2012/chart" uri="{CE6537A1-D6FC-4f65-9D91-7224C49458BB}">
                  <c15:layout>
                    <c:manualLayout>
                      <c:w val="0.22193064416821617"/>
                      <c:h val="9.600572211673801E-2"/>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Sheet1!$A$2:$A$4</c:f>
              <c:strCache>
                <c:ptCount val="3"/>
                <c:pt idx="0">
                  <c:v>2014
</c:v>
                </c:pt>
                <c:pt idx="1">
                  <c:v>2015</c:v>
                </c:pt>
                <c:pt idx="2">
                  <c:v>2016</c:v>
                </c:pt>
              </c:strCache>
            </c:strRef>
          </c:cat>
          <c:val>
            <c:numRef>
              <c:f>Sheet1!$B$2:$B$4</c:f>
              <c:numCache>
                <c:formatCode>General</c:formatCode>
                <c:ptCount val="3"/>
                <c:pt idx="0">
                  <c:v>5.5</c:v>
                </c:pt>
                <c:pt idx="1">
                  <c:v>6.3</c:v>
                </c:pt>
                <c:pt idx="2">
                  <c:v>9.4</c:v>
                </c:pt>
              </c:numCache>
            </c:numRef>
          </c:val>
        </c:ser>
        <c:ser>
          <c:idx val="1"/>
          <c:order val="1"/>
          <c:tx>
            <c:strRef>
              <c:f>Sheet1!$C$1</c:f>
              <c:strCache>
                <c:ptCount val="1"/>
                <c:pt idx="0">
                  <c:v>פעולות מקוונות
</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glow>
                <a:schemeClr val="accent1">
                  <a:alpha val="40000"/>
                </a:schemeClr>
              </a:glow>
              <a:outerShdw blurRad="50800" dist="50800" dir="5400000" sx="92000" sy="92000" algn="ctr" rotWithShape="0">
                <a:schemeClr val="bg1"/>
              </a:outerShdw>
            </a:effectLst>
          </c:spPr>
          <c:invertIfNegative val="0"/>
          <c:dLbls>
            <c:dLbl>
              <c:idx val="0"/>
              <c:layout/>
              <c:tx>
                <c:rich>
                  <a:bodyPr/>
                  <a:lstStyle/>
                  <a:p>
                    <a:fld id="{FBC30B6B-A95D-4720-89B4-2B1A511423F9}" type="VALUE">
                      <a:rPr lang="en-US" smtClean="0"/>
                      <a:pPr/>
                      <a:t>[VALUE]</a:t>
                    </a:fld>
                    <a:endParaRPr lang="he-IL"/>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Sheet1!$A$2:$A$4</c:f>
              <c:strCache>
                <c:ptCount val="3"/>
                <c:pt idx="0">
                  <c:v>2014
</c:v>
                </c:pt>
                <c:pt idx="1">
                  <c:v>2015</c:v>
                </c:pt>
                <c:pt idx="2">
                  <c:v>2016</c:v>
                </c:pt>
              </c:strCache>
            </c:strRef>
          </c:cat>
          <c:val>
            <c:numRef>
              <c:f>Sheet1!$C$2:$C$4</c:f>
              <c:numCache>
                <c:formatCode>General</c:formatCode>
                <c:ptCount val="3"/>
                <c:pt idx="0">
                  <c:v>2</c:v>
                </c:pt>
                <c:pt idx="1">
                  <c:v>2.6</c:v>
                </c:pt>
                <c:pt idx="2">
                  <c:v>3.6</c:v>
                </c:pt>
              </c:numCache>
            </c:numRef>
          </c:val>
        </c:ser>
        <c:dLbls>
          <c:showLegendKey val="0"/>
          <c:showVal val="0"/>
          <c:showCatName val="0"/>
          <c:showSerName val="0"/>
          <c:showPercent val="0"/>
          <c:showBubbleSize val="0"/>
        </c:dLbls>
        <c:gapWidth val="40"/>
        <c:overlap val="-10"/>
        <c:axId val="122917632"/>
        <c:axId val="122919168"/>
      </c:barChart>
      <c:catAx>
        <c:axId val="122917632"/>
        <c:scaling>
          <c:orientation val="minMax"/>
        </c:scaling>
        <c:delete val="1"/>
        <c:axPos val="b"/>
        <c:numFmt formatCode="General" sourceLinked="1"/>
        <c:majorTickMark val="none"/>
        <c:minorTickMark val="none"/>
        <c:tickLblPos val="nextTo"/>
        <c:crossAx val="122919168"/>
        <c:crosses val="autoZero"/>
        <c:auto val="1"/>
        <c:lblAlgn val="ctr"/>
        <c:lblOffset val="100"/>
        <c:noMultiLvlLbl val="0"/>
      </c:catAx>
      <c:valAx>
        <c:axId val="122919168"/>
        <c:scaling>
          <c:orientation val="minMax"/>
        </c:scaling>
        <c:delete val="1"/>
        <c:axPos val="l"/>
        <c:numFmt formatCode="General" sourceLinked="1"/>
        <c:majorTickMark val="none"/>
        <c:minorTickMark val="none"/>
        <c:tickLblPos val="high"/>
        <c:crossAx val="122917632"/>
        <c:crosses val="autoZero"/>
        <c:crossBetween val="between"/>
      </c:valAx>
      <c:spPr>
        <a:noFill/>
        <a:ln>
          <a:noFill/>
        </a:ln>
        <a:effectLst/>
      </c:spPr>
    </c:plotArea>
    <c:legend>
      <c:legendPos val="b"/>
      <c:layout>
        <c:manualLayout>
          <c:xMode val="edge"/>
          <c:yMode val="edge"/>
          <c:x val="0.14227176770493108"/>
          <c:y val="3.0238221686355003E-3"/>
          <c:w val="0.78841615396871112"/>
          <c:h val="8.5523451367657544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he-IL"/>
        </a:p>
      </c:txPr>
    </c:legend>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168581111292699E-2"/>
          <c:y val="0.11749037101011832"/>
          <c:w val="0.89472301969333945"/>
          <c:h val="0.67273726466694317"/>
        </c:manualLayout>
      </c:layout>
      <c:barChart>
        <c:barDir val="col"/>
        <c:grouping val="clustered"/>
        <c:varyColors val="0"/>
        <c:ser>
          <c:idx val="0"/>
          <c:order val="0"/>
          <c:tx>
            <c:strRef>
              <c:f>Sheet1!$B$1</c:f>
              <c:strCache>
                <c:ptCount val="1"/>
                <c:pt idx="0">
                  <c:v>פעולות תשלום בשירות התשלומים (מיליון)
</c:v>
                </c:pt>
              </c:strCache>
            </c:strRef>
          </c:tx>
          <c:spPr>
            <a:solidFill>
              <a:schemeClr val="accent1"/>
            </a:solidFill>
            <a:ln>
              <a:noFill/>
            </a:ln>
            <a:effectLst/>
          </c:spPr>
          <c:invertIfNegative val="0"/>
          <c:dPt>
            <c:idx val="0"/>
            <c:invertIfNegative val="0"/>
            <c:bubble3D val="0"/>
            <c:spPr>
              <a:solidFill>
                <a:srgbClr val="478FD1"/>
              </a:solidFill>
              <a:ln>
                <a:noFill/>
              </a:ln>
              <a:effectLst/>
            </c:spPr>
          </c:dPt>
          <c:dPt>
            <c:idx val="1"/>
            <c:invertIfNegative val="0"/>
            <c:bubble3D val="0"/>
            <c:spPr>
              <a:solidFill>
                <a:srgbClr val="2969A3"/>
              </a:solidFill>
              <a:ln>
                <a:noFill/>
              </a:ln>
              <a:effectLst/>
            </c:spPr>
          </c:dPt>
          <c:dPt>
            <c:idx val="2"/>
            <c:invertIfNegative val="0"/>
            <c:bubble3D val="0"/>
            <c:spPr>
              <a:solidFill>
                <a:srgbClr val="1F4E79"/>
              </a:solidFill>
              <a:ln>
                <a:noFill/>
              </a:ln>
              <a:effectLst/>
            </c:spPr>
          </c:dPt>
          <c:dLbls>
            <c:spPr>
              <a:noFill/>
              <a:ln>
                <a:noFill/>
              </a:ln>
              <a:effectLst/>
            </c:spPr>
            <c:txPr>
              <a:bodyPr rot="0" spcFirstLastPara="1" vertOverflow="ellipsis" vert="horz" wrap="square" lIns="38100" tIns="19050" rIns="38100" bIns="19050" anchor="ctr" anchorCtr="0">
                <a:spAutoFit/>
              </a:bodyPr>
              <a:lstStyle/>
              <a:p>
                <a:pPr algn="ctr">
                  <a:defRPr lang="he-IL" sz="2400" b="0" i="0" u="none" strike="noStrike" kern="1200" baseline="0">
                    <a:solidFill>
                      <a:srgbClr val="121212"/>
                    </a:solidFill>
                    <a:latin typeface="Calibri" pitchFamily="34" charset="0"/>
                    <a:ea typeface="+mn-ea"/>
                    <a:cs typeface="ReformaNarrow" pitchFamily="2" charset="-79"/>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2014
</c:v>
                </c:pt>
                <c:pt idx="1">
                  <c:v>2015</c:v>
                </c:pt>
                <c:pt idx="2">
                  <c:v>2016</c:v>
                </c:pt>
              </c:strCache>
            </c:strRef>
          </c:cat>
          <c:val>
            <c:numRef>
              <c:f>Sheet1!$B$2:$B$4</c:f>
              <c:numCache>
                <c:formatCode>General</c:formatCode>
                <c:ptCount val="3"/>
                <c:pt idx="0">
                  <c:v>4.5</c:v>
                </c:pt>
                <c:pt idx="1">
                  <c:v>4.7</c:v>
                </c:pt>
                <c:pt idx="2">
                  <c:v>6</c:v>
                </c:pt>
              </c:numCache>
            </c:numRef>
          </c:val>
        </c:ser>
        <c:dLbls>
          <c:dLblPos val="outEnd"/>
          <c:showLegendKey val="0"/>
          <c:showVal val="1"/>
          <c:showCatName val="0"/>
          <c:showSerName val="0"/>
          <c:showPercent val="0"/>
          <c:showBubbleSize val="0"/>
        </c:dLbls>
        <c:gapWidth val="50"/>
        <c:overlap val="-67"/>
        <c:axId val="123744640"/>
        <c:axId val="123765120"/>
      </c:barChart>
      <c:catAx>
        <c:axId val="123744640"/>
        <c:scaling>
          <c:orientation val="minMax"/>
        </c:scaling>
        <c:delete val="1"/>
        <c:axPos val="b"/>
        <c:numFmt formatCode="General" sourceLinked="1"/>
        <c:majorTickMark val="none"/>
        <c:minorTickMark val="none"/>
        <c:tickLblPos val="nextTo"/>
        <c:crossAx val="123765120"/>
        <c:crosses val="autoZero"/>
        <c:auto val="1"/>
        <c:lblAlgn val="ctr"/>
        <c:lblOffset val="100"/>
        <c:noMultiLvlLbl val="0"/>
      </c:catAx>
      <c:valAx>
        <c:axId val="123765120"/>
        <c:scaling>
          <c:orientation val="minMax"/>
        </c:scaling>
        <c:delete val="1"/>
        <c:axPos val="l"/>
        <c:numFmt formatCode="General" sourceLinked="1"/>
        <c:majorTickMark val="none"/>
        <c:minorTickMark val="none"/>
        <c:tickLblPos val="high"/>
        <c:crossAx val="123744640"/>
        <c:crosses val="autoZero"/>
        <c:crossBetween val="between"/>
      </c:valAx>
      <c:spPr>
        <a:noFill/>
        <a:ln>
          <a:noFill/>
        </a:ln>
        <a:effectLst>
          <a:glow rad="25400">
            <a:schemeClr val="accent1">
              <a:alpha val="40000"/>
            </a:schemeClr>
          </a:glow>
        </a:effectLst>
      </c:spPr>
    </c:plotArea>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626617883597518E-2"/>
          <c:y val="0.15465797973353576"/>
          <c:w val="0.89472301969333945"/>
          <c:h val="0.67273726466694317"/>
        </c:manualLayout>
      </c:layout>
      <c:barChart>
        <c:barDir val="col"/>
        <c:grouping val="clustered"/>
        <c:varyColors val="0"/>
        <c:ser>
          <c:idx val="0"/>
          <c:order val="0"/>
          <c:tx>
            <c:strRef>
              <c:f>Sheet1!$B$1</c:f>
              <c:strCache>
                <c:ptCount val="1"/>
                <c:pt idx="0">
                  <c:v>תקבולים
בשירות התשלומים
</c:v>
                </c:pt>
              </c:strCache>
            </c:strRef>
          </c:tx>
          <c:spPr>
            <a:solidFill>
              <a:schemeClr val="accent1"/>
            </a:solidFill>
            <a:ln>
              <a:noFill/>
            </a:ln>
            <a:effectLst/>
          </c:spPr>
          <c:invertIfNegative val="0"/>
          <c:dPt>
            <c:idx val="0"/>
            <c:invertIfNegative val="0"/>
            <c:bubble3D val="0"/>
            <c:spPr>
              <a:solidFill>
                <a:srgbClr val="478FD1"/>
              </a:solidFill>
              <a:ln>
                <a:noFill/>
              </a:ln>
              <a:effectLst/>
            </c:spPr>
          </c:dPt>
          <c:dPt>
            <c:idx val="1"/>
            <c:invertIfNegative val="0"/>
            <c:bubble3D val="0"/>
            <c:spPr>
              <a:solidFill>
                <a:srgbClr val="2969A3"/>
              </a:solidFill>
              <a:ln>
                <a:noFill/>
              </a:ln>
              <a:effectLst/>
            </c:spPr>
          </c:dPt>
          <c:dPt>
            <c:idx val="2"/>
            <c:invertIfNegative val="0"/>
            <c:bubble3D val="0"/>
            <c:spPr>
              <a:solidFill>
                <a:srgbClr val="1F4E79"/>
              </a:solidFill>
              <a:ln>
                <a:noFill/>
              </a:ln>
              <a:effectLst/>
            </c:spPr>
          </c:dPt>
          <c:dLbls>
            <c:spPr>
              <a:noFill/>
              <a:ln>
                <a:noFill/>
              </a:ln>
              <a:effectLst/>
            </c:spPr>
            <c:txPr>
              <a:bodyPr rot="0" spcFirstLastPara="1" vertOverflow="ellipsis" vert="horz" wrap="square" anchor="ctr" anchorCtr="1"/>
              <a:lstStyle/>
              <a:p>
                <a:pPr>
                  <a:defRPr lang="he-IL" sz="2400" b="0" i="0" u="none" strike="noStrike" kern="1200" baseline="0">
                    <a:solidFill>
                      <a:srgbClr val="121212"/>
                    </a:solidFill>
                    <a:latin typeface="Calibri" pitchFamily="34" charset="0"/>
                    <a:ea typeface="+mn-ea"/>
                    <a:cs typeface="ReformaNarrow" pitchFamily="2" charset="-79"/>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2014
</c:v>
                </c:pt>
                <c:pt idx="1">
                  <c:v>2015</c:v>
                </c:pt>
                <c:pt idx="2">
                  <c:v>2016</c:v>
                </c:pt>
              </c:strCache>
            </c:strRef>
          </c:cat>
          <c:val>
            <c:numRef>
              <c:f>Sheet1!$B$2:$B$4</c:f>
              <c:numCache>
                <c:formatCode>General</c:formatCode>
                <c:ptCount val="3"/>
                <c:pt idx="0">
                  <c:v>27</c:v>
                </c:pt>
                <c:pt idx="1">
                  <c:v>35</c:v>
                </c:pt>
                <c:pt idx="2">
                  <c:v>49</c:v>
                </c:pt>
              </c:numCache>
            </c:numRef>
          </c:val>
        </c:ser>
        <c:dLbls>
          <c:dLblPos val="outEnd"/>
          <c:showLegendKey val="0"/>
          <c:showVal val="1"/>
          <c:showCatName val="0"/>
          <c:showSerName val="0"/>
          <c:showPercent val="0"/>
          <c:showBubbleSize val="0"/>
        </c:dLbls>
        <c:gapWidth val="50"/>
        <c:overlap val="-67"/>
        <c:axId val="125127296"/>
        <c:axId val="125131392"/>
      </c:barChart>
      <c:catAx>
        <c:axId val="125127296"/>
        <c:scaling>
          <c:orientation val="minMax"/>
        </c:scaling>
        <c:delete val="1"/>
        <c:axPos val="b"/>
        <c:numFmt formatCode="General" sourceLinked="1"/>
        <c:majorTickMark val="none"/>
        <c:minorTickMark val="none"/>
        <c:tickLblPos val="nextTo"/>
        <c:crossAx val="125131392"/>
        <c:crosses val="autoZero"/>
        <c:auto val="1"/>
        <c:lblAlgn val="ctr"/>
        <c:lblOffset val="100"/>
        <c:noMultiLvlLbl val="0"/>
      </c:catAx>
      <c:valAx>
        <c:axId val="125131392"/>
        <c:scaling>
          <c:orientation val="minMax"/>
        </c:scaling>
        <c:delete val="1"/>
        <c:axPos val="l"/>
        <c:numFmt formatCode="General" sourceLinked="1"/>
        <c:majorTickMark val="none"/>
        <c:minorTickMark val="none"/>
        <c:tickLblPos val="high"/>
        <c:crossAx val="125127296"/>
        <c:crosses val="autoZero"/>
        <c:crossBetween val="between"/>
      </c:valAx>
      <c:spPr>
        <a:noFill/>
        <a:ln>
          <a:noFill/>
        </a:ln>
        <a:effectLst>
          <a:glow rad="25400">
            <a:schemeClr val="accent1">
              <a:alpha val="40000"/>
            </a:schemeClr>
          </a:glow>
        </a:effectLst>
      </c:spPr>
    </c:plotArea>
    <c:plotVisOnly val="1"/>
    <c:dispBlanksAs val="gap"/>
    <c:showDLblsOverMax val="0"/>
  </c:chart>
  <c:spPr>
    <a:noFill/>
    <a:ln>
      <a:noFill/>
    </a:ln>
    <a:effectLst/>
  </c:spPr>
  <c:txPr>
    <a:bodyPr/>
    <a:lstStyle/>
    <a:p>
      <a:pPr>
        <a:defRPr lang="he-IL" sz="2400" kern="1200">
          <a:solidFill>
            <a:srgbClr val="121212"/>
          </a:solidFill>
          <a:latin typeface="Calibri" pitchFamily="34" charset="0"/>
          <a:ea typeface="+mn-ea"/>
          <a:cs typeface="ReformaNarrow" pitchFamily="2" charset="-79"/>
        </a:defRPr>
      </a:pPr>
      <a:endParaRPr lang="he-IL"/>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168581111292699E-2"/>
          <c:y val="0.11749037101011832"/>
          <c:w val="0.89472301969333945"/>
          <c:h val="0.67273726466694317"/>
        </c:manualLayout>
      </c:layout>
      <c:barChart>
        <c:barDir val="col"/>
        <c:grouping val="clustered"/>
        <c:varyColors val="0"/>
        <c:ser>
          <c:idx val="0"/>
          <c:order val="0"/>
          <c:tx>
            <c:strRef>
              <c:f>Sheet1!$B$1</c:f>
              <c:strCache>
                <c:ptCount val="1"/>
                <c:pt idx="0">
                  <c:v>פעולות (אלפים)</c:v>
                </c:pt>
              </c:strCache>
            </c:strRef>
          </c:tx>
          <c:spPr>
            <a:solidFill>
              <a:srgbClr val="2969A3"/>
            </a:solidFill>
            <a:ln>
              <a:noFill/>
            </a:ln>
            <a:effectLst>
              <a:glow>
                <a:schemeClr val="accent1">
                  <a:alpha val="40000"/>
                </a:schemeClr>
              </a:glow>
              <a:outerShdw dir="5400000" algn="ctr" rotWithShape="0">
                <a:srgbClr val="000000">
                  <a:alpha val="43137"/>
                </a:srgbClr>
              </a:outerShdw>
              <a:softEdge rad="0"/>
            </a:effectLst>
          </c:spPr>
          <c:invertIfNegative val="0"/>
          <c:dPt>
            <c:idx val="0"/>
            <c:invertIfNegative val="0"/>
            <c:bubble3D val="0"/>
          </c:dPt>
          <c:dPt>
            <c:idx val="1"/>
            <c:invertIfNegative val="0"/>
            <c:bubble3D val="0"/>
          </c:dPt>
          <c:dPt>
            <c:idx val="2"/>
            <c:invertIfNegative val="0"/>
            <c:bubble3D val="0"/>
          </c:dPt>
          <c:dLbls>
            <c:dLbl>
              <c:idx val="2"/>
              <c:layout/>
              <c:tx>
                <c:rich>
                  <a:bodyPr/>
                  <a:lstStyle/>
                  <a:p>
                    <a:fld id="{024E46B2-FD70-4819-8405-2F72FF921E3C}" type="VALUE">
                      <a:rPr lang="en-US"/>
                      <a:pPr/>
                      <a:t>[VALUE]</a:t>
                    </a:fld>
                    <a:endParaRPr lang="he-IL"/>
                  </a:p>
                </c:rich>
              </c:tx>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Sheet1!$A$2:$A$4</c:f>
              <c:strCache>
                <c:ptCount val="3"/>
                <c:pt idx="0">
                  <c:v>2014
</c:v>
                </c:pt>
                <c:pt idx="1">
                  <c:v>2015</c:v>
                </c:pt>
                <c:pt idx="2">
                  <c:v>2016</c:v>
                </c:pt>
              </c:strCache>
            </c:strRef>
          </c:cat>
          <c:val>
            <c:numRef>
              <c:f>Sheet1!$B$2:$B$4</c:f>
              <c:numCache>
                <c:formatCode>General</c:formatCode>
                <c:ptCount val="3"/>
                <c:pt idx="0">
                  <c:v>800</c:v>
                </c:pt>
                <c:pt idx="1">
                  <c:v>884</c:v>
                </c:pt>
                <c:pt idx="2" formatCode="#,##0">
                  <c:v>1100</c:v>
                </c:pt>
              </c:numCache>
            </c:numRef>
          </c:val>
        </c:ser>
        <c:dLbls>
          <c:dLblPos val="outEnd"/>
          <c:showLegendKey val="0"/>
          <c:showVal val="1"/>
          <c:showCatName val="0"/>
          <c:showSerName val="0"/>
          <c:showPercent val="0"/>
          <c:showBubbleSize val="0"/>
        </c:dLbls>
        <c:gapWidth val="40"/>
        <c:overlap val="-12"/>
        <c:axId val="127546112"/>
        <c:axId val="127548800"/>
      </c:barChart>
      <c:catAx>
        <c:axId val="127546112"/>
        <c:scaling>
          <c:orientation val="minMax"/>
        </c:scaling>
        <c:delete val="1"/>
        <c:axPos val="b"/>
        <c:numFmt formatCode="General" sourceLinked="1"/>
        <c:majorTickMark val="out"/>
        <c:minorTickMark val="none"/>
        <c:tickLblPos val="nextTo"/>
        <c:crossAx val="127548800"/>
        <c:crosses val="autoZero"/>
        <c:auto val="1"/>
        <c:lblAlgn val="ctr"/>
        <c:lblOffset val="100"/>
        <c:noMultiLvlLbl val="0"/>
      </c:catAx>
      <c:valAx>
        <c:axId val="127548800"/>
        <c:scaling>
          <c:orientation val="minMax"/>
        </c:scaling>
        <c:delete val="1"/>
        <c:axPos val="l"/>
        <c:numFmt formatCode="General" sourceLinked="1"/>
        <c:majorTickMark val="out"/>
        <c:minorTickMark val="none"/>
        <c:tickLblPos val="nextTo"/>
        <c:crossAx val="127546112"/>
        <c:crosses val="autoZero"/>
        <c:crossBetween val="between"/>
      </c:valAx>
      <c:spPr>
        <a:noFill/>
        <a:ln>
          <a:noFill/>
        </a:ln>
        <a:effectLst/>
      </c:spPr>
    </c:plotArea>
    <c:legend>
      <c:legendPos val="b"/>
      <c:layout>
        <c:manualLayout>
          <c:xMode val="edge"/>
          <c:yMode val="edge"/>
          <c:x val="4.3430095696411555E-2"/>
          <c:y val="0"/>
          <c:w val="0.93839284089508035"/>
          <c:h val="9.08827880366051E-2"/>
        </c:manualLayout>
      </c:layout>
      <c:overlay val="0"/>
      <c:spPr>
        <a:noFill/>
        <a:ln>
          <a:noFill/>
        </a:ln>
        <a:effectLst/>
      </c:spPr>
      <c:txPr>
        <a:bodyPr rot="0" spcFirstLastPara="1" vertOverflow="ellipsis" vert="horz" wrap="square" anchor="ctr" anchorCtr="1"/>
        <a:lstStyle/>
        <a:p>
          <a:pPr>
            <a:defRPr lang="he-IL" sz="2400" b="0" i="0" u="none" strike="noStrike" kern="1200" baseline="0">
              <a:solidFill>
                <a:srgbClr val="121212"/>
              </a:solidFill>
              <a:latin typeface="Calibri" pitchFamily="34" charset="0"/>
              <a:ea typeface="+mn-ea"/>
              <a:cs typeface="ReformaNarrow" pitchFamily="2" charset="-79"/>
            </a:defRPr>
          </a:pPr>
          <a:endParaRPr lang="he-IL"/>
        </a:p>
      </c:txPr>
    </c:legend>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168581111292699E-2"/>
          <c:y val="0.11749037101011832"/>
          <c:w val="0.89472301969333945"/>
          <c:h val="0.67273726466694317"/>
        </c:manualLayout>
      </c:layout>
      <c:barChart>
        <c:barDir val="col"/>
        <c:grouping val="clustered"/>
        <c:varyColors val="0"/>
        <c:ser>
          <c:idx val="0"/>
          <c:order val="0"/>
          <c:tx>
            <c:strRef>
              <c:f>Sheet1!$B$1</c:f>
              <c:strCache>
                <c:ptCount val="1"/>
                <c:pt idx="0">
                  <c:v>חידושי רישיונות רכב ונהיגה
</c:v>
                </c:pt>
              </c:strCache>
            </c:strRef>
          </c:tx>
          <c:spPr>
            <a:solidFill>
              <a:schemeClr val="accent1"/>
            </a:solidFill>
            <a:ln>
              <a:noFill/>
            </a:ln>
            <a:effectLst/>
          </c:spPr>
          <c:invertIfNegative val="0"/>
          <c:dPt>
            <c:idx val="0"/>
            <c:invertIfNegative val="0"/>
            <c:bubble3D val="0"/>
            <c:spPr>
              <a:solidFill>
                <a:srgbClr val="478FD1"/>
              </a:solidFill>
              <a:ln>
                <a:noFill/>
              </a:ln>
              <a:effectLst/>
            </c:spPr>
          </c:dPt>
          <c:dPt>
            <c:idx val="1"/>
            <c:invertIfNegative val="0"/>
            <c:bubble3D val="0"/>
            <c:spPr>
              <a:solidFill>
                <a:srgbClr val="2969A3"/>
              </a:solidFill>
              <a:ln>
                <a:noFill/>
              </a:ln>
              <a:effectLst/>
            </c:spPr>
          </c:dPt>
          <c:dPt>
            <c:idx val="2"/>
            <c:invertIfNegative val="0"/>
            <c:bubble3D val="0"/>
            <c:spPr>
              <a:solidFill>
                <a:srgbClr val="1F4E79"/>
              </a:solidFill>
              <a:ln>
                <a:noFill/>
              </a:ln>
              <a:effectLst/>
            </c:spPr>
          </c:dPt>
          <c:dLbls>
            <c:dLbl>
              <c:idx val="0"/>
              <c:layout>
                <c:manualLayout>
                  <c:x val="5.3901191723401505E-3"/>
                  <c:y val="-2.1522540690904073E-2"/>
                </c:manualLayout>
              </c:layout>
              <c:tx>
                <c:rich>
                  <a:bodyPr rot="0" spcFirstLastPara="1" vertOverflow="ellipsis" vert="horz" wrap="square" lIns="38100" tIns="19050" rIns="38100" bIns="19050" anchor="ctr" anchorCtr="0">
                    <a:noAutofit/>
                  </a:bodyPr>
                  <a:lstStyle/>
                  <a:p>
                    <a:pPr algn="r" rtl="1">
                      <a:defRPr sz="1600" b="0" i="0" u="none" strike="noStrike" kern="1200" baseline="0">
                        <a:solidFill>
                          <a:schemeClr val="tx1">
                            <a:lumMod val="75000"/>
                            <a:lumOff val="25000"/>
                          </a:schemeClr>
                        </a:solidFill>
                        <a:latin typeface="+mn-lt"/>
                        <a:ea typeface="+mn-ea"/>
                        <a:cs typeface="+mn-cs"/>
                      </a:defRPr>
                    </a:pPr>
                    <a:r>
                      <a:rPr lang="he-IL" dirty="0" smtClean="0"/>
                      <a:t> </a:t>
                    </a:r>
                    <a:r>
                      <a:rPr lang="he-IL" sz="1600" b="0" i="0" u="none" strike="noStrike" kern="1200" baseline="0" dirty="0" smtClean="0">
                        <a:solidFill>
                          <a:prstClr val="black">
                            <a:lumMod val="75000"/>
                            <a:lumOff val="25000"/>
                          </a:prstClr>
                        </a:solidFill>
                      </a:rPr>
                      <a:t>650 אלף</a:t>
                    </a:r>
                    <a:r>
                      <a:rPr lang="he-IL" sz="1800" dirty="0" smtClean="0"/>
                      <a:t> </a:t>
                    </a:r>
                    <a:endParaRPr lang="he-IL" sz="1400" b="0" i="0" u="none" strike="noStrike" kern="1200" baseline="0" dirty="0" smtClean="0">
                      <a:solidFill>
                        <a:prstClr val="black">
                          <a:lumMod val="75000"/>
                          <a:lumOff val="25000"/>
                        </a:prstClr>
                      </a:solidFill>
                    </a:endParaRPr>
                  </a:p>
                </c:rich>
              </c:tx>
              <c:spPr>
                <a:noFill/>
                <a:ln>
                  <a:noFill/>
                </a:ln>
                <a:effectLst/>
              </c:spPr>
              <c:dLblPos val="outEnd"/>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layout>
                    <c:manualLayout>
                      <c:w val="0.1859015507746658"/>
                      <c:h val="5.0424521792602879E-2"/>
                    </c:manualLayout>
                  </c15:layout>
                </c:ext>
              </c:extLst>
            </c:dLbl>
            <c:dLbl>
              <c:idx val="1"/>
              <c:layout>
                <c:manualLayout>
                  <c:x val="-8.0850196045810507E-3"/>
                  <c:y val="-6.2820610799358221E-3"/>
                </c:manualLayout>
              </c:layout>
              <c:tx>
                <c:rich>
                  <a:bodyPr/>
                  <a:lstStyle/>
                  <a:p>
                    <a:r>
                      <a:rPr lang="he-IL" dirty="0" smtClean="0"/>
                      <a:t> 850 אלף</a:t>
                    </a:r>
                    <a:endParaRPr lang="he-IL" baseline="0" dirty="0" smtClean="0"/>
                  </a:p>
                </c:rich>
              </c:tx>
              <c:dLblPos val="outEnd"/>
              <c:showLegendKey val="0"/>
              <c:showVal val="1"/>
              <c:showCatName val="0"/>
              <c:showSerName val="0"/>
              <c:showPercent val="0"/>
              <c:showBubbleSize val="0"/>
              <c:extLst>
                <c:ext xmlns:c15="http://schemas.microsoft.com/office/drawing/2012/chart" uri="{CE6537A1-D6FC-4f65-9D91-7224C49458BB}"/>
              </c:extLst>
            </c:dLbl>
            <c:dLbl>
              <c:idx val="2"/>
              <c:layout>
                <c:manualLayout>
                  <c:x val="5.3900130697205687E-3"/>
                  <c:y val="5.0256612302105798E-2"/>
                </c:manualLayout>
              </c:layout>
              <c:tx>
                <c:rich>
                  <a:bodyPr rot="0" spcFirstLastPara="1" vertOverflow="ellipsis" vert="horz" wrap="square" lIns="38100" tIns="19050" rIns="38100" bIns="19050" anchor="ctr" anchorCtr="0">
                    <a:spAutoFit/>
                  </a:bodyPr>
                  <a:lstStyle/>
                  <a:p>
                    <a:pPr marL="0" marR="0" indent="0" algn="ctr" defTabSz="914400" rtl="1" eaLnBrk="1" fontAlgn="auto" latinLnBrk="0" hangingPunct="1">
                      <a:lnSpc>
                        <a:spcPct val="100000"/>
                      </a:lnSpc>
                      <a:spcBef>
                        <a:spcPts val="0"/>
                      </a:spcBef>
                      <a:spcAft>
                        <a:spcPts val="0"/>
                      </a:spcAft>
                      <a:buClrTx/>
                      <a:buSzTx/>
                      <a:buFontTx/>
                      <a:buNone/>
                      <a:tabLst/>
                      <a:defRPr sz="1600" b="0" i="0" u="none" strike="noStrike" kern="1200" baseline="0">
                        <a:solidFill>
                          <a:prstClr val="black">
                            <a:lumMod val="75000"/>
                            <a:lumOff val="25000"/>
                          </a:prstClr>
                        </a:solidFill>
                        <a:latin typeface="+mn-lt"/>
                        <a:ea typeface="+mn-ea"/>
                        <a:cs typeface="+mn-cs"/>
                      </a:defRPr>
                    </a:pPr>
                    <a:r>
                      <a:rPr lang="he-IL" dirty="0" smtClean="0"/>
                      <a:t>1.3</a:t>
                    </a:r>
                    <a:r>
                      <a:rPr lang="he-IL" baseline="0" dirty="0" smtClean="0"/>
                      <a:t> </a:t>
                    </a:r>
                    <a:r>
                      <a:rPr lang="he-IL" sz="1600" dirty="0" smtClean="0"/>
                      <a:t>מיליון</a:t>
                    </a:r>
                  </a:p>
                  <a:p>
                    <a:pPr marL="0" marR="0" indent="0" algn="ctr" defTabSz="914400" rtl="1" eaLnBrk="1" fontAlgn="auto" latinLnBrk="0" hangingPunct="1">
                      <a:lnSpc>
                        <a:spcPct val="100000"/>
                      </a:lnSpc>
                      <a:spcBef>
                        <a:spcPts val="0"/>
                      </a:spcBef>
                      <a:spcAft>
                        <a:spcPts val="0"/>
                      </a:spcAft>
                      <a:buClrTx/>
                      <a:buSzTx/>
                      <a:buFontTx/>
                      <a:buNone/>
                      <a:tabLst/>
                      <a:defRPr sz="1600" b="0" i="0" u="none" strike="noStrike" kern="1200" baseline="0">
                        <a:solidFill>
                          <a:prstClr val="black">
                            <a:lumMod val="75000"/>
                            <a:lumOff val="25000"/>
                          </a:prstClr>
                        </a:solidFill>
                        <a:latin typeface="+mn-lt"/>
                        <a:ea typeface="+mn-ea"/>
                        <a:cs typeface="+mn-cs"/>
                      </a:defRPr>
                    </a:pPr>
                    <a:endParaRPr lang="he-IL" dirty="0"/>
                  </a:p>
                </c:rich>
              </c:tx>
              <c:spPr>
                <a:noFill/>
                <a:ln>
                  <a:noFill/>
                </a:ln>
                <a:effectLst/>
              </c:spPr>
              <c:dLblPos val="outEnd"/>
              <c:showLegendKey val="0"/>
              <c:showVal val="1"/>
              <c:showCatName val="0"/>
              <c:showSerName val="0"/>
              <c:showPercent val="0"/>
              <c:showBubbleSize val="0"/>
              <c:extLst>
                <c:ext xmlns:c15="http://schemas.microsoft.com/office/drawing/2012/chart" uri="{CE6537A1-D6FC-4f65-9D91-7224C49458BB}">
                  <c15:layout>
                    <c:manualLayout>
                      <c:w val="0.24109528460860552"/>
                      <c:h val="0.18280797742613072"/>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2014
</c:v>
                </c:pt>
                <c:pt idx="1">
                  <c:v>2015</c:v>
                </c:pt>
                <c:pt idx="2">
                  <c:v>2016</c:v>
                </c:pt>
              </c:strCache>
            </c:strRef>
          </c:cat>
          <c:val>
            <c:numRef>
              <c:f>Sheet1!$B$2:$B$4</c:f>
              <c:numCache>
                <c:formatCode>General</c:formatCode>
                <c:ptCount val="3"/>
                <c:pt idx="0">
                  <c:v>650</c:v>
                </c:pt>
                <c:pt idx="1">
                  <c:v>850</c:v>
                </c:pt>
                <c:pt idx="2">
                  <c:v>1300</c:v>
                </c:pt>
              </c:numCache>
            </c:numRef>
          </c:val>
        </c:ser>
        <c:dLbls>
          <c:dLblPos val="outEnd"/>
          <c:showLegendKey val="0"/>
          <c:showVal val="1"/>
          <c:showCatName val="0"/>
          <c:showSerName val="0"/>
          <c:showPercent val="0"/>
          <c:showBubbleSize val="0"/>
        </c:dLbls>
        <c:gapWidth val="50"/>
        <c:overlap val="-67"/>
        <c:axId val="127976576"/>
        <c:axId val="127978112"/>
      </c:barChart>
      <c:catAx>
        <c:axId val="127976576"/>
        <c:scaling>
          <c:orientation val="minMax"/>
        </c:scaling>
        <c:delete val="1"/>
        <c:axPos val="b"/>
        <c:numFmt formatCode="General" sourceLinked="1"/>
        <c:majorTickMark val="none"/>
        <c:minorTickMark val="none"/>
        <c:tickLblPos val="nextTo"/>
        <c:crossAx val="127978112"/>
        <c:crosses val="autoZero"/>
        <c:auto val="1"/>
        <c:lblAlgn val="ctr"/>
        <c:lblOffset val="100"/>
        <c:noMultiLvlLbl val="0"/>
      </c:catAx>
      <c:valAx>
        <c:axId val="127978112"/>
        <c:scaling>
          <c:orientation val="minMax"/>
        </c:scaling>
        <c:delete val="1"/>
        <c:axPos val="l"/>
        <c:numFmt formatCode="General" sourceLinked="1"/>
        <c:majorTickMark val="none"/>
        <c:minorTickMark val="none"/>
        <c:tickLblPos val="high"/>
        <c:crossAx val="127976576"/>
        <c:crosses val="autoZero"/>
        <c:crossBetween val="between"/>
      </c:valAx>
      <c:spPr>
        <a:noFill/>
        <a:ln>
          <a:noFill/>
        </a:ln>
        <a:effectLst>
          <a:glow rad="25400">
            <a:schemeClr val="accent1">
              <a:alpha val="40000"/>
            </a:schemeClr>
          </a:glow>
        </a:effectLst>
      </c:spPr>
    </c:plotArea>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27691726298744"/>
          <c:y val="0.13005315913018448"/>
          <c:w val="0.89472301969333945"/>
          <c:h val="0.67273726466694317"/>
        </c:manualLayout>
      </c:layout>
      <c:barChart>
        <c:barDir val="col"/>
        <c:grouping val="clustered"/>
        <c:varyColors val="0"/>
        <c:ser>
          <c:idx val="0"/>
          <c:order val="0"/>
          <c:tx>
            <c:strRef>
              <c:f>Sheet1!$B$1</c:f>
              <c:strCache>
                <c:ptCount val="1"/>
                <c:pt idx="0">
                  <c:v>משתמשים</c:v>
                </c:pt>
              </c:strCache>
            </c:strRef>
          </c:tx>
          <c:spPr>
            <a:solidFill>
              <a:schemeClr val="bg2">
                <a:lumMod val="75000"/>
              </a:schemeClr>
            </a:solidFill>
            <a:ln>
              <a:noFill/>
            </a:ln>
            <a:effectLst/>
          </c:spPr>
          <c:invertIfNegative val="0"/>
          <c:dPt>
            <c:idx val="0"/>
            <c:invertIfNegative val="0"/>
            <c:bubble3D val="0"/>
          </c:dPt>
          <c:dPt>
            <c:idx val="1"/>
            <c:invertIfNegative val="0"/>
            <c:bubble3D val="0"/>
          </c:dPt>
          <c:dPt>
            <c:idx val="2"/>
            <c:invertIfNegative val="0"/>
            <c:bubble3D val="0"/>
          </c:dPt>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Sheet1!$A$2:$A$3</c:f>
              <c:numCache>
                <c:formatCode>General</c:formatCode>
                <c:ptCount val="2"/>
                <c:pt idx="0">
                  <c:v>2015</c:v>
                </c:pt>
                <c:pt idx="1">
                  <c:v>2016</c:v>
                </c:pt>
              </c:numCache>
            </c:numRef>
          </c:cat>
          <c:val>
            <c:numRef>
              <c:f>Sheet1!$B$2:$B$3</c:f>
              <c:numCache>
                <c:formatCode>General</c:formatCode>
                <c:ptCount val="2"/>
                <c:pt idx="0">
                  <c:v>42</c:v>
                </c:pt>
                <c:pt idx="1">
                  <c:v>49</c:v>
                </c:pt>
              </c:numCache>
            </c:numRef>
          </c:val>
        </c:ser>
        <c:ser>
          <c:idx val="1"/>
          <c:order val="1"/>
          <c:tx>
            <c:strRef>
              <c:f>Sheet1!$C$1</c:f>
              <c:strCache>
                <c:ptCount val="1"/>
                <c:pt idx="0">
                  <c:v>בקשות </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Sheet1!$A$2:$A$3</c:f>
              <c:numCache>
                <c:formatCode>General</c:formatCode>
                <c:ptCount val="2"/>
                <c:pt idx="0">
                  <c:v>2015</c:v>
                </c:pt>
                <c:pt idx="1">
                  <c:v>2016</c:v>
                </c:pt>
              </c:numCache>
            </c:numRef>
          </c:cat>
          <c:val>
            <c:numRef>
              <c:f>Sheet1!$C$2:$C$3</c:f>
              <c:numCache>
                <c:formatCode>General</c:formatCode>
                <c:ptCount val="2"/>
                <c:pt idx="0">
                  <c:v>240</c:v>
                </c:pt>
                <c:pt idx="1">
                  <c:v>270</c:v>
                </c:pt>
              </c:numCache>
            </c:numRef>
          </c:val>
        </c:ser>
        <c:ser>
          <c:idx val="2"/>
          <c:order val="2"/>
          <c:tx>
            <c:strRef>
              <c:f>Sheet1!$D$1</c:f>
              <c:strCache>
                <c:ptCount val="1"/>
                <c:pt idx="0">
                  <c:v>אישורים</c:v>
                </c:pt>
              </c:strCache>
            </c:strRef>
          </c:tx>
          <c:spPr>
            <a:solidFill>
              <a:srgbClr val="1F4E7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2"/>
                    </a:solidFill>
                    <a:latin typeface="+mn-lt"/>
                    <a:ea typeface="+mn-ea"/>
                    <a:cs typeface="+mn-cs"/>
                  </a:defRPr>
                </a:pPr>
                <a:endParaRPr lang="he-I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Sheet1!$A$2:$A$3</c:f>
              <c:numCache>
                <c:formatCode>General</c:formatCode>
                <c:ptCount val="2"/>
                <c:pt idx="0">
                  <c:v>2015</c:v>
                </c:pt>
                <c:pt idx="1">
                  <c:v>2016</c:v>
                </c:pt>
              </c:numCache>
            </c:numRef>
          </c:cat>
          <c:val>
            <c:numRef>
              <c:f>Sheet1!$D$2:$D$3</c:f>
              <c:numCache>
                <c:formatCode>General</c:formatCode>
                <c:ptCount val="2"/>
                <c:pt idx="0">
                  <c:v>408</c:v>
                </c:pt>
                <c:pt idx="1">
                  <c:v>436</c:v>
                </c:pt>
              </c:numCache>
            </c:numRef>
          </c:val>
        </c:ser>
        <c:dLbls>
          <c:showLegendKey val="0"/>
          <c:showVal val="0"/>
          <c:showCatName val="0"/>
          <c:showSerName val="0"/>
          <c:showPercent val="0"/>
          <c:showBubbleSize val="0"/>
        </c:dLbls>
        <c:gapWidth val="100"/>
        <c:axId val="59026816"/>
        <c:axId val="59044992"/>
      </c:barChart>
      <c:catAx>
        <c:axId val="59026816"/>
        <c:scaling>
          <c:orientation val="minMax"/>
        </c:scaling>
        <c:delete val="1"/>
        <c:axPos val="b"/>
        <c:numFmt formatCode="General" sourceLinked="1"/>
        <c:majorTickMark val="out"/>
        <c:minorTickMark val="none"/>
        <c:tickLblPos val="nextTo"/>
        <c:crossAx val="59044992"/>
        <c:crosses val="autoZero"/>
        <c:auto val="1"/>
        <c:lblAlgn val="ctr"/>
        <c:lblOffset val="100"/>
        <c:noMultiLvlLbl val="0"/>
      </c:catAx>
      <c:valAx>
        <c:axId val="59044992"/>
        <c:scaling>
          <c:orientation val="minMax"/>
        </c:scaling>
        <c:delete val="1"/>
        <c:axPos val="l"/>
        <c:numFmt formatCode="General" sourceLinked="1"/>
        <c:majorTickMark val="out"/>
        <c:minorTickMark val="none"/>
        <c:tickLblPos val="nextTo"/>
        <c:crossAx val="59026816"/>
        <c:crosses val="autoZero"/>
        <c:crossBetween val="between"/>
      </c:valAx>
      <c:spPr>
        <a:noFill/>
        <a:ln>
          <a:noFill/>
        </a:ln>
        <a:effectLst/>
      </c:spPr>
    </c:plotArea>
    <c:legend>
      <c:legendPos val="b"/>
      <c:layout>
        <c:manualLayout>
          <c:xMode val="edge"/>
          <c:yMode val="edge"/>
          <c:x val="0.27958224506507079"/>
          <c:y val="0"/>
          <c:w val="0.49870732458211869"/>
          <c:h val="7.9568059810451203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he-IL"/>
        </a:p>
      </c:txPr>
    </c:legend>
    <c:plotVisOnly val="1"/>
    <c:dispBlanksAs val="gap"/>
    <c:showDLblsOverMax val="0"/>
  </c:chart>
  <c:spPr>
    <a:noFill/>
    <a:ln>
      <a:noFill/>
    </a:ln>
    <a:effectLst/>
  </c:spPr>
  <c:txPr>
    <a:bodyPr/>
    <a:lstStyle/>
    <a:p>
      <a:pPr>
        <a:defRPr/>
      </a:pPr>
      <a:endParaRPr lang="he-IL"/>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0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02">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7.xml><?xml version="1.0" encoding="utf-8"?>
<cs:chartStyle xmlns:cs="http://schemas.microsoft.com/office/drawing/2012/chartStyle" xmlns:a="http://schemas.openxmlformats.org/drawingml/2006/main" id="22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0.8046</cdr:x>
      <cdr:y>0.40769</cdr:y>
    </cdr:from>
    <cdr:to>
      <cdr:x>0.96505</cdr:x>
      <cdr:y>0.44393</cdr:y>
    </cdr:to>
    <cdr:sp macro="" textlink="">
      <cdr:nvSpPr>
        <cdr:cNvPr id="2" name="TextBox 1"/>
        <cdr:cNvSpPr txBox="1"/>
      </cdr:nvSpPr>
      <cdr:spPr>
        <a:xfrm xmlns:a="http://schemas.openxmlformats.org/drawingml/2006/main">
          <a:off x="4585637" y="2596386"/>
          <a:ext cx="914446" cy="230798"/>
        </a:xfrm>
        <a:prstGeom xmlns:a="http://schemas.openxmlformats.org/drawingml/2006/main" prst="rect">
          <a:avLst/>
        </a:prstGeom>
      </cdr:spPr>
      <cdr:txBody>
        <a:bodyPr xmlns:a="http://schemas.openxmlformats.org/drawingml/2006/main" vertOverflow="clip" wrap="none" rtlCol="1"/>
        <a:lstStyle xmlns:a="http://schemas.openxmlformats.org/drawingml/2006/main"/>
        <a:p xmlns:a="http://schemas.openxmlformats.org/drawingml/2006/main">
          <a:r>
            <a:rPr lang="he-IL" dirty="0" smtClean="0">
              <a:solidFill>
                <a:schemeClr val="tx1"/>
              </a:solidFill>
            </a:rPr>
            <a:t>עד חודש מאי</a:t>
          </a:r>
          <a:endParaRPr lang="he-IL" sz="1100" dirty="0">
            <a:solidFill>
              <a:schemeClr val="tx1"/>
            </a:solidFill>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0.28258</cdr:x>
      <cdr:y>0.83373</cdr:y>
    </cdr:from>
    <cdr:to>
      <cdr:x>0.40353</cdr:x>
      <cdr:y>0.89241</cdr:y>
    </cdr:to>
    <cdr:sp macro="" textlink="">
      <cdr:nvSpPr>
        <cdr:cNvPr id="2" name="TextBox 1"/>
        <cdr:cNvSpPr txBox="1"/>
      </cdr:nvSpPr>
      <cdr:spPr>
        <a:xfrm xmlns:a="http://schemas.openxmlformats.org/drawingml/2006/main">
          <a:off x="1855908" y="3775634"/>
          <a:ext cx="794410" cy="265759"/>
        </a:xfrm>
        <a:prstGeom xmlns:a="http://schemas.openxmlformats.org/drawingml/2006/main" prst="rect">
          <a:avLst/>
        </a:prstGeom>
      </cdr:spPr>
      <cdr:txBody>
        <a:bodyPr xmlns:a="http://schemas.openxmlformats.org/drawingml/2006/main" vertOverflow="clip" wrap="square" rtlCol="1"/>
        <a:lstStyle xmlns:a="http://schemas.openxmlformats.org/drawingml/2006/main"/>
        <a:p xmlns:a="http://schemas.openxmlformats.org/drawingml/2006/main">
          <a:r>
            <a:rPr lang="he-IL" sz="1600" dirty="0" smtClean="0"/>
            <a:t>2015</a:t>
          </a:r>
          <a:endParaRPr lang="he-IL" sz="1600" dirty="0"/>
        </a:p>
      </cdr:txBody>
    </cdr:sp>
  </cdr:relSizeAnchor>
  <cdr:relSizeAnchor xmlns:cdr="http://schemas.openxmlformats.org/drawingml/2006/chartDrawing">
    <cdr:from>
      <cdr:x>0.73566</cdr:x>
      <cdr:y>0.83161</cdr:y>
    </cdr:from>
    <cdr:to>
      <cdr:x>0.85662</cdr:x>
      <cdr:y>0.89029</cdr:y>
    </cdr:to>
    <cdr:sp macro="" textlink="">
      <cdr:nvSpPr>
        <cdr:cNvPr id="3" name="TextBox 1"/>
        <cdr:cNvSpPr txBox="1"/>
      </cdr:nvSpPr>
      <cdr:spPr>
        <a:xfrm xmlns:a="http://schemas.openxmlformats.org/drawingml/2006/main">
          <a:off x="4831644" y="3766052"/>
          <a:ext cx="794410" cy="265759"/>
        </a:xfrm>
        <a:prstGeom xmlns:a="http://schemas.openxmlformats.org/drawingml/2006/main" prst="rect">
          <a:avLst/>
        </a:prstGeom>
      </cdr:spPr>
      <cdr:txBody>
        <a:bodyPr xmlns:a="http://schemas.openxmlformats.org/drawingml/2006/main" wrap="square" rtlCol="1"/>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he-IL" sz="1600" dirty="0" smtClean="0"/>
            <a:t>2016</a:t>
          </a:r>
          <a:endParaRPr lang="he-IL" sz="16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35400" y="0"/>
            <a:ext cx="2933700" cy="496888"/>
          </a:xfrm>
          <a:prstGeom prst="rect">
            <a:avLst/>
          </a:prstGeom>
        </p:spPr>
        <p:txBody>
          <a:bodyPr vert="horz" lIns="91418" tIns="45710" rIns="91418" bIns="45710" rtlCol="1"/>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3" name="Date Placeholder 2"/>
          <p:cNvSpPr>
            <a:spLocks noGrp="1"/>
          </p:cNvSpPr>
          <p:nvPr>
            <p:ph type="dt" idx="1"/>
          </p:nvPr>
        </p:nvSpPr>
        <p:spPr>
          <a:xfrm>
            <a:off x="1588" y="0"/>
            <a:ext cx="2933700" cy="496888"/>
          </a:xfrm>
          <a:prstGeom prst="rect">
            <a:avLst/>
          </a:prstGeom>
        </p:spPr>
        <p:txBody>
          <a:bodyPr vert="horz" lIns="91418" tIns="45710" rIns="91418" bIns="45710" rtlCol="1"/>
          <a:lstStyle>
            <a:lvl1pPr algn="l" rtl="1" eaLnBrk="1" fontAlgn="auto" hangingPunct="1">
              <a:spcBef>
                <a:spcPts val="0"/>
              </a:spcBef>
              <a:spcAft>
                <a:spcPts val="0"/>
              </a:spcAft>
              <a:defRPr sz="1200" smtClean="0">
                <a:latin typeface="+mn-lt"/>
                <a:cs typeface="+mn-cs"/>
              </a:defRPr>
            </a:lvl1pPr>
          </a:lstStyle>
          <a:p>
            <a:pPr>
              <a:defRPr/>
            </a:pPr>
            <a:fld id="{56BB98DD-0CBC-4B2B-BA75-71A1B5F8844F}" type="datetimeFigureOut">
              <a:rPr lang="he-IL"/>
              <a:pPr>
                <a:defRPr/>
              </a:pPr>
              <a:t>י"ט/סיון/תשע"ז</a:t>
            </a:fld>
            <a:endParaRPr lang="he-IL"/>
          </a:p>
        </p:txBody>
      </p:sp>
      <p:sp>
        <p:nvSpPr>
          <p:cNvPr id="4" name="Slide Image Placeholder 3"/>
          <p:cNvSpPr>
            <a:spLocks noGrp="1" noRot="1" noChangeAspect="1"/>
          </p:cNvSpPr>
          <p:nvPr>
            <p:ph type="sldImg" idx="2"/>
          </p:nvPr>
        </p:nvSpPr>
        <p:spPr>
          <a:xfrm>
            <a:off x="412750" y="1238250"/>
            <a:ext cx="5943600" cy="3343275"/>
          </a:xfrm>
          <a:prstGeom prst="rect">
            <a:avLst/>
          </a:prstGeom>
          <a:noFill/>
          <a:ln w="12700">
            <a:solidFill>
              <a:prstClr val="black"/>
            </a:solidFill>
          </a:ln>
        </p:spPr>
        <p:txBody>
          <a:bodyPr vert="horz" lIns="91418" tIns="45710" rIns="91418" bIns="45710" rtlCol="1" anchor="ctr"/>
          <a:lstStyle/>
          <a:p>
            <a:pPr lvl="0"/>
            <a:endParaRPr lang="he-IL" noProof="0"/>
          </a:p>
        </p:txBody>
      </p:sp>
      <p:sp>
        <p:nvSpPr>
          <p:cNvPr id="5" name="Notes Placeholder 4"/>
          <p:cNvSpPr>
            <a:spLocks noGrp="1"/>
          </p:cNvSpPr>
          <p:nvPr>
            <p:ph type="body" sz="quarter" idx="3"/>
          </p:nvPr>
        </p:nvSpPr>
        <p:spPr>
          <a:xfrm>
            <a:off x="676275" y="4767263"/>
            <a:ext cx="5416550" cy="3900487"/>
          </a:xfrm>
          <a:prstGeom prst="rect">
            <a:avLst/>
          </a:prstGeom>
        </p:spPr>
        <p:txBody>
          <a:bodyPr vert="horz" wrap="square" lIns="91418" tIns="45710" rIns="91418" bIns="45710" numCol="1" anchor="t" anchorCtr="0" compatLnSpc="1">
            <a:prstTxWarp prst="textNoShape">
              <a:avLst/>
            </a:prstTxWarp>
          </a:bodyPr>
          <a:lstStyle/>
          <a:p>
            <a:pPr lvl="0"/>
            <a:r>
              <a:rPr lang="en-US" altLang="he-IL" smtClean="0"/>
              <a:t>Click to edit Master text styles</a:t>
            </a:r>
          </a:p>
          <a:p>
            <a:pPr lvl="1"/>
            <a:r>
              <a:rPr lang="en-US" altLang="he-IL" smtClean="0"/>
              <a:t>Second level</a:t>
            </a:r>
          </a:p>
          <a:p>
            <a:pPr lvl="2"/>
            <a:r>
              <a:rPr lang="en-US" altLang="he-IL" smtClean="0"/>
              <a:t>Third level</a:t>
            </a:r>
          </a:p>
          <a:p>
            <a:pPr lvl="3"/>
            <a:r>
              <a:rPr lang="en-US" altLang="he-IL" smtClean="0"/>
              <a:t>Fourth level</a:t>
            </a:r>
          </a:p>
          <a:p>
            <a:pPr lvl="4"/>
            <a:r>
              <a:rPr lang="en-US" altLang="he-IL" smtClean="0"/>
              <a:t>Fifth level</a:t>
            </a:r>
          </a:p>
        </p:txBody>
      </p:sp>
      <p:sp>
        <p:nvSpPr>
          <p:cNvPr id="6" name="Footer Placeholder 5"/>
          <p:cNvSpPr>
            <a:spLocks noGrp="1"/>
          </p:cNvSpPr>
          <p:nvPr>
            <p:ph type="ftr" sz="quarter" idx="4"/>
          </p:nvPr>
        </p:nvSpPr>
        <p:spPr>
          <a:xfrm>
            <a:off x="3835400" y="9409113"/>
            <a:ext cx="2933700" cy="496887"/>
          </a:xfrm>
          <a:prstGeom prst="rect">
            <a:avLst/>
          </a:prstGeom>
        </p:spPr>
        <p:txBody>
          <a:bodyPr vert="horz" lIns="91418" tIns="45710" rIns="91418" bIns="45710" rtlCol="1" anchor="b"/>
          <a:lstStyle>
            <a:lvl1pPr algn="r" rtl="1" eaLnBrk="1" fontAlgn="auto" hangingPunct="1">
              <a:spcBef>
                <a:spcPts val="0"/>
              </a:spcBef>
              <a:spcAft>
                <a:spcPts val="0"/>
              </a:spcAft>
              <a:defRPr sz="1200">
                <a:latin typeface="+mn-lt"/>
                <a:cs typeface="+mn-cs"/>
              </a:defRPr>
            </a:lvl1pPr>
          </a:lstStyle>
          <a:p>
            <a:pPr>
              <a:defRPr/>
            </a:pPr>
            <a:endParaRPr lang="he-IL"/>
          </a:p>
        </p:txBody>
      </p:sp>
      <p:sp>
        <p:nvSpPr>
          <p:cNvPr id="7" name="Slide Number Placeholder 6"/>
          <p:cNvSpPr>
            <a:spLocks noGrp="1"/>
          </p:cNvSpPr>
          <p:nvPr>
            <p:ph type="sldNum" sz="quarter" idx="5"/>
          </p:nvPr>
        </p:nvSpPr>
        <p:spPr>
          <a:xfrm>
            <a:off x="1588" y="9409113"/>
            <a:ext cx="2933700" cy="496887"/>
          </a:xfrm>
          <a:prstGeom prst="rect">
            <a:avLst/>
          </a:prstGeom>
        </p:spPr>
        <p:txBody>
          <a:bodyPr vert="horz" wrap="square" lIns="91418" tIns="45710" rIns="91418" bIns="45710" numCol="1" anchor="b" anchorCtr="0" compatLnSpc="1">
            <a:prstTxWarp prst="textNoShape">
              <a:avLst/>
            </a:prstTxWarp>
          </a:bodyPr>
          <a:lstStyle>
            <a:lvl1pPr rtl="1" eaLnBrk="1" hangingPunct="1">
              <a:defRPr sz="1200"/>
            </a:lvl1pPr>
          </a:lstStyle>
          <a:p>
            <a:fld id="{B11112A7-0D09-4868-A314-0668CD73CDB2}" type="slidenum">
              <a:rPr lang="he-IL" altLang="he-IL"/>
              <a:pPr/>
              <a:t>‹#›</a:t>
            </a:fld>
            <a:endParaRPr lang="he-IL" altLang="he-IL"/>
          </a:p>
        </p:txBody>
      </p:sp>
    </p:spTree>
    <p:extLst>
      <p:ext uri="{BB962C8B-B14F-4D97-AF65-F5344CB8AC3E}">
        <p14:creationId xmlns:p14="http://schemas.microsoft.com/office/powerpoint/2010/main" val="208787034"/>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695839F-97DB-4EB4-83EC-A046E9A5A921}" type="slidenum">
              <a:rPr lang="he-IL" smtClean="0"/>
              <a:t>1</a:t>
            </a:fld>
            <a:endParaRPr lang="he-IL"/>
          </a:p>
        </p:txBody>
      </p:sp>
    </p:spTree>
    <p:extLst>
      <p:ext uri="{BB962C8B-B14F-4D97-AF65-F5344CB8AC3E}">
        <p14:creationId xmlns:p14="http://schemas.microsoft.com/office/powerpoint/2010/main" val="4053601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0" name="Shape 62"/>
          <p:cNvSpPr>
            <a:spLocks noGrp="1" noRot="1" noChangeAspect="1" noTextEdit="1"/>
          </p:cNvSpPr>
          <p:nvPr>
            <p:ph type="sldImg" idx="2"/>
          </p:nvPr>
        </p:nvSpPr>
        <p:spPr bwMode="auto">
          <a:xfrm>
            <a:off x="-236538" y="804863"/>
            <a:ext cx="7153276" cy="4024312"/>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63" name="Shape 63"/>
          <p:cNvSpPr txBox="1">
            <a:spLocks noGrp="1"/>
          </p:cNvSpPr>
          <p:nvPr>
            <p:ph type="body" idx="1"/>
          </p:nvPr>
        </p:nvSpPr>
        <p:spPr>
          <a:xfrm>
            <a:off x="668338" y="5097463"/>
            <a:ext cx="5345112" cy="4829175"/>
          </a:xfrm>
        </p:spPr>
        <p:txBody>
          <a:bodyPr lIns="91403" tIns="91403" rIns="91403" bIns="91403" rtlCol="1">
            <a:noAutofit/>
          </a:bodyPr>
          <a:lstStyle/>
          <a:p>
            <a:pPr rtl="1"/>
            <a:endParaRPr lang="en-US" sz="1100" kern="1200" dirty="0" smtClean="0">
              <a:solidFill>
                <a:schemeClr val="tx1"/>
              </a:solidFill>
              <a:effectLst/>
              <a:latin typeface="+mn-lt"/>
              <a:ea typeface="+mn-ea"/>
              <a:cs typeface="+mn-cs"/>
            </a:endParaRPr>
          </a:p>
          <a:p>
            <a:pPr fontAlgn="auto">
              <a:spcBef>
                <a:spcPts val="0"/>
              </a:spcBef>
              <a:spcAft>
                <a:spcPts val="0"/>
              </a:spcAft>
              <a:defRPr/>
            </a:pPr>
            <a:r>
              <a:rPr lang="he-IL" sz="1050" dirty="0" smtClean="0">
                <a:solidFill>
                  <a:schemeClr val="accent1">
                    <a:lumMod val="60000"/>
                    <a:lumOff val="40000"/>
                  </a:schemeClr>
                </a:solidFill>
                <a:latin typeface="FbMetali" pitchFamily="18" charset="-79"/>
                <a:cs typeface="FbMetali" pitchFamily="18" charset="-79"/>
              </a:rPr>
              <a:t>כיעד לשינוי  - </a:t>
            </a:r>
            <a:r>
              <a:rPr lang="he-IL" sz="1050" b="1" dirty="0" smtClean="0">
                <a:solidFill>
                  <a:schemeClr val="accent1">
                    <a:lumMod val="60000"/>
                    <a:lumOff val="40000"/>
                  </a:schemeClr>
                </a:solidFill>
                <a:latin typeface="FbMetali" pitchFamily="18" charset="-79"/>
                <a:cs typeface="FbMetali" pitchFamily="18" charset="-79"/>
              </a:rPr>
              <a:t>תוך שנה</a:t>
            </a:r>
            <a:r>
              <a:rPr lang="he-IL" sz="1050" b="1" baseline="0" dirty="0" smtClean="0">
                <a:solidFill>
                  <a:schemeClr val="accent1">
                    <a:lumMod val="60000"/>
                    <a:lumOff val="40000"/>
                  </a:schemeClr>
                </a:solidFill>
                <a:latin typeface="FbMetali" pitchFamily="18" charset="-79"/>
                <a:cs typeface="FbMetali" pitchFamily="18" charset="-79"/>
              </a:rPr>
              <a:t> עיקר הפעולות מקצה לקצה – הולכים לשינוי דיגיטלי מטורף  </a:t>
            </a:r>
            <a:r>
              <a:rPr lang="he-IL" sz="1050" baseline="0" dirty="0" smtClean="0">
                <a:solidFill>
                  <a:schemeClr val="accent1">
                    <a:lumMod val="60000"/>
                    <a:lumOff val="40000"/>
                  </a:schemeClr>
                </a:solidFill>
                <a:latin typeface="FbMetali" pitchFamily="18" charset="-79"/>
                <a:cs typeface="FbMetali" pitchFamily="18" charset="-79"/>
              </a:rPr>
              <a:t>- להלהיב אותו – איך הופכים את המספרים </a:t>
            </a:r>
            <a:endParaRPr lang="he-IL" sz="1050" dirty="0" smtClean="0">
              <a:solidFill>
                <a:schemeClr val="accent1">
                  <a:lumMod val="60000"/>
                  <a:lumOff val="40000"/>
                </a:schemeClr>
              </a:solidFill>
              <a:latin typeface="FbMetali" pitchFamily="18" charset="-79"/>
              <a:cs typeface="FbMetali" pitchFamily="18" charset="-79"/>
            </a:endParaRPr>
          </a:p>
          <a:p>
            <a:pPr fontAlgn="auto">
              <a:spcBef>
                <a:spcPts val="0"/>
              </a:spcBef>
              <a:spcAft>
                <a:spcPts val="0"/>
              </a:spcAft>
              <a:defRPr/>
            </a:pPr>
            <a:endParaRPr lang="he-IL" sz="1100" dirty="0" smtClean="0">
              <a:solidFill>
                <a:schemeClr val="accent1">
                  <a:lumMod val="60000"/>
                  <a:lumOff val="40000"/>
                </a:schemeClr>
              </a:solidFill>
              <a:latin typeface="FbMetali" pitchFamily="18" charset="-79"/>
              <a:cs typeface="FbMetali" pitchFamily="18" charset="-79"/>
            </a:endParaRPr>
          </a:p>
        </p:txBody>
      </p:sp>
    </p:spTree>
    <p:extLst>
      <p:ext uri="{BB962C8B-B14F-4D97-AF65-F5344CB8AC3E}">
        <p14:creationId xmlns:p14="http://schemas.microsoft.com/office/powerpoint/2010/main" val="1376839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0" name="Shape 62"/>
          <p:cNvSpPr>
            <a:spLocks noGrp="1" noRot="1" noChangeAspect="1" noTextEdit="1"/>
          </p:cNvSpPr>
          <p:nvPr>
            <p:ph type="sldImg" idx="2"/>
          </p:nvPr>
        </p:nvSpPr>
        <p:spPr bwMode="auto">
          <a:xfrm>
            <a:off x="-236538" y="804863"/>
            <a:ext cx="7153276" cy="4024312"/>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63" name="Shape 63"/>
          <p:cNvSpPr txBox="1">
            <a:spLocks noGrp="1"/>
          </p:cNvSpPr>
          <p:nvPr>
            <p:ph type="body" idx="1"/>
          </p:nvPr>
        </p:nvSpPr>
        <p:spPr>
          <a:xfrm>
            <a:off x="668338" y="5097463"/>
            <a:ext cx="5345112" cy="4829175"/>
          </a:xfrm>
        </p:spPr>
        <p:txBody>
          <a:bodyPr lIns="91403" tIns="91403" rIns="91403" bIns="91403" rtlCol="1">
            <a:noAutofit/>
          </a:bodyPr>
          <a:lstStyle/>
          <a:p>
            <a:pPr rtl="1"/>
            <a:endParaRPr lang="en-US" sz="1100" kern="1200" dirty="0" smtClean="0">
              <a:solidFill>
                <a:schemeClr val="tx1"/>
              </a:solidFill>
              <a:effectLst/>
              <a:latin typeface="+mn-lt"/>
              <a:ea typeface="+mn-ea"/>
              <a:cs typeface="+mn-cs"/>
            </a:endParaRPr>
          </a:p>
          <a:p>
            <a:pPr fontAlgn="auto">
              <a:spcBef>
                <a:spcPts val="0"/>
              </a:spcBef>
              <a:spcAft>
                <a:spcPts val="0"/>
              </a:spcAft>
              <a:defRPr/>
            </a:pPr>
            <a:r>
              <a:rPr lang="he-IL" sz="1050" dirty="0" smtClean="0">
                <a:solidFill>
                  <a:schemeClr val="accent1">
                    <a:lumMod val="60000"/>
                    <a:lumOff val="40000"/>
                  </a:schemeClr>
                </a:solidFill>
                <a:latin typeface="FbMetali" pitchFamily="18" charset="-79"/>
                <a:cs typeface="FbMetali" pitchFamily="18" charset="-79"/>
              </a:rPr>
              <a:t>כיעד לשינוי  - </a:t>
            </a:r>
            <a:r>
              <a:rPr lang="he-IL" sz="1050" b="1" dirty="0" smtClean="0">
                <a:solidFill>
                  <a:schemeClr val="accent1">
                    <a:lumMod val="60000"/>
                    <a:lumOff val="40000"/>
                  </a:schemeClr>
                </a:solidFill>
                <a:latin typeface="FbMetali" pitchFamily="18" charset="-79"/>
                <a:cs typeface="FbMetali" pitchFamily="18" charset="-79"/>
              </a:rPr>
              <a:t>תוך שנה</a:t>
            </a:r>
            <a:r>
              <a:rPr lang="he-IL" sz="1050" b="1" baseline="0" dirty="0" smtClean="0">
                <a:solidFill>
                  <a:schemeClr val="accent1">
                    <a:lumMod val="60000"/>
                    <a:lumOff val="40000"/>
                  </a:schemeClr>
                </a:solidFill>
                <a:latin typeface="FbMetali" pitchFamily="18" charset="-79"/>
                <a:cs typeface="FbMetali" pitchFamily="18" charset="-79"/>
              </a:rPr>
              <a:t> עיקר הפעולות מקצה לקצה – הולכים לשינוי דיגיטלי מטורף  </a:t>
            </a:r>
            <a:r>
              <a:rPr lang="he-IL" sz="1050" baseline="0" dirty="0" smtClean="0">
                <a:solidFill>
                  <a:schemeClr val="accent1">
                    <a:lumMod val="60000"/>
                    <a:lumOff val="40000"/>
                  </a:schemeClr>
                </a:solidFill>
                <a:latin typeface="FbMetali" pitchFamily="18" charset="-79"/>
                <a:cs typeface="FbMetali" pitchFamily="18" charset="-79"/>
              </a:rPr>
              <a:t>- להלהיב אותו – איך הופכים את המספרים </a:t>
            </a:r>
            <a:endParaRPr lang="he-IL" sz="1050" dirty="0" smtClean="0">
              <a:solidFill>
                <a:schemeClr val="accent1">
                  <a:lumMod val="60000"/>
                  <a:lumOff val="40000"/>
                </a:schemeClr>
              </a:solidFill>
              <a:latin typeface="FbMetali" pitchFamily="18" charset="-79"/>
              <a:cs typeface="FbMetali" pitchFamily="18" charset="-79"/>
            </a:endParaRPr>
          </a:p>
          <a:p>
            <a:pPr fontAlgn="auto">
              <a:spcBef>
                <a:spcPts val="0"/>
              </a:spcBef>
              <a:spcAft>
                <a:spcPts val="0"/>
              </a:spcAft>
              <a:defRPr/>
            </a:pPr>
            <a:endParaRPr lang="he-IL" sz="1100" dirty="0" smtClean="0">
              <a:solidFill>
                <a:schemeClr val="accent1">
                  <a:lumMod val="60000"/>
                  <a:lumOff val="40000"/>
                </a:schemeClr>
              </a:solidFill>
              <a:latin typeface="FbMetali" pitchFamily="18" charset="-79"/>
              <a:cs typeface="FbMetali" pitchFamily="18" charset="-79"/>
            </a:endParaRPr>
          </a:p>
        </p:txBody>
      </p:sp>
    </p:spTree>
    <p:extLst>
      <p:ext uri="{BB962C8B-B14F-4D97-AF65-F5344CB8AC3E}">
        <p14:creationId xmlns:p14="http://schemas.microsoft.com/office/powerpoint/2010/main" val="1368065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0" name="Shape 62"/>
          <p:cNvSpPr>
            <a:spLocks noGrp="1" noRot="1" noChangeAspect="1" noTextEdit="1"/>
          </p:cNvSpPr>
          <p:nvPr>
            <p:ph type="sldImg" idx="2"/>
          </p:nvPr>
        </p:nvSpPr>
        <p:spPr bwMode="auto">
          <a:xfrm>
            <a:off x="-236538" y="804863"/>
            <a:ext cx="7153276" cy="4024312"/>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63" name="Shape 63"/>
          <p:cNvSpPr txBox="1">
            <a:spLocks noGrp="1"/>
          </p:cNvSpPr>
          <p:nvPr>
            <p:ph type="body" idx="1"/>
          </p:nvPr>
        </p:nvSpPr>
        <p:spPr>
          <a:xfrm>
            <a:off x="668338" y="5097463"/>
            <a:ext cx="5345112" cy="4829175"/>
          </a:xfrm>
        </p:spPr>
        <p:txBody>
          <a:bodyPr lIns="91403" tIns="91403" rIns="91403" bIns="91403" rtlCol="1">
            <a:noAutofit/>
          </a:bodyPr>
          <a:lstStyle/>
          <a:p>
            <a:pPr rtl="1"/>
            <a:endParaRPr lang="en-US" sz="1200" kern="1200" dirty="0" smtClean="0">
              <a:solidFill>
                <a:schemeClr val="tx1"/>
              </a:solidFill>
              <a:effectLst/>
              <a:latin typeface="+mn-lt"/>
              <a:ea typeface="+mn-ea"/>
              <a:cs typeface="+mn-cs"/>
            </a:endParaRPr>
          </a:p>
          <a:p>
            <a:pPr fontAlgn="auto">
              <a:spcBef>
                <a:spcPts val="0"/>
              </a:spcBef>
              <a:spcAft>
                <a:spcPts val="0"/>
              </a:spcAft>
              <a:defRPr/>
            </a:pPr>
            <a:r>
              <a:rPr lang="he-IL" sz="1100" dirty="0" smtClean="0">
                <a:solidFill>
                  <a:schemeClr val="accent1">
                    <a:lumMod val="60000"/>
                    <a:lumOff val="40000"/>
                  </a:schemeClr>
                </a:solidFill>
                <a:latin typeface="FbMetali" pitchFamily="18" charset="-79"/>
                <a:cs typeface="FbMetali" pitchFamily="18" charset="-79"/>
              </a:rPr>
              <a:t>איך מביאים את זה שכל התשלומים יהיה דיגיטליים? בדרכי תשלום אחרות</a:t>
            </a:r>
          </a:p>
        </p:txBody>
      </p:sp>
    </p:spTree>
    <p:extLst>
      <p:ext uri="{BB962C8B-B14F-4D97-AF65-F5344CB8AC3E}">
        <p14:creationId xmlns:p14="http://schemas.microsoft.com/office/powerpoint/2010/main" val="1566775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0" name="Shape 62"/>
          <p:cNvSpPr>
            <a:spLocks noGrp="1" noRot="1" noChangeAspect="1" noTextEdit="1"/>
          </p:cNvSpPr>
          <p:nvPr>
            <p:ph type="sldImg" idx="2"/>
          </p:nvPr>
        </p:nvSpPr>
        <p:spPr bwMode="auto">
          <a:xfrm>
            <a:off x="-236538" y="804863"/>
            <a:ext cx="7153276" cy="4024312"/>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63" name="Shape 63"/>
          <p:cNvSpPr txBox="1">
            <a:spLocks noGrp="1"/>
          </p:cNvSpPr>
          <p:nvPr>
            <p:ph type="body" idx="1"/>
          </p:nvPr>
        </p:nvSpPr>
        <p:spPr>
          <a:xfrm>
            <a:off x="668338" y="5097463"/>
            <a:ext cx="5345112" cy="4829175"/>
          </a:xfrm>
        </p:spPr>
        <p:txBody>
          <a:bodyPr lIns="91403" tIns="91403" rIns="91403" bIns="91403" rtlCol="1">
            <a:noAutofit/>
          </a:bodyPr>
          <a:lstStyle/>
          <a:p>
            <a:pPr fontAlgn="auto">
              <a:spcBef>
                <a:spcPts val="0"/>
              </a:spcBef>
              <a:spcAft>
                <a:spcPts val="0"/>
              </a:spcAft>
              <a:defRPr/>
            </a:pPr>
            <a:r>
              <a:rPr lang="he-IL" sz="1100" dirty="0" smtClean="0">
                <a:solidFill>
                  <a:schemeClr val="accent1">
                    <a:lumMod val="60000"/>
                    <a:lumOff val="40000"/>
                  </a:schemeClr>
                </a:solidFill>
                <a:latin typeface="FbMetali" pitchFamily="18" charset="-79"/>
                <a:cs typeface="FbMetali" pitchFamily="18" charset="-79"/>
              </a:rPr>
              <a:t>מנגיש שירות דיגיטלי לחברות ללא אינטרנט: </a:t>
            </a:r>
          </a:p>
          <a:p>
            <a:pPr fontAlgn="auto">
              <a:spcBef>
                <a:spcPts val="0"/>
              </a:spcBef>
              <a:spcAft>
                <a:spcPts val="0"/>
              </a:spcAft>
              <a:defRPr/>
            </a:pPr>
            <a:r>
              <a:rPr lang="he-IL" sz="1100" b="1" u="sng" dirty="0" smtClean="0">
                <a:solidFill>
                  <a:schemeClr val="accent1">
                    <a:lumMod val="60000"/>
                    <a:lumOff val="40000"/>
                  </a:schemeClr>
                </a:solidFill>
                <a:latin typeface="FbMetali" pitchFamily="18" charset="-79"/>
                <a:cs typeface="FbMetali" pitchFamily="18" charset="-79"/>
              </a:rPr>
              <a:t>האזרח רוצה שהממשלה תתאים עצמה אליו ולא להיפך. האזרח לא רוצה לבחור בין שירות דיגיטלי לפרונטלי אלא רוצה גם וגם. העולם עובר שינוי. וגם אנחנו. אנו מבינים היום שהשירות יובל על ידי רצון ודרישת האזרח.</a:t>
            </a:r>
          </a:p>
        </p:txBody>
      </p:sp>
    </p:spTree>
    <p:extLst>
      <p:ext uri="{BB962C8B-B14F-4D97-AF65-F5344CB8AC3E}">
        <p14:creationId xmlns:p14="http://schemas.microsoft.com/office/powerpoint/2010/main" val="2819943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0" name="Shape 62"/>
          <p:cNvSpPr>
            <a:spLocks noGrp="1" noRot="1" noChangeAspect="1" noTextEdit="1"/>
          </p:cNvSpPr>
          <p:nvPr>
            <p:ph type="sldImg" idx="2"/>
          </p:nvPr>
        </p:nvSpPr>
        <p:spPr bwMode="auto">
          <a:xfrm>
            <a:off x="-236538" y="804863"/>
            <a:ext cx="7153276" cy="4024312"/>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63" name="Shape 63"/>
          <p:cNvSpPr txBox="1">
            <a:spLocks noGrp="1"/>
          </p:cNvSpPr>
          <p:nvPr>
            <p:ph type="body" idx="1"/>
          </p:nvPr>
        </p:nvSpPr>
        <p:spPr>
          <a:xfrm>
            <a:off x="668338" y="5097463"/>
            <a:ext cx="5345112" cy="4829175"/>
          </a:xfrm>
        </p:spPr>
        <p:txBody>
          <a:bodyPr lIns="91403" tIns="91403" rIns="91403" bIns="91403" rtlCol="1">
            <a:noAutofit/>
          </a:bodyPr>
          <a:lstStyle/>
          <a:p>
            <a:pPr fontAlgn="auto">
              <a:spcBef>
                <a:spcPts val="0"/>
              </a:spcBef>
              <a:spcAft>
                <a:spcPts val="0"/>
              </a:spcAft>
              <a:defRPr/>
            </a:pPr>
            <a:endParaRPr lang="he-IL" sz="1100" dirty="0">
              <a:solidFill>
                <a:schemeClr val="accent1">
                  <a:lumMod val="60000"/>
                  <a:lumOff val="40000"/>
                </a:schemeClr>
              </a:solidFill>
              <a:latin typeface="FbMetali" pitchFamily="18" charset="-79"/>
              <a:cs typeface="FbMetali" pitchFamily="18" charset="-79"/>
            </a:endParaRPr>
          </a:p>
        </p:txBody>
      </p:sp>
    </p:spTree>
    <p:extLst>
      <p:ext uri="{BB962C8B-B14F-4D97-AF65-F5344CB8AC3E}">
        <p14:creationId xmlns:p14="http://schemas.microsoft.com/office/powerpoint/2010/main" val="2737216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he-IL" sz="1200" kern="1200" dirty="0" smtClean="0">
                <a:solidFill>
                  <a:schemeClr val="tx1"/>
                </a:solidFill>
                <a:effectLst/>
                <a:latin typeface="+mn-lt"/>
                <a:ea typeface="+mn-ea"/>
                <a:cs typeface="+mn-cs"/>
              </a:rPr>
              <a:t>שקף אחד – רק משפטים </a:t>
            </a:r>
            <a:r>
              <a:rPr lang="he-IL" sz="1200" kern="1200" dirty="0" err="1" smtClean="0">
                <a:solidFill>
                  <a:schemeClr val="tx1"/>
                </a:solidFill>
                <a:effectLst/>
                <a:latin typeface="+mn-lt"/>
                <a:ea typeface="+mn-ea"/>
                <a:cs typeface="+mn-cs"/>
              </a:rPr>
              <a:t>ומקמ</a:t>
            </a:r>
            <a:endParaRPr lang="he-IL"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מערכות בנק ישראל, מק"מ וכלים:</a:t>
            </a:r>
            <a:endParaRPr lang="en-US" sz="1200" kern="1200" dirty="0" smtClean="0">
              <a:solidFill>
                <a:schemeClr val="tx1"/>
              </a:solidFill>
              <a:effectLst/>
              <a:latin typeface="+mn-lt"/>
              <a:ea typeface="+mn-ea"/>
              <a:cs typeface="+mn-cs"/>
            </a:endParaRPr>
          </a:p>
          <a:p>
            <a:pPr marL="0" marR="0" indent="0" algn="r" defTabSz="914400" rtl="1" eaLnBrk="1" fontAlgn="base" latinLnBrk="0" hangingPunct="1">
              <a:lnSpc>
                <a:spcPct val="100000"/>
              </a:lnSpc>
              <a:spcBef>
                <a:spcPct val="30000"/>
              </a:spcBef>
              <a:spcAft>
                <a:spcPct val="0"/>
              </a:spcAft>
              <a:buClrTx/>
              <a:buSzTx/>
              <a:buFontTx/>
              <a:buNone/>
              <a:tabLst/>
              <a:defRPr/>
            </a:pPr>
            <a:r>
              <a:rPr lang="he-IL" sz="1200" b="1" kern="1200" dirty="0" err="1" smtClean="0">
                <a:solidFill>
                  <a:schemeClr val="tx1"/>
                </a:solidFill>
                <a:effectLst/>
                <a:latin typeface="+mn-lt"/>
                <a:ea typeface="+mn-ea"/>
                <a:cs typeface="+mn-cs"/>
              </a:rPr>
              <a:t>מקמ</a:t>
            </a:r>
            <a:r>
              <a:rPr lang="he-IL" sz="1200" b="1" kern="1200" dirty="0" smtClean="0">
                <a:solidFill>
                  <a:schemeClr val="tx1"/>
                </a:solidFill>
                <a:effectLst/>
                <a:latin typeface="+mn-lt"/>
                <a:ea typeface="+mn-ea"/>
                <a:cs typeface="+mn-cs"/>
              </a:rPr>
              <a:t>=מלווה קצר מועד </a:t>
            </a:r>
            <a:r>
              <a:rPr lang="he-IL" sz="1200" kern="1200" dirty="0" smtClean="0">
                <a:solidFill>
                  <a:schemeClr val="tx1"/>
                </a:solidFill>
                <a:effectLst/>
                <a:latin typeface="+mn-lt"/>
                <a:ea typeface="+mn-ea"/>
                <a:cs typeface="+mn-cs"/>
              </a:rPr>
              <a:t>– הפעילות מתקיימת פעם בחודש, נפרשת על 3 ימים , סך הטרנזקציות = 10 מיליארד</a:t>
            </a:r>
            <a:r>
              <a:rPr lang="en-US" sz="1200" kern="1200" dirty="0" smtClean="0">
                <a:solidFill>
                  <a:schemeClr val="tx1"/>
                </a:solidFill>
                <a:effectLst/>
                <a:latin typeface="+mn-lt"/>
                <a:ea typeface="+mn-ea"/>
                <a:cs typeface="+mn-cs"/>
              </a:rPr>
              <a:t> </a:t>
            </a:r>
          </a:p>
          <a:p>
            <a:pPr rtl="1"/>
            <a:r>
              <a:rPr lang="he-IL" sz="1200" kern="1200" dirty="0" err="1" smtClean="0">
                <a:solidFill>
                  <a:schemeClr val="tx1"/>
                </a:solidFill>
                <a:effectLst/>
                <a:latin typeface="+mn-lt"/>
                <a:ea typeface="+mn-ea"/>
                <a:cs typeface="+mn-cs"/>
              </a:rPr>
              <a:t>מקמ</a:t>
            </a:r>
            <a:r>
              <a:rPr lang="he-IL" sz="1200" kern="1200" dirty="0" smtClean="0">
                <a:solidFill>
                  <a:schemeClr val="tx1"/>
                </a:solidFill>
                <a:effectLst/>
                <a:latin typeface="+mn-lt"/>
                <a:ea typeface="+mn-ea"/>
                <a:cs typeface="+mn-cs"/>
              </a:rPr>
              <a:t> (התחלה יוני 2015) טרנסאקציות בסיכום חודשי : 50. היקף פעילות חודשי (מיליארדי ₪)</a:t>
            </a:r>
            <a:r>
              <a:rPr lang="he-IL" sz="1200" kern="1200" baseline="0" dirty="0" smtClean="0">
                <a:solidFill>
                  <a:schemeClr val="tx1"/>
                </a:solidFill>
                <a:effectLst/>
                <a:latin typeface="+mn-lt"/>
                <a:ea typeface="+mn-ea"/>
                <a:cs typeface="+mn-cs"/>
              </a:rPr>
              <a:t> </a:t>
            </a:r>
            <a:r>
              <a:rPr lang="he-IL" sz="1200" kern="1200" dirty="0" smtClean="0">
                <a:solidFill>
                  <a:schemeClr val="tx1"/>
                </a:solidFill>
                <a:effectLst/>
                <a:latin typeface="+mn-lt"/>
                <a:ea typeface="+mn-ea"/>
                <a:cs typeface="+mn-cs"/>
              </a:rPr>
              <a:t>10 מיליארד ₪ (פעם אחת בחודש) תדירות פעילות</a:t>
            </a:r>
            <a:r>
              <a:rPr lang="he-IL" sz="1200" kern="1200" baseline="0" dirty="0" smtClean="0">
                <a:solidFill>
                  <a:schemeClr val="tx1"/>
                </a:solidFill>
                <a:effectLst/>
                <a:latin typeface="+mn-lt"/>
                <a:ea typeface="+mn-ea"/>
                <a:cs typeface="+mn-cs"/>
              </a:rPr>
              <a:t> </a:t>
            </a:r>
            <a:r>
              <a:rPr lang="he-IL" sz="1200" kern="1200" dirty="0" smtClean="0">
                <a:solidFill>
                  <a:schemeClr val="tx1"/>
                </a:solidFill>
                <a:effectLst/>
                <a:latin typeface="+mn-lt"/>
                <a:ea typeface="+mn-ea"/>
                <a:cs typeface="+mn-cs"/>
              </a:rPr>
              <a:t>3 ימים בחודש</a:t>
            </a:r>
            <a:endParaRPr lang="en-US" sz="1200" kern="1200" dirty="0" smtClean="0">
              <a:solidFill>
                <a:schemeClr val="tx1"/>
              </a:solidFill>
              <a:effectLst/>
              <a:latin typeface="+mn-lt"/>
              <a:ea typeface="+mn-ea"/>
              <a:cs typeface="+mn-cs"/>
            </a:endParaRPr>
          </a:p>
          <a:p>
            <a:pPr rtl="1"/>
            <a:r>
              <a:rPr lang="he-IL" sz="1200" b="1" kern="1200" dirty="0" smtClean="0">
                <a:solidFill>
                  <a:schemeClr val="tx1"/>
                </a:solidFill>
                <a:effectLst/>
                <a:latin typeface="+mn-lt"/>
                <a:ea typeface="+mn-ea"/>
                <a:cs typeface="+mn-cs"/>
              </a:rPr>
              <a:t>כלים = מערכת דרכה מיישמים את המדיניות המוניטארית </a:t>
            </a:r>
            <a:r>
              <a:rPr lang="he-IL" sz="1200" kern="1200" dirty="0" smtClean="0">
                <a:solidFill>
                  <a:schemeClr val="tx1"/>
                </a:solidFill>
                <a:effectLst/>
                <a:latin typeface="+mn-lt"/>
                <a:ea typeface="+mn-ea"/>
                <a:cs typeface="+mn-cs"/>
              </a:rPr>
              <a:t>(בעצם כך מבצעים את החלטת הריבית) , </a:t>
            </a:r>
            <a:r>
              <a:rPr lang="he-IL" sz="1200" u="sng" kern="1200" dirty="0" smtClean="0">
                <a:solidFill>
                  <a:schemeClr val="tx1"/>
                </a:solidFill>
                <a:effectLst/>
                <a:latin typeface="+mn-lt"/>
                <a:ea typeface="+mn-ea"/>
                <a:cs typeface="+mn-cs"/>
              </a:rPr>
              <a:t>כלומר </a:t>
            </a:r>
            <a:r>
              <a:rPr lang="en-US" sz="1200" u="sng" kern="1200" dirty="0" smtClean="0">
                <a:solidFill>
                  <a:schemeClr val="tx1"/>
                </a:solidFill>
                <a:effectLst/>
                <a:latin typeface="+mn-lt"/>
                <a:ea typeface="+mn-ea"/>
                <a:cs typeface="+mn-cs"/>
              </a:rPr>
              <a:t>ß</a:t>
            </a:r>
            <a:r>
              <a:rPr lang="he-IL" sz="1200" u="sng" kern="1200" dirty="0" smtClean="0">
                <a:solidFill>
                  <a:schemeClr val="tx1"/>
                </a:solidFill>
                <a:effectLst/>
                <a:latin typeface="+mn-lt"/>
                <a:ea typeface="+mn-ea"/>
                <a:cs typeface="+mn-cs"/>
              </a:rPr>
              <a:t> סופגים או מזרימים כסף למשק</a:t>
            </a:r>
            <a:r>
              <a:rPr lang="he-IL" sz="1200" u="sng" kern="1200" baseline="0" dirty="0" smtClean="0">
                <a:solidFill>
                  <a:schemeClr val="tx1"/>
                </a:solidFill>
                <a:effectLst/>
                <a:latin typeface="+mn-lt"/>
                <a:ea typeface="+mn-ea"/>
                <a:cs typeface="+mn-cs"/>
              </a:rPr>
              <a:t> </a:t>
            </a:r>
            <a:r>
              <a:rPr lang="he-IL" sz="1200" u="sng" kern="1200" dirty="0" smtClean="0">
                <a:solidFill>
                  <a:schemeClr val="tx1"/>
                </a:solidFill>
                <a:effectLst/>
                <a:latin typeface="+mn-lt"/>
                <a:ea typeface="+mn-ea"/>
                <a:cs typeface="+mn-cs"/>
              </a:rPr>
              <a:t>האמצעי – הלוואות / פיקדונות בבנק ישראל</a:t>
            </a:r>
            <a:endParaRPr lang="en-US" sz="1200" u="sng" kern="1200" dirty="0" smtClean="0">
              <a:solidFill>
                <a:schemeClr val="tx1"/>
              </a:solidFill>
              <a:effectLst/>
              <a:latin typeface="+mn-lt"/>
              <a:ea typeface="+mn-ea"/>
              <a:cs typeface="+mn-cs"/>
            </a:endParaRPr>
          </a:p>
          <a:p>
            <a:pPr marL="0" marR="0" indent="0" algn="r" defTabSz="914400" rtl="1" eaLnBrk="1" fontAlgn="base" latinLnBrk="0" hangingPunct="1">
              <a:lnSpc>
                <a:spcPct val="100000"/>
              </a:lnSpc>
              <a:spcBef>
                <a:spcPct val="30000"/>
              </a:spcBef>
              <a:spcAft>
                <a:spcPct val="0"/>
              </a:spcAft>
              <a:buClrTx/>
              <a:buSzTx/>
              <a:buFontTx/>
              <a:buNone/>
              <a:tabLst/>
              <a:defRPr/>
            </a:pPr>
            <a:r>
              <a:rPr lang="he-IL" sz="1200" kern="1200" dirty="0" smtClean="0">
                <a:solidFill>
                  <a:schemeClr val="tx1"/>
                </a:solidFill>
                <a:effectLst/>
                <a:latin typeface="+mn-lt"/>
                <a:ea typeface="+mn-ea"/>
                <a:cs typeface="+mn-cs"/>
              </a:rPr>
              <a:t>כלים (התחלה יוני 2016) טרנסאקציות בסיכום חודשי : 400. היקף פעילות חודשי (מיליארדי ₪)</a:t>
            </a:r>
            <a:r>
              <a:rPr lang="he-IL" sz="1200" kern="1200" baseline="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65 מיליארדי ₪ מכרז יומי – כל יום</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60 מיליארדי ₪ מכרז שבועי – 4 פעמים בחודש</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35 מיליארדי ₪ מכרז חודשי – פעם בחודש</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תדירות פעילות</a:t>
            </a:r>
            <a:r>
              <a:rPr lang="he-IL" sz="1200" kern="1200" baseline="0" dirty="0" smtClean="0">
                <a:solidFill>
                  <a:schemeClr val="tx1"/>
                </a:solidFill>
                <a:effectLst/>
                <a:latin typeface="+mn-lt"/>
                <a:ea typeface="+mn-ea"/>
                <a:cs typeface="+mn-cs"/>
              </a:rPr>
              <a:t> </a:t>
            </a:r>
            <a:r>
              <a:rPr lang="he-IL" sz="1200" kern="1200" dirty="0" smtClean="0">
                <a:solidFill>
                  <a:schemeClr val="tx1"/>
                </a:solidFill>
                <a:effectLst/>
                <a:latin typeface="+mn-lt"/>
                <a:ea typeface="+mn-ea"/>
                <a:cs typeface="+mn-cs"/>
              </a:rPr>
              <a:t>יומית </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rtl="1"/>
            <a:r>
              <a:rPr lang="he-IL"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11112A7-0D09-4868-A314-0668CD73CDB2}" type="slidenum">
              <a:rPr lang="he-IL" altLang="he-IL" smtClean="0"/>
              <a:pPr/>
              <a:t>8</a:t>
            </a:fld>
            <a:endParaRPr lang="he-IL" altLang="he-IL"/>
          </a:p>
        </p:txBody>
      </p:sp>
    </p:spTree>
    <p:extLst>
      <p:ext uri="{BB962C8B-B14F-4D97-AF65-F5344CB8AC3E}">
        <p14:creationId xmlns:p14="http://schemas.microsoft.com/office/powerpoint/2010/main" val="3652182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Shape 62"/>
          <p:cNvSpPr>
            <a:spLocks noGrp="1" noRot="1" noChangeAspect="1"/>
          </p:cNvSpPr>
          <p:nvPr>
            <p:ph type="sldImg" idx="2"/>
          </p:nvPr>
        </p:nvSpPr>
        <p:spPr>
          <a:xfrm>
            <a:off x="-571500" y="873125"/>
            <a:ext cx="7764463" cy="43688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3" name="Shape 63"/>
          <p:cNvSpPr txBox="1">
            <a:spLocks noGrp="1"/>
          </p:cNvSpPr>
          <p:nvPr>
            <p:ph type="body" idx="1"/>
          </p:nvPr>
        </p:nvSpPr>
        <p:spPr>
          <a:xfrm>
            <a:off x="662262" y="5533759"/>
            <a:ext cx="5298064" cy="5242506"/>
          </a:xfrm>
          <a:prstGeom prst="rect">
            <a:avLst/>
          </a:prstGeom>
        </p:spPr>
        <p:txBody>
          <a:bodyPr lIns="91403" tIns="91403" rIns="91403" bIns="91403" anchor="t" anchorCtr="0">
            <a:noAutofit/>
          </a:bodyPr>
          <a:lstStyle/>
          <a:p>
            <a:pPr marL="0" indent="0" eaLnBrk="1" fontAlgn="auto" hangingPunct="1">
              <a:lnSpc>
                <a:spcPct val="90000"/>
              </a:lnSpc>
              <a:spcAft>
                <a:spcPts val="0"/>
              </a:spcAft>
              <a:buFont typeface="+mj-lt"/>
              <a:buNone/>
              <a:defRPr/>
            </a:pPr>
            <a:r>
              <a:rPr lang="he-IL" sz="1050" dirty="0" smtClean="0">
                <a:solidFill>
                  <a:schemeClr val="accent1">
                    <a:lumMod val="60000"/>
                    <a:lumOff val="40000"/>
                  </a:schemeClr>
                </a:solidFill>
                <a:latin typeface="FbMetali" pitchFamily="18" charset="-79"/>
                <a:cs typeface="FbMetali" pitchFamily="18" charset="-79"/>
              </a:rPr>
              <a:t>זה שירות ראשון עם הזדהות חזקה - זו רק ההתחלה, ישפר את השירות לאזרח בצורה משמעותית</a:t>
            </a:r>
            <a:endParaRPr lang="he-IL" sz="1050" dirty="0">
              <a:solidFill>
                <a:schemeClr val="accent1">
                  <a:lumMod val="60000"/>
                  <a:lumOff val="40000"/>
                </a:schemeClr>
              </a:solidFill>
              <a:latin typeface="FbMetali" pitchFamily="18" charset="-79"/>
              <a:cs typeface="FbMetali" pitchFamily="18" charset="-79"/>
            </a:endParaRPr>
          </a:p>
        </p:txBody>
      </p:sp>
    </p:spTree>
    <p:extLst>
      <p:ext uri="{BB962C8B-B14F-4D97-AF65-F5344CB8AC3E}">
        <p14:creationId xmlns:p14="http://schemas.microsoft.com/office/powerpoint/2010/main" val="1478048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rtlCol="1"/>
          <a:lstStyle/>
          <a:p>
            <a:pPr rtl="1"/>
            <a:endParaRPr lang="en-US" sz="1200" kern="1200" dirty="0" smtClean="0">
              <a:solidFill>
                <a:schemeClr val="tx1"/>
              </a:solidFill>
              <a:effectLst/>
              <a:latin typeface="+mn-lt"/>
              <a:ea typeface="+mn-ea"/>
              <a:cs typeface="+mn-cs"/>
            </a:endParaRPr>
          </a:p>
          <a:p>
            <a:pPr marL="0" lvl="1" algn="r" fontAlgn="auto">
              <a:spcBef>
                <a:spcPts val="0"/>
              </a:spcBef>
              <a:spcAft>
                <a:spcPts val="0"/>
              </a:spcAft>
              <a:defRPr/>
            </a:pPr>
            <a:endParaRPr lang="he-IL" dirty="0"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B61D5E7-4490-4245-BF5C-1170744E527E}" type="slidenum">
              <a:rPr lang="he-IL" altLang="he-IL"/>
              <a:pPr/>
              <a:t>10</a:t>
            </a:fld>
            <a:endParaRPr lang="he-IL" altLang="he-IL"/>
          </a:p>
        </p:txBody>
      </p:sp>
    </p:spTree>
    <p:extLst>
      <p:ext uri="{BB962C8B-B14F-4D97-AF65-F5344CB8AC3E}">
        <p14:creationId xmlns:p14="http://schemas.microsoft.com/office/powerpoint/2010/main" val="2260056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3FD676D7-48EF-437F-A1A3-AABBEEF72CB0}" type="slidenum">
              <a:rPr lang="he-IL" smtClean="0"/>
              <a:t>11</a:t>
            </a:fld>
            <a:endParaRPr lang="he-IL"/>
          </a:p>
        </p:txBody>
      </p:sp>
    </p:spTree>
    <p:extLst>
      <p:ext uri="{BB962C8B-B14F-4D97-AF65-F5344CB8AC3E}">
        <p14:creationId xmlns:p14="http://schemas.microsoft.com/office/powerpoint/2010/main" val="2388419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he-IL" b="1" dirty="0" smtClean="0"/>
              <a:t>כאן תעלה השאלה מה קורה עם משרד האוצר ולמה הוא לא פה? זה המן לגייס אותו</a:t>
            </a:r>
          </a:p>
          <a:p>
            <a:r>
              <a:rPr lang="he-IL" b="1" dirty="0" smtClean="0"/>
              <a:t>לציין התועלות, המעטפת הניתנת למשרדים שעברו לאתר הראשי</a:t>
            </a:r>
            <a:r>
              <a:rPr lang="he-IL" b="1" baseline="0" dirty="0" smtClean="0"/>
              <a:t> – אתר נוח למשתמש, ממשק משתמש </a:t>
            </a:r>
            <a:r>
              <a:rPr lang="he-IL" b="1" baseline="0" dirty="0" err="1" smtClean="0"/>
              <a:t>מהתקדמים</a:t>
            </a:r>
            <a:r>
              <a:rPr lang="he-IL" b="1" baseline="0" dirty="0" smtClean="0"/>
              <a:t> בעולם, נגישות לבעלי מוגבלויות בילט-אין כדרוש בחוק, אבטחת מידע כחלק מהחבילה, עדכונים טכנולוגים ועיצוביים , אימפקט קמפיין על האתר מקרין לכל המשרדים הממשלתיים הנמצאים בו ולכל השירותים.....</a:t>
            </a:r>
            <a:endParaRPr lang="he-IL" b="1" dirty="0"/>
          </a:p>
        </p:txBody>
      </p:sp>
      <p:sp>
        <p:nvSpPr>
          <p:cNvPr id="4" name="Slide Number Placeholder 3"/>
          <p:cNvSpPr>
            <a:spLocks noGrp="1"/>
          </p:cNvSpPr>
          <p:nvPr>
            <p:ph type="sldNum" sz="quarter" idx="10"/>
          </p:nvPr>
        </p:nvSpPr>
        <p:spPr/>
        <p:txBody>
          <a:bodyPr/>
          <a:lstStyle/>
          <a:p>
            <a:fld id="{3FD676D7-48EF-437F-A1A3-AABBEEF72CB0}" type="slidenum">
              <a:rPr lang="he-IL" smtClean="0"/>
              <a:t>12</a:t>
            </a:fld>
            <a:endParaRPr lang="he-IL"/>
          </a:p>
        </p:txBody>
      </p:sp>
    </p:spTree>
    <p:extLst>
      <p:ext uri="{BB962C8B-B14F-4D97-AF65-F5344CB8AC3E}">
        <p14:creationId xmlns:p14="http://schemas.microsoft.com/office/powerpoint/2010/main" val="2512293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e-IL" dirty="0"/>
          </a:p>
        </p:txBody>
      </p:sp>
      <p:sp>
        <p:nvSpPr>
          <p:cNvPr id="4" name="Slide Number Placeholder 3"/>
          <p:cNvSpPr>
            <a:spLocks noGrp="1"/>
          </p:cNvSpPr>
          <p:nvPr>
            <p:ph type="sldNum" sz="quarter" idx="10"/>
          </p:nvPr>
        </p:nvSpPr>
        <p:spPr/>
        <p:txBody>
          <a:bodyPr/>
          <a:lstStyle/>
          <a:p>
            <a:fld id="{DDC24E2D-CDB2-42ED-BFDB-B5D984A0F0ED}" type="slidenum">
              <a:rPr lang="he-IL" smtClean="0"/>
              <a:t>13</a:t>
            </a:fld>
            <a:endParaRPr lang="he-IL"/>
          </a:p>
        </p:txBody>
      </p:sp>
    </p:spTree>
    <p:extLst>
      <p:ext uri="{BB962C8B-B14F-4D97-AF65-F5344CB8AC3E}">
        <p14:creationId xmlns:p14="http://schemas.microsoft.com/office/powerpoint/2010/main" val="550544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695839F-97DB-4EB4-83EC-A046E9A5A921}" type="slidenum">
              <a:rPr lang="he-IL" smtClean="0"/>
              <a:t>14</a:t>
            </a:fld>
            <a:endParaRPr lang="he-IL"/>
          </a:p>
        </p:txBody>
      </p:sp>
    </p:spTree>
    <p:extLst>
      <p:ext uri="{BB962C8B-B14F-4D97-AF65-F5344CB8AC3E}">
        <p14:creationId xmlns:p14="http://schemas.microsoft.com/office/powerpoint/2010/main" val="2976779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11"/>
          </p:nvPr>
        </p:nvSpPr>
        <p:spPr/>
        <p:txBody>
          <a:bodyPr/>
          <a:lstStyle/>
          <a:p>
            <a:pPr>
              <a:defRPr/>
            </a:pPr>
            <a:endParaRPr lang="he-IL"/>
          </a:p>
        </p:txBody>
      </p:sp>
      <p:sp>
        <p:nvSpPr>
          <p:cNvPr id="6" name="מציין מיקום של מספר שקופית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1731072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11"/>
          </p:nvPr>
        </p:nvSpPr>
        <p:spPr/>
        <p:txBody>
          <a:bodyPr/>
          <a:lstStyle/>
          <a:p>
            <a:pPr>
              <a:defRPr/>
            </a:pPr>
            <a:endParaRPr lang="he-IL"/>
          </a:p>
        </p:txBody>
      </p:sp>
      <p:sp>
        <p:nvSpPr>
          <p:cNvPr id="6" name="מציין מיקום של מספר שקופית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87857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11"/>
          </p:nvPr>
        </p:nvSpPr>
        <p:spPr/>
        <p:txBody>
          <a:bodyPr/>
          <a:lstStyle/>
          <a:p>
            <a:pPr>
              <a:defRPr/>
            </a:pPr>
            <a:endParaRPr lang="he-IL"/>
          </a:p>
        </p:txBody>
      </p:sp>
      <p:sp>
        <p:nvSpPr>
          <p:cNvPr id="6" name="מציין מיקום של מספר שקופית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2306022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838200" y="1825625"/>
            <a:ext cx="5181600" cy="435133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172200" y="1825625"/>
            <a:ext cx="5181600" cy="435133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6" name="מציין מיקום של כותרת תחתונה 5"/>
          <p:cNvSpPr>
            <a:spLocks noGrp="1"/>
          </p:cNvSpPr>
          <p:nvPr>
            <p:ph type="ftr" sz="quarter" idx="11"/>
          </p:nvPr>
        </p:nvSpPr>
        <p:spPr/>
        <p:txBody>
          <a:bodyPr/>
          <a:lstStyle/>
          <a:p>
            <a:pPr>
              <a:defRPr/>
            </a:pPr>
            <a:endParaRPr lang="he-IL"/>
          </a:p>
        </p:txBody>
      </p:sp>
      <p:sp>
        <p:nvSpPr>
          <p:cNvPr id="7" name="מציין מיקום של מספר שקופית 6"/>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376929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8" name="מציין מיקום של כותרת תחתונה 7"/>
          <p:cNvSpPr>
            <a:spLocks noGrp="1"/>
          </p:cNvSpPr>
          <p:nvPr>
            <p:ph type="ftr" sz="quarter" idx="11"/>
          </p:nvPr>
        </p:nvSpPr>
        <p:spPr/>
        <p:txBody>
          <a:bodyPr/>
          <a:lstStyle/>
          <a:p>
            <a:pPr>
              <a:defRPr/>
            </a:pPr>
            <a:endParaRPr lang="he-IL"/>
          </a:p>
        </p:txBody>
      </p:sp>
      <p:sp>
        <p:nvSpPr>
          <p:cNvPr id="9" name="מציין מיקום של מספר שקופית 8"/>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148110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4" name="מציין מיקום של כותרת תחתונה 3"/>
          <p:cNvSpPr>
            <a:spLocks noGrp="1"/>
          </p:cNvSpPr>
          <p:nvPr>
            <p:ph type="ftr" sz="quarter" idx="11"/>
          </p:nvPr>
        </p:nvSpPr>
        <p:spPr/>
        <p:txBody>
          <a:bodyPr/>
          <a:lstStyle/>
          <a:p>
            <a:pPr>
              <a:defRPr/>
            </a:pPr>
            <a:endParaRPr lang="he-IL"/>
          </a:p>
        </p:txBody>
      </p:sp>
      <p:sp>
        <p:nvSpPr>
          <p:cNvPr id="5" name="מציין מיקום של מספר שקופית 4"/>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2229919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3" name="מציין מיקום של כותרת תחתונה 2"/>
          <p:cNvSpPr>
            <a:spLocks noGrp="1"/>
          </p:cNvSpPr>
          <p:nvPr>
            <p:ph type="ftr" sz="quarter" idx="11"/>
          </p:nvPr>
        </p:nvSpPr>
        <p:spPr/>
        <p:txBody>
          <a:bodyPr/>
          <a:lstStyle/>
          <a:p>
            <a:pPr>
              <a:defRPr/>
            </a:pPr>
            <a:endParaRPr lang="he-IL"/>
          </a:p>
        </p:txBody>
      </p:sp>
      <p:sp>
        <p:nvSpPr>
          <p:cNvPr id="4" name="מציין מיקום של מספר שקופית 3"/>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1357273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6" name="מציין מיקום של כותרת תחתונה 5"/>
          <p:cNvSpPr>
            <a:spLocks noGrp="1"/>
          </p:cNvSpPr>
          <p:nvPr>
            <p:ph type="ftr" sz="quarter" idx="11"/>
          </p:nvPr>
        </p:nvSpPr>
        <p:spPr/>
        <p:txBody>
          <a:bodyPr/>
          <a:lstStyle/>
          <a:p>
            <a:pPr>
              <a:defRPr/>
            </a:pPr>
            <a:endParaRPr lang="he-IL"/>
          </a:p>
        </p:txBody>
      </p:sp>
      <p:sp>
        <p:nvSpPr>
          <p:cNvPr id="7" name="מציין מיקום של מספר שקופית 6"/>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3072145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6" name="מציין מיקום של כותרת תחתונה 5"/>
          <p:cNvSpPr>
            <a:spLocks noGrp="1"/>
          </p:cNvSpPr>
          <p:nvPr>
            <p:ph type="ftr" sz="quarter" idx="11"/>
          </p:nvPr>
        </p:nvSpPr>
        <p:spPr/>
        <p:txBody>
          <a:bodyPr/>
          <a:lstStyle/>
          <a:p>
            <a:pPr>
              <a:defRPr/>
            </a:pPr>
            <a:endParaRPr lang="he-IL"/>
          </a:p>
        </p:txBody>
      </p:sp>
      <p:sp>
        <p:nvSpPr>
          <p:cNvPr id="7" name="מציין מיקום של מספר שקופית 6"/>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3031960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11"/>
          </p:nvPr>
        </p:nvSpPr>
        <p:spPr/>
        <p:txBody>
          <a:bodyPr/>
          <a:lstStyle/>
          <a:p>
            <a:pPr>
              <a:defRPr/>
            </a:pPr>
            <a:endParaRPr lang="he-IL"/>
          </a:p>
        </p:txBody>
      </p:sp>
      <p:sp>
        <p:nvSpPr>
          <p:cNvPr id="6" name="מציין מיקום של מספר שקופית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1080347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11"/>
          </p:nvPr>
        </p:nvSpPr>
        <p:spPr/>
        <p:txBody>
          <a:bodyPr/>
          <a:lstStyle/>
          <a:p>
            <a:pPr>
              <a:defRPr/>
            </a:pPr>
            <a:endParaRPr lang="he-IL"/>
          </a:p>
        </p:txBody>
      </p:sp>
      <p:sp>
        <p:nvSpPr>
          <p:cNvPr id="6" name="מציין מיקום של מספר שקופית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4010877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pPr>
              <a:defRPr/>
            </a:pPr>
            <a:fld id="{7CC5AD20-6C9A-4DFD-A702-EAE49B546277}" type="datetimeFigureOut">
              <a:rPr lang="he-IL" smtClean="0"/>
              <a:pPr>
                <a:defRPr/>
              </a:pPr>
              <a:t>י"ט/סיון/תשע"ז</a:t>
            </a:fld>
            <a:endParaRPr lang="he-IL"/>
          </a:p>
        </p:txBody>
      </p:sp>
      <p:sp>
        <p:nvSpPr>
          <p:cNvPr id="5" name="Footer Placeholder 4"/>
          <p:cNvSpPr>
            <a:spLocks noGrp="1"/>
          </p:cNvSpPr>
          <p:nvPr>
            <p:ph type="ftr" sz="quarter" idx="11"/>
          </p:nvPr>
        </p:nvSpPr>
        <p:spPr/>
        <p:txBody>
          <a:bodyPr/>
          <a:lstStyle/>
          <a:p>
            <a:pPr>
              <a:defRPr/>
            </a:pPr>
            <a:endParaRPr lang="he-IL"/>
          </a:p>
        </p:txBody>
      </p:sp>
      <p:sp>
        <p:nvSpPr>
          <p:cNvPr id="6" name="Slide Number Placeholder 5"/>
          <p:cNvSpPr>
            <a:spLocks noGrp="1"/>
          </p:cNvSpPr>
          <p:nvPr>
            <p:ph type="sldNum" sz="quarter" idx="12"/>
          </p:nvPr>
        </p:nvSpPr>
        <p:spPr/>
        <p:txBody>
          <a:body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1499459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pPr>
              <a:defRPr/>
            </a:pPr>
            <a:fld id="{7CC5AD20-6C9A-4DFD-A702-EAE49B546277}" type="datetimeFigureOut">
              <a:rPr lang="he-IL" smtClean="0"/>
              <a:pPr>
                <a:defRPr/>
              </a:pPr>
              <a:t>י"ט/סיון/תשע"ז</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pPr>
              <a:defRPr/>
            </a:pPr>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047A949-2095-414D-8B13-8E79D6B6A298}" type="slidenum">
              <a:rPr lang="he-IL" altLang="he-IL" smtClean="0"/>
              <a:pPr/>
              <a:t>‹#›</a:t>
            </a:fld>
            <a:endParaRPr lang="he-IL" altLang="he-IL"/>
          </a:p>
        </p:txBody>
      </p:sp>
    </p:spTree>
    <p:extLst>
      <p:ext uri="{BB962C8B-B14F-4D97-AF65-F5344CB8AC3E}">
        <p14:creationId xmlns:p14="http://schemas.microsoft.com/office/powerpoint/2010/main" val="416810188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chart" Target="../charts/chart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chart" Target="../charts/chart8.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www.gov.il/he/"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1.jpg"/><Relationship Id="rId13" Type="http://schemas.openxmlformats.org/officeDocument/2006/relationships/image" Target="../media/image26.jpeg"/><Relationship Id="rId18" Type="http://schemas.openxmlformats.org/officeDocument/2006/relationships/image" Target="../media/image31.jpeg"/><Relationship Id="rId3" Type="http://schemas.openxmlformats.org/officeDocument/2006/relationships/image" Target="../media/image16.jpg"/><Relationship Id="rId7" Type="http://schemas.openxmlformats.org/officeDocument/2006/relationships/image" Target="../media/image20.jp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notesSlide" Target="../notesSlides/notesSlide11.xml"/><Relationship Id="rId16" Type="http://schemas.openxmlformats.org/officeDocument/2006/relationships/image" Target="../media/image29.jpg"/><Relationship Id="rId1" Type="http://schemas.openxmlformats.org/officeDocument/2006/relationships/slideLayout" Target="../slideLayouts/slideLayout12.xml"/><Relationship Id="rId6" Type="http://schemas.openxmlformats.org/officeDocument/2006/relationships/image" Target="../media/image19.jpg"/><Relationship Id="rId11" Type="http://schemas.openxmlformats.org/officeDocument/2006/relationships/image" Target="../media/image24.png"/><Relationship Id="rId5" Type="http://schemas.openxmlformats.org/officeDocument/2006/relationships/image" Target="../media/image18.jp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32.png"/><Relationship Id="rId4" Type="http://schemas.openxmlformats.org/officeDocument/2006/relationships/image" Target="../media/image17.jpg"/><Relationship Id="rId9" Type="http://schemas.openxmlformats.org/officeDocument/2006/relationships/image" Target="../media/image22.jpg"/><Relationship Id="rId14"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38.emf"/><Relationship Id="rId13" Type="http://schemas.openxmlformats.org/officeDocument/2006/relationships/image" Target="../media/image42.emf"/><Relationship Id="rId3" Type="http://schemas.openxmlformats.org/officeDocument/2006/relationships/image" Target="../media/image33.gif"/><Relationship Id="rId7" Type="http://schemas.openxmlformats.org/officeDocument/2006/relationships/image" Target="../media/image37.png"/><Relationship Id="rId12" Type="http://schemas.openxmlformats.org/officeDocument/2006/relationships/image" Target="../media/image41.png"/><Relationship Id="rId2" Type="http://schemas.openxmlformats.org/officeDocument/2006/relationships/notesSlide" Target="../notesSlides/notesSlide12.xml"/><Relationship Id="rId16" Type="http://schemas.openxmlformats.org/officeDocument/2006/relationships/image" Target="../media/image44.emf"/><Relationship Id="rId1" Type="http://schemas.openxmlformats.org/officeDocument/2006/relationships/slideLayout" Target="../slideLayouts/slideLayout2.xml"/><Relationship Id="rId6" Type="http://schemas.openxmlformats.org/officeDocument/2006/relationships/image" Target="../media/image36.png"/><Relationship Id="rId11" Type="http://schemas.microsoft.com/office/2007/relationships/hdphoto" Target="../media/hdphoto1.wdp"/><Relationship Id="rId5" Type="http://schemas.openxmlformats.org/officeDocument/2006/relationships/image" Target="../media/image35.png"/><Relationship Id="rId15" Type="http://schemas.microsoft.com/office/2007/relationships/hdphoto" Target="../media/hdphoto2.wdp"/><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gif"/><Relationship Id="rId14"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225812"/>
            <a:ext cx="12192000" cy="1632188"/>
          </a:xfrm>
          <a:prstGeom prst="rect">
            <a:avLst/>
          </a:prstGeom>
          <a:solidFill>
            <a:srgbClr val="013BA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TextBox 4"/>
          <p:cNvSpPr txBox="1"/>
          <p:nvPr/>
        </p:nvSpPr>
        <p:spPr>
          <a:xfrm>
            <a:off x="13886869" y="4856480"/>
            <a:ext cx="184731" cy="369332"/>
          </a:xfrm>
          <a:prstGeom prst="rect">
            <a:avLst/>
          </a:prstGeom>
          <a:noFill/>
        </p:spPr>
        <p:txBody>
          <a:bodyPr wrap="none" rtlCol="1">
            <a:spAutoFit/>
          </a:bodyPr>
          <a:lstStyle/>
          <a:p>
            <a:endParaRPr lang="he-IL" dirty="0"/>
          </a:p>
        </p:txBody>
      </p:sp>
      <p:sp>
        <p:nvSpPr>
          <p:cNvPr id="8" name="TextBox 7"/>
          <p:cNvSpPr txBox="1"/>
          <p:nvPr/>
        </p:nvSpPr>
        <p:spPr>
          <a:xfrm>
            <a:off x="4102505" y="5942679"/>
            <a:ext cx="3986989" cy="523220"/>
          </a:xfrm>
          <a:prstGeom prst="rect">
            <a:avLst/>
          </a:prstGeom>
          <a:noFill/>
        </p:spPr>
        <p:txBody>
          <a:bodyPr wrap="none" rtlCol="1">
            <a:spAutoFit/>
          </a:bodyPr>
          <a:lstStyle/>
          <a:p>
            <a:r>
              <a:rPr lang="he-IL" sz="2800" dirty="0">
                <a:solidFill>
                  <a:schemeClr val="bg1"/>
                </a:solidFill>
                <a:cs typeface="ReformaNarrow"/>
              </a:rPr>
              <a:t>ראש רשות התקשוב הממשלתי</a:t>
            </a:r>
          </a:p>
        </p:txBody>
      </p:sp>
      <p:sp>
        <p:nvSpPr>
          <p:cNvPr id="9" name="TextBox 8"/>
          <p:cNvSpPr txBox="1"/>
          <p:nvPr/>
        </p:nvSpPr>
        <p:spPr>
          <a:xfrm>
            <a:off x="4787499" y="5272465"/>
            <a:ext cx="2400016" cy="769441"/>
          </a:xfrm>
          <a:prstGeom prst="rect">
            <a:avLst/>
          </a:prstGeom>
          <a:noFill/>
        </p:spPr>
        <p:txBody>
          <a:bodyPr wrap="none" rtlCol="1">
            <a:spAutoFit/>
          </a:bodyPr>
          <a:lstStyle/>
          <a:p>
            <a:pPr algn="l"/>
            <a:r>
              <a:rPr lang="he-IL" sz="4400" b="1" dirty="0" smtClean="0">
                <a:solidFill>
                  <a:schemeClr val="bg1"/>
                </a:solidFill>
                <a:cs typeface="ReformaNarrow"/>
              </a:rPr>
              <a:t>יאיר פראנק</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88543" y="446066"/>
            <a:ext cx="2797929" cy="1373058"/>
          </a:xfrm>
          <a:prstGeom prst="rect">
            <a:avLst/>
          </a:prstGeom>
        </p:spPr>
      </p:pic>
      <p:sp>
        <p:nvSpPr>
          <p:cNvPr id="2" name="TextBox 1"/>
          <p:cNvSpPr txBox="1"/>
          <p:nvPr/>
        </p:nvSpPr>
        <p:spPr>
          <a:xfrm>
            <a:off x="1049232" y="2754141"/>
            <a:ext cx="10452377" cy="1107996"/>
          </a:xfrm>
          <a:prstGeom prst="rect">
            <a:avLst/>
          </a:prstGeom>
          <a:noFill/>
        </p:spPr>
        <p:txBody>
          <a:bodyPr wrap="square" rtlCol="1">
            <a:spAutoFit/>
          </a:bodyPr>
          <a:lstStyle/>
          <a:p>
            <a:pPr algn="ctr"/>
            <a:r>
              <a:rPr lang="he-IL" sz="5400" b="1" dirty="0">
                <a:solidFill>
                  <a:srgbClr val="013BA6"/>
                </a:solidFill>
                <a:cs typeface="ReformaNarrow"/>
              </a:rPr>
              <a:t>מנגישים</a:t>
            </a:r>
            <a:r>
              <a:rPr lang="he-IL" sz="6600" b="1" dirty="0">
                <a:solidFill>
                  <a:srgbClr val="013BA6"/>
                </a:solidFill>
                <a:cs typeface="ReformaNarrow"/>
              </a:rPr>
              <a:t> </a:t>
            </a:r>
            <a:r>
              <a:rPr lang="he-IL" sz="5400" b="1" dirty="0">
                <a:solidFill>
                  <a:srgbClr val="013BA6"/>
                </a:solidFill>
                <a:cs typeface="ReformaNarrow"/>
              </a:rPr>
              <a:t>שירותים</a:t>
            </a:r>
            <a:r>
              <a:rPr lang="he-IL" sz="6600" b="1" dirty="0">
                <a:solidFill>
                  <a:srgbClr val="013BA6"/>
                </a:solidFill>
                <a:cs typeface="ReformaNarrow"/>
              </a:rPr>
              <a:t> </a:t>
            </a:r>
            <a:r>
              <a:rPr lang="he-IL" sz="5400" b="1" dirty="0">
                <a:solidFill>
                  <a:srgbClr val="013BA6"/>
                </a:solidFill>
                <a:cs typeface="ReformaNarrow"/>
              </a:rPr>
              <a:t>מקוונים</a:t>
            </a:r>
            <a:r>
              <a:rPr lang="he-IL" sz="6600" b="1" dirty="0">
                <a:solidFill>
                  <a:srgbClr val="013BA6"/>
                </a:solidFill>
                <a:cs typeface="ReformaNarrow"/>
              </a:rPr>
              <a:t> </a:t>
            </a:r>
            <a:r>
              <a:rPr lang="he-IL" sz="5400" b="1" dirty="0">
                <a:solidFill>
                  <a:srgbClr val="013BA6"/>
                </a:solidFill>
                <a:cs typeface="ReformaNarrow"/>
              </a:rPr>
              <a:t>לאזרחים</a:t>
            </a:r>
          </a:p>
        </p:txBody>
      </p:sp>
    </p:spTree>
    <p:extLst>
      <p:ext uri="{BB962C8B-B14F-4D97-AF65-F5344CB8AC3E}">
        <p14:creationId xmlns:p14="http://schemas.microsoft.com/office/powerpoint/2010/main" val="3784606107"/>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676400" y="0"/>
            <a:ext cx="10515600" cy="1325563"/>
          </a:xfrm>
        </p:spPr>
        <p:txBody>
          <a:bodyPr/>
          <a:lstStyle/>
          <a:p>
            <a:r>
              <a:rPr lang="he-IL" dirty="0">
                <a:solidFill>
                  <a:srgbClr val="013BA6"/>
                </a:solidFill>
                <a:latin typeface="Calibri" pitchFamily="34" charset="0"/>
                <a:ea typeface="+mn-ea"/>
                <a:cs typeface="ReformaNarrow" pitchFamily="2" charset="-79"/>
              </a:rPr>
              <a:t>מתוך הודעה </a:t>
            </a:r>
            <a:r>
              <a:rPr lang="he-IL" dirty="0" smtClean="0">
                <a:solidFill>
                  <a:srgbClr val="013BA6"/>
                </a:solidFill>
                <a:latin typeface="Calibri" pitchFamily="34" charset="0"/>
                <a:ea typeface="+mn-ea"/>
                <a:cs typeface="ReformaNarrow" pitchFamily="2" charset="-79"/>
              </a:rPr>
              <a:t>לעיתונות </a:t>
            </a:r>
            <a:r>
              <a:rPr lang="he-IL" dirty="0">
                <a:solidFill>
                  <a:srgbClr val="013BA6"/>
                </a:solidFill>
                <a:latin typeface="Calibri" pitchFamily="34" charset="0"/>
                <a:ea typeface="+mn-ea"/>
                <a:cs typeface="ReformaNarrow" pitchFamily="2" charset="-79"/>
              </a:rPr>
              <a:t>של לשכת רה"מ מ 15.5.16</a:t>
            </a:r>
          </a:p>
        </p:txBody>
      </p:sp>
      <p:pic>
        <p:nvPicPr>
          <p:cNvPr id="4" name="Picture 3"/>
          <p:cNvPicPr>
            <a:picLocks noChangeAspect="1"/>
          </p:cNvPicPr>
          <p:nvPr/>
        </p:nvPicPr>
        <p:blipFill>
          <a:blip r:embed="rId2"/>
          <a:stretch>
            <a:fillRect/>
          </a:stretch>
        </p:blipFill>
        <p:spPr>
          <a:xfrm>
            <a:off x="259534" y="882317"/>
            <a:ext cx="5836466" cy="546360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51064" y="1719037"/>
            <a:ext cx="8640519" cy="5006440"/>
          </a:xfrm>
          <a:prstGeom prst="rect">
            <a:avLst/>
          </a:prstGeom>
        </p:spPr>
      </p:pic>
    </p:spTree>
    <p:extLst>
      <p:ext uri="{BB962C8B-B14F-4D97-AF65-F5344CB8AC3E}">
        <p14:creationId xmlns:p14="http://schemas.microsoft.com/office/powerpoint/2010/main" val="26671933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14373" t="18770" r="14223"/>
          <a:stretch/>
        </p:blipFill>
        <p:spPr>
          <a:xfrm>
            <a:off x="5392580" y="2078463"/>
            <a:ext cx="6390347" cy="4114482"/>
          </a:xfrm>
          <a:prstGeom prst="rect">
            <a:avLst/>
          </a:prstGeom>
          <a:ln>
            <a:noFill/>
          </a:ln>
          <a:effectLst>
            <a:softEdge rad="112500"/>
          </a:effectLst>
        </p:spPr>
      </p:pic>
      <p:sp>
        <p:nvSpPr>
          <p:cNvPr id="14" name="Rectangle 13"/>
          <p:cNvSpPr/>
          <p:nvPr/>
        </p:nvSpPr>
        <p:spPr>
          <a:xfrm>
            <a:off x="7851007" y="350660"/>
            <a:ext cx="3931920" cy="708808"/>
          </a:xfrm>
          <a:prstGeom prst="rect">
            <a:avLst/>
          </a:prstGeom>
          <a:noFill/>
          <a:ln>
            <a:noFill/>
          </a:ln>
          <a:effectLst>
            <a:outerShdw blurRad="495300" dist="38100" dir="5400000" sx="99000" sy="99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chemeClr val="bg1"/>
              </a:solidFill>
              <a:effectLst>
                <a:outerShdw blurRad="38100" dist="38100" dir="2700000" algn="tl">
                  <a:srgbClr val="000000">
                    <a:alpha val="43137"/>
                  </a:srgbClr>
                </a:outerShdw>
              </a:effectLst>
            </a:endParaRPr>
          </a:p>
        </p:txBody>
      </p:sp>
      <p:sp>
        <p:nvSpPr>
          <p:cNvPr id="17" name="TextBox 16"/>
          <p:cNvSpPr txBox="1"/>
          <p:nvPr/>
        </p:nvSpPr>
        <p:spPr>
          <a:xfrm>
            <a:off x="8826850" y="42157"/>
            <a:ext cx="3110147" cy="769441"/>
          </a:xfrm>
          <a:prstGeom prst="rect">
            <a:avLst/>
          </a:prstGeom>
          <a:noFill/>
        </p:spPr>
        <p:txBody>
          <a:bodyPr wrap="none" rtlCol="1">
            <a:spAutoFit/>
          </a:bodyPr>
          <a:lstStyle/>
          <a:p>
            <a:pPr algn="ctr"/>
            <a:r>
              <a:rPr lang="he-IL" sz="4400" dirty="0" smtClean="0">
                <a:solidFill>
                  <a:srgbClr val="013BA6"/>
                </a:solidFill>
                <a:cs typeface="ReformaNarrow" pitchFamily="2" charset="-79"/>
              </a:rPr>
              <a:t>פעולות</a:t>
            </a:r>
            <a:r>
              <a:rPr lang="he-IL" sz="3200" dirty="0" smtClean="0">
                <a:solidFill>
                  <a:schemeClr val="bg1"/>
                </a:solidFill>
                <a:cs typeface="+mn-cs"/>
              </a:rPr>
              <a:t> </a:t>
            </a:r>
            <a:r>
              <a:rPr lang="he-IL" sz="4400" dirty="0">
                <a:solidFill>
                  <a:srgbClr val="013BA6"/>
                </a:solidFill>
                <a:cs typeface="ReformaNarrow" pitchFamily="2" charset="-79"/>
              </a:rPr>
              <a:t>מקוונות</a:t>
            </a:r>
          </a:p>
        </p:txBody>
      </p:sp>
      <p:sp>
        <p:nvSpPr>
          <p:cNvPr id="2" name="TextBox 1"/>
          <p:cNvSpPr txBox="1"/>
          <p:nvPr/>
        </p:nvSpPr>
        <p:spPr>
          <a:xfrm>
            <a:off x="1276539" y="678666"/>
            <a:ext cx="3940502" cy="461665"/>
          </a:xfrm>
          <a:prstGeom prst="rect">
            <a:avLst/>
          </a:prstGeom>
          <a:solidFill>
            <a:schemeClr val="bg1"/>
          </a:solidFill>
        </p:spPr>
        <p:txBody>
          <a:bodyPr wrap="none" rtlCol="1">
            <a:spAutoFit/>
          </a:bodyPr>
          <a:lstStyle/>
          <a:p>
            <a:r>
              <a:rPr lang="he-IL" sz="2400" dirty="0" smtClean="0">
                <a:solidFill>
                  <a:srgbClr val="121212"/>
                </a:solidFill>
                <a:cs typeface="ReformaNarrow" pitchFamily="2" charset="-79"/>
              </a:rPr>
              <a:t>מס' טפסים </a:t>
            </a:r>
            <a:r>
              <a:rPr lang="he-IL" sz="2400" dirty="0">
                <a:solidFill>
                  <a:srgbClr val="121212"/>
                </a:solidFill>
                <a:cs typeface="ReformaNarrow" pitchFamily="2" charset="-79"/>
              </a:rPr>
              <a:t>מקוונים חדשים ומוסבים</a:t>
            </a:r>
          </a:p>
        </p:txBody>
      </p:sp>
      <p:graphicFrame>
        <p:nvGraphicFramePr>
          <p:cNvPr id="21" name="Chart 20"/>
          <p:cNvGraphicFramePr/>
          <p:nvPr>
            <p:extLst>
              <p:ext uri="{D42A27DB-BD31-4B8C-83A1-F6EECF244321}">
                <p14:modId xmlns:p14="http://schemas.microsoft.com/office/powerpoint/2010/main" val="1946075559"/>
              </p:ext>
            </p:extLst>
          </p:nvPr>
        </p:nvGraphicFramePr>
        <p:xfrm>
          <a:off x="-672028" y="1183091"/>
          <a:ext cx="5699256" cy="6368579"/>
        </p:xfrm>
        <a:graphic>
          <a:graphicData uri="http://schemas.openxmlformats.org/drawingml/2006/chart">
            <c:chart xmlns:c="http://schemas.openxmlformats.org/drawingml/2006/chart" xmlns:r="http://schemas.openxmlformats.org/officeDocument/2006/relationships" r:id="rId4"/>
          </a:graphicData>
        </a:graphic>
      </p:graphicFrame>
      <p:sp>
        <p:nvSpPr>
          <p:cNvPr id="19" name="TextBox 18"/>
          <p:cNvSpPr txBox="1"/>
          <p:nvPr/>
        </p:nvSpPr>
        <p:spPr>
          <a:xfrm>
            <a:off x="3095740" y="6499952"/>
            <a:ext cx="184731" cy="369332"/>
          </a:xfrm>
          <a:prstGeom prst="rect">
            <a:avLst/>
          </a:prstGeom>
          <a:noFill/>
        </p:spPr>
        <p:txBody>
          <a:bodyPr wrap="none" rtlCol="1">
            <a:spAutoFit/>
          </a:bodyPr>
          <a:lstStyle/>
          <a:p>
            <a:endParaRPr lang="he-IL" dirty="0"/>
          </a:p>
        </p:txBody>
      </p:sp>
      <p:sp>
        <p:nvSpPr>
          <p:cNvPr id="24" name="TextBox 23"/>
          <p:cNvSpPr txBox="1"/>
          <p:nvPr/>
        </p:nvSpPr>
        <p:spPr>
          <a:xfrm>
            <a:off x="4370832" y="635906"/>
            <a:ext cx="7566166" cy="1569660"/>
          </a:xfrm>
          <a:prstGeom prst="rect">
            <a:avLst/>
          </a:prstGeom>
          <a:noFill/>
        </p:spPr>
        <p:txBody>
          <a:bodyPr wrap="square" rtlCol="1">
            <a:spAutoFit/>
          </a:bodyPr>
          <a:lstStyle/>
          <a:p>
            <a:pPr algn="r" rtl="1"/>
            <a:r>
              <a:rPr lang="he-IL" sz="3200" dirty="0" smtClean="0">
                <a:solidFill>
                  <a:srgbClr val="266196"/>
                </a:solidFill>
                <a:cs typeface="ReformaNarrow" pitchFamily="2" charset="-79"/>
              </a:rPr>
              <a:t>613 </a:t>
            </a:r>
            <a:r>
              <a:rPr lang="he-IL" sz="2400" dirty="0">
                <a:solidFill>
                  <a:srgbClr val="121212"/>
                </a:solidFill>
                <a:cs typeface="ReformaNarrow" pitchFamily="2" charset="-79"/>
              </a:rPr>
              <a:t>שירותים </a:t>
            </a:r>
            <a:r>
              <a:rPr lang="he-IL" sz="2400" dirty="0" smtClean="0">
                <a:solidFill>
                  <a:srgbClr val="121212"/>
                </a:solidFill>
                <a:cs typeface="ReformaNarrow" pitchFamily="2" charset="-79"/>
              </a:rPr>
              <a:t>מקוונים  </a:t>
            </a:r>
          </a:p>
          <a:p>
            <a:pPr marL="342900" indent="-342900" algn="r" rtl="1">
              <a:buFont typeface="Arial" panose="020B0604020202020204" pitchFamily="34" charset="0"/>
              <a:buChar char="•"/>
            </a:pPr>
            <a:r>
              <a:rPr lang="he-IL" sz="2400" dirty="0" smtClean="0">
                <a:solidFill>
                  <a:srgbClr val="121212"/>
                </a:solidFill>
                <a:cs typeface="ReformaNarrow" pitchFamily="2" charset="-79"/>
              </a:rPr>
              <a:t> </a:t>
            </a:r>
            <a:r>
              <a:rPr lang="he-IL" sz="3200" dirty="0" smtClean="0">
                <a:solidFill>
                  <a:srgbClr val="266196"/>
                </a:solidFill>
                <a:cs typeface="ReformaNarrow" pitchFamily="2" charset="-79"/>
              </a:rPr>
              <a:t>485</a:t>
            </a:r>
            <a:r>
              <a:rPr lang="he-IL" sz="2400" dirty="0" smtClean="0">
                <a:solidFill>
                  <a:srgbClr val="121212"/>
                </a:solidFill>
                <a:cs typeface="ReformaNarrow" pitchFamily="2" charset="-79"/>
              </a:rPr>
              <a:t> שירותים דיגיטליים מקצה לקצה</a:t>
            </a:r>
          </a:p>
          <a:p>
            <a:pPr marL="342900" indent="-342900" algn="r" rtl="1">
              <a:buFont typeface="Arial" panose="020B0604020202020204" pitchFamily="34" charset="0"/>
              <a:buChar char="•"/>
            </a:pPr>
            <a:r>
              <a:rPr lang="he-IL" sz="2400" dirty="0" smtClean="0">
                <a:solidFill>
                  <a:srgbClr val="121212"/>
                </a:solidFill>
                <a:cs typeface="ReformaNarrow" pitchFamily="2" charset="-79"/>
              </a:rPr>
              <a:t> </a:t>
            </a:r>
            <a:r>
              <a:rPr lang="he-IL" sz="3200" dirty="0" smtClean="0">
                <a:solidFill>
                  <a:srgbClr val="266196"/>
                </a:solidFill>
                <a:cs typeface="ReformaNarrow" pitchFamily="2" charset="-79"/>
              </a:rPr>
              <a:t>31</a:t>
            </a:r>
            <a:r>
              <a:rPr lang="he-IL" sz="2400" dirty="0" smtClean="0">
                <a:solidFill>
                  <a:srgbClr val="121212"/>
                </a:solidFill>
                <a:cs typeface="ReformaNarrow" pitchFamily="2" charset="-79"/>
              </a:rPr>
              <a:t> שירותים דיגיטליים המחייבים הגעה ללשכות (דרכון וכו')</a:t>
            </a:r>
            <a:endParaRPr lang="he-IL" sz="2400" dirty="0">
              <a:solidFill>
                <a:srgbClr val="121212"/>
              </a:solidFill>
              <a:cs typeface="ReformaNarrow" pitchFamily="2" charset="-79"/>
            </a:endParaRPr>
          </a:p>
        </p:txBody>
      </p:sp>
      <p:sp>
        <p:nvSpPr>
          <p:cNvPr id="10" name="Rectangle 9"/>
          <p:cNvSpPr/>
          <p:nvPr/>
        </p:nvSpPr>
        <p:spPr>
          <a:xfrm>
            <a:off x="-1142871" y="6492406"/>
            <a:ext cx="6247879" cy="164700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endParaRPr lang="he-IL" dirty="0">
              <a:solidFill>
                <a:schemeClr val="tx1">
                  <a:lumMod val="50000"/>
                  <a:lumOff val="50000"/>
                </a:schemeClr>
              </a:solidFill>
            </a:endParaRPr>
          </a:p>
        </p:txBody>
      </p:sp>
    </p:spTree>
    <p:extLst>
      <p:ext uri="{BB962C8B-B14F-4D97-AF65-F5344CB8AC3E}">
        <p14:creationId xmlns:p14="http://schemas.microsoft.com/office/powerpoint/2010/main" val="2136777503"/>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14373" t="18770" r="14223"/>
          <a:stretch/>
        </p:blipFill>
        <p:spPr>
          <a:xfrm>
            <a:off x="5205305" y="1634884"/>
            <a:ext cx="6852879" cy="4412287"/>
          </a:xfrm>
          <a:prstGeom prst="rect">
            <a:avLst/>
          </a:prstGeom>
          <a:ln>
            <a:noFill/>
          </a:ln>
          <a:effectLst>
            <a:softEdge rad="112500"/>
          </a:effectLst>
        </p:spPr>
      </p:pic>
      <p:sp>
        <p:nvSpPr>
          <p:cNvPr id="13" name="TextBox 12"/>
          <p:cNvSpPr txBox="1"/>
          <p:nvPr/>
        </p:nvSpPr>
        <p:spPr>
          <a:xfrm>
            <a:off x="728568" y="741727"/>
            <a:ext cx="4532812" cy="411907"/>
          </a:xfrm>
          <a:prstGeom prst="rect">
            <a:avLst/>
          </a:prstGeom>
          <a:noFill/>
        </p:spPr>
        <p:txBody>
          <a:bodyPr wrap="square" rtlCol="1">
            <a:spAutoFit/>
          </a:bodyPr>
          <a:lstStyle/>
          <a:p>
            <a:pPr algn="ctr" rtl="1">
              <a:lnSpc>
                <a:spcPts val="2200"/>
              </a:lnSpc>
            </a:pPr>
            <a:r>
              <a:rPr lang="he-IL" sz="2400" dirty="0">
                <a:solidFill>
                  <a:srgbClr val="121212"/>
                </a:solidFill>
                <a:cs typeface="ReformaNarrow" pitchFamily="2" charset="-79"/>
              </a:rPr>
              <a:t>טפסים מקוונים באינטרנט (במיליונים</a:t>
            </a:r>
            <a:r>
              <a:rPr lang="he-IL" sz="2200" b="1" dirty="0" smtClean="0">
                <a:cs typeface="+mn-cs"/>
              </a:rPr>
              <a:t>)</a:t>
            </a:r>
            <a:endParaRPr lang="he-IL" sz="2200" b="1" dirty="0">
              <a:cs typeface="+mn-cs"/>
            </a:endParaRPr>
          </a:p>
        </p:txBody>
      </p:sp>
      <p:graphicFrame>
        <p:nvGraphicFramePr>
          <p:cNvPr id="11" name="Chart 10"/>
          <p:cNvGraphicFramePr/>
          <p:nvPr>
            <p:extLst/>
          </p:nvPr>
        </p:nvGraphicFramePr>
        <p:xfrm>
          <a:off x="1765598" y="2827197"/>
          <a:ext cx="3891468" cy="404325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5" name="Chart 24"/>
          <p:cNvGraphicFramePr/>
          <p:nvPr>
            <p:extLst/>
          </p:nvPr>
        </p:nvGraphicFramePr>
        <p:xfrm>
          <a:off x="-291158" y="1214146"/>
          <a:ext cx="5389459" cy="5805170"/>
        </p:xfrm>
        <a:graphic>
          <a:graphicData uri="http://schemas.openxmlformats.org/drawingml/2006/chart">
            <c:chart xmlns:c="http://schemas.openxmlformats.org/drawingml/2006/chart" xmlns:r="http://schemas.openxmlformats.org/officeDocument/2006/relationships" r:id="rId5"/>
          </a:graphicData>
        </a:graphic>
      </p:graphicFrame>
      <p:sp>
        <p:nvSpPr>
          <p:cNvPr id="27" name="TextBox 26"/>
          <p:cNvSpPr txBox="1"/>
          <p:nvPr/>
        </p:nvSpPr>
        <p:spPr>
          <a:xfrm>
            <a:off x="455923" y="5893283"/>
            <a:ext cx="4298662" cy="307777"/>
          </a:xfrm>
          <a:prstGeom prst="rect">
            <a:avLst/>
          </a:prstGeom>
          <a:noFill/>
        </p:spPr>
        <p:txBody>
          <a:bodyPr wrap="square" rtlCol="1">
            <a:spAutoFit/>
          </a:bodyPr>
          <a:lstStyle/>
          <a:p>
            <a:pPr algn="ctr"/>
            <a:r>
              <a:rPr lang="he-IL" sz="1400" dirty="0" smtClean="0">
                <a:solidFill>
                  <a:schemeClr val="bg2">
                    <a:lumMod val="25000"/>
                  </a:schemeClr>
                </a:solidFill>
              </a:rPr>
              <a:t>2016                       2015                      2014</a:t>
            </a:r>
            <a:endParaRPr lang="he-IL" sz="1400" dirty="0">
              <a:solidFill>
                <a:schemeClr val="bg2">
                  <a:lumMod val="25000"/>
                </a:schemeClr>
              </a:solidFill>
            </a:endParaRPr>
          </a:p>
        </p:txBody>
      </p:sp>
      <p:sp>
        <p:nvSpPr>
          <p:cNvPr id="14" name="Rectangle 13"/>
          <p:cNvSpPr/>
          <p:nvPr/>
        </p:nvSpPr>
        <p:spPr>
          <a:xfrm>
            <a:off x="7851007" y="350660"/>
            <a:ext cx="3931920" cy="708808"/>
          </a:xfrm>
          <a:prstGeom prst="rect">
            <a:avLst/>
          </a:prstGeom>
          <a:noFill/>
          <a:ln>
            <a:noFill/>
          </a:ln>
          <a:effectLst>
            <a:outerShdw blurRad="495300" dist="38100" dir="5400000" sx="99000" sy="99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chemeClr val="bg1"/>
              </a:solidFill>
              <a:effectLst>
                <a:outerShdw blurRad="38100" dist="38100" dir="2700000" algn="tl">
                  <a:srgbClr val="000000">
                    <a:alpha val="43137"/>
                  </a:srgbClr>
                </a:outerShdw>
              </a:effectLst>
            </a:endParaRPr>
          </a:p>
        </p:txBody>
      </p:sp>
      <p:sp>
        <p:nvSpPr>
          <p:cNvPr id="17" name="TextBox 16"/>
          <p:cNvSpPr txBox="1"/>
          <p:nvPr/>
        </p:nvSpPr>
        <p:spPr>
          <a:xfrm>
            <a:off x="8948037" y="426878"/>
            <a:ext cx="3110147" cy="769441"/>
          </a:xfrm>
          <a:prstGeom prst="rect">
            <a:avLst/>
          </a:prstGeom>
          <a:noFill/>
        </p:spPr>
        <p:txBody>
          <a:bodyPr wrap="none" rtlCol="1">
            <a:spAutoFit/>
          </a:bodyPr>
          <a:lstStyle/>
          <a:p>
            <a:pPr algn="ctr"/>
            <a:r>
              <a:rPr lang="he-IL" sz="4400" dirty="0" smtClean="0">
                <a:solidFill>
                  <a:srgbClr val="013BA6"/>
                </a:solidFill>
                <a:cs typeface="ReformaNarrow" pitchFamily="2" charset="-79"/>
              </a:rPr>
              <a:t>פעולות</a:t>
            </a:r>
            <a:r>
              <a:rPr lang="he-IL" sz="3200" dirty="0" smtClean="0">
                <a:solidFill>
                  <a:schemeClr val="bg1"/>
                </a:solidFill>
                <a:cs typeface="+mn-cs"/>
              </a:rPr>
              <a:t> </a:t>
            </a:r>
            <a:r>
              <a:rPr lang="he-IL" sz="4400" dirty="0">
                <a:solidFill>
                  <a:srgbClr val="013BA6"/>
                </a:solidFill>
                <a:cs typeface="ReformaNarrow" pitchFamily="2" charset="-79"/>
              </a:rPr>
              <a:t>מקוונות</a:t>
            </a:r>
          </a:p>
        </p:txBody>
      </p:sp>
      <p:sp>
        <p:nvSpPr>
          <p:cNvPr id="2" name="TextBox 1"/>
          <p:cNvSpPr txBox="1"/>
          <p:nvPr/>
        </p:nvSpPr>
        <p:spPr>
          <a:xfrm>
            <a:off x="3231014" y="1177899"/>
            <a:ext cx="2385589" cy="338554"/>
          </a:xfrm>
          <a:prstGeom prst="rect">
            <a:avLst/>
          </a:prstGeom>
          <a:solidFill>
            <a:schemeClr val="bg1"/>
          </a:solidFill>
        </p:spPr>
        <p:txBody>
          <a:bodyPr wrap="none" rtlCol="1">
            <a:spAutoFit/>
          </a:bodyPr>
          <a:lstStyle/>
          <a:p>
            <a:r>
              <a:rPr lang="he-IL" sz="1600" dirty="0" smtClean="0">
                <a:solidFill>
                  <a:srgbClr val="1B456B"/>
                </a:solidFill>
              </a:rPr>
              <a:t>פעולות מקוונות מקצה לקצה</a:t>
            </a:r>
            <a:endParaRPr lang="he-IL" sz="1600" dirty="0">
              <a:solidFill>
                <a:srgbClr val="1B456B"/>
              </a:solidFill>
            </a:endParaRPr>
          </a:p>
        </p:txBody>
      </p:sp>
    </p:spTree>
    <p:extLst>
      <p:ext uri="{BB962C8B-B14F-4D97-AF65-F5344CB8AC3E}">
        <p14:creationId xmlns:p14="http://schemas.microsoft.com/office/powerpoint/2010/main" val="424408278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15"/>
          <p:cNvGraphicFramePr/>
          <p:nvPr>
            <p:extLst>
              <p:ext uri="{D42A27DB-BD31-4B8C-83A1-F6EECF244321}">
                <p14:modId xmlns:p14="http://schemas.microsoft.com/office/powerpoint/2010/main" val="528706010"/>
              </p:ext>
            </p:extLst>
          </p:nvPr>
        </p:nvGraphicFramePr>
        <p:xfrm>
          <a:off x="7218064" y="2873331"/>
          <a:ext cx="4712419" cy="4043259"/>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11"/>
          <p:cNvSpPr txBox="1"/>
          <p:nvPr/>
        </p:nvSpPr>
        <p:spPr>
          <a:xfrm>
            <a:off x="6600637" y="1510687"/>
            <a:ext cx="4923143" cy="461665"/>
          </a:xfrm>
          <a:prstGeom prst="rect">
            <a:avLst/>
          </a:prstGeom>
          <a:noFill/>
        </p:spPr>
        <p:txBody>
          <a:bodyPr wrap="none" rtlCol="1">
            <a:spAutoFit/>
          </a:bodyPr>
          <a:lstStyle/>
          <a:p>
            <a:r>
              <a:rPr lang="he-IL" sz="2400" dirty="0">
                <a:solidFill>
                  <a:srgbClr val="121212"/>
                </a:solidFill>
                <a:cs typeface="ReformaNarrow" pitchFamily="2" charset="-79"/>
              </a:rPr>
              <a:t>פעולות תשלום בשירות התשלומים (מיליונים)</a:t>
            </a:r>
          </a:p>
        </p:txBody>
      </p:sp>
      <p:sp>
        <p:nvSpPr>
          <p:cNvPr id="13" name="TextBox 12"/>
          <p:cNvSpPr txBox="1"/>
          <p:nvPr/>
        </p:nvSpPr>
        <p:spPr>
          <a:xfrm>
            <a:off x="458451" y="1510687"/>
            <a:ext cx="5230919" cy="461665"/>
          </a:xfrm>
          <a:prstGeom prst="rect">
            <a:avLst/>
          </a:prstGeom>
          <a:noFill/>
        </p:spPr>
        <p:txBody>
          <a:bodyPr wrap="none" rtlCol="1">
            <a:spAutoFit/>
          </a:bodyPr>
          <a:lstStyle/>
          <a:p>
            <a:r>
              <a:rPr lang="he-IL" sz="2400" dirty="0">
                <a:solidFill>
                  <a:srgbClr val="121212"/>
                </a:solidFill>
                <a:cs typeface="ReformaNarrow" pitchFamily="2" charset="-79"/>
              </a:rPr>
              <a:t>סכום העסקאות בשירות התשלומים (מיליארדים)</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81252" y="-144604"/>
            <a:ext cx="732615" cy="620480"/>
          </a:xfrm>
          <a:prstGeom prst="rect">
            <a:avLst/>
          </a:prstGeom>
        </p:spPr>
      </p:pic>
      <p:graphicFrame>
        <p:nvGraphicFramePr>
          <p:cNvPr id="11" name="Chart 10"/>
          <p:cNvGraphicFramePr/>
          <p:nvPr>
            <p:extLst>
              <p:ext uri="{D42A27DB-BD31-4B8C-83A1-F6EECF244321}">
                <p14:modId xmlns:p14="http://schemas.microsoft.com/office/powerpoint/2010/main" val="679197242"/>
              </p:ext>
            </p:extLst>
          </p:nvPr>
        </p:nvGraphicFramePr>
        <p:xfrm>
          <a:off x="458451" y="675476"/>
          <a:ext cx="5108603" cy="6492203"/>
        </p:xfrm>
        <a:graphic>
          <a:graphicData uri="http://schemas.openxmlformats.org/drawingml/2006/chart">
            <c:chart xmlns:c="http://schemas.openxmlformats.org/drawingml/2006/chart" xmlns:r="http://schemas.openxmlformats.org/officeDocument/2006/relationships" r:id="rId5"/>
          </a:graphicData>
        </a:graphic>
      </p:graphicFrame>
      <p:sp>
        <p:nvSpPr>
          <p:cNvPr id="27" name="TextBox 26"/>
          <p:cNvSpPr txBox="1"/>
          <p:nvPr/>
        </p:nvSpPr>
        <p:spPr>
          <a:xfrm>
            <a:off x="5665909" y="675476"/>
            <a:ext cx="6244018" cy="769441"/>
          </a:xfrm>
          <a:prstGeom prst="rect">
            <a:avLst/>
          </a:prstGeom>
          <a:noFill/>
        </p:spPr>
        <p:txBody>
          <a:bodyPr wrap="none" rtlCol="1">
            <a:spAutoFit/>
          </a:bodyPr>
          <a:lstStyle/>
          <a:p>
            <a:pPr algn="ctr"/>
            <a:r>
              <a:rPr lang="he-IL" sz="4400" dirty="0">
                <a:solidFill>
                  <a:srgbClr val="013BA6"/>
                </a:solidFill>
                <a:cs typeface="ReformaNarrow" pitchFamily="2" charset="-79"/>
              </a:rPr>
              <a:t>שירות תשלומים ממשלתי מקוון</a:t>
            </a:r>
          </a:p>
        </p:txBody>
      </p:sp>
      <p:sp>
        <p:nvSpPr>
          <p:cNvPr id="28" name="TextBox 27"/>
          <p:cNvSpPr txBox="1"/>
          <p:nvPr/>
        </p:nvSpPr>
        <p:spPr>
          <a:xfrm>
            <a:off x="7953271" y="6102385"/>
            <a:ext cx="4298662" cy="307777"/>
          </a:xfrm>
          <a:prstGeom prst="rect">
            <a:avLst/>
          </a:prstGeom>
          <a:noFill/>
        </p:spPr>
        <p:txBody>
          <a:bodyPr wrap="square" rtlCol="1">
            <a:spAutoFit/>
          </a:bodyPr>
          <a:lstStyle/>
          <a:p>
            <a:pPr rtl="1"/>
            <a:r>
              <a:rPr lang="he-IL" sz="1400" dirty="0" smtClean="0">
                <a:solidFill>
                  <a:schemeClr val="bg2">
                    <a:lumMod val="25000"/>
                  </a:schemeClr>
                </a:solidFill>
              </a:rPr>
              <a:t>2016                    2015                     2014</a:t>
            </a:r>
            <a:endParaRPr lang="he-IL" sz="1400" dirty="0">
              <a:solidFill>
                <a:schemeClr val="bg2">
                  <a:lumMod val="25000"/>
                </a:schemeClr>
              </a:solidFill>
            </a:endParaRPr>
          </a:p>
        </p:txBody>
      </p:sp>
      <p:sp>
        <p:nvSpPr>
          <p:cNvPr id="29" name="TextBox 28"/>
          <p:cNvSpPr txBox="1"/>
          <p:nvPr/>
        </p:nvSpPr>
        <p:spPr>
          <a:xfrm>
            <a:off x="1367247" y="6102385"/>
            <a:ext cx="4298662" cy="307777"/>
          </a:xfrm>
          <a:prstGeom prst="rect">
            <a:avLst/>
          </a:prstGeom>
          <a:noFill/>
        </p:spPr>
        <p:txBody>
          <a:bodyPr wrap="square" rtlCol="1">
            <a:spAutoFit/>
          </a:bodyPr>
          <a:lstStyle/>
          <a:p>
            <a:pPr rtl="1"/>
            <a:r>
              <a:rPr lang="he-IL" sz="1400" dirty="0" smtClean="0">
                <a:solidFill>
                  <a:schemeClr val="bg2">
                    <a:lumMod val="25000"/>
                  </a:schemeClr>
                </a:solidFill>
              </a:rPr>
              <a:t>2016                     2015                        2014</a:t>
            </a:r>
            <a:endParaRPr lang="he-IL" sz="1400" dirty="0">
              <a:solidFill>
                <a:schemeClr val="bg2">
                  <a:lumMod val="25000"/>
                </a:schemeClr>
              </a:solidFill>
            </a:endParaRPr>
          </a:p>
        </p:txBody>
      </p:sp>
    </p:spTree>
    <p:extLst>
      <p:ext uri="{BB962C8B-B14F-4D97-AF65-F5344CB8AC3E}">
        <p14:creationId xmlns:p14="http://schemas.microsoft.com/office/powerpoint/2010/main" val="3462599563"/>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96666" y="5981697"/>
            <a:ext cx="4298662" cy="307777"/>
          </a:xfrm>
          <a:prstGeom prst="rect">
            <a:avLst/>
          </a:prstGeom>
          <a:noFill/>
        </p:spPr>
        <p:txBody>
          <a:bodyPr wrap="square" rtlCol="1">
            <a:spAutoFit/>
          </a:bodyPr>
          <a:lstStyle/>
          <a:p>
            <a:pPr algn="ctr"/>
            <a:r>
              <a:rPr lang="he-IL" sz="1400" dirty="0" smtClean="0">
                <a:solidFill>
                  <a:schemeClr val="bg2">
                    <a:lumMod val="25000"/>
                  </a:schemeClr>
                </a:solidFill>
              </a:rPr>
              <a:t>2016                       2015                      2014</a:t>
            </a:r>
            <a:endParaRPr lang="he-IL" sz="1400" dirty="0">
              <a:solidFill>
                <a:schemeClr val="bg2">
                  <a:lumMod val="25000"/>
                </a:schemeClr>
              </a:solidFill>
            </a:endParaRP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6255"/>
            <a:ext cx="12310428" cy="7067689"/>
          </a:xfrm>
          <a:prstGeom prst="rect">
            <a:avLst/>
          </a:prstGeom>
        </p:spPr>
      </p:pic>
      <p:graphicFrame>
        <p:nvGraphicFramePr>
          <p:cNvPr id="19" name="Chart 18"/>
          <p:cNvGraphicFramePr/>
          <p:nvPr>
            <p:extLst>
              <p:ext uri="{D42A27DB-BD31-4B8C-83A1-F6EECF244321}">
                <p14:modId xmlns:p14="http://schemas.microsoft.com/office/powerpoint/2010/main" val="1129695419"/>
              </p:ext>
            </p:extLst>
          </p:nvPr>
        </p:nvGraphicFramePr>
        <p:xfrm>
          <a:off x="6882767" y="1687863"/>
          <a:ext cx="4890779" cy="4823321"/>
        </p:xfrm>
        <a:graphic>
          <a:graphicData uri="http://schemas.openxmlformats.org/drawingml/2006/chart">
            <c:chart xmlns:c="http://schemas.openxmlformats.org/drawingml/2006/chart" xmlns:r="http://schemas.openxmlformats.org/officeDocument/2006/relationships" r:id="rId4"/>
          </a:graphicData>
        </a:graphic>
      </p:graphicFrame>
      <p:sp>
        <p:nvSpPr>
          <p:cNvPr id="14" name="Rectangle 13"/>
          <p:cNvSpPr/>
          <p:nvPr/>
        </p:nvSpPr>
        <p:spPr>
          <a:xfrm>
            <a:off x="8260080" y="480046"/>
            <a:ext cx="3931920" cy="708808"/>
          </a:xfrm>
          <a:prstGeom prst="rect">
            <a:avLst/>
          </a:prstGeom>
          <a:noFill/>
          <a:ln>
            <a:noFill/>
          </a:ln>
          <a:effectLst>
            <a:outerShdw blurRad="495300" dist="38100" dir="5400000" sx="99000" sy="99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chemeClr val="bg1"/>
              </a:solidFill>
              <a:effectLst>
                <a:outerShdw blurRad="38100" dist="38100" dir="2700000" algn="tl">
                  <a:srgbClr val="000000">
                    <a:alpha val="43137"/>
                  </a:srgbClr>
                </a:outerShdw>
              </a:effectLst>
            </a:endParaRPr>
          </a:p>
        </p:txBody>
      </p:sp>
      <p:sp>
        <p:nvSpPr>
          <p:cNvPr id="17" name="TextBox 16"/>
          <p:cNvSpPr txBox="1"/>
          <p:nvPr/>
        </p:nvSpPr>
        <p:spPr>
          <a:xfrm>
            <a:off x="9104351" y="480046"/>
            <a:ext cx="2720618" cy="769441"/>
          </a:xfrm>
          <a:prstGeom prst="rect">
            <a:avLst/>
          </a:prstGeom>
          <a:noFill/>
        </p:spPr>
        <p:txBody>
          <a:bodyPr wrap="none" rtlCol="1">
            <a:spAutoFit/>
          </a:bodyPr>
          <a:lstStyle/>
          <a:p>
            <a:pPr algn="ctr"/>
            <a:r>
              <a:rPr lang="he-IL" sz="4400" dirty="0">
                <a:solidFill>
                  <a:srgbClr val="013BA6"/>
                </a:solidFill>
                <a:cs typeface="ReformaNarrow" pitchFamily="2" charset="-79"/>
              </a:rPr>
              <a:t>עמדות</a:t>
            </a:r>
            <a:r>
              <a:rPr lang="he-IL" sz="3200" dirty="0" smtClean="0">
                <a:solidFill>
                  <a:schemeClr val="bg1"/>
                </a:solidFill>
                <a:cs typeface="+mn-cs"/>
              </a:rPr>
              <a:t> </a:t>
            </a:r>
            <a:r>
              <a:rPr lang="he-IL" sz="4400" dirty="0">
                <a:solidFill>
                  <a:srgbClr val="013BA6"/>
                </a:solidFill>
                <a:cs typeface="ReformaNarrow" pitchFamily="2" charset="-79"/>
              </a:rPr>
              <a:t>שירות</a:t>
            </a:r>
          </a:p>
        </p:txBody>
      </p:sp>
      <p:sp>
        <p:nvSpPr>
          <p:cNvPr id="2" name="TextBox 1"/>
          <p:cNvSpPr txBox="1"/>
          <p:nvPr/>
        </p:nvSpPr>
        <p:spPr>
          <a:xfrm>
            <a:off x="10662502" y="5940233"/>
            <a:ext cx="582211" cy="307777"/>
          </a:xfrm>
          <a:prstGeom prst="rect">
            <a:avLst/>
          </a:prstGeom>
          <a:noFill/>
        </p:spPr>
        <p:txBody>
          <a:bodyPr wrap="none" rtlCol="1">
            <a:spAutoFit/>
          </a:bodyPr>
          <a:lstStyle/>
          <a:p>
            <a:r>
              <a:rPr lang="he-IL" sz="1400" dirty="0" smtClean="0"/>
              <a:t>2016</a:t>
            </a:r>
            <a:endParaRPr lang="he-IL" sz="1400" dirty="0"/>
          </a:p>
        </p:txBody>
      </p:sp>
      <p:sp>
        <p:nvSpPr>
          <p:cNvPr id="24" name="TextBox 23"/>
          <p:cNvSpPr txBox="1"/>
          <p:nvPr/>
        </p:nvSpPr>
        <p:spPr>
          <a:xfrm>
            <a:off x="9182819" y="5940233"/>
            <a:ext cx="582211" cy="307777"/>
          </a:xfrm>
          <a:prstGeom prst="rect">
            <a:avLst/>
          </a:prstGeom>
          <a:noFill/>
        </p:spPr>
        <p:txBody>
          <a:bodyPr wrap="none" rtlCol="1">
            <a:spAutoFit/>
          </a:bodyPr>
          <a:lstStyle/>
          <a:p>
            <a:r>
              <a:rPr lang="he-IL" sz="1400" dirty="0" smtClean="0"/>
              <a:t>2015</a:t>
            </a:r>
            <a:endParaRPr lang="he-IL" sz="1400" dirty="0"/>
          </a:p>
        </p:txBody>
      </p:sp>
      <p:sp>
        <p:nvSpPr>
          <p:cNvPr id="26" name="TextBox 25"/>
          <p:cNvSpPr txBox="1"/>
          <p:nvPr/>
        </p:nvSpPr>
        <p:spPr>
          <a:xfrm>
            <a:off x="7623969" y="5940233"/>
            <a:ext cx="582211" cy="307777"/>
          </a:xfrm>
          <a:prstGeom prst="rect">
            <a:avLst/>
          </a:prstGeom>
          <a:noFill/>
        </p:spPr>
        <p:txBody>
          <a:bodyPr wrap="none" rtlCol="1">
            <a:spAutoFit/>
          </a:bodyPr>
          <a:lstStyle/>
          <a:p>
            <a:r>
              <a:rPr lang="he-IL" sz="1400" dirty="0" smtClean="0"/>
              <a:t>2014</a:t>
            </a:r>
            <a:endParaRPr lang="he-IL" sz="1400" dirty="0"/>
          </a:p>
        </p:txBody>
      </p:sp>
    </p:spTree>
    <p:extLst>
      <p:ext uri="{BB962C8B-B14F-4D97-AF65-F5344CB8AC3E}">
        <p14:creationId xmlns:p14="http://schemas.microsoft.com/office/powerpoint/2010/main" val="2441586906"/>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801036" y="202597"/>
            <a:ext cx="5791970" cy="707886"/>
          </a:xfrm>
          <a:prstGeom prst="rect">
            <a:avLst/>
          </a:prstGeom>
          <a:noFill/>
        </p:spPr>
        <p:txBody>
          <a:bodyPr wrap="none" rtlCol="1">
            <a:spAutoFit/>
          </a:bodyPr>
          <a:lstStyle/>
          <a:p>
            <a:pPr algn="ctr"/>
            <a:r>
              <a:rPr lang="he-IL" sz="4000" dirty="0">
                <a:solidFill>
                  <a:srgbClr val="013BA6"/>
                </a:solidFill>
                <a:cs typeface="ReformaNarrow" pitchFamily="2" charset="-79"/>
              </a:rPr>
              <a:t>עולם</a:t>
            </a:r>
            <a:r>
              <a:rPr lang="he-IL" sz="2800" dirty="0" smtClean="0">
                <a:solidFill>
                  <a:schemeClr val="bg1"/>
                </a:solidFill>
                <a:cs typeface="+mn-cs"/>
              </a:rPr>
              <a:t> </a:t>
            </a:r>
            <a:r>
              <a:rPr lang="he-IL" sz="4000" dirty="0">
                <a:solidFill>
                  <a:srgbClr val="013BA6"/>
                </a:solidFill>
                <a:cs typeface="ReformaNarrow" pitchFamily="2" charset="-79"/>
              </a:rPr>
              <a:t>התחבורה</a:t>
            </a:r>
            <a:r>
              <a:rPr lang="he-IL" sz="2800" dirty="0" smtClean="0">
                <a:solidFill>
                  <a:schemeClr val="bg1"/>
                </a:solidFill>
                <a:cs typeface="+mn-cs"/>
              </a:rPr>
              <a:t> </a:t>
            </a:r>
            <a:r>
              <a:rPr lang="he-IL" sz="4000" dirty="0">
                <a:solidFill>
                  <a:srgbClr val="013BA6"/>
                </a:solidFill>
                <a:cs typeface="ReformaNarrow" pitchFamily="2" charset="-79"/>
              </a:rPr>
              <a:t>לאזרחים</a:t>
            </a:r>
            <a:r>
              <a:rPr lang="he-IL" sz="2800" dirty="0" smtClean="0">
                <a:solidFill>
                  <a:schemeClr val="bg1"/>
                </a:solidFill>
                <a:cs typeface="+mn-cs"/>
              </a:rPr>
              <a:t> </a:t>
            </a:r>
            <a:r>
              <a:rPr lang="he-IL" sz="4000" dirty="0">
                <a:solidFill>
                  <a:srgbClr val="013BA6"/>
                </a:solidFill>
                <a:cs typeface="ReformaNarrow" pitchFamily="2" charset="-79"/>
              </a:rPr>
              <a:t>ועסקים </a:t>
            </a:r>
          </a:p>
        </p:txBody>
      </p:sp>
      <p:sp>
        <p:nvSpPr>
          <p:cNvPr id="26" name="TextBox 25"/>
          <p:cNvSpPr txBox="1"/>
          <p:nvPr/>
        </p:nvSpPr>
        <p:spPr>
          <a:xfrm>
            <a:off x="-727894" y="662535"/>
            <a:ext cx="6137150" cy="1138773"/>
          </a:xfrm>
          <a:prstGeom prst="rect">
            <a:avLst/>
          </a:prstGeom>
          <a:noFill/>
          <a:ln>
            <a:noFill/>
          </a:ln>
        </p:spPr>
        <p:txBody>
          <a:bodyPr wrap="square" rtlCol="1">
            <a:spAutoFit/>
          </a:bodyPr>
          <a:lstStyle/>
          <a:p>
            <a:pPr algn="r" rtl="1">
              <a:lnSpc>
                <a:spcPct val="150000"/>
              </a:lnSpc>
            </a:pPr>
            <a:r>
              <a:rPr lang="he-IL" sz="2400" dirty="0">
                <a:solidFill>
                  <a:srgbClr val="013BA6"/>
                </a:solidFill>
                <a:cs typeface="ReformaNarrow" pitchFamily="2" charset="-79"/>
              </a:rPr>
              <a:t>טופס דיווח מקוון על גמר ליווי נהג צעיר </a:t>
            </a:r>
          </a:p>
          <a:p>
            <a:pPr algn="r" rtl="1">
              <a:lnSpc>
                <a:spcPct val="150000"/>
              </a:lnSpc>
            </a:pPr>
            <a:r>
              <a:rPr lang="he-IL" dirty="0" smtClean="0"/>
              <a:t>חוסך </a:t>
            </a:r>
            <a:r>
              <a:rPr lang="he-IL" dirty="0"/>
              <a:t>הגעה פיזית למשרד הרישוי </a:t>
            </a:r>
          </a:p>
          <a:p>
            <a:pPr algn="ctr" rtl="1"/>
            <a:endParaRPr lang="he-IL" sz="400" dirty="0" smtClean="0">
              <a:solidFill>
                <a:schemeClr val="tx1">
                  <a:lumMod val="75000"/>
                  <a:lumOff val="25000"/>
                </a:schemeClr>
              </a:solidFill>
              <a:cs typeface="ReformaNarrow" pitchFamily="2" charset="-79"/>
            </a:endParaRPr>
          </a:p>
          <a:p>
            <a:pPr algn="ctr" rtl="1"/>
            <a:endParaRPr lang="he-IL" sz="100" dirty="0">
              <a:solidFill>
                <a:schemeClr val="tx1">
                  <a:lumMod val="75000"/>
                  <a:lumOff val="25000"/>
                </a:schemeClr>
              </a:solidFill>
              <a:cs typeface="ReformaNarrow" pitchFamily="2" charset="-79"/>
            </a:endParaRPr>
          </a:p>
        </p:txBody>
      </p:sp>
      <p:sp>
        <p:nvSpPr>
          <p:cNvPr id="2" name="TextBox 1"/>
          <p:cNvSpPr txBox="1"/>
          <p:nvPr/>
        </p:nvSpPr>
        <p:spPr>
          <a:xfrm>
            <a:off x="-714675" y="3149051"/>
            <a:ext cx="6178101" cy="707886"/>
          </a:xfrm>
          <a:prstGeom prst="rect">
            <a:avLst/>
          </a:prstGeom>
          <a:noFill/>
        </p:spPr>
        <p:txBody>
          <a:bodyPr wrap="square" rtlCol="1">
            <a:spAutoFit/>
          </a:bodyPr>
          <a:lstStyle/>
          <a:p>
            <a:pPr lvl="0" algn="r" rtl="1"/>
            <a:r>
              <a:rPr lang="he-IL" sz="2400" dirty="0">
                <a:solidFill>
                  <a:srgbClr val="013BA6"/>
                </a:solidFill>
                <a:cs typeface="ReformaNarrow" pitchFamily="2" charset="-79"/>
              </a:rPr>
              <a:t>שירות מקוון של העברת בעלות על כלי רכב </a:t>
            </a:r>
          </a:p>
          <a:p>
            <a:pPr lvl="0" algn="r" rtl="1"/>
            <a:r>
              <a:rPr lang="he-IL" sz="1600" b="1" dirty="0" smtClean="0">
                <a:solidFill>
                  <a:schemeClr val="bg1"/>
                </a:solidFill>
              </a:rPr>
              <a:t>(</a:t>
            </a:r>
            <a:r>
              <a:rPr lang="he-IL" sz="1600" dirty="0" smtClean="0">
                <a:solidFill>
                  <a:schemeClr val="bg1"/>
                </a:solidFill>
              </a:rPr>
              <a:t>לאחר </a:t>
            </a:r>
            <a:r>
              <a:rPr lang="he-IL" sz="1600" dirty="0">
                <a:solidFill>
                  <a:schemeClr val="bg1"/>
                </a:solidFill>
              </a:rPr>
              <a:t>מכירה עבור </a:t>
            </a:r>
            <a:r>
              <a:rPr lang="he-IL" sz="1600" dirty="0" smtClean="0">
                <a:solidFill>
                  <a:schemeClr val="bg1"/>
                </a:solidFill>
              </a:rPr>
              <a:t>חברורת הליסניג)</a:t>
            </a:r>
            <a:endParaRPr lang="he-IL" sz="1100" dirty="0">
              <a:solidFill>
                <a:schemeClr val="bg1"/>
              </a:solidFill>
              <a:latin typeface="FbMetali" pitchFamily="18" charset="-79"/>
              <a:cs typeface="FbMetali" pitchFamily="18" charset="-79"/>
            </a:endParaRPr>
          </a:p>
        </p:txBody>
      </p:sp>
      <p:graphicFrame>
        <p:nvGraphicFramePr>
          <p:cNvPr id="12" name="Chart 11"/>
          <p:cNvGraphicFramePr/>
          <p:nvPr>
            <p:extLst>
              <p:ext uri="{D42A27DB-BD31-4B8C-83A1-F6EECF244321}">
                <p14:modId xmlns:p14="http://schemas.microsoft.com/office/powerpoint/2010/main" val="1670732505"/>
              </p:ext>
            </p:extLst>
          </p:nvPr>
        </p:nvGraphicFramePr>
        <p:xfrm>
          <a:off x="6430200" y="3001079"/>
          <a:ext cx="4712419" cy="413053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Box 12"/>
          <p:cNvSpPr txBox="1"/>
          <p:nvPr/>
        </p:nvSpPr>
        <p:spPr>
          <a:xfrm>
            <a:off x="6511307" y="2738648"/>
            <a:ext cx="4324612" cy="374461"/>
          </a:xfrm>
          <a:prstGeom prst="rect">
            <a:avLst/>
          </a:prstGeom>
          <a:noFill/>
        </p:spPr>
        <p:txBody>
          <a:bodyPr wrap="square" rtlCol="1">
            <a:spAutoFit/>
          </a:bodyPr>
          <a:lstStyle/>
          <a:p>
            <a:pPr algn="ctr" rtl="1">
              <a:lnSpc>
                <a:spcPts val="2200"/>
              </a:lnSpc>
            </a:pPr>
            <a:r>
              <a:rPr lang="he-IL" sz="2200" b="1" dirty="0">
                <a:cs typeface="+mn-cs"/>
              </a:rPr>
              <a:t>חידושי </a:t>
            </a:r>
            <a:r>
              <a:rPr lang="he-IL" sz="2200" b="1" dirty="0" smtClean="0">
                <a:cs typeface="+mn-cs"/>
              </a:rPr>
              <a:t>רישיונות </a:t>
            </a:r>
            <a:r>
              <a:rPr lang="he-IL" sz="2200" b="1" dirty="0">
                <a:cs typeface="+mn-cs"/>
              </a:rPr>
              <a:t>רכב </a:t>
            </a:r>
            <a:r>
              <a:rPr lang="he-IL" sz="2200" b="1" dirty="0" smtClean="0">
                <a:cs typeface="+mn-cs"/>
              </a:rPr>
              <a:t>ונהיגה מקוונים</a:t>
            </a:r>
            <a:endParaRPr lang="he-IL" sz="2200" b="1" dirty="0">
              <a:cs typeface="+mn-cs"/>
            </a:endParaRPr>
          </a:p>
        </p:txBody>
      </p:sp>
      <p:sp>
        <p:nvSpPr>
          <p:cNvPr id="16" name="TextBox 15"/>
          <p:cNvSpPr txBox="1"/>
          <p:nvPr/>
        </p:nvSpPr>
        <p:spPr>
          <a:xfrm>
            <a:off x="7217502" y="6282612"/>
            <a:ext cx="4298662" cy="307777"/>
          </a:xfrm>
          <a:prstGeom prst="rect">
            <a:avLst/>
          </a:prstGeom>
          <a:noFill/>
        </p:spPr>
        <p:txBody>
          <a:bodyPr wrap="square" rtlCol="1">
            <a:spAutoFit/>
          </a:bodyPr>
          <a:lstStyle/>
          <a:p>
            <a:r>
              <a:rPr lang="he-IL" sz="1400" dirty="0" smtClean="0">
                <a:solidFill>
                  <a:schemeClr val="bg2">
                    <a:lumMod val="25000"/>
                  </a:schemeClr>
                </a:solidFill>
              </a:rPr>
              <a:t>2016                    2015                     2014</a:t>
            </a:r>
            <a:endParaRPr lang="he-IL" sz="1400" dirty="0">
              <a:solidFill>
                <a:schemeClr val="bg2">
                  <a:lumMod val="25000"/>
                </a:schemeClr>
              </a:solidFill>
            </a:endParaRPr>
          </a:p>
        </p:txBody>
      </p:sp>
      <p:sp>
        <p:nvSpPr>
          <p:cNvPr id="14" name="Oval 13"/>
          <p:cNvSpPr/>
          <p:nvPr/>
        </p:nvSpPr>
        <p:spPr>
          <a:xfrm>
            <a:off x="8419841" y="1283288"/>
            <a:ext cx="1234819" cy="1234819"/>
          </a:xfrm>
          <a:prstGeom prst="ellipse">
            <a:avLst/>
          </a:prstGeom>
          <a:solidFill>
            <a:srgbClr val="1B456B"/>
          </a:solidFill>
          <a:ln>
            <a:solidFill>
              <a:srgbClr val="1B456B"/>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97022" y="1559861"/>
            <a:ext cx="712490" cy="703906"/>
          </a:xfrm>
          <a:prstGeom prst="rect">
            <a:avLst/>
          </a:prstGeom>
        </p:spPr>
      </p:pic>
      <p:sp>
        <p:nvSpPr>
          <p:cNvPr id="4" name="Rectangle 3"/>
          <p:cNvSpPr/>
          <p:nvPr/>
        </p:nvSpPr>
        <p:spPr>
          <a:xfrm>
            <a:off x="2157713" y="1546193"/>
            <a:ext cx="3305713" cy="507831"/>
          </a:xfrm>
          <a:prstGeom prst="rect">
            <a:avLst/>
          </a:prstGeom>
        </p:spPr>
        <p:txBody>
          <a:bodyPr wrap="none">
            <a:spAutoFit/>
          </a:bodyPr>
          <a:lstStyle/>
          <a:p>
            <a:pPr marL="0" lvl="0" indent="0" algn="r" rtl="1">
              <a:lnSpc>
                <a:spcPct val="150000"/>
              </a:lnSpc>
              <a:buNone/>
            </a:pPr>
            <a:r>
              <a:rPr lang="he-IL" dirty="0">
                <a:solidFill>
                  <a:schemeClr val="accent2">
                    <a:lumMod val="75000"/>
                  </a:schemeClr>
                </a:solidFill>
              </a:rPr>
              <a:t>פוטנציאל שנתי כ </a:t>
            </a:r>
            <a:r>
              <a:rPr lang="he-IL" b="1" dirty="0">
                <a:solidFill>
                  <a:schemeClr val="accent2">
                    <a:lumMod val="75000"/>
                  </a:schemeClr>
                </a:solidFill>
              </a:rPr>
              <a:t>150,000</a:t>
            </a:r>
            <a:r>
              <a:rPr lang="he-IL" dirty="0">
                <a:solidFill>
                  <a:schemeClr val="accent2">
                    <a:lumMod val="75000"/>
                  </a:schemeClr>
                </a:solidFill>
              </a:rPr>
              <a:t> </a:t>
            </a:r>
            <a:r>
              <a:rPr lang="he-IL" dirty="0" smtClean="0">
                <a:solidFill>
                  <a:schemeClr val="accent2">
                    <a:lumMod val="75000"/>
                  </a:schemeClr>
                </a:solidFill>
              </a:rPr>
              <a:t>אזרחים</a:t>
            </a:r>
            <a:endParaRPr lang="he-IL" dirty="0">
              <a:solidFill>
                <a:schemeClr val="accent2">
                  <a:lumMod val="75000"/>
                </a:schemeClr>
              </a:solidFill>
            </a:endParaRPr>
          </a:p>
        </p:txBody>
      </p:sp>
      <p:sp>
        <p:nvSpPr>
          <p:cNvPr id="21" name="TextBox 20"/>
          <p:cNvSpPr txBox="1"/>
          <p:nvPr/>
        </p:nvSpPr>
        <p:spPr>
          <a:xfrm>
            <a:off x="-116614" y="5001171"/>
            <a:ext cx="6178101" cy="600164"/>
          </a:xfrm>
          <a:prstGeom prst="rect">
            <a:avLst/>
          </a:prstGeom>
          <a:noFill/>
        </p:spPr>
        <p:txBody>
          <a:bodyPr wrap="square" rtlCol="1">
            <a:spAutoFit/>
          </a:bodyPr>
          <a:lstStyle/>
          <a:p>
            <a:pPr algn="r" rtl="1">
              <a:lnSpc>
                <a:spcPct val="150000"/>
              </a:lnSpc>
            </a:pPr>
            <a:r>
              <a:rPr lang="he-IL" sz="2400" dirty="0">
                <a:solidFill>
                  <a:srgbClr val="013BA6"/>
                </a:solidFill>
                <a:cs typeface="ReformaNarrow" pitchFamily="2" charset="-79"/>
              </a:rPr>
              <a:t>שירות תשלום מרוכז של אגרות רכב לחברות ליסניג </a:t>
            </a:r>
          </a:p>
        </p:txBody>
      </p:sp>
      <p:sp>
        <p:nvSpPr>
          <p:cNvPr id="6" name="Rectangle 5"/>
          <p:cNvSpPr/>
          <p:nvPr/>
        </p:nvSpPr>
        <p:spPr>
          <a:xfrm>
            <a:off x="-732127" y="3509377"/>
            <a:ext cx="6096000" cy="677108"/>
          </a:xfrm>
          <a:prstGeom prst="rect">
            <a:avLst/>
          </a:prstGeom>
        </p:spPr>
        <p:txBody>
          <a:bodyPr>
            <a:spAutoFit/>
          </a:bodyPr>
          <a:lstStyle/>
          <a:p>
            <a:pPr lvl="0" algn="r" rtl="1">
              <a:lnSpc>
                <a:spcPct val="150000"/>
              </a:lnSpc>
            </a:pPr>
            <a:r>
              <a:rPr lang="he-IL" dirty="0" smtClean="0"/>
              <a:t>חוסך </a:t>
            </a:r>
            <a:r>
              <a:rPr lang="he-IL" dirty="0"/>
              <a:t>פעולה לכל רכב </a:t>
            </a:r>
            <a:r>
              <a:rPr lang="he-IL" dirty="0" smtClean="0"/>
              <a:t>בנפרד</a:t>
            </a:r>
            <a:endParaRPr lang="he-IL" dirty="0"/>
          </a:p>
          <a:p>
            <a:pPr algn="ctr" rtl="1" fontAlgn="auto">
              <a:spcBef>
                <a:spcPts val="0"/>
              </a:spcBef>
              <a:spcAft>
                <a:spcPts val="0"/>
              </a:spcAft>
              <a:defRPr/>
            </a:pPr>
            <a:endParaRPr lang="he-IL" sz="1100" dirty="0">
              <a:solidFill>
                <a:schemeClr val="accent1">
                  <a:lumMod val="60000"/>
                  <a:lumOff val="40000"/>
                </a:schemeClr>
              </a:solidFill>
              <a:latin typeface="FbMetali" pitchFamily="18" charset="-79"/>
              <a:cs typeface="FbMetali" pitchFamily="18" charset="-79"/>
            </a:endParaRPr>
          </a:p>
        </p:txBody>
      </p:sp>
      <p:sp>
        <p:nvSpPr>
          <p:cNvPr id="7" name="Rectangle 6"/>
          <p:cNvSpPr/>
          <p:nvPr/>
        </p:nvSpPr>
        <p:spPr>
          <a:xfrm>
            <a:off x="939046" y="3806567"/>
            <a:ext cx="4429418" cy="507831"/>
          </a:xfrm>
          <a:prstGeom prst="rect">
            <a:avLst/>
          </a:prstGeom>
        </p:spPr>
        <p:txBody>
          <a:bodyPr wrap="none">
            <a:spAutoFit/>
          </a:bodyPr>
          <a:lstStyle/>
          <a:p>
            <a:pPr lvl="0" algn="r" rtl="1">
              <a:lnSpc>
                <a:spcPct val="150000"/>
              </a:lnSpc>
            </a:pPr>
            <a:r>
              <a:rPr lang="he-IL" dirty="0">
                <a:solidFill>
                  <a:schemeClr val="accent2"/>
                </a:solidFill>
              </a:rPr>
              <a:t>פוטנציאל חיסכון של כ – </a:t>
            </a:r>
            <a:r>
              <a:rPr lang="he-IL" b="1" dirty="0">
                <a:solidFill>
                  <a:schemeClr val="accent2"/>
                </a:solidFill>
              </a:rPr>
              <a:t>100,000</a:t>
            </a:r>
            <a:r>
              <a:rPr lang="he-IL" dirty="0">
                <a:solidFill>
                  <a:schemeClr val="accent2"/>
                </a:solidFill>
              </a:rPr>
              <a:t> פעולות בשנה</a:t>
            </a:r>
          </a:p>
        </p:txBody>
      </p:sp>
      <p:sp>
        <p:nvSpPr>
          <p:cNvPr id="8" name="Rectangle 7"/>
          <p:cNvSpPr/>
          <p:nvPr/>
        </p:nvSpPr>
        <p:spPr>
          <a:xfrm>
            <a:off x="-686744" y="5473422"/>
            <a:ext cx="6096000" cy="456535"/>
          </a:xfrm>
          <a:prstGeom prst="rect">
            <a:avLst/>
          </a:prstGeom>
        </p:spPr>
        <p:txBody>
          <a:bodyPr>
            <a:spAutoFit/>
          </a:bodyPr>
          <a:lstStyle/>
          <a:p>
            <a:pPr algn="r" rtl="1">
              <a:lnSpc>
                <a:spcPct val="150000"/>
              </a:lnSpc>
            </a:pPr>
            <a:r>
              <a:rPr lang="he-IL" smtClean="0"/>
              <a:t>חוסך פעולה לכל רכב בנפרד</a:t>
            </a:r>
            <a:endParaRPr lang="he-IL" sz="1050" dirty="0">
              <a:solidFill>
                <a:schemeClr val="accent1">
                  <a:lumMod val="60000"/>
                  <a:lumOff val="40000"/>
                </a:schemeClr>
              </a:solidFill>
              <a:latin typeface="FbMetali" pitchFamily="18" charset="-79"/>
              <a:cs typeface="FbMetali" pitchFamily="18" charset="-79"/>
            </a:endParaRPr>
          </a:p>
        </p:txBody>
      </p:sp>
      <p:sp>
        <p:nvSpPr>
          <p:cNvPr id="9" name="Rectangle 8"/>
          <p:cNvSpPr/>
          <p:nvPr/>
        </p:nvSpPr>
        <p:spPr>
          <a:xfrm>
            <a:off x="1935509" y="5815319"/>
            <a:ext cx="3488454" cy="507831"/>
          </a:xfrm>
          <a:prstGeom prst="rect">
            <a:avLst/>
          </a:prstGeom>
        </p:spPr>
        <p:txBody>
          <a:bodyPr wrap="none">
            <a:spAutoFit/>
          </a:bodyPr>
          <a:lstStyle/>
          <a:p>
            <a:pPr lvl="0" algn="r" rtl="1">
              <a:lnSpc>
                <a:spcPct val="150000"/>
              </a:lnSpc>
            </a:pPr>
            <a:r>
              <a:rPr lang="he-IL" dirty="0">
                <a:solidFill>
                  <a:schemeClr val="accent2"/>
                </a:solidFill>
              </a:rPr>
              <a:t>פוטנציאל שנתי כ – </a:t>
            </a:r>
            <a:r>
              <a:rPr lang="he-IL" b="1" dirty="0">
                <a:solidFill>
                  <a:schemeClr val="accent2"/>
                </a:solidFill>
              </a:rPr>
              <a:t>400,000</a:t>
            </a:r>
            <a:r>
              <a:rPr lang="he-IL" dirty="0">
                <a:solidFill>
                  <a:schemeClr val="accent2"/>
                </a:solidFill>
              </a:rPr>
              <a:t> כלי רכב</a:t>
            </a:r>
          </a:p>
        </p:txBody>
      </p:sp>
      <p:sp>
        <p:nvSpPr>
          <p:cNvPr id="25" name="Rectangle 24"/>
          <p:cNvSpPr/>
          <p:nvPr/>
        </p:nvSpPr>
        <p:spPr>
          <a:xfrm>
            <a:off x="4545233" y="553673"/>
            <a:ext cx="825867" cy="369332"/>
          </a:xfrm>
          <a:prstGeom prst="rect">
            <a:avLst/>
          </a:prstGeom>
          <a:solidFill>
            <a:srgbClr val="ED7D31"/>
          </a:solidFill>
        </p:spPr>
        <p:txBody>
          <a:bodyPr wrap="none">
            <a:spAutoFit/>
          </a:bodyPr>
          <a:lstStyle/>
          <a:p>
            <a:r>
              <a:rPr lang="he-IL" dirty="0" smtClean="0">
                <a:solidFill>
                  <a:schemeClr val="bg1"/>
                </a:solidFill>
                <a:effectLst>
                  <a:outerShdw blurRad="38100" dist="38100" dir="2700000" algn="tl">
                    <a:srgbClr val="000000">
                      <a:alpha val="43137"/>
                    </a:srgbClr>
                  </a:outerShdw>
                </a:effectLst>
              </a:rPr>
              <a:t>3.1.17</a:t>
            </a:r>
            <a:endParaRPr lang="en-US" dirty="0">
              <a:solidFill>
                <a:schemeClr val="bg1"/>
              </a:solidFill>
              <a:effectLst>
                <a:outerShdw blurRad="38100" dist="38100" dir="2700000" algn="tl">
                  <a:srgbClr val="000000">
                    <a:alpha val="43137"/>
                  </a:srgbClr>
                </a:outerShdw>
              </a:effectLst>
            </a:endParaRPr>
          </a:p>
        </p:txBody>
      </p:sp>
      <p:sp>
        <p:nvSpPr>
          <p:cNvPr id="27" name="Rectangle 26"/>
          <p:cNvSpPr/>
          <p:nvPr/>
        </p:nvSpPr>
        <p:spPr>
          <a:xfrm>
            <a:off x="4598096" y="2853855"/>
            <a:ext cx="825867" cy="369332"/>
          </a:xfrm>
          <a:prstGeom prst="rect">
            <a:avLst/>
          </a:prstGeom>
          <a:solidFill>
            <a:srgbClr val="ED7D31"/>
          </a:solidFill>
        </p:spPr>
        <p:txBody>
          <a:bodyPr wrap="none">
            <a:spAutoFit/>
          </a:bodyPr>
          <a:lstStyle/>
          <a:p>
            <a:r>
              <a:rPr lang="he-IL" dirty="0" smtClean="0">
                <a:solidFill>
                  <a:schemeClr val="bg1"/>
                </a:solidFill>
                <a:effectLst>
                  <a:outerShdw blurRad="38100" dist="38100" dir="2700000" algn="tl">
                    <a:srgbClr val="000000">
                      <a:alpha val="43137"/>
                    </a:srgbClr>
                  </a:outerShdw>
                </a:effectLst>
              </a:rPr>
              <a:t>1.1.17</a:t>
            </a:r>
            <a:endParaRPr lang="en-US" dirty="0">
              <a:solidFill>
                <a:schemeClr val="bg1"/>
              </a:solidFill>
              <a:effectLst>
                <a:outerShdw blurRad="38100" dist="38100" dir="2700000" algn="tl">
                  <a:srgbClr val="000000">
                    <a:alpha val="43137"/>
                  </a:srgbClr>
                </a:outerShdw>
              </a:effectLst>
            </a:endParaRPr>
          </a:p>
        </p:txBody>
      </p:sp>
      <p:pic>
        <p:nvPicPr>
          <p:cNvPr id="31"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849489">
            <a:off x="5315502" y="2611012"/>
            <a:ext cx="639346" cy="453188"/>
          </a:xfrm>
          <a:prstGeom prst="rect">
            <a:avLst/>
          </a:prstGeom>
        </p:spPr>
      </p:pic>
      <p:pic>
        <p:nvPicPr>
          <p:cNvPr id="32"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849489">
            <a:off x="5116668" y="294439"/>
            <a:ext cx="639346" cy="453188"/>
          </a:xfrm>
          <a:prstGeom prst="rect">
            <a:avLst/>
          </a:prstGeom>
        </p:spPr>
      </p:pic>
      <p:pic>
        <p:nvPicPr>
          <p:cNvPr id="33"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849489">
            <a:off x="5217012" y="4705778"/>
            <a:ext cx="639346" cy="453188"/>
          </a:xfrm>
          <a:prstGeom prst="rect">
            <a:avLst/>
          </a:prstGeom>
        </p:spPr>
      </p:pic>
    </p:spTree>
    <p:extLst>
      <p:ext uri="{BB962C8B-B14F-4D97-AF65-F5344CB8AC3E}">
        <p14:creationId xmlns:p14="http://schemas.microsoft.com/office/powerpoint/2010/main" val="354174288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5742" y="351987"/>
            <a:ext cx="9836258" cy="884426"/>
          </a:xfrm>
          <a:prstGeom prst="rect">
            <a:avLst/>
          </a:prstGeom>
          <a:noFill/>
          <a:ln>
            <a:noFill/>
          </a:ln>
          <a:effectLst>
            <a:outerShdw blurRad="495300" dist="38100" dir="5400000" sx="99000" sy="99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chemeClr val="bg1"/>
              </a:solidFill>
              <a:effectLst>
                <a:outerShdw blurRad="38100" dist="38100" dir="2700000" algn="tl">
                  <a:srgbClr val="000000">
                    <a:alpha val="43137"/>
                  </a:srgbClr>
                </a:outerShdw>
              </a:effectLst>
            </a:endParaRPr>
          </a:p>
        </p:txBody>
      </p:sp>
      <p:sp>
        <p:nvSpPr>
          <p:cNvPr id="5" name="Title 1"/>
          <p:cNvSpPr>
            <a:spLocks noGrp="1"/>
          </p:cNvSpPr>
          <p:nvPr>
            <p:ph type="title"/>
          </p:nvPr>
        </p:nvSpPr>
        <p:spPr>
          <a:xfrm>
            <a:off x="818347" y="-14963"/>
            <a:ext cx="11187011" cy="1325563"/>
          </a:xfrm>
        </p:spPr>
        <p:txBody>
          <a:bodyPr>
            <a:noAutofit/>
          </a:bodyPr>
          <a:lstStyle/>
          <a:p>
            <a:r>
              <a:rPr lang="he-IL" dirty="0">
                <a:solidFill>
                  <a:srgbClr val="013BA6"/>
                </a:solidFill>
                <a:latin typeface="Calibri" pitchFamily="34" charset="0"/>
                <a:ea typeface="+mn-ea"/>
                <a:cs typeface="ReformaNarrow" pitchFamily="2" charset="-79"/>
              </a:rPr>
              <a:t>רשת ממשלתית וחיבור למגזר העסקי (</a:t>
            </a:r>
            <a:r>
              <a:rPr lang="en-US" dirty="0">
                <a:solidFill>
                  <a:srgbClr val="013BA6"/>
                </a:solidFill>
                <a:latin typeface="Calibri" pitchFamily="34" charset="0"/>
                <a:ea typeface="+mn-ea"/>
                <a:cs typeface="ReformaNarrow" pitchFamily="2" charset="-79"/>
              </a:rPr>
              <a:t>G</a:t>
            </a:r>
            <a:r>
              <a:rPr lang="he-IL" dirty="0">
                <a:solidFill>
                  <a:srgbClr val="013BA6"/>
                </a:solidFill>
                <a:latin typeface="Calibri" pitchFamily="34" charset="0"/>
                <a:ea typeface="+mn-ea"/>
                <a:cs typeface="ReformaNarrow" pitchFamily="2" charset="-79"/>
              </a:rPr>
              <a:t>2</a:t>
            </a:r>
            <a:r>
              <a:rPr lang="en-US" dirty="0">
                <a:solidFill>
                  <a:srgbClr val="013BA6"/>
                </a:solidFill>
                <a:latin typeface="Calibri" pitchFamily="34" charset="0"/>
                <a:ea typeface="+mn-ea"/>
                <a:cs typeface="ReformaNarrow" pitchFamily="2" charset="-79"/>
              </a:rPr>
              <a:t>B</a:t>
            </a:r>
            <a:r>
              <a:rPr lang="he-IL" dirty="0">
                <a:solidFill>
                  <a:srgbClr val="013BA6"/>
                </a:solidFill>
                <a:latin typeface="Calibri" pitchFamily="34" charset="0"/>
                <a:ea typeface="+mn-ea"/>
                <a:cs typeface="ReformaNarrow" pitchFamily="2" charset="-79"/>
              </a:rPr>
              <a:t>)</a:t>
            </a:r>
          </a:p>
        </p:txBody>
      </p:sp>
      <p:sp>
        <p:nvSpPr>
          <p:cNvPr id="2" name="TextBox 1"/>
          <p:cNvSpPr txBox="1"/>
          <p:nvPr/>
        </p:nvSpPr>
        <p:spPr>
          <a:xfrm>
            <a:off x="6096000" y="1672691"/>
            <a:ext cx="5575364" cy="923330"/>
          </a:xfrm>
          <a:prstGeom prst="rect">
            <a:avLst/>
          </a:prstGeom>
          <a:noFill/>
        </p:spPr>
        <p:txBody>
          <a:bodyPr wrap="square" rtlCol="1">
            <a:spAutoFit/>
          </a:bodyPr>
          <a:lstStyle/>
          <a:p>
            <a:pPr algn="r" rtl="1"/>
            <a:r>
              <a:rPr lang="he-IL" b="1" dirty="0" smtClean="0"/>
              <a:t>144 אלף </a:t>
            </a:r>
            <a:r>
              <a:rPr lang="he-IL" dirty="0" smtClean="0"/>
              <a:t>בקשות מקוונת לביטול משכון הוגשו בשנת 2016</a:t>
            </a:r>
          </a:p>
          <a:p>
            <a:pPr algn="r" rtl="1"/>
            <a:r>
              <a:rPr lang="he-IL" dirty="0" smtClean="0"/>
              <a:t>בפועל </a:t>
            </a:r>
            <a:r>
              <a:rPr lang="he-IL" b="1" dirty="0" smtClean="0"/>
              <a:t>120 אלף </a:t>
            </a:r>
            <a:r>
              <a:rPr lang="he-IL" dirty="0" smtClean="0"/>
              <a:t>משכונות</a:t>
            </a:r>
            <a:r>
              <a:rPr lang="he-IL" b="1" dirty="0" smtClean="0"/>
              <a:t> </a:t>
            </a:r>
            <a:r>
              <a:rPr lang="he-IL" dirty="0" smtClean="0"/>
              <a:t>בוטלו אלקטרונית ללא צורך הגעה ללשכות רשות התאגידים</a:t>
            </a:r>
            <a:endParaRPr lang="he-IL" dirty="0"/>
          </a:p>
        </p:txBody>
      </p:sp>
      <p:sp>
        <p:nvSpPr>
          <p:cNvPr id="9" name="Rectangle 8"/>
          <p:cNvSpPr/>
          <p:nvPr/>
        </p:nvSpPr>
        <p:spPr>
          <a:xfrm>
            <a:off x="6596627" y="1026360"/>
            <a:ext cx="5117106" cy="646331"/>
          </a:xfrm>
          <a:prstGeom prst="rect">
            <a:avLst/>
          </a:prstGeom>
          <a:noFill/>
        </p:spPr>
        <p:txBody>
          <a:bodyPr wrap="none">
            <a:spAutoFit/>
          </a:bodyPr>
          <a:lstStyle/>
          <a:p>
            <a:r>
              <a:rPr lang="he-IL" sz="3600" dirty="0" smtClean="0">
                <a:solidFill>
                  <a:srgbClr val="013BA6"/>
                </a:solidFill>
                <a:cs typeface="ReformaNarrow" pitchFamily="2" charset="-79"/>
              </a:rPr>
              <a:t>משרד המשפטים - ביטול</a:t>
            </a:r>
            <a:r>
              <a:rPr lang="he-IL" dirty="0" smtClean="0">
                <a:solidFill>
                  <a:schemeClr val="bg1"/>
                </a:solidFill>
              </a:rPr>
              <a:t> </a:t>
            </a:r>
            <a:r>
              <a:rPr lang="he-IL" sz="3600" dirty="0">
                <a:solidFill>
                  <a:srgbClr val="013BA6"/>
                </a:solidFill>
                <a:cs typeface="ReformaNarrow" pitchFamily="2" charset="-79"/>
              </a:rPr>
              <a:t>משכון</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15654" y="1753737"/>
            <a:ext cx="289704" cy="269586"/>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15654" y="2048914"/>
            <a:ext cx="289704" cy="269586"/>
          </a:xfrm>
          <a:prstGeom prst="rect">
            <a:avLst/>
          </a:prstGeom>
        </p:spPr>
      </p:pic>
      <p:sp>
        <p:nvSpPr>
          <p:cNvPr id="6" name="TextBox 5"/>
          <p:cNvSpPr txBox="1"/>
          <p:nvPr/>
        </p:nvSpPr>
        <p:spPr>
          <a:xfrm>
            <a:off x="0" y="1618944"/>
            <a:ext cx="5249292" cy="1920526"/>
          </a:xfrm>
          <a:prstGeom prst="rect">
            <a:avLst/>
          </a:prstGeom>
          <a:noFill/>
        </p:spPr>
        <p:txBody>
          <a:bodyPr wrap="square" rtlCol="1">
            <a:spAutoFit/>
          </a:bodyPr>
          <a:lstStyle/>
          <a:p>
            <a:pPr algn="r" rtl="1" eaLnBrk="1" hangingPunct="1">
              <a:spcBef>
                <a:spcPct val="30000"/>
              </a:spcBef>
              <a:defRPr/>
            </a:pPr>
            <a:r>
              <a:rPr lang="he-IL" b="1" dirty="0" smtClean="0"/>
              <a:t>מק"מ </a:t>
            </a:r>
            <a:r>
              <a:rPr lang="he-IL" dirty="0" smtClean="0"/>
              <a:t>(החל מיוני 2015) </a:t>
            </a:r>
            <a:r>
              <a:rPr lang="he-IL" b="1" dirty="0" smtClean="0"/>
              <a:t>–</a:t>
            </a:r>
            <a:r>
              <a:rPr lang="he-IL" dirty="0" smtClean="0"/>
              <a:t> אחת לחודש, במשך 3 ימים                                       היקף של </a:t>
            </a:r>
            <a:r>
              <a:rPr lang="he-IL" b="1" dirty="0" smtClean="0"/>
              <a:t>10 </a:t>
            </a:r>
            <a:r>
              <a:rPr lang="he-IL" b="1" dirty="0"/>
              <a:t>מיליארד</a:t>
            </a:r>
            <a:r>
              <a:rPr lang="en-US" dirty="0"/>
              <a:t> </a:t>
            </a:r>
            <a:endParaRPr lang="en-US" dirty="0" smtClean="0"/>
          </a:p>
          <a:p>
            <a:pPr algn="r" rtl="1" eaLnBrk="1" hangingPunct="1">
              <a:spcBef>
                <a:spcPct val="30000"/>
              </a:spcBef>
              <a:defRPr/>
            </a:pPr>
            <a:r>
              <a:rPr lang="he-IL" dirty="0" smtClean="0"/>
              <a:t>הלוואות/פיקדונות בנק ישראל –</a:t>
            </a:r>
            <a:r>
              <a:rPr lang="he-IL" b="1" dirty="0" smtClean="0"/>
              <a:t>עשרות מיליארדים </a:t>
            </a:r>
            <a:r>
              <a:rPr lang="he-IL" dirty="0" smtClean="0"/>
              <a:t>בשוטף</a:t>
            </a:r>
            <a:endParaRPr lang="en-US" dirty="0"/>
          </a:p>
          <a:p>
            <a:pPr algn="r" rtl="1"/>
            <a:endParaRPr lang="en-US" dirty="0"/>
          </a:p>
          <a:p>
            <a:pPr algn="r" rtl="1" eaLnBrk="1" hangingPunct="1">
              <a:spcBef>
                <a:spcPct val="30000"/>
              </a:spcBef>
              <a:defRPr/>
            </a:pPr>
            <a:endParaRPr lang="en-US" dirty="0"/>
          </a:p>
          <a:p>
            <a:pPr algn="r"/>
            <a:endParaRPr lang="he-IL" dirty="0"/>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1437" y="1618944"/>
            <a:ext cx="289704" cy="269586"/>
          </a:xfrm>
          <a:prstGeom prst="rect">
            <a:avLst/>
          </a:prstGeom>
        </p:spPr>
      </p:pic>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t="14689" b="20000"/>
          <a:stretch/>
        </p:blipFill>
        <p:spPr>
          <a:xfrm>
            <a:off x="0" y="2747086"/>
            <a:ext cx="12192000" cy="4110914"/>
          </a:xfrm>
          <a:prstGeom prst="rect">
            <a:avLst/>
          </a:prstGeom>
        </p:spPr>
      </p:pic>
      <p:sp>
        <p:nvSpPr>
          <p:cNvPr id="3" name="TextBox 2"/>
          <p:cNvSpPr txBox="1"/>
          <p:nvPr/>
        </p:nvSpPr>
        <p:spPr>
          <a:xfrm>
            <a:off x="9792144" y="6404761"/>
            <a:ext cx="2364750" cy="369332"/>
          </a:xfrm>
          <a:prstGeom prst="rect">
            <a:avLst/>
          </a:prstGeom>
          <a:noFill/>
        </p:spPr>
        <p:txBody>
          <a:bodyPr wrap="none" rtlCol="1">
            <a:spAutoFit/>
          </a:bodyPr>
          <a:lstStyle/>
          <a:p>
            <a:r>
              <a:rPr lang="he-IL" b="1" dirty="0"/>
              <a:t>אושר על ידי בנק ישראל</a:t>
            </a:r>
          </a:p>
        </p:txBody>
      </p:sp>
      <p:sp>
        <p:nvSpPr>
          <p:cNvPr id="19" name="Rectangle 18"/>
          <p:cNvSpPr/>
          <p:nvPr/>
        </p:nvSpPr>
        <p:spPr>
          <a:xfrm>
            <a:off x="3470219" y="1026360"/>
            <a:ext cx="1923925" cy="646331"/>
          </a:xfrm>
          <a:prstGeom prst="rect">
            <a:avLst/>
          </a:prstGeom>
          <a:noFill/>
        </p:spPr>
        <p:txBody>
          <a:bodyPr wrap="none">
            <a:spAutoFit/>
          </a:bodyPr>
          <a:lstStyle/>
          <a:p>
            <a:r>
              <a:rPr lang="he-IL" sz="3600" dirty="0" smtClean="0">
                <a:solidFill>
                  <a:srgbClr val="013BA6"/>
                </a:solidFill>
                <a:cs typeface="ReformaNarrow" pitchFamily="2" charset="-79"/>
              </a:rPr>
              <a:t>בנק ישראל</a:t>
            </a:r>
            <a:endParaRPr lang="he-IL" sz="3600" dirty="0">
              <a:solidFill>
                <a:srgbClr val="013BA6"/>
              </a:solidFill>
              <a:cs typeface="ReformaNarrow" pitchFamily="2" charset="-79"/>
            </a:endParaRPr>
          </a:p>
        </p:txBody>
      </p:sp>
      <p:pic>
        <p:nvPicPr>
          <p:cNvPr id="18"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1437" y="2318500"/>
            <a:ext cx="289704" cy="269586"/>
          </a:xfrm>
          <a:prstGeom prst="rect">
            <a:avLst/>
          </a:prstGeom>
        </p:spPr>
      </p:pic>
    </p:spTree>
    <p:extLst>
      <p:ext uri="{BB962C8B-B14F-4D97-AF65-F5344CB8AC3E}">
        <p14:creationId xmlns:p14="http://schemas.microsoft.com/office/powerpoint/2010/main" val="1412910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 name="Rectangle 3"/>
          <p:cNvSpPr/>
          <p:nvPr/>
        </p:nvSpPr>
        <p:spPr>
          <a:xfrm>
            <a:off x="-104503" y="-182880"/>
            <a:ext cx="1254034" cy="757645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2F2F2"/>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803" y="-9525"/>
            <a:ext cx="12189857" cy="6867525"/>
          </a:xfrm>
          <a:prstGeom prst="rect">
            <a:avLst/>
          </a:prstGeom>
        </p:spPr>
      </p:pic>
      <p:sp>
        <p:nvSpPr>
          <p:cNvPr id="10" name="Rectangle 9"/>
          <p:cNvSpPr/>
          <p:nvPr/>
        </p:nvSpPr>
        <p:spPr>
          <a:xfrm>
            <a:off x="-738618" y="832136"/>
            <a:ext cx="6276820" cy="1216694"/>
          </a:xfrm>
          <a:prstGeom prst="rect">
            <a:avLst/>
          </a:prstGeom>
          <a:noFill/>
          <a:ln>
            <a:noFill/>
          </a:ln>
          <a:effectLst>
            <a:outerShdw blurRad="495300" dist="38100" dir="5400000" sx="99000" sy="99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noFill/>
              <a:effectLst>
                <a:outerShdw blurRad="38100" dist="38100" dir="2700000" algn="tl">
                  <a:srgbClr val="000000">
                    <a:alpha val="43137"/>
                  </a:srgbClr>
                </a:outerShdw>
              </a:effectLst>
            </a:endParaRPr>
          </a:p>
        </p:txBody>
      </p:sp>
      <p:sp>
        <p:nvSpPr>
          <p:cNvPr id="17" name="Shape 59"/>
          <p:cNvSpPr txBox="1"/>
          <p:nvPr/>
        </p:nvSpPr>
        <p:spPr>
          <a:xfrm>
            <a:off x="8328534" y="723234"/>
            <a:ext cx="3163599" cy="1730417"/>
          </a:xfrm>
          <a:prstGeom prst="rect">
            <a:avLst/>
          </a:prstGeom>
        </p:spPr>
        <p:txBody>
          <a:bodyPr lIns="121900" tIns="121900" rIns="121900" bIns="121900" anchor="t" anchorCtr="0">
            <a:noAutofit/>
          </a:bodyPr>
          <a:lstStyle/>
          <a:p>
            <a:pPr>
              <a:lnSpc>
                <a:spcPts val="4000"/>
              </a:lnSpc>
            </a:pPr>
            <a:endParaRPr lang="en" sz="4800" dirty="0">
              <a:solidFill>
                <a:schemeClr val="bg1"/>
              </a:solidFill>
              <a:latin typeface="FbMetali" pitchFamily="18" charset="-79"/>
              <a:ea typeface="Calibri"/>
              <a:cs typeface="FbMetali" pitchFamily="18" charset="-79"/>
              <a:sym typeface="Calibri"/>
            </a:endParaRPr>
          </a:p>
        </p:txBody>
      </p:sp>
      <p:sp>
        <p:nvSpPr>
          <p:cNvPr id="9" name="Shape 59"/>
          <p:cNvSpPr txBox="1"/>
          <p:nvPr/>
        </p:nvSpPr>
        <p:spPr>
          <a:xfrm>
            <a:off x="541518" y="832136"/>
            <a:ext cx="10617200" cy="825995"/>
          </a:xfrm>
          <a:prstGeom prst="rect">
            <a:avLst/>
          </a:prstGeom>
        </p:spPr>
        <p:txBody>
          <a:bodyPr lIns="91425" tIns="91425" rIns="91425" bIns="91425"/>
          <a:lstStyle/>
          <a:p>
            <a:pPr eaLnBrk="1" fontAlgn="auto" hangingPunct="1">
              <a:lnSpc>
                <a:spcPct val="90000"/>
              </a:lnSpc>
              <a:spcAft>
                <a:spcPts val="0"/>
              </a:spcAft>
              <a:defRPr/>
            </a:pPr>
            <a:endParaRPr lang="he-IL" sz="2800" dirty="0">
              <a:solidFill>
                <a:schemeClr val="accent1">
                  <a:lumMod val="50000"/>
                </a:schemeClr>
              </a:solidFill>
              <a:latin typeface="Arial" panose="020B0604020202020204" pitchFamily="34" charset="0"/>
              <a:sym typeface="Calibri"/>
            </a:endParaRPr>
          </a:p>
          <a:p>
            <a:pPr eaLnBrk="1" fontAlgn="auto" hangingPunct="1">
              <a:lnSpc>
                <a:spcPct val="90000"/>
              </a:lnSpc>
              <a:spcAft>
                <a:spcPts val="0"/>
              </a:spcAft>
              <a:defRPr/>
            </a:pPr>
            <a:endParaRPr lang="he-IL" sz="4000" b="1" dirty="0" smtClean="0">
              <a:solidFill>
                <a:schemeClr val="accent1">
                  <a:lumMod val="50000"/>
                </a:schemeClr>
              </a:solidFill>
              <a:latin typeface="Arial" panose="020B0604020202020204" pitchFamily="34" charset="0"/>
              <a:sym typeface="Calibri"/>
            </a:endParaRPr>
          </a:p>
        </p:txBody>
      </p:sp>
      <p:sp>
        <p:nvSpPr>
          <p:cNvPr id="15" name="TextBox 14"/>
          <p:cNvSpPr txBox="1"/>
          <p:nvPr/>
        </p:nvSpPr>
        <p:spPr>
          <a:xfrm>
            <a:off x="4271759" y="471569"/>
            <a:ext cx="1372492" cy="400110"/>
          </a:xfrm>
          <a:prstGeom prst="rect">
            <a:avLst/>
          </a:prstGeom>
          <a:noFill/>
        </p:spPr>
        <p:txBody>
          <a:bodyPr wrap="none" rtlCol="1">
            <a:spAutoFit/>
          </a:bodyPr>
          <a:lstStyle/>
          <a:p>
            <a:r>
              <a:rPr lang="he-IL" sz="2000" b="1" dirty="0" smtClean="0">
                <a:solidFill>
                  <a:schemeClr val="accent1">
                    <a:lumMod val="50000"/>
                  </a:schemeClr>
                </a:solidFill>
                <a:cs typeface="+mn-cs"/>
              </a:rPr>
              <a:t>הדבר הבא:</a:t>
            </a:r>
            <a:endParaRPr lang="he-IL" sz="2000" b="1" dirty="0">
              <a:solidFill>
                <a:schemeClr val="accent1">
                  <a:lumMod val="50000"/>
                </a:schemeClr>
              </a:solidFill>
              <a:cs typeface="+mn-cs"/>
            </a:endParaRPr>
          </a:p>
        </p:txBody>
      </p:sp>
      <p:sp>
        <p:nvSpPr>
          <p:cNvPr id="16" name="TextBox 15"/>
          <p:cNvSpPr txBox="1"/>
          <p:nvPr/>
        </p:nvSpPr>
        <p:spPr>
          <a:xfrm>
            <a:off x="-144998" y="3848545"/>
            <a:ext cx="5763065" cy="2215991"/>
          </a:xfrm>
          <a:prstGeom prst="rect">
            <a:avLst/>
          </a:prstGeom>
          <a:noFill/>
        </p:spPr>
        <p:txBody>
          <a:bodyPr wrap="square" rtlCol="1">
            <a:spAutoFit/>
          </a:bodyPr>
          <a:lstStyle/>
          <a:p>
            <a:pPr algn="r" rtl="1"/>
            <a:r>
              <a:rPr lang="he-IL" sz="2000" b="1" dirty="0" smtClean="0"/>
              <a:t>40,000 </a:t>
            </a:r>
            <a:r>
              <a:rPr lang="he-IL" sz="2000" b="1" dirty="0"/>
              <a:t>אזרחים</a:t>
            </a:r>
            <a:r>
              <a:rPr lang="he-IL" sz="2000" dirty="0"/>
              <a:t> (כולל ילדים) </a:t>
            </a:r>
            <a:r>
              <a:rPr lang="he-IL" sz="2000" b="1" dirty="0"/>
              <a:t>שינו בהצלחה את </a:t>
            </a:r>
            <a:r>
              <a:rPr lang="en-US" sz="2000" b="1" dirty="0" smtClean="0"/>
              <a:t/>
            </a:r>
            <a:br>
              <a:rPr lang="en-US" sz="2000" b="1" dirty="0" smtClean="0"/>
            </a:br>
            <a:r>
              <a:rPr lang="he-IL" sz="2000" b="1" dirty="0" smtClean="0"/>
              <a:t>כתובתם </a:t>
            </a:r>
            <a:endParaRPr lang="he-IL" sz="2000" dirty="0" smtClean="0">
              <a:solidFill>
                <a:schemeClr val="accent2">
                  <a:lumMod val="75000"/>
                </a:schemeClr>
              </a:solidFill>
            </a:endParaRPr>
          </a:p>
          <a:p>
            <a:pPr algn="r" rtl="1"/>
            <a:endParaRPr lang="he-IL" sz="2000" dirty="0" smtClean="0">
              <a:solidFill>
                <a:schemeClr val="accent2">
                  <a:lumMod val="75000"/>
                </a:schemeClr>
              </a:solidFill>
            </a:endParaRPr>
          </a:p>
          <a:p>
            <a:pPr algn="r" rtl="1"/>
            <a:r>
              <a:rPr lang="he-IL" sz="2400" dirty="0">
                <a:solidFill>
                  <a:srgbClr val="1F4E79"/>
                </a:solidFill>
                <a:cs typeface="ReformaNarrow" pitchFamily="2" charset="-79"/>
              </a:rPr>
              <a:t>פוטנציאל של כ-500 אלף אזרחים בשנה. </a:t>
            </a:r>
          </a:p>
          <a:p>
            <a:pPr algn="r" rtl="1"/>
            <a:endParaRPr lang="he-IL" sz="5400" b="1" dirty="0">
              <a:solidFill>
                <a:srgbClr val="013BA6"/>
              </a:solidFill>
              <a:cs typeface="+mn-cs"/>
            </a:endParaRPr>
          </a:p>
        </p:txBody>
      </p:sp>
      <p:sp>
        <p:nvSpPr>
          <p:cNvPr id="14" name="TextBox 13"/>
          <p:cNvSpPr txBox="1"/>
          <p:nvPr/>
        </p:nvSpPr>
        <p:spPr>
          <a:xfrm>
            <a:off x="1616639" y="781414"/>
            <a:ext cx="4023858" cy="769441"/>
          </a:xfrm>
          <a:prstGeom prst="rect">
            <a:avLst/>
          </a:prstGeom>
          <a:noFill/>
        </p:spPr>
        <p:txBody>
          <a:bodyPr wrap="none" rtlCol="1">
            <a:spAutoFit/>
          </a:bodyPr>
          <a:lstStyle/>
          <a:p>
            <a:pPr algn="r" rtl="1"/>
            <a:r>
              <a:rPr lang="he-IL" sz="4400" dirty="0">
                <a:solidFill>
                  <a:srgbClr val="013BA6"/>
                </a:solidFill>
                <a:cs typeface="ReformaNarrow" pitchFamily="2" charset="-79"/>
              </a:rPr>
              <a:t>שירותים ממשלתיים</a:t>
            </a:r>
          </a:p>
        </p:txBody>
      </p:sp>
      <p:sp>
        <p:nvSpPr>
          <p:cNvPr id="13" name="TextBox 12"/>
          <p:cNvSpPr txBox="1"/>
          <p:nvPr/>
        </p:nvSpPr>
        <p:spPr>
          <a:xfrm>
            <a:off x="3304613" y="1233868"/>
            <a:ext cx="2313454" cy="584775"/>
          </a:xfrm>
          <a:prstGeom prst="rect">
            <a:avLst/>
          </a:prstGeom>
          <a:noFill/>
        </p:spPr>
        <p:txBody>
          <a:bodyPr wrap="none" rtlCol="1">
            <a:spAutoFit/>
          </a:bodyPr>
          <a:lstStyle/>
          <a:p>
            <a:pPr algn="r" rtl="1"/>
            <a:r>
              <a:rPr lang="he-IL" sz="3200" dirty="0">
                <a:solidFill>
                  <a:srgbClr val="013BA6"/>
                </a:solidFill>
                <a:cs typeface="ReformaNarrow" pitchFamily="2" charset="-79"/>
              </a:rPr>
              <a:t>מבוססי הזדהות</a:t>
            </a:r>
          </a:p>
        </p:txBody>
      </p:sp>
      <p:sp>
        <p:nvSpPr>
          <p:cNvPr id="5" name="Rectangle 4"/>
          <p:cNvSpPr/>
          <p:nvPr/>
        </p:nvSpPr>
        <p:spPr>
          <a:xfrm>
            <a:off x="2797812" y="3009995"/>
            <a:ext cx="2993127" cy="461665"/>
          </a:xfrm>
          <a:prstGeom prst="rect">
            <a:avLst/>
          </a:prstGeom>
          <a:solidFill>
            <a:srgbClr val="F2F2F2"/>
          </a:solidFill>
        </p:spPr>
        <p:txBody>
          <a:bodyPr wrap="none">
            <a:spAutoFit/>
          </a:bodyPr>
          <a:lstStyle/>
          <a:p>
            <a:r>
              <a:rPr lang="he-IL" sz="2400" dirty="0" smtClean="0">
                <a:solidFill>
                  <a:srgbClr val="121212"/>
                </a:solidFill>
                <a:cs typeface="ReformaNarrow" pitchFamily="2" charset="-79"/>
              </a:rPr>
              <a:t>עליה לאוויר - דצמבר </a:t>
            </a:r>
            <a:r>
              <a:rPr lang="he-IL" sz="2400" dirty="0">
                <a:solidFill>
                  <a:srgbClr val="121212"/>
                </a:solidFill>
                <a:cs typeface="ReformaNarrow" pitchFamily="2" charset="-79"/>
              </a:rPr>
              <a:t>2016</a:t>
            </a:r>
            <a:endParaRPr lang="en-US" sz="2400" dirty="0">
              <a:solidFill>
                <a:srgbClr val="121212"/>
              </a:solidFill>
              <a:cs typeface="ReformaNarrow" pitchFamily="2" charset="-79"/>
            </a:endParaRPr>
          </a:p>
        </p:txBody>
      </p:sp>
      <p:sp>
        <p:nvSpPr>
          <p:cNvPr id="18" name="Rectangle 17"/>
          <p:cNvSpPr/>
          <p:nvPr/>
        </p:nvSpPr>
        <p:spPr>
          <a:xfrm>
            <a:off x="2353662" y="3205374"/>
            <a:ext cx="3340979" cy="769441"/>
          </a:xfrm>
          <a:prstGeom prst="rect">
            <a:avLst/>
          </a:prstGeom>
          <a:noFill/>
        </p:spPr>
        <p:txBody>
          <a:bodyPr wrap="none">
            <a:spAutoFit/>
          </a:bodyPr>
          <a:lstStyle/>
          <a:p>
            <a:pPr algn="r" rtl="1"/>
            <a:r>
              <a:rPr lang="he-IL" sz="4400" dirty="0">
                <a:solidFill>
                  <a:srgbClr val="013BA6"/>
                </a:solidFill>
                <a:cs typeface="ReformaNarrow" pitchFamily="2" charset="-79"/>
              </a:rPr>
              <a:t>שירות שינוי מען</a:t>
            </a:r>
          </a:p>
        </p:txBody>
      </p:sp>
      <p:pic>
        <p:nvPicPr>
          <p:cNvPr id="21"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849489">
            <a:off x="5315502" y="2611012"/>
            <a:ext cx="639346" cy="453188"/>
          </a:xfrm>
          <a:prstGeom prst="rect">
            <a:avLst/>
          </a:prstGeom>
        </p:spPr>
      </p:pic>
    </p:spTree>
    <p:extLst>
      <p:ext uri="{BB962C8B-B14F-4D97-AF65-F5344CB8AC3E}">
        <p14:creationId xmlns:p14="http://schemas.microsoft.com/office/powerpoint/2010/main" val="2793365347"/>
      </p:ext>
    </p:extLst>
  </p:cSld>
  <p:clrMapOvr>
    <a:masterClrMapping/>
  </p:clrMapOvr>
  <p:transition spd="med">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366" y="0"/>
            <a:ext cx="12756737" cy="6858000"/>
          </a:xfrm>
          <a:prstGeom prst="rect">
            <a:avLst/>
          </a:prstGeom>
        </p:spPr>
      </p:pic>
      <p:grpSp>
        <p:nvGrpSpPr>
          <p:cNvPr id="16" name="Group 15"/>
          <p:cNvGrpSpPr/>
          <p:nvPr/>
        </p:nvGrpSpPr>
        <p:grpSpPr>
          <a:xfrm>
            <a:off x="308249" y="2108362"/>
            <a:ext cx="5808595" cy="506651"/>
            <a:chOff x="-3450961" y="2101642"/>
            <a:chExt cx="5808595" cy="506651"/>
          </a:xfrm>
        </p:grpSpPr>
        <p:sp>
          <p:nvSpPr>
            <p:cNvPr id="6" name="TextBox 5"/>
            <p:cNvSpPr txBox="1"/>
            <p:nvPr/>
          </p:nvSpPr>
          <p:spPr>
            <a:xfrm>
              <a:off x="-3450961" y="2142492"/>
              <a:ext cx="5196840" cy="430887"/>
            </a:xfrm>
            <a:prstGeom prst="rect">
              <a:avLst/>
            </a:prstGeom>
            <a:noFill/>
          </p:spPr>
          <p:txBody>
            <a:bodyPr wrap="square" rtlCol="1">
              <a:spAutoFit/>
            </a:bodyPr>
            <a:lstStyle/>
            <a:p>
              <a:pPr algn="r" rtl="1"/>
              <a:r>
                <a:rPr lang="he-IL" sz="2200" b="1" dirty="0" smtClean="0">
                  <a:solidFill>
                    <a:srgbClr val="1B456B"/>
                  </a:solidFill>
                  <a:cs typeface="+mn-cs"/>
                </a:rPr>
                <a:t>14 רשויות </a:t>
              </a:r>
              <a:r>
                <a:rPr lang="he-IL" sz="2200" dirty="0" smtClean="0">
                  <a:solidFill>
                    <a:srgbClr val="121212"/>
                  </a:solidFill>
                  <a:cs typeface="+mn-cs"/>
                </a:rPr>
                <a:t>ומשרדים ממשלתיים</a:t>
              </a:r>
              <a:endParaRPr lang="he-IL" sz="2200" dirty="0">
                <a:solidFill>
                  <a:srgbClr val="121212"/>
                </a:solidFill>
                <a:cs typeface="+mn-cs"/>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53952" y="2101642"/>
              <a:ext cx="503682" cy="506651"/>
            </a:xfrm>
            <a:prstGeom prst="rect">
              <a:avLst/>
            </a:prstGeom>
          </p:spPr>
        </p:pic>
      </p:grpSp>
      <p:grpSp>
        <p:nvGrpSpPr>
          <p:cNvPr id="21" name="Group 20"/>
          <p:cNvGrpSpPr/>
          <p:nvPr/>
        </p:nvGrpSpPr>
        <p:grpSpPr>
          <a:xfrm>
            <a:off x="-288426" y="1172513"/>
            <a:ext cx="6390190" cy="769441"/>
            <a:chOff x="-4015213" y="2980284"/>
            <a:chExt cx="6390190" cy="769441"/>
          </a:xfrm>
        </p:grpSpPr>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71295" y="2980284"/>
              <a:ext cx="503682" cy="503682"/>
            </a:xfrm>
            <a:prstGeom prst="rect">
              <a:avLst/>
            </a:prstGeom>
          </p:spPr>
        </p:pic>
        <p:sp>
          <p:nvSpPr>
            <p:cNvPr id="23" name="TextBox 22"/>
            <p:cNvSpPr txBox="1"/>
            <p:nvPr/>
          </p:nvSpPr>
          <p:spPr>
            <a:xfrm>
              <a:off x="-4015213" y="2980284"/>
              <a:ext cx="5775160" cy="769441"/>
            </a:xfrm>
            <a:prstGeom prst="rect">
              <a:avLst/>
            </a:prstGeom>
            <a:noFill/>
          </p:spPr>
          <p:txBody>
            <a:bodyPr wrap="square" rtlCol="1">
              <a:spAutoFit/>
            </a:bodyPr>
            <a:lstStyle/>
            <a:p>
              <a:pPr algn="r" rtl="1"/>
              <a:r>
                <a:rPr lang="he-IL" sz="2200" b="1" dirty="0" smtClean="0">
                  <a:solidFill>
                    <a:srgbClr val="1B456B"/>
                  </a:solidFill>
                  <a:cs typeface="+mn-cs"/>
                </a:rPr>
                <a:t>37 שעות </a:t>
              </a:r>
              <a:r>
                <a:rPr lang="he-IL" sz="2200" dirty="0" smtClean="0">
                  <a:solidFill>
                    <a:srgbClr val="121212"/>
                  </a:solidFill>
                  <a:cs typeface="+mn-cs"/>
                </a:rPr>
                <a:t>זמן ממוצע לקבלת אישור במערכת</a:t>
              </a:r>
              <a:r>
                <a:rPr lang="en-US" sz="2200" dirty="0" smtClean="0">
                  <a:solidFill>
                    <a:srgbClr val="121212"/>
                  </a:solidFill>
                  <a:cs typeface="+mn-cs"/>
                </a:rPr>
                <a:t/>
              </a:r>
              <a:br>
                <a:rPr lang="en-US" sz="2200" dirty="0" smtClean="0">
                  <a:solidFill>
                    <a:srgbClr val="121212"/>
                  </a:solidFill>
                  <a:cs typeface="+mn-cs"/>
                </a:rPr>
              </a:br>
              <a:r>
                <a:rPr lang="he-IL" sz="2200" dirty="0" smtClean="0">
                  <a:solidFill>
                    <a:srgbClr val="121212"/>
                  </a:solidFill>
                  <a:cs typeface="+mn-cs"/>
                </a:rPr>
                <a:t> </a:t>
              </a:r>
              <a:r>
                <a:rPr lang="he-IL" sz="1600" dirty="0" smtClean="0">
                  <a:solidFill>
                    <a:srgbClr val="121212"/>
                  </a:solidFill>
                  <a:cs typeface="+mn-cs"/>
                </a:rPr>
                <a:t>(לעומת 5 שבועות בעבר)</a:t>
              </a:r>
              <a:endParaRPr lang="he-IL" sz="1600" dirty="0">
                <a:solidFill>
                  <a:srgbClr val="121212"/>
                </a:solidFill>
                <a:cs typeface="+mn-cs"/>
              </a:endParaRPr>
            </a:p>
          </p:txBody>
        </p:sp>
      </p:grpSp>
      <p:graphicFrame>
        <p:nvGraphicFramePr>
          <p:cNvPr id="26" name="Chart 25"/>
          <p:cNvGraphicFramePr>
            <a:graphicFrameLocks/>
          </p:cNvGraphicFramePr>
          <p:nvPr>
            <p:extLst>
              <p:ext uri="{D42A27DB-BD31-4B8C-83A1-F6EECF244321}">
                <p14:modId xmlns:p14="http://schemas.microsoft.com/office/powerpoint/2010/main" val="2593225830"/>
              </p:ext>
            </p:extLst>
          </p:nvPr>
        </p:nvGraphicFramePr>
        <p:xfrm>
          <a:off x="-427090" y="2761535"/>
          <a:ext cx="6567774" cy="4528632"/>
        </p:xfrm>
        <a:graphic>
          <a:graphicData uri="http://schemas.openxmlformats.org/drawingml/2006/chart">
            <c:chart xmlns:c="http://schemas.openxmlformats.org/drawingml/2006/chart" xmlns:r="http://schemas.openxmlformats.org/officeDocument/2006/relationships" r:id="rId6"/>
          </a:graphicData>
        </a:graphic>
      </p:graphicFrame>
      <p:sp>
        <p:nvSpPr>
          <p:cNvPr id="27" name="Down Arrow 26"/>
          <p:cNvSpPr/>
          <p:nvPr/>
        </p:nvSpPr>
        <p:spPr>
          <a:xfrm flipV="1">
            <a:off x="5039013" y="3258417"/>
            <a:ext cx="161256" cy="214451"/>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TextBox 9"/>
          <p:cNvSpPr txBox="1"/>
          <p:nvPr/>
        </p:nvSpPr>
        <p:spPr>
          <a:xfrm>
            <a:off x="5188404" y="3218026"/>
            <a:ext cx="444352" cy="307777"/>
          </a:xfrm>
          <a:prstGeom prst="rect">
            <a:avLst/>
          </a:prstGeom>
          <a:noFill/>
        </p:spPr>
        <p:txBody>
          <a:bodyPr wrap="none" rtlCol="1">
            <a:spAutoFit/>
          </a:bodyPr>
          <a:lstStyle/>
          <a:p>
            <a:r>
              <a:rPr lang="he-IL" sz="1400" dirty="0" smtClean="0">
                <a:solidFill>
                  <a:schemeClr val="accent6">
                    <a:lumMod val="75000"/>
                  </a:schemeClr>
                </a:solidFill>
              </a:rPr>
              <a:t>7%</a:t>
            </a:r>
            <a:endParaRPr lang="he-IL" sz="1400" dirty="0">
              <a:solidFill>
                <a:schemeClr val="accent6">
                  <a:lumMod val="75000"/>
                </a:schemeClr>
              </a:solidFill>
            </a:endParaRPr>
          </a:p>
        </p:txBody>
      </p:sp>
      <p:sp>
        <p:nvSpPr>
          <p:cNvPr id="28" name="Down Arrow 27"/>
          <p:cNvSpPr/>
          <p:nvPr/>
        </p:nvSpPr>
        <p:spPr>
          <a:xfrm flipV="1">
            <a:off x="4228928" y="4266727"/>
            <a:ext cx="161256" cy="214451"/>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9" name="Down Arrow 28"/>
          <p:cNvSpPr/>
          <p:nvPr/>
        </p:nvSpPr>
        <p:spPr>
          <a:xfrm flipV="1">
            <a:off x="3578435" y="5619322"/>
            <a:ext cx="161256" cy="214451"/>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0" name="TextBox 29"/>
          <p:cNvSpPr txBox="1"/>
          <p:nvPr/>
        </p:nvSpPr>
        <p:spPr>
          <a:xfrm>
            <a:off x="4325847" y="4230197"/>
            <a:ext cx="679994" cy="307777"/>
          </a:xfrm>
          <a:prstGeom prst="rect">
            <a:avLst/>
          </a:prstGeom>
          <a:noFill/>
        </p:spPr>
        <p:txBody>
          <a:bodyPr wrap="none" rtlCol="1">
            <a:spAutoFit/>
          </a:bodyPr>
          <a:lstStyle/>
          <a:p>
            <a:r>
              <a:rPr lang="he-IL" sz="1400" dirty="0" smtClean="0">
                <a:solidFill>
                  <a:schemeClr val="accent6">
                    <a:lumMod val="75000"/>
                  </a:schemeClr>
                </a:solidFill>
              </a:rPr>
              <a:t>11.5%</a:t>
            </a:r>
            <a:endParaRPr lang="he-IL" sz="1400" dirty="0">
              <a:solidFill>
                <a:schemeClr val="accent6">
                  <a:lumMod val="75000"/>
                </a:schemeClr>
              </a:solidFill>
            </a:endParaRPr>
          </a:p>
        </p:txBody>
      </p:sp>
      <p:sp>
        <p:nvSpPr>
          <p:cNvPr id="31" name="TextBox 30"/>
          <p:cNvSpPr txBox="1"/>
          <p:nvPr/>
        </p:nvSpPr>
        <p:spPr>
          <a:xfrm>
            <a:off x="3685189" y="5592812"/>
            <a:ext cx="543739" cy="307777"/>
          </a:xfrm>
          <a:prstGeom prst="rect">
            <a:avLst/>
          </a:prstGeom>
          <a:noFill/>
        </p:spPr>
        <p:txBody>
          <a:bodyPr wrap="none" rtlCol="1">
            <a:spAutoFit/>
          </a:bodyPr>
          <a:lstStyle/>
          <a:p>
            <a:r>
              <a:rPr lang="he-IL" sz="1400" dirty="0" smtClean="0">
                <a:solidFill>
                  <a:schemeClr val="accent6">
                    <a:lumMod val="75000"/>
                  </a:schemeClr>
                </a:solidFill>
              </a:rPr>
              <a:t>17%</a:t>
            </a:r>
            <a:endParaRPr lang="he-IL" sz="1400" dirty="0">
              <a:solidFill>
                <a:schemeClr val="accent6">
                  <a:lumMod val="75000"/>
                </a:schemeClr>
              </a:solidFill>
            </a:endParaRPr>
          </a:p>
        </p:txBody>
      </p:sp>
      <p:sp>
        <p:nvSpPr>
          <p:cNvPr id="17" name="TextBox 16"/>
          <p:cNvSpPr txBox="1"/>
          <p:nvPr/>
        </p:nvSpPr>
        <p:spPr>
          <a:xfrm>
            <a:off x="589883" y="2815083"/>
            <a:ext cx="657552" cy="276999"/>
          </a:xfrm>
          <a:prstGeom prst="rect">
            <a:avLst/>
          </a:prstGeom>
          <a:noFill/>
        </p:spPr>
        <p:txBody>
          <a:bodyPr wrap="none" rtlCol="1">
            <a:spAutoFit/>
          </a:bodyPr>
          <a:lstStyle/>
          <a:p>
            <a:r>
              <a:rPr lang="he-IL" sz="1200" dirty="0" smtClean="0">
                <a:solidFill>
                  <a:schemeClr val="bg2">
                    <a:lumMod val="50000"/>
                  </a:schemeClr>
                </a:solidFill>
              </a:rPr>
              <a:t>(אלפים)</a:t>
            </a:r>
            <a:endParaRPr lang="he-IL" sz="1200" dirty="0">
              <a:solidFill>
                <a:schemeClr val="bg2">
                  <a:lumMod val="50000"/>
                </a:schemeClr>
              </a:solidFill>
            </a:endParaRPr>
          </a:p>
        </p:txBody>
      </p:sp>
      <p:sp>
        <p:nvSpPr>
          <p:cNvPr id="2" name="TextBox 1"/>
          <p:cNvSpPr txBox="1"/>
          <p:nvPr/>
        </p:nvSpPr>
        <p:spPr>
          <a:xfrm>
            <a:off x="3230727" y="-42093"/>
            <a:ext cx="3145413" cy="707886"/>
          </a:xfrm>
          <a:prstGeom prst="rect">
            <a:avLst/>
          </a:prstGeom>
          <a:noFill/>
        </p:spPr>
        <p:txBody>
          <a:bodyPr wrap="none" rtlCol="1">
            <a:spAutoFit/>
          </a:bodyPr>
          <a:lstStyle/>
          <a:p>
            <a:pPr algn="r" rtl="1"/>
            <a:r>
              <a:rPr lang="he-IL" sz="4000" dirty="0">
                <a:solidFill>
                  <a:srgbClr val="013BA6"/>
                </a:solidFill>
                <a:cs typeface="ReformaNarrow" pitchFamily="2" charset="-79"/>
              </a:rPr>
              <a:t>עולם יבוא ויצוא</a:t>
            </a:r>
          </a:p>
        </p:txBody>
      </p:sp>
      <p:sp>
        <p:nvSpPr>
          <p:cNvPr id="20" name="TextBox 19"/>
          <p:cNvSpPr txBox="1"/>
          <p:nvPr/>
        </p:nvSpPr>
        <p:spPr>
          <a:xfrm>
            <a:off x="-128016" y="516987"/>
            <a:ext cx="6504156" cy="400110"/>
          </a:xfrm>
          <a:prstGeom prst="rect">
            <a:avLst/>
          </a:prstGeom>
          <a:noFill/>
        </p:spPr>
        <p:txBody>
          <a:bodyPr wrap="square" rtlCol="1">
            <a:spAutoFit/>
          </a:bodyPr>
          <a:lstStyle/>
          <a:p>
            <a:pPr algn="r" rtl="1"/>
            <a:r>
              <a:rPr lang="he-IL" sz="2000" dirty="0">
                <a:solidFill>
                  <a:srgbClr val="013BA6"/>
                </a:solidFill>
                <a:cs typeface="ReformaNarrow" pitchFamily="2" charset="-79"/>
              </a:rPr>
              <a:t>מערכת </a:t>
            </a:r>
            <a:r>
              <a:rPr lang="he-IL" sz="2000" dirty="0" err="1">
                <a:solidFill>
                  <a:srgbClr val="013BA6"/>
                </a:solidFill>
                <a:cs typeface="ReformaNarrow" pitchFamily="2" charset="-79"/>
              </a:rPr>
              <a:t>מסלו"ל</a:t>
            </a:r>
            <a:r>
              <a:rPr lang="he-IL" sz="2000" dirty="0">
                <a:solidFill>
                  <a:srgbClr val="013BA6"/>
                </a:solidFill>
                <a:cs typeface="ReformaNarrow" pitchFamily="2" charset="-79"/>
              </a:rPr>
              <a:t> - מערכת מקוונת לקבלת אישורי יבוא ויצוא</a:t>
            </a:r>
          </a:p>
        </p:txBody>
      </p:sp>
    </p:spTree>
    <p:extLst>
      <p:ext uri="{BB962C8B-B14F-4D97-AF65-F5344CB8AC3E}">
        <p14:creationId xmlns:p14="http://schemas.microsoft.com/office/powerpoint/2010/main" val="59061253"/>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0"/>
            <a:ext cx="12192000" cy="6858000"/>
          </a:xfrm>
          <a:prstGeom prst="rect">
            <a:avLst/>
          </a:prstGeom>
          <a:solidFill>
            <a:srgbClr val="F0F0F0"/>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algn="ctr"/>
            <a:endParaRPr lang="he-IL"/>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049" y="1261569"/>
            <a:ext cx="10731902" cy="21289301"/>
          </a:xfrm>
          <a:prstGeom prst="rect">
            <a:avLst/>
          </a:prstGeom>
          <a:noFill/>
          <a:ln>
            <a:solidFill>
              <a:schemeClr val="bg1">
                <a:lumMod val="75000"/>
              </a:schemeClr>
            </a:solidFill>
          </a:ln>
        </p:spPr>
      </p:pic>
      <p:sp>
        <p:nvSpPr>
          <p:cNvPr id="4" name="TextBox 3"/>
          <p:cNvSpPr txBox="1"/>
          <p:nvPr/>
        </p:nvSpPr>
        <p:spPr>
          <a:xfrm>
            <a:off x="6442448" y="246064"/>
            <a:ext cx="8012589" cy="769441"/>
          </a:xfrm>
          <a:prstGeom prst="rect">
            <a:avLst/>
          </a:prstGeom>
          <a:noFill/>
        </p:spPr>
        <p:txBody>
          <a:bodyPr wrap="square" rtlCol="1">
            <a:spAutoFit/>
          </a:bodyPr>
          <a:lstStyle/>
          <a:p>
            <a:r>
              <a:rPr lang="he-IL" sz="4400" dirty="0">
                <a:solidFill>
                  <a:srgbClr val="013BA6"/>
                </a:solidFill>
                <a:cs typeface="ReformaNarrow" pitchFamily="2" charset="-79"/>
              </a:rPr>
              <a:t>באתר החדש זה נראה כך:</a:t>
            </a:r>
          </a:p>
        </p:txBody>
      </p:sp>
      <p:sp>
        <p:nvSpPr>
          <p:cNvPr id="2" name="TextBox 1"/>
          <p:cNvSpPr txBox="1"/>
          <p:nvPr/>
        </p:nvSpPr>
        <p:spPr>
          <a:xfrm>
            <a:off x="730049" y="446118"/>
            <a:ext cx="1446028" cy="369332"/>
          </a:xfrm>
          <a:prstGeom prst="rect">
            <a:avLst/>
          </a:prstGeom>
          <a:noFill/>
        </p:spPr>
        <p:txBody>
          <a:bodyPr wrap="square" rtlCol="1">
            <a:spAutoFit/>
          </a:bodyPr>
          <a:lstStyle/>
          <a:p>
            <a:r>
              <a:rPr lang="he-IL" dirty="0" smtClean="0">
                <a:hlinkClick r:id="rId4"/>
              </a:rPr>
              <a:t>כניסה לאתר</a:t>
            </a:r>
            <a:endParaRPr lang="he-IL" dirty="0"/>
          </a:p>
        </p:txBody>
      </p:sp>
    </p:spTree>
    <p:extLst>
      <p:ext uri="{BB962C8B-B14F-4D97-AF65-F5344CB8AC3E}">
        <p14:creationId xmlns:p14="http://schemas.microsoft.com/office/powerpoint/2010/main" val="40247644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כותרת 1"/>
          <p:cNvSpPr txBox="1">
            <a:spLocks/>
          </p:cNvSpPr>
          <p:nvPr/>
        </p:nvSpPr>
        <p:spPr>
          <a:xfrm>
            <a:off x="6046305" y="889028"/>
            <a:ext cx="5484809" cy="625500"/>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2800" dirty="0">
                <a:latin typeface="Calibri" pitchFamily="34" charset="0"/>
                <a:ea typeface="+mn-ea"/>
                <a:cs typeface="ReformaNarrow" pitchFamily="2" charset="-79"/>
              </a:rPr>
              <a:t>משרדים שהצטרפו</a:t>
            </a:r>
          </a:p>
        </p:txBody>
      </p:sp>
      <p:grpSp>
        <p:nvGrpSpPr>
          <p:cNvPr id="22" name="Group 21"/>
          <p:cNvGrpSpPr/>
          <p:nvPr/>
        </p:nvGrpSpPr>
        <p:grpSpPr>
          <a:xfrm>
            <a:off x="10784602" y="1455409"/>
            <a:ext cx="871679" cy="1083704"/>
            <a:chOff x="9029794" y="833149"/>
            <a:chExt cx="922529" cy="1146922"/>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9794" y="833149"/>
              <a:ext cx="922529" cy="849312"/>
            </a:xfrm>
            <a:prstGeom prst="rect">
              <a:avLst/>
            </a:prstGeom>
          </p:spPr>
        </p:pic>
        <p:sp>
          <p:nvSpPr>
            <p:cNvPr id="15" name="כותרת 1"/>
            <p:cNvSpPr txBox="1">
              <a:spLocks/>
            </p:cNvSpPr>
            <p:nvPr/>
          </p:nvSpPr>
          <p:spPr>
            <a:xfrm>
              <a:off x="9078277" y="1689818"/>
              <a:ext cx="867355" cy="2902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1400" dirty="0" smtClean="0">
                  <a:solidFill>
                    <a:schemeClr val="accent1">
                      <a:lumMod val="50000"/>
                    </a:schemeClr>
                  </a:solidFill>
                  <a:cs typeface="+mn-cs"/>
                </a:rPr>
                <a:t>תחבורה</a:t>
              </a:r>
              <a:endParaRPr lang="he-IL" sz="1400" dirty="0">
                <a:solidFill>
                  <a:schemeClr val="accent1">
                    <a:lumMod val="50000"/>
                  </a:schemeClr>
                </a:solidFill>
                <a:cs typeface="+mn-cs"/>
              </a:endParaRPr>
            </a:p>
          </p:txBody>
        </p:sp>
      </p:grpSp>
      <p:grpSp>
        <p:nvGrpSpPr>
          <p:cNvPr id="36" name="Group 35"/>
          <p:cNvGrpSpPr/>
          <p:nvPr/>
        </p:nvGrpSpPr>
        <p:grpSpPr>
          <a:xfrm>
            <a:off x="1492952" y="1508414"/>
            <a:ext cx="873178" cy="1013278"/>
            <a:chOff x="8856011" y="2965643"/>
            <a:chExt cx="924116" cy="1072389"/>
          </a:xfrm>
        </p:grpSpPr>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6011" y="2965643"/>
              <a:ext cx="924116" cy="850773"/>
            </a:xfrm>
            <a:prstGeom prst="rect">
              <a:avLst/>
            </a:prstGeom>
          </p:spPr>
        </p:pic>
        <p:sp>
          <p:nvSpPr>
            <p:cNvPr id="28" name="כותרת 1"/>
            <p:cNvSpPr txBox="1">
              <a:spLocks/>
            </p:cNvSpPr>
            <p:nvPr/>
          </p:nvSpPr>
          <p:spPr>
            <a:xfrm>
              <a:off x="8932622" y="3780059"/>
              <a:ext cx="770895" cy="25797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בטחון</a:t>
              </a:r>
            </a:p>
            <a:p>
              <a:pPr algn="ctr"/>
              <a:r>
                <a:rPr lang="he-IL" sz="1400" dirty="0" smtClean="0">
                  <a:solidFill>
                    <a:schemeClr val="accent1">
                      <a:lumMod val="50000"/>
                    </a:schemeClr>
                  </a:solidFill>
                  <a:cs typeface="+mn-cs"/>
                </a:rPr>
                <a:t>פנים</a:t>
              </a:r>
              <a:endParaRPr lang="he-IL" sz="1400" dirty="0">
                <a:solidFill>
                  <a:schemeClr val="accent1">
                    <a:lumMod val="50000"/>
                  </a:schemeClr>
                </a:solidFill>
                <a:cs typeface="+mn-cs"/>
              </a:endParaRPr>
            </a:p>
          </p:txBody>
        </p:sp>
      </p:grpSp>
      <p:grpSp>
        <p:nvGrpSpPr>
          <p:cNvPr id="32" name="Group 31"/>
          <p:cNvGrpSpPr/>
          <p:nvPr/>
        </p:nvGrpSpPr>
        <p:grpSpPr>
          <a:xfrm>
            <a:off x="6111493" y="1475515"/>
            <a:ext cx="1088109" cy="1016969"/>
            <a:chOff x="5913348" y="2954692"/>
            <a:chExt cx="1151584" cy="1076296"/>
          </a:xfrm>
        </p:grpSpPr>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4092" y="2954692"/>
              <a:ext cx="924116" cy="850773"/>
            </a:xfrm>
            <a:prstGeom prst="rect">
              <a:avLst/>
            </a:prstGeom>
          </p:spPr>
        </p:pic>
        <p:sp>
          <p:nvSpPr>
            <p:cNvPr id="31" name="כותרת 1"/>
            <p:cNvSpPr txBox="1">
              <a:spLocks/>
            </p:cNvSpPr>
            <p:nvPr/>
          </p:nvSpPr>
          <p:spPr>
            <a:xfrm>
              <a:off x="5913348" y="3780065"/>
              <a:ext cx="1151584" cy="25092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שוויון</a:t>
              </a:r>
            </a:p>
            <a:p>
              <a:pPr algn="ctr"/>
              <a:r>
                <a:rPr lang="he-IL" sz="1400" dirty="0" smtClean="0">
                  <a:solidFill>
                    <a:schemeClr val="accent1">
                      <a:lumMod val="50000"/>
                    </a:schemeClr>
                  </a:solidFill>
                  <a:cs typeface="+mn-cs"/>
                </a:rPr>
                <a:t>חברתי</a:t>
              </a:r>
              <a:r>
                <a:rPr lang="en-US" sz="1400" dirty="0" smtClean="0">
                  <a:solidFill>
                    <a:schemeClr val="accent1">
                      <a:lumMod val="50000"/>
                    </a:schemeClr>
                  </a:solidFill>
                  <a:cs typeface="+mn-cs"/>
                </a:rPr>
                <a:t/>
              </a:r>
              <a:br>
                <a:rPr lang="en-US" sz="1400" dirty="0" smtClean="0">
                  <a:solidFill>
                    <a:schemeClr val="accent1">
                      <a:lumMod val="50000"/>
                    </a:schemeClr>
                  </a:solidFill>
                  <a:cs typeface="+mn-cs"/>
                </a:rPr>
              </a:br>
              <a:r>
                <a:rPr lang="he-IL" sz="1400" dirty="0" smtClean="0">
                  <a:solidFill>
                    <a:schemeClr val="accent1">
                      <a:lumMod val="50000"/>
                    </a:schemeClr>
                  </a:solidFill>
                  <a:cs typeface="+mn-cs"/>
                </a:rPr>
                <a:t>(כולל הסרת האתר הישן)</a:t>
              </a:r>
              <a:endParaRPr lang="he-IL" sz="1400" dirty="0">
                <a:solidFill>
                  <a:schemeClr val="accent1">
                    <a:lumMod val="50000"/>
                  </a:schemeClr>
                </a:solidFill>
                <a:cs typeface="+mn-cs"/>
              </a:endParaRPr>
            </a:p>
          </p:txBody>
        </p:sp>
      </p:grpSp>
      <p:sp>
        <p:nvSpPr>
          <p:cNvPr id="38" name="כותרת 1"/>
          <p:cNvSpPr txBox="1">
            <a:spLocks/>
          </p:cNvSpPr>
          <p:nvPr/>
        </p:nvSpPr>
        <p:spPr>
          <a:xfrm>
            <a:off x="5097706" y="5042821"/>
            <a:ext cx="6433408" cy="625500"/>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r>
              <a:rPr lang="he-IL" sz="2800" dirty="0">
                <a:latin typeface="Calibri" pitchFamily="34" charset="0"/>
                <a:ea typeface="+mn-ea"/>
                <a:cs typeface="ReformaNarrow" pitchFamily="2" charset="-79"/>
              </a:rPr>
              <a:t>בשלבי הקמה</a:t>
            </a:r>
          </a:p>
        </p:txBody>
      </p:sp>
      <p:sp>
        <p:nvSpPr>
          <p:cNvPr id="44" name="כותרת 1"/>
          <p:cNvSpPr txBox="1">
            <a:spLocks/>
          </p:cNvSpPr>
          <p:nvPr/>
        </p:nvSpPr>
        <p:spPr>
          <a:xfrm>
            <a:off x="6555761" y="6208128"/>
            <a:ext cx="728403" cy="2437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שיכון</a:t>
            </a:r>
          </a:p>
          <a:p>
            <a:pPr algn="ctr"/>
            <a:r>
              <a:rPr lang="he-IL" sz="1400" dirty="0" smtClean="0">
                <a:solidFill>
                  <a:schemeClr val="accent1">
                    <a:lumMod val="50000"/>
                  </a:schemeClr>
                </a:solidFill>
                <a:cs typeface="+mn-cs"/>
              </a:rPr>
              <a:t>ובינוי</a:t>
            </a:r>
            <a:endParaRPr lang="he-IL" sz="1400" dirty="0">
              <a:solidFill>
                <a:schemeClr val="accent1">
                  <a:lumMod val="50000"/>
                </a:schemeClr>
              </a:solidFill>
              <a:cs typeface="+mn-cs"/>
            </a:endParaRPr>
          </a:p>
        </p:txBody>
      </p:sp>
      <p:grpSp>
        <p:nvGrpSpPr>
          <p:cNvPr id="51" name="Group 50"/>
          <p:cNvGrpSpPr/>
          <p:nvPr/>
        </p:nvGrpSpPr>
        <p:grpSpPr>
          <a:xfrm>
            <a:off x="3083552" y="3414467"/>
            <a:ext cx="874798" cy="1090589"/>
            <a:chOff x="8832905" y="2883823"/>
            <a:chExt cx="925830" cy="1154209"/>
          </a:xfrm>
        </p:grpSpPr>
        <p:pic>
          <p:nvPicPr>
            <p:cNvPr id="52" name="Picture 5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32905" y="2883823"/>
              <a:ext cx="925830" cy="925830"/>
            </a:xfrm>
            <a:prstGeom prst="rect">
              <a:avLst/>
            </a:prstGeom>
          </p:spPr>
        </p:pic>
        <p:sp>
          <p:nvSpPr>
            <p:cNvPr id="53" name="כותרת 1"/>
            <p:cNvSpPr txBox="1">
              <a:spLocks/>
            </p:cNvSpPr>
            <p:nvPr/>
          </p:nvSpPr>
          <p:spPr>
            <a:xfrm>
              <a:off x="8910373" y="3780059"/>
              <a:ext cx="770895" cy="25797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בטיחות</a:t>
              </a:r>
            </a:p>
            <a:p>
              <a:pPr algn="ctr"/>
              <a:r>
                <a:rPr lang="he-IL" sz="1400" dirty="0" smtClean="0">
                  <a:solidFill>
                    <a:schemeClr val="accent1">
                      <a:lumMod val="50000"/>
                    </a:schemeClr>
                  </a:solidFill>
                  <a:cs typeface="+mn-cs"/>
                </a:rPr>
                <a:t>בדרכים</a:t>
              </a:r>
              <a:endParaRPr lang="he-IL" sz="1400" dirty="0">
                <a:solidFill>
                  <a:schemeClr val="accent1">
                    <a:lumMod val="50000"/>
                  </a:schemeClr>
                </a:solidFill>
                <a:cs typeface="+mn-cs"/>
              </a:endParaRPr>
            </a:p>
          </p:txBody>
        </p:sp>
      </p:grpSp>
      <p:grpSp>
        <p:nvGrpSpPr>
          <p:cNvPr id="54" name="Group 53"/>
          <p:cNvGrpSpPr/>
          <p:nvPr/>
        </p:nvGrpSpPr>
        <p:grpSpPr>
          <a:xfrm>
            <a:off x="4994159" y="1425610"/>
            <a:ext cx="874798" cy="1086899"/>
            <a:chOff x="7920995" y="2887728"/>
            <a:chExt cx="925830" cy="1150304"/>
          </a:xfrm>
        </p:grpSpPr>
        <p:pic>
          <p:nvPicPr>
            <p:cNvPr id="55" name="Picture 5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0995" y="2887728"/>
              <a:ext cx="925830" cy="925830"/>
            </a:xfrm>
            <a:prstGeom prst="rect">
              <a:avLst/>
            </a:prstGeom>
          </p:spPr>
        </p:pic>
        <p:sp>
          <p:nvSpPr>
            <p:cNvPr id="56" name="כותרת 1"/>
            <p:cNvSpPr txBox="1">
              <a:spLocks/>
            </p:cNvSpPr>
            <p:nvPr/>
          </p:nvSpPr>
          <p:spPr>
            <a:xfrm>
              <a:off x="7998463" y="3780059"/>
              <a:ext cx="770895" cy="25797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כבאות</a:t>
              </a:r>
            </a:p>
            <a:p>
              <a:pPr algn="ctr"/>
              <a:r>
                <a:rPr lang="he-IL" sz="1400" dirty="0" smtClean="0">
                  <a:solidFill>
                    <a:schemeClr val="accent1">
                      <a:lumMod val="50000"/>
                    </a:schemeClr>
                  </a:solidFill>
                  <a:cs typeface="+mn-cs"/>
                </a:rPr>
                <a:t>והצלה</a:t>
              </a:r>
              <a:endParaRPr lang="he-IL" sz="1400" dirty="0">
                <a:solidFill>
                  <a:schemeClr val="accent1">
                    <a:lumMod val="50000"/>
                  </a:schemeClr>
                </a:solidFill>
                <a:cs typeface="+mn-cs"/>
              </a:endParaRPr>
            </a:p>
          </p:txBody>
        </p:sp>
      </p:grpSp>
      <p:pic>
        <p:nvPicPr>
          <p:cNvPr id="58" name="Picture 5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2642" y="5481000"/>
            <a:ext cx="873179" cy="803878"/>
          </a:xfrm>
          <a:prstGeom prst="rect">
            <a:avLst/>
          </a:prstGeom>
        </p:spPr>
      </p:pic>
      <p:sp>
        <p:nvSpPr>
          <p:cNvPr id="59" name="כותרת 1"/>
          <p:cNvSpPr txBox="1">
            <a:spLocks/>
          </p:cNvSpPr>
          <p:nvPr/>
        </p:nvSpPr>
        <p:spPr>
          <a:xfrm>
            <a:off x="4382123" y="6335636"/>
            <a:ext cx="934216" cy="42045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תשתיות </a:t>
            </a:r>
          </a:p>
          <a:p>
            <a:pPr algn="ctr"/>
            <a:endParaRPr lang="he-IL" sz="1400" dirty="0">
              <a:solidFill>
                <a:schemeClr val="accent1">
                  <a:lumMod val="50000"/>
                </a:schemeClr>
              </a:solidFill>
              <a:cs typeface="+mn-cs"/>
            </a:endParaRPr>
          </a:p>
        </p:txBody>
      </p:sp>
      <p:sp>
        <p:nvSpPr>
          <p:cNvPr id="69" name="TextBox 68"/>
          <p:cNvSpPr txBox="1"/>
          <p:nvPr/>
        </p:nvSpPr>
        <p:spPr>
          <a:xfrm>
            <a:off x="1545758" y="79023"/>
            <a:ext cx="10028621" cy="769441"/>
          </a:xfrm>
          <a:prstGeom prst="rect">
            <a:avLst/>
          </a:prstGeom>
          <a:noFill/>
        </p:spPr>
        <p:txBody>
          <a:bodyPr wrap="square" rtlCol="1">
            <a:spAutoFit/>
          </a:bodyPr>
          <a:lstStyle/>
          <a:p>
            <a:pPr algn="r" rtl="1"/>
            <a:r>
              <a:rPr lang="en-US" sz="4400" dirty="0">
                <a:solidFill>
                  <a:srgbClr val="013BA6"/>
                </a:solidFill>
                <a:cs typeface="ReformaNarrow" pitchFamily="2" charset="-79"/>
              </a:rPr>
              <a:t>gov.il</a:t>
            </a:r>
            <a:r>
              <a:rPr lang="he-IL" sz="4400" dirty="0">
                <a:solidFill>
                  <a:srgbClr val="013BA6"/>
                </a:solidFill>
                <a:cs typeface="ReformaNarrow" pitchFamily="2" charset="-79"/>
              </a:rPr>
              <a:t> תמונת מצב</a:t>
            </a:r>
          </a:p>
        </p:txBody>
      </p:sp>
      <p:grpSp>
        <p:nvGrpSpPr>
          <p:cNvPr id="62" name="Group 61"/>
          <p:cNvGrpSpPr/>
          <p:nvPr/>
        </p:nvGrpSpPr>
        <p:grpSpPr>
          <a:xfrm>
            <a:off x="9597148" y="1464116"/>
            <a:ext cx="1090806" cy="1028369"/>
            <a:chOff x="7517100" y="833565"/>
            <a:chExt cx="1154439" cy="1088360"/>
          </a:xfrm>
        </p:grpSpPr>
        <p:pic>
          <p:nvPicPr>
            <p:cNvPr id="63" name="Picture 6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14887" y="833565"/>
              <a:ext cx="924116" cy="850773"/>
            </a:xfrm>
            <a:prstGeom prst="rect">
              <a:avLst/>
            </a:prstGeom>
          </p:spPr>
        </p:pic>
        <p:sp>
          <p:nvSpPr>
            <p:cNvPr id="64" name="כותרת 1"/>
            <p:cNvSpPr txBox="1">
              <a:spLocks/>
            </p:cNvSpPr>
            <p:nvPr/>
          </p:nvSpPr>
          <p:spPr>
            <a:xfrm>
              <a:off x="7517100" y="1674296"/>
              <a:ext cx="1154439" cy="24762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תרבות וספורט</a:t>
              </a:r>
              <a:r>
                <a:rPr lang="en-US" sz="1400" dirty="0" smtClean="0">
                  <a:solidFill>
                    <a:schemeClr val="accent1">
                      <a:lumMod val="50000"/>
                    </a:schemeClr>
                  </a:solidFill>
                  <a:cs typeface="+mn-cs"/>
                </a:rPr>
                <a:t/>
              </a:r>
              <a:br>
                <a:rPr lang="en-US" sz="1400" dirty="0" smtClean="0">
                  <a:solidFill>
                    <a:schemeClr val="accent1">
                      <a:lumMod val="50000"/>
                    </a:schemeClr>
                  </a:solidFill>
                  <a:cs typeface="+mn-cs"/>
                </a:rPr>
              </a:br>
              <a:r>
                <a:rPr lang="he-IL" sz="1400" dirty="0" smtClean="0">
                  <a:solidFill>
                    <a:schemeClr val="accent1">
                      <a:lumMod val="50000"/>
                    </a:schemeClr>
                  </a:solidFill>
                  <a:cs typeface="+mn-cs"/>
                </a:rPr>
                <a:t>(כולל הסרת האתר הישן)</a:t>
              </a:r>
              <a:endParaRPr lang="he-IL" sz="1400" dirty="0">
                <a:solidFill>
                  <a:schemeClr val="accent1">
                    <a:lumMod val="50000"/>
                  </a:schemeClr>
                </a:solidFill>
                <a:cs typeface="+mn-cs"/>
              </a:endParaRPr>
            </a:p>
          </p:txBody>
        </p:sp>
      </p:grpSp>
      <p:grpSp>
        <p:nvGrpSpPr>
          <p:cNvPr id="2" name="Group 1"/>
          <p:cNvGrpSpPr/>
          <p:nvPr/>
        </p:nvGrpSpPr>
        <p:grpSpPr>
          <a:xfrm>
            <a:off x="8370574" y="1468211"/>
            <a:ext cx="1175424" cy="1750868"/>
            <a:chOff x="6081757" y="1428513"/>
            <a:chExt cx="1175424" cy="1750868"/>
          </a:xfrm>
        </p:grpSpPr>
        <p:pic>
          <p:nvPicPr>
            <p:cNvPr id="70" name="Picture 6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64465" y="1428513"/>
              <a:ext cx="873178" cy="803878"/>
            </a:xfrm>
            <a:prstGeom prst="rect">
              <a:avLst/>
            </a:prstGeom>
          </p:spPr>
        </p:pic>
        <p:sp>
          <p:nvSpPr>
            <p:cNvPr id="71" name="כותרת 1"/>
            <p:cNvSpPr txBox="1">
              <a:spLocks/>
            </p:cNvSpPr>
            <p:nvPr/>
          </p:nvSpPr>
          <p:spPr>
            <a:xfrm>
              <a:off x="6081757" y="2243868"/>
              <a:ext cx="1175424" cy="93551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רשות האוכלוסין</a:t>
              </a:r>
            </a:p>
            <a:p>
              <a:pPr algn="ctr"/>
              <a:r>
                <a:rPr lang="he-IL" sz="1400" dirty="0" smtClean="0">
                  <a:solidFill>
                    <a:schemeClr val="accent1">
                      <a:lumMod val="50000"/>
                    </a:schemeClr>
                  </a:solidFill>
                  <a:cs typeface="+mn-cs"/>
                </a:rPr>
                <a:t>(כולל הסרת האתר הישן)</a:t>
              </a:r>
              <a:endParaRPr lang="he-IL" sz="1400" dirty="0">
                <a:solidFill>
                  <a:schemeClr val="accent1">
                    <a:lumMod val="50000"/>
                  </a:schemeClr>
                </a:solidFill>
                <a:cs typeface="+mn-cs"/>
              </a:endParaRPr>
            </a:p>
          </p:txBody>
        </p:sp>
      </p:grpSp>
      <p:grpSp>
        <p:nvGrpSpPr>
          <p:cNvPr id="3" name="Group 2"/>
          <p:cNvGrpSpPr/>
          <p:nvPr/>
        </p:nvGrpSpPr>
        <p:grpSpPr>
          <a:xfrm>
            <a:off x="6955182" y="1474157"/>
            <a:ext cx="1597531" cy="998909"/>
            <a:chOff x="4453013" y="1413523"/>
            <a:chExt cx="1597531" cy="998909"/>
          </a:xfrm>
        </p:grpSpPr>
        <p:pic>
          <p:nvPicPr>
            <p:cNvPr id="73" name="Picture 7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70372" y="1413523"/>
              <a:ext cx="873178" cy="803878"/>
            </a:xfrm>
            <a:prstGeom prst="rect">
              <a:avLst/>
            </a:prstGeom>
          </p:spPr>
        </p:pic>
        <p:sp>
          <p:nvSpPr>
            <p:cNvPr id="74" name="כותרת 1"/>
            <p:cNvSpPr txBox="1">
              <a:spLocks/>
            </p:cNvSpPr>
            <p:nvPr/>
          </p:nvSpPr>
          <p:spPr>
            <a:xfrm>
              <a:off x="4453013" y="2211723"/>
              <a:ext cx="1597531" cy="20070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תיירות </a:t>
              </a:r>
            </a:p>
            <a:p>
              <a:pPr algn="ctr"/>
              <a:r>
                <a:rPr lang="he-IL" sz="1400" dirty="0" smtClean="0">
                  <a:solidFill>
                    <a:schemeClr val="accent1">
                      <a:lumMod val="50000"/>
                    </a:schemeClr>
                  </a:solidFill>
                  <a:cs typeface="+mn-cs"/>
                </a:rPr>
                <a:t>(כולל הסרת </a:t>
              </a:r>
            </a:p>
            <a:p>
              <a:pPr algn="ctr"/>
              <a:r>
                <a:rPr lang="he-IL" sz="1400" dirty="0" smtClean="0">
                  <a:solidFill>
                    <a:schemeClr val="accent1">
                      <a:lumMod val="50000"/>
                    </a:schemeClr>
                  </a:solidFill>
                  <a:cs typeface="+mn-cs"/>
                </a:rPr>
                <a:t>האתר הישן)</a:t>
              </a:r>
              <a:endParaRPr lang="he-IL" sz="1400" dirty="0">
                <a:solidFill>
                  <a:schemeClr val="accent1">
                    <a:lumMod val="50000"/>
                  </a:schemeClr>
                </a:solidFill>
                <a:cs typeface="+mn-cs"/>
              </a:endParaRPr>
            </a:p>
          </p:txBody>
        </p:sp>
      </p:grpSp>
      <p:pic>
        <p:nvPicPr>
          <p:cNvPr id="60" name="Picture 5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4707" y="3469566"/>
            <a:ext cx="873179" cy="803878"/>
          </a:xfrm>
          <a:prstGeom prst="rect">
            <a:avLst/>
          </a:prstGeom>
        </p:spPr>
      </p:pic>
      <p:pic>
        <p:nvPicPr>
          <p:cNvPr id="65" name="Picture 6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15565" y="5431042"/>
            <a:ext cx="873179" cy="803878"/>
          </a:xfrm>
          <a:prstGeom prst="rect">
            <a:avLst/>
          </a:prstGeom>
        </p:spPr>
      </p:pic>
      <p:sp>
        <p:nvSpPr>
          <p:cNvPr id="72" name="כותרת 1"/>
          <p:cNvSpPr txBox="1">
            <a:spLocks/>
          </p:cNvSpPr>
          <p:nvPr/>
        </p:nvSpPr>
        <p:spPr>
          <a:xfrm>
            <a:off x="7518609" y="6227269"/>
            <a:ext cx="934216" cy="42045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משפטים</a:t>
            </a:r>
          </a:p>
          <a:p>
            <a:pPr algn="ctr"/>
            <a:endParaRPr lang="he-IL" sz="1400" dirty="0">
              <a:solidFill>
                <a:schemeClr val="accent1">
                  <a:lumMod val="50000"/>
                </a:schemeClr>
              </a:solidFill>
              <a:cs typeface="+mn-cs"/>
            </a:endParaRPr>
          </a:p>
        </p:txBody>
      </p:sp>
      <p:grpSp>
        <p:nvGrpSpPr>
          <p:cNvPr id="5" name="Group 4"/>
          <p:cNvGrpSpPr/>
          <p:nvPr/>
        </p:nvGrpSpPr>
        <p:grpSpPr>
          <a:xfrm>
            <a:off x="321668" y="1501630"/>
            <a:ext cx="934216" cy="1010879"/>
            <a:chOff x="768759" y="1416349"/>
            <a:chExt cx="934216" cy="1010879"/>
          </a:xfrm>
        </p:grpSpPr>
        <p:pic>
          <p:nvPicPr>
            <p:cNvPr id="76" name="Picture 7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278" y="1416349"/>
              <a:ext cx="873179" cy="803878"/>
            </a:xfrm>
            <a:prstGeom prst="rect">
              <a:avLst/>
            </a:prstGeom>
          </p:spPr>
        </p:pic>
        <p:pic>
          <p:nvPicPr>
            <p:cNvPr id="4" name="Picture 3"/>
            <p:cNvPicPr>
              <a:picLocks noChangeAspect="1"/>
            </p:cNvPicPr>
            <p:nvPr/>
          </p:nvPicPr>
          <p:blipFill>
            <a:blip r:embed="rId10"/>
            <a:stretch>
              <a:fillRect/>
            </a:stretch>
          </p:blipFill>
          <p:spPr>
            <a:xfrm>
              <a:off x="1029498" y="1599360"/>
              <a:ext cx="396000" cy="447096"/>
            </a:xfrm>
            <a:prstGeom prst="rect">
              <a:avLst/>
            </a:prstGeom>
          </p:spPr>
        </p:pic>
        <p:sp>
          <p:nvSpPr>
            <p:cNvPr id="77" name="כותרת 1"/>
            <p:cNvSpPr txBox="1">
              <a:spLocks/>
            </p:cNvSpPr>
            <p:nvPr/>
          </p:nvSpPr>
          <p:spPr>
            <a:xfrm>
              <a:off x="768759" y="2185875"/>
              <a:ext cx="934216" cy="2413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אכיפה וגבייה</a:t>
              </a:r>
            </a:p>
          </p:txBody>
        </p:sp>
      </p:grpSp>
      <p:cxnSp>
        <p:nvCxnSpPr>
          <p:cNvPr id="78" name="Straight Connector 77"/>
          <p:cNvCxnSpPr/>
          <p:nvPr/>
        </p:nvCxnSpPr>
        <p:spPr>
          <a:xfrm>
            <a:off x="3984956" y="7104449"/>
            <a:ext cx="1" cy="0"/>
          </a:xfrm>
          <a:prstGeom prst="line">
            <a:avLst/>
          </a:prstGeom>
        </p:spPr>
        <p:style>
          <a:lnRef idx="1">
            <a:schemeClr val="accent1"/>
          </a:lnRef>
          <a:fillRef idx="0">
            <a:schemeClr val="accent1"/>
          </a:fillRef>
          <a:effectRef idx="0">
            <a:schemeClr val="accent1"/>
          </a:effectRef>
          <a:fontRef idx="minor">
            <a:schemeClr val="tx1"/>
          </a:fontRef>
        </p:style>
      </p:cxnSp>
      <p:pic>
        <p:nvPicPr>
          <p:cNvPr id="79" name="Picture 7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7330" y="5433952"/>
            <a:ext cx="873179" cy="803878"/>
          </a:xfrm>
          <a:prstGeom prst="rect">
            <a:avLst/>
          </a:prstGeom>
        </p:spPr>
      </p:pic>
      <p:sp>
        <p:nvSpPr>
          <p:cNvPr id="80" name="כותרת 1"/>
          <p:cNvSpPr txBox="1">
            <a:spLocks/>
          </p:cNvSpPr>
          <p:nvPr/>
        </p:nvSpPr>
        <p:spPr>
          <a:xfrm>
            <a:off x="8374555" y="6256464"/>
            <a:ext cx="934216" cy="42045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ראש הממשלה</a:t>
            </a:r>
          </a:p>
        </p:txBody>
      </p:sp>
      <p:sp>
        <p:nvSpPr>
          <p:cNvPr id="6" name="AutoShape 2" descr="http://www.moch.gov.il/Style%20Library/Images/Moch/Header/header_logo_trn.png"/>
          <p:cNvSpPr>
            <a:spLocks noChangeAspect="1" noChangeArrowheads="1"/>
          </p:cNvSpPr>
          <p:nvPr/>
        </p:nvSpPr>
        <p:spPr bwMode="auto">
          <a:xfrm>
            <a:off x="-26718" y="-15382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82" name="Picture 8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0356" y="5416578"/>
            <a:ext cx="873179" cy="803878"/>
          </a:xfrm>
          <a:prstGeom prst="rect">
            <a:avLst/>
          </a:prstGeom>
        </p:spPr>
      </p:pic>
      <p:pic>
        <p:nvPicPr>
          <p:cNvPr id="9" name="Picture 8"/>
          <p:cNvPicPr>
            <a:picLocks noChangeAspect="1"/>
          </p:cNvPicPr>
          <p:nvPr/>
        </p:nvPicPr>
        <p:blipFill rotWithShape="1">
          <a:blip r:embed="rId11"/>
          <a:srcRect l="34777" r="28655"/>
          <a:stretch/>
        </p:blipFill>
        <p:spPr>
          <a:xfrm>
            <a:off x="6678215" y="5553736"/>
            <a:ext cx="441065" cy="520294"/>
          </a:xfrm>
          <a:prstGeom prst="rect">
            <a:avLst/>
          </a:prstGeom>
          <a:ln>
            <a:noFill/>
          </a:ln>
        </p:spPr>
      </p:pic>
      <p:sp>
        <p:nvSpPr>
          <p:cNvPr id="84" name="כותרת 1"/>
          <p:cNvSpPr txBox="1">
            <a:spLocks/>
          </p:cNvSpPr>
          <p:nvPr/>
        </p:nvSpPr>
        <p:spPr>
          <a:xfrm>
            <a:off x="18519914" y="6919487"/>
            <a:ext cx="417319" cy="93037"/>
          </a:xfrm>
          <a:prstGeom prst="ellipse">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שירות בתי הסהר</a:t>
            </a:r>
            <a:endParaRPr lang="he-IL" sz="1400" dirty="0">
              <a:solidFill>
                <a:schemeClr val="accent1">
                  <a:lumMod val="50000"/>
                </a:schemeClr>
              </a:solidFill>
              <a:cs typeface="+mn-cs"/>
            </a:endParaRPr>
          </a:p>
        </p:txBody>
      </p:sp>
      <p:sp>
        <p:nvSpPr>
          <p:cNvPr id="85" name="כותרת 1"/>
          <p:cNvSpPr txBox="1">
            <a:spLocks/>
          </p:cNvSpPr>
          <p:nvPr/>
        </p:nvSpPr>
        <p:spPr>
          <a:xfrm>
            <a:off x="8183522" y="4202586"/>
            <a:ext cx="934216" cy="2413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רשות התקשוב הממשלתי</a:t>
            </a:r>
            <a:endParaRPr lang="he-IL" sz="1400" dirty="0">
              <a:solidFill>
                <a:schemeClr val="accent1">
                  <a:lumMod val="50000"/>
                </a:schemeClr>
              </a:solidFill>
              <a:cs typeface="+mn-cs"/>
            </a:endParaRPr>
          </a:p>
        </p:txBody>
      </p:sp>
      <p:sp>
        <p:nvSpPr>
          <p:cNvPr id="86" name="כותרת 1"/>
          <p:cNvSpPr txBox="1">
            <a:spLocks/>
          </p:cNvSpPr>
          <p:nvPr/>
        </p:nvSpPr>
        <p:spPr>
          <a:xfrm>
            <a:off x="6849698" y="4170773"/>
            <a:ext cx="1008906" cy="2413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מטה המיזם הלאומי ישראל דיגיטלית</a:t>
            </a:r>
            <a:endParaRPr lang="he-IL" sz="1400" dirty="0">
              <a:solidFill>
                <a:schemeClr val="accent1">
                  <a:lumMod val="50000"/>
                </a:schemeClr>
              </a:solidFill>
              <a:cs typeface="+mn-cs"/>
            </a:endParaRPr>
          </a:p>
        </p:txBody>
      </p:sp>
      <p:sp>
        <p:nvSpPr>
          <p:cNvPr id="87" name="כותרת 1"/>
          <p:cNvSpPr txBox="1">
            <a:spLocks/>
          </p:cNvSpPr>
          <p:nvPr/>
        </p:nvSpPr>
        <p:spPr>
          <a:xfrm>
            <a:off x="5199236" y="4006155"/>
            <a:ext cx="1748024" cy="926707"/>
          </a:xfrm>
          <a:prstGeom prst="ellipse">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הרשות הארצית לתחבורה ציבורית</a:t>
            </a:r>
            <a:endParaRPr lang="he-IL" sz="1400" dirty="0">
              <a:solidFill>
                <a:schemeClr val="accent1">
                  <a:lumMod val="50000"/>
                </a:schemeClr>
              </a:solidFill>
              <a:cs typeface="+mn-cs"/>
            </a:endParaRPr>
          </a:p>
        </p:txBody>
      </p:sp>
      <p:sp>
        <p:nvSpPr>
          <p:cNvPr id="89" name="כותרת 1"/>
          <p:cNvSpPr txBox="1">
            <a:spLocks/>
          </p:cNvSpPr>
          <p:nvPr/>
        </p:nvSpPr>
        <p:spPr>
          <a:xfrm>
            <a:off x="4425630" y="4198015"/>
            <a:ext cx="934216" cy="2413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הרשות לפיתוח והתיישבות הבדואים בנגב</a:t>
            </a:r>
            <a:endParaRPr lang="he-IL" sz="1400" dirty="0">
              <a:solidFill>
                <a:schemeClr val="accent1">
                  <a:lumMod val="50000"/>
                </a:schemeClr>
              </a:solidFill>
              <a:cs typeface="+mn-cs"/>
            </a:endParaRPr>
          </a:p>
        </p:txBody>
      </p:sp>
      <p:pic>
        <p:nvPicPr>
          <p:cNvPr id="90" name="Picture 8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8140" y="5448625"/>
            <a:ext cx="873179" cy="803878"/>
          </a:xfrm>
          <a:prstGeom prst="rect">
            <a:avLst/>
          </a:prstGeom>
        </p:spPr>
      </p:pic>
      <p:sp>
        <p:nvSpPr>
          <p:cNvPr id="7" name="Oval 6"/>
          <p:cNvSpPr/>
          <p:nvPr/>
        </p:nvSpPr>
        <p:spPr>
          <a:xfrm>
            <a:off x="5706173" y="5686183"/>
            <a:ext cx="302832" cy="39691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3" name="AutoShape 2" descr="http://www.moch.gov.il/Style%20Library/Images/Moch/Header/header_logo_trn.png"/>
          <p:cNvSpPr>
            <a:spLocks noChangeAspect="1" noChangeArrowheads="1"/>
          </p:cNvSpPr>
          <p:nvPr/>
        </p:nvSpPr>
        <p:spPr bwMode="auto">
          <a:xfrm>
            <a:off x="6622419" y="150718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94" name="Picture 9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7821" y="3398708"/>
            <a:ext cx="873179" cy="803878"/>
          </a:xfrm>
          <a:prstGeom prst="rect">
            <a:avLst/>
          </a:prstGeom>
        </p:spPr>
      </p:pic>
      <p:pic>
        <p:nvPicPr>
          <p:cNvPr id="95" name="Picture 9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1492" y="3379171"/>
            <a:ext cx="873179" cy="803878"/>
          </a:xfrm>
          <a:prstGeom prst="rect">
            <a:avLst/>
          </a:prstGeom>
        </p:spPr>
      </p:pic>
      <p:sp>
        <p:nvSpPr>
          <p:cNvPr id="96" name="Oval 95"/>
          <p:cNvSpPr/>
          <p:nvPr/>
        </p:nvSpPr>
        <p:spPr>
          <a:xfrm>
            <a:off x="9365649" y="3501412"/>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7" name="כותרת 1"/>
          <p:cNvSpPr txBox="1">
            <a:spLocks/>
          </p:cNvSpPr>
          <p:nvPr/>
        </p:nvSpPr>
        <p:spPr>
          <a:xfrm>
            <a:off x="9549123" y="4228155"/>
            <a:ext cx="934216" cy="241353"/>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שירות בתי הסהר</a:t>
            </a:r>
            <a:endParaRPr lang="he-IL" sz="1400" dirty="0">
              <a:solidFill>
                <a:schemeClr val="accent1">
                  <a:lumMod val="50000"/>
                </a:schemeClr>
              </a:solidFill>
              <a:cs typeface="+mn-cs"/>
            </a:endParaRPr>
          </a:p>
        </p:txBody>
      </p:sp>
      <p:sp>
        <p:nvSpPr>
          <p:cNvPr id="100" name="כותרת 1"/>
          <p:cNvSpPr txBox="1">
            <a:spLocks/>
          </p:cNvSpPr>
          <p:nvPr/>
        </p:nvSpPr>
        <p:spPr>
          <a:xfrm>
            <a:off x="5432852" y="6211800"/>
            <a:ext cx="934216" cy="42045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נציבות שירות המדינה  </a:t>
            </a:r>
          </a:p>
          <a:p>
            <a:pPr algn="ctr"/>
            <a:endParaRPr lang="he-IL" sz="1400" dirty="0">
              <a:solidFill>
                <a:schemeClr val="accent1">
                  <a:lumMod val="50000"/>
                </a:schemeClr>
              </a:solidFill>
              <a:cs typeface="+mn-cs"/>
            </a:endParaRPr>
          </a:p>
        </p:txBody>
      </p:sp>
      <p:pic>
        <p:nvPicPr>
          <p:cNvPr id="104" name="Picture 10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49123" y="3386567"/>
            <a:ext cx="873179" cy="803878"/>
          </a:xfrm>
          <a:prstGeom prst="rect">
            <a:avLst/>
          </a:prstGeom>
        </p:spPr>
      </p:pic>
      <p:sp>
        <p:nvSpPr>
          <p:cNvPr id="105" name="Oval 104"/>
          <p:cNvSpPr/>
          <p:nvPr/>
        </p:nvSpPr>
        <p:spPr>
          <a:xfrm>
            <a:off x="9344495" y="3534206"/>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6" name="Oval 105"/>
          <p:cNvSpPr/>
          <p:nvPr/>
        </p:nvSpPr>
        <p:spPr>
          <a:xfrm>
            <a:off x="8413206" y="3552183"/>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080" name="Picture 8" descr="שירות בתי הסוהר"/>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735020" y="3529338"/>
            <a:ext cx="510584" cy="510584"/>
          </a:xfrm>
          <a:prstGeom prst="ellipse">
            <a:avLst/>
          </a:prstGeom>
          <a:noFill/>
          <a:extLst>
            <a:ext uri="{909E8E84-426E-40DD-AFC4-6F175D3DCCD1}">
              <a14:hiddenFill xmlns:a14="http://schemas.microsoft.com/office/drawing/2010/main">
                <a:solidFill>
                  <a:srgbClr val="FFFFFF"/>
                </a:solidFill>
              </a14:hiddenFill>
            </a:ext>
          </a:extLst>
        </p:spPr>
      </p:pic>
      <p:pic>
        <p:nvPicPr>
          <p:cNvPr id="108" name="תמונה 1"/>
          <p:cNvPicPr/>
          <p:nvPr/>
        </p:nvPicPr>
        <p:blipFill rotWithShape="1">
          <a:blip r:embed="rId13" cstate="print">
            <a:extLst>
              <a:ext uri="{28A0092B-C50C-407E-A947-70E740481C1C}">
                <a14:useLocalDpi xmlns:a14="http://schemas.microsoft.com/office/drawing/2010/main" val="0"/>
              </a:ext>
            </a:extLst>
          </a:blip>
          <a:srcRect l="36639" t="16089" r="36639" b="44547"/>
          <a:stretch/>
        </p:blipFill>
        <p:spPr>
          <a:xfrm>
            <a:off x="8289348" y="3547285"/>
            <a:ext cx="708069" cy="475930"/>
          </a:xfrm>
          <a:prstGeom prst="ellipse">
            <a:avLst/>
          </a:prstGeom>
        </p:spPr>
      </p:pic>
      <p:pic>
        <p:nvPicPr>
          <p:cNvPr id="110" name="Picture 10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8820" y="3427745"/>
            <a:ext cx="873179" cy="803878"/>
          </a:xfrm>
          <a:prstGeom prst="rect">
            <a:avLst/>
          </a:prstGeom>
        </p:spPr>
      </p:pic>
      <p:sp>
        <p:nvSpPr>
          <p:cNvPr id="111" name="Oval 110"/>
          <p:cNvSpPr/>
          <p:nvPr/>
        </p:nvSpPr>
        <p:spPr>
          <a:xfrm>
            <a:off x="4647357" y="3585526"/>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074" name="Picture 2" descr="הרשות לפיתוח והתיישבות הבדואים בנגב"/>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73038" y="3512208"/>
            <a:ext cx="670686" cy="670687"/>
          </a:xfrm>
          <a:prstGeom prst="ellipse">
            <a:avLst/>
          </a:prstGeom>
          <a:noFill/>
          <a:extLst>
            <a:ext uri="{909E8E84-426E-40DD-AFC4-6F175D3DCCD1}">
              <a14:hiddenFill xmlns:a14="http://schemas.microsoft.com/office/drawing/2010/main">
                <a:solidFill>
                  <a:srgbClr val="FFFFFF"/>
                </a:solidFill>
              </a14:hiddenFill>
            </a:ext>
          </a:extLst>
        </p:spPr>
      </p:pic>
      <p:pic>
        <p:nvPicPr>
          <p:cNvPr id="113" name="Picture 1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6294" y="3414838"/>
            <a:ext cx="873179" cy="803878"/>
          </a:xfrm>
          <a:prstGeom prst="rect">
            <a:avLst/>
          </a:prstGeom>
        </p:spPr>
      </p:pic>
      <p:sp>
        <p:nvSpPr>
          <p:cNvPr id="114" name="Oval 113"/>
          <p:cNvSpPr/>
          <p:nvPr/>
        </p:nvSpPr>
        <p:spPr>
          <a:xfrm>
            <a:off x="5839380" y="3562850"/>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078" name="Picture 6" descr="הרשות הארצית לתחבורה ציבורית"/>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755822" y="3456159"/>
            <a:ext cx="721841" cy="721842"/>
          </a:xfrm>
          <a:prstGeom prst="ellipse">
            <a:avLst/>
          </a:prstGeom>
          <a:noFill/>
          <a:extLst>
            <a:ext uri="{909E8E84-426E-40DD-AFC4-6F175D3DCCD1}">
              <a14:hiddenFill xmlns:a14="http://schemas.microsoft.com/office/drawing/2010/main">
                <a:solidFill>
                  <a:srgbClr val="FFFFFF"/>
                </a:solidFill>
              </a14:hiddenFill>
            </a:ext>
          </a:extLst>
        </p:spPr>
      </p:pic>
      <p:grpSp>
        <p:nvGrpSpPr>
          <p:cNvPr id="115" name="Group 114"/>
          <p:cNvGrpSpPr/>
          <p:nvPr/>
        </p:nvGrpSpPr>
        <p:grpSpPr>
          <a:xfrm>
            <a:off x="3807143" y="1487082"/>
            <a:ext cx="934216" cy="1010879"/>
            <a:chOff x="6896541" y="2965643"/>
            <a:chExt cx="988714" cy="1069849"/>
          </a:xfrm>
        </p:grpSpPr>
        <p:pic>
          <p:nvPicPr>
            <p:cNvPr id="116" name="Picture 1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8840" y="2965643"/>
              <a:ext cx="924116" cy="850773"/>
            </a:xfrm>
            <a:prstGeom prst="rect">
              <a:avLst/>
            </a:prstGeom>
          </p:spPr>
        </p:pic>
        <p:sp>
          <p:nvSpPr>
            <p:cNvPr id="117" name="כותרת 1"/>
            <p:cNvSpPr txBox="1">
              <a:spLocks/>
            </p:cNvSpPr>
            <p:nvPr/>
          </p:nvSpPr>
          <p:spPr>
            <a:xfrm>
              <a:off x="6896541" y="3780060"/>
              <a:ext cx="988714" cy="255432"/>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מדע</a:t>
              </a:r>
            </a:p>
            <a:p>
              <a:pPr algn="ctr"/>
              <a:r>
                <a:rPr lang="he-IL" sz="1400" dirty="0" smtClean="0">
                  <a:solidFill>
                    <a:schemeClr val="accent1">
                      <a:lumMod val="50000"/>
                    </a:schemeClr>
                  </a:solidFill>
                  <a:cs typeface="+mn-cs"/>
                </a:rPr>
                <a:t>וטכנולוגיה</a:t>
              </a:r>
              <a:endParaRPr lang="he-IL" sz="1400" dirty="0">
                <a:solidFill>
                  <a:schemeClr val="accent1">
                    <a:lumMod val="50000"/>
                  </a:schemeClr>
                </a:solidFill>
                <a:cs typeface="+mn-cs"/>
              </a:endParaRPr>
            </a:p>
          </p:txBody>
        </p:sp>
      </p:grpSp>
      <p:grpSp>
        <p:nvGrpSpPr>
          <p:cNvPr id="118" name="Group 117"/>
          <p:cNvGrpSpPr/>
          <p:nvPr/>
        </p:nvGrpSpPr>
        <p:grpSpPr>
          <a:xfrm>
            <a:off x="2574775" y="1429982"/>
            <a:ext cx="1066342" cy="1111087"/>
            <a:chOff x="6010981" y="2895715"/>
            <a:chExt cx="1128548" cy="1175903"/>
          </a:xfrm>
        </p:grpSpPr>
        <p:pic>
          <p:nvPicPr>
            <p:cNvPr id="119" name="Picture 11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114514" y="2895715"/>
              <a:ext cx="925830" cy="925830"/>
            </a:xfrm>
            <a:prstGeom prst="rect">
              <a:avLst/>
            </a:prstGeom>
          </p:spPr>
        </p:pic>
        <p:sp>
          <p:nvSpPr>
            <p:cNvPr id="120" name="כותרת 1"/>
            <p:cNvSpPr txBox="1">
              <a:spLocks/>
            </p:cNvSpPr>
            <p:nvPr/>
          </p:nvSpPr>
          <p:spPr>
            <a:xfrm>
              <a:off x="6010981" y="3780060"/>
              <a:ext cx="1128548" cy="291558"/>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הנהלת</a:t>
              </a:r>
            </a:p>
            <a:p>
              <a:pPr algn="ctr"/>
              <a:r>
                <a:rPr lang="he-IL" sz="1400" dirty="0" smtClean="0">
                  <a:solidFill>
                    <a:schemeClr val="accent1">
                      <a:lumMod val="50000"/>
                    </a:schemeClr>
                  </a:solidFill>
                  <a:cs typeface="+mn-cs"/>
                </a:rPr>
                <a:t>בתי המשפט</a:t>
              </a:r>
              <a:endParaRPr lang="he-IL" sz="1400" dirty="0">
                <a:solidFill>
                  <a:schemeClr val="accent1">
                    <a:lumMod val="50000"/>
                  </a:schemeClr>
                </a:solidFill>
                <a:cs typeface="+mn-cs"/>
              </a:endParaRPr>
            </a:p>
          </p:txBody>
        </p:sp>
      </p:grpSp>
      <p:sp>
        <p:nvSpPr>
          <p:cNvPr id="121" name="Oval 120"/>
          <p:cNvSpPr/>
          <p:nvPr/>
        </p:nvSpPr>
        <p:spPr>
          <a:xfrm>
            <a:off x="5706173" y="5627716"/>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084" name="Picture 12" descr="https://www.gov.il/OfficeLogo/civil_service_commission.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685713" y="5629402"/>
            <a:ext cx="470323" cy="470324"/>
          </a:xfrm>
          <a:prstGeom prst="ellipse">
            <a:avLst/>
          </a:prstGeom>
          <a:noFill/>
          <a:extLst>
            <a:ext uri="{909E8E84-426E-40DD-AFC4-6F175D3DCCD1}">
              <a14:hiddenFill xmlns:a14="http://schemas.microsoft.com/office/drawing/2010/main">
                <a:solidFill>
                  <a:srgbClr val="FFFFFF"/>
                </a:solidFill>
              </a14:hiddenFill>
            </a:ext>
          </a:extLst>
        </p:spPr>
      </p:pic>
      <p:pic>
        <p:nvPicPr>
          <p:cNvPr id="101" name="Picture 10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6291" y="5515133"/>
            <a:ext cx="873179" cy="803878"/>
          </a:xfrm>
          <a:prstGeom prst="rect">
            <a:avLst/>
          </a:prstGeom>
        </p:spPr>
      </p:pic>
      <p:sp>
        <p:nvSpPr>
          <p:cNvPr id="103" name="כותרת 1"/>
          <p:cNvSpPr txBox="1">
            <a:spLocks/>
          </p:cNvSpPr>
          <p:nvPr/>
        </p:nvSpPr>
        <p:spPr>
          <a:xfrm>
            <a:off x="2876847" y="6335636"/>
            <a:ext cx="1551113" cy="42045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משרד העלייה והקליטה</a:t>
            </a:r>
          </a:p>
          <a:p>
            <a:pPr algn="ctr"/>
            <a:endParaRPr lang="he-IL" sz="1400" dirty="0">
              <a:solidFill>
                <a:schemeClr val="accent1">
                  <a:lumMod val="50000"/>
                </a:schemeClr>
              </a:solidFill>
              <a:cs typeface="+mn-cs"/>
            </a:endParaRPr>
          </a:p>
        </p:txBody>
      </p:sp>
      <p:sp>
        <p:nvSpPr>
          <p:cNvPr id="107" name="Oval 106"/>
          <p:cNvSpPr/>
          <p:nvPr/>
        </p:nvSpPr>
        <p:spPr>
          <a:xfrm>
            <a:off x="3412425" y="5691134"/>
            <a:ext cx="490962" cy="507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10" name="Picture 2" descr="&#10;   משרד העלייה והקליטה&#10;   "/>
          <p:cNvPicPr>
            <a:picLocks noChangeAspect="1" noChangeArrowheads="1"/>
          </p:cNvPicPr>
          <p:nvPr/>
        </p:nvPicPr>
        <p:blipFill rotWithShape="1">
          <a:blip r:embed="rId18">
            <a:extLst>
              <a:ext uri="{28A0092B-C50C-407E-A947-70E740481C1C}">
                <a14:useLocalDpi xmlns:a14="http://schemas.microsoft.com/office/drawing/2010/main" val="0"/>
              </a:ext>
            </a:extLst>
          </a:blip>
          <a:srcRect l="55590" r="19475"/>
          <a:stretch/>
        </p:blipFill>
        <p:spPr bwMode="auto">
          <a:xfrm>
            <a:off x="3375069" y="5621723"/>
            <a:ext cx="619038" cy="587401"/>
          </a:xfrm>
          <a:prstGeom prst="ellipse">
            <a:avLst/>
          </a:prstGeom>
          <a:noFill/>
          <a:extLst>
            <a:ext uri="{909E8E84-426E-40DD-AFC4-6F175D3DCCD1}">
              <a14:hiddenFill xmlns:a14="http://schemas.microsoft.com/office/drawing/2010/main">
                <a:solidFill>
                  <a:srgbClr val="FFFFFF"/>
                </a:solidFill>
              </a14:hiddenFill>
            </a:ext>
          </a:extLst>
        </p:spPr>
      </p:pic>
      <p:sp>
        <p:nvSpPr>
          <p:cNvPr id="92" name="כותרת 1"/>
          <p:cNvSpPr txBox="1">
            <a:spLocks/>
          </p:cNvSpPr>
          <p:nvPr/>
        </p:nvSpPr>
        <p:spPr>
          <a:xfrm>
            <a:off x="1703213" y="4236453"/>
            <a:ext cx="1149358" cy="199661"/>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smtClean="0">
                <a:solidFill>
                  <a:schemeClr val="accent1">
                    <a:lumMod val="50000"/>
                  </a:schemeClr>
                </a:solidFill>
                <a:cs typeface="+mn-cs"/>
              </a:rPr>
              <a:t>הרשות הלאומית להגנה בסייבר</a:t>
            </a:r>
            <a:endParaRPr lang="he-IL" sz="1400" dirty="0">
              <a:solidFill>
                <a:schemeClr val="accent1">
                  <a:lumMod val="50000"/>
                </a:schemeClr>
              </a:solidFill>
              <a:cs typeface="+mn-cs"/>
            </a:endParaRPr>
          </a:p>
        </p:txBody>
      </p:sp>
      <p:grpSp>
        <p:nvGrpSpPr>
          <p:cNvPr id="98" name="Group 97"/>
          <p:cNvGrpSpPr/>
          <p:nvPr/>
        </p:nvGrpSpPr>
        <p:grpSpPr>
          <a:xfrm>
            <a:off x="1966115" y="5544636"/>
            <a:ext cx="939443" cy="1043578"/>
            <a:chOff x="6215659" y="5352654"/>
            <a:chExt cx="939443" cy="1043578"/>
          </a:xfrm>
        </p:grpSpPr>
        <p:grpSp>
          <p:nvGrpSpPr>
            <p:cNvPr id="112" name="Group 111"/>
            <p:cNvGrpSpPr/>
            <p:nvPr/>
          </p:nvGrpSpPr>
          <p:grpSpPr>
            <a:xfrm>
              <a:off x="6254052" y="5352654"/>
              <a:ext cx="813699" cy="772146"/>
              <a:chOff x="3538557" y="5635122"/>
              <a:chExt cx="813699" cy="772146"/>
            </a:xfrm>
          </p:grpSpPr>
          <p:sp>
            <p:nvSpPr>
              <p:cNvPr id="123" name="כותרת 1"/>
              <p:cNvSpPr txBox="1">
                <a:spLocks/>
              </p:cNvSpPr>
              <p:nvPr/>
            </p:nvSpPr>
            <p:spPr>
              <a:xfrm>
                <a:off x="3538557" y="6146849"/>
                <a:ext cx="616453" cy="26041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100" dirty="0" smtClean="0">
                    <a:solidFill>
                      <a:schemeClr val="accent1">
                        <a:lumMod val="50000"/>
                      </a:schemeClr>
                    </a:solidFill>
                    <a:cs typeface="+mn-cs"/>
                  </a:rPr>
                  <a:t>משטרה</a:t>
                </a:r>
              </a:p>
              <a:p>
                <a:pPr algn="ctr"/>
                <a:endParaRPr lang="he-IL" sz="1100" dirty="0">
                  <a:solidFill>
                    <a:schemeClr val="accent1">
                      <a:lumMod val="50000"/>
                    </a:schemeClr>
                  </a:solidFill>
                  <a:cs typeface="+mn-cs"/>
                </a:endParaRPr>
              </a:p>
            </p:txBody>
          </p:sp>
          <p:pic>
            <p:nvPicPr>
              <p:cNvPr id="124" name="Picture 123"/>
              <p:cNvPicPr>
                <a:picLocks noChangeAspect="1"/>
              </p:cNvPicPr>
              <p:nvPr/>
            </p:nvPicPr>
            <p:blipFill>
              <a:blip r:embed="rId19"/>
              <a:stretch>
                <a:fillRect/>
              </a:stretch>
            </p:blipFill>
            <p:spPr>
              <a:xfrm>
                <a:off x="3587516" y="5635122"/>
                <a:ext cx="764740" cy="766534"/>
              </a:xfrm>
              <a:prstGeom prst="rect">
                <a:avLst/>
              </a:prstGeom>
            </p:spPr>
          </p:pic>
        </p:grpSp>
        <p:sp>
          <p:nvSpPr>
            <p:cNvPr id="122" name="כותרת 1"/>
            <p:cNvSpPr txBox="1">
              <a:spLocks/>
            </p:cNvSpPr>
            <p:nvPr/>
          </p:nvSpPr>
          <p:spPr>
            <a:xfrm>
              <a:off x="6215659" y="6135813"/>
              <a:ext cx="939443" cy="260419"/>
            </a:xfrm>
            <a:prstGeom prst="rect">
              <a:avLst/>
            </a:prstGeom>
          </p:spPr>
          <p:txBody>
            <a:bodyP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he-IL" sz="1400" dirty="0">
                  <a:solidFill>
                    <a:schemeClr val="accent1">
                      <a:lumMod val="50000"/>
                    </a:schemeClr>
                  </a:solidFill>
                  <a:cs typeface="+mn-cs"/>
                </a:rPr>
                <a:t>משטרה</a:t>
              </a:r>
            </a:p>
          </p:txBody>
        </p:sp>
      </p:grpSp>
    </p:spTree>
    <p:extLst>
      <p:ext uri="{BB962C8B-B14F-4D97-AF65-F5344CB8AC3E}">
        <p14:creationId xmlns:p14="http://schemas.microsoft.com/office/powerpoint/2010/main" val="1878317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 y="0"/>
            <a:ext cx="12192001" cy="7387519"/>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grpSp>
        <p:nvGrpSpPr>
          <p:cNvPr id="93" name="Group 92"/>
          <p:cNvGrpSpPr/>
          <p:nvPr/>
        </p:nvGrpSpPr>
        <p:grpSpPr>
          <a:xfrm>
            <a:off x="-969310" y="936808"/>
            <a:ext cx="5624769" cy="517829"/>
            <a:chOff x="4596253" y="920592"/>
            <a:chExt cx="2903138" cy="1325837"/>
          </a:xfrm>
        </p:grpSpPr>
        <p:sp>
          <p:nvSpPr>
            <p:cNvPr id="94" name="Rectangle 93"/>
            <p:cNvSpPr/>
            <p:nvPr/>
          </p:nvSpPr>
          <p:spPr>
            <a:xfrm>
              <a:off x="5131202" y="937644"/>
              <a:ext cx="2368189" cy="1308785"/>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400" dirty="0"/>
            </a:p>
          </p:txBody>
        </p:sp>
        <p:sp>
          <p:nvSpPr>
            <p:cNvPr id="95" name="Shape 57"/>
            <p:cNvSpPr txBox="1"/>
            <p:nvPr/>
          </p:nvSpPr>
          <p:spPr>
            <a:xfrm>
              <a:off x="4596253" y="920592"/>
              <a:ext cx="2221234" cy="1034633"/>
            </a:xfrm>
            <a:prstGeom prst="rect">
              <a:avLst/>
            </a:prstGeom>
          </p:spPr>
          <p:txBody>
            <a:bodyPr lIns="91425" tIns="91425" rIns="91425" bIns="91425" anchor="t" anchorCtr="0">
              <a:noAutofit/>
            </a:bodyPr>
            <a:lstStyle/>
            <a:p>
              <a:pPr lvl="0" algn="r" rtl="1"/>
              <a:r>
                <a:rPr lang="en-US" sz="2000" dirty="0" smtClean="0">
                  <a:solidFill>
                    <a:srgbClr val="013BA6"/>
                  </a:solidFill>
                  <a:latin typeface="+mj-lt"/>
                  <a:ea typeface="+mj-ea"/>
                  <a:sym typeface="Calibri"/>
                </a:rPr>
                <a:t>Business To Government</a:t>
              </a:r>
              <a:endParaRPr lang="en" sz="2000" dirty="0">
                <a:solidFill>
                  <a:srgbClr val="013BA6"/>
                </a:solidFill>
                <a:latin typeface="+mj-lt"/>
                <a:ea typeface="+mj-ea"/>
                <a:sym typeface="Calibri"/>
              </a:endParaRPr>
            </a:p>
          </p:txBody>
        </p:sp>
      </p:grpSp>
      <p:grpSp>
        <p:nvGrpSpPr>
          <p:cNvPr id="107" name="Group 106"/>
          <p:cNvGrpSpPr/>
          <p:nvPr/>
        </p:nvGrpSpPr>
        <p:grpSpPr>
          <a:xfrm>
            <a:off x="2866052" y="160494"/>
            <a:ext cx="4267338" cy="4267338"/>
            <a:chOff x="4582456" y="141729"/>
            <a:chExt cx="4351408" cy="4351408"/>
          </a:xfrm>
        </p:grpSpPr>
        <p:sp>
          <p:nvSpPr>
            <p:cNvPr id="106" name="Oval 105"/>
            <p:cNvSpPr/>
            <p:nvPr/>
          </p:nvSpPr>
          <p:spPr>
            <a:xfrm>
              <a:off x="5211555" y="418596"/>
              <a:ext cx="3203639" cy="2756943"/>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nvGrpSpPr>
            <p:cNvPr id="52" name="Group 51"/>
            <p:cNvGrpSpPr/>
            <p:nvPr/>
          </p:nvGrpSpPr>
          <p:grpSpPr>
            <a:xfrm>
              <a:off x="4582456" y="141729"/>
              <a:ext cx="4351408" cy="4351408"/>
              <a:chOff x="4582456" y="141729"/>
              <a:chExt cx="4351408" cy="4351408"/>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2456" y="141729"/>
                <a:ext cx="4351408" cy="4351408"/>
              </a:xfrm>
              <a:prstGeom prst="rect">
                <a:avLst/>
              </a:prstGeom>
              <a:noFill/>
              <a:ln>
                <a:noFill/>
              </a:ln>
            </p:spPr>
          </p:pic>
          <p:sp>
            <p:nvSpPr>
              <p:cNvPr id="36" name="Shape 57"/>
              <p:cNvSpPr txBox="1"/>
              <p:nvPr/>
            </p:nvSpPr>
            <p:spPr>
              <a:xfrm>
                <a:off x="6270703" y="905611"/>
                <a:ext cx="920110" cy="546174"/>
              </a:xfrm>
              <a:prstGeom prst="rect">
                <a:avLst/>
              </a:prstGeom>
            </p:spPr>
            <p:txBody>
              <a:bodyPr lIns="91425" tIns="91425" rIns="91425" bIns="91425" anchor="t" anchorCtr="0">
                <a:noAutofit/>
              </a:bodyPr>
              <a:lstStyle/>
              <a:p>
                <a:pPr lvl="0" algn="r" rtl="1"/>
                <a:r>
                  <a:rPr lang="en-US" sz="2600" b="1" dirty="0" smtClean="0">
                    <a:solidFill>
                      <a:schemeClr val="bg2">
                        <a:lumMod val="10000"/>
                      </a:schemeClr>
                    </a:solidFill>
                    <a:latin typeface="Arial" panose="020B0604020202020204" pitchFamily="34" charset="0"/>
                    <a:ea typeface="+mj-ea"/>
                    <a:cs typeface="Arial" panose="020B0604020202020204" pitchFamily="34" charset="0"/>
                  </a:rPr>
                  <a:t>B2G</a:t>
                </a:r>
                <a:endParaRPr lang="he-IL" sz="2600" b="1" dirty="0">
                  <a:solidFill>
                    <a:schemeClr val="bg2">
                      <a:lumMod val="10000"/>
                    </a:schemeClr>
                  </a:solidFill>
                  <a:latin typeface="Arial" panose="020B0604020202020204" pitchFamily="34" charset="0"/>
                  <a:ea typeface="+mj-ea"/>
                  <a:cs typeface="Arial" panose="020B0604020202020204" pitchFamily="34" charset="0"/>
                </a:endParaRPr>
              </a:p>
            </p:txBody>
          </p:sp>
        </p:grpSp>
      </p:grpSp>
      <p:sp>
        <p:nvSpPr>
          <p:cNvPr id="21" name="Rectangle 20"/>
          <p:cNvSpPr/>
          <p:nvPr/>
        </p:nvSpPr>
        <p:spPr>
          <a:xfrm>
            <a:off x="-1" y="1504462"/>
            <a:ext cx="12192001" cy="3894577"/>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Content Placeholder 2"/>
          <p:cNvSpPr>
            <a:spLocks noGrp="1"/>
          </p:cNvSpPr>
          <p:nvPr>
            <p:ph idx="1"/>
          </p:nvPr>
        </p:nvSpPr>
        <p:spPr>
          <a:xfrm>
            <a:off x="2092423" y="-630548"/>
            <a:ext cx="7658811" cy="4351338"/>
          </a:xfrm>
        </p:spPr>
        <p:txBody>
          <a:bodyPr/>
          <a:lstStyle/>
          <a:p>
            <a:r>
              <a:rPr lang="he-IL" dirty="0" smtClean="0"/>
              <a:t>ממשלה כלפטפורמה – </a:t>
            </a:r>
            <a:r>
              <a:rPr lang="en-US" dirty="0" err="1" smtClean="0"/>
              <a:t>govrmement</a:t>
            </a:r>
            <a:r>
              <a:rPr lang="en-US" dirty="0" smtClean="0"/>
              <a:t> as a platform</a:t>
            </a:r>
            <a:endParaRPr lang="he-IL" dirty="0" smtClean="0"/>
          </a:p>
          <a:p>
            <a:endParaRPr lang="he-IL" dirty="0"/>
          </a:p>
        </p:txBody>
      </p:sp>
      <p:pic>
        <p:nvPicPr>
          <p:cNvPr id="70" name="Picture 69"/>
          <p:cNvPicPr>
            <a:picLocks noChangeAspect="1"/>
          </p:cNvPicPr>
          <p:nvPr/>
        </p:nvPicPr>
        <p:blipFill rotWithShape="1">
          <a:blip r:embed="rId4">
            <a:extLst>
              <a:ext uri="{28A0092B-C50C-407E-A947-70E740481C1C}">
                <a14:useLocalDpi xmlns:a14="http://schemas.microsoft.com/office/drawing/2010/main" val="0"/>
              </a:ext>
            </a:extLst>
          </a:blip>
          <a:srcRect t="26728" b="15912"/>
          <a:stretch/>
        </p:blipFill>
        <p:spPr>
          <a:xfrm>
            <a:off x="807257" y="1489721"/>
            <a:ext cx="7601269" cy="3924060"/>
          </a:xfrm>
          <a:prstGeom prst="rect">
            <a:avLst/>
          </a:prstGeom>
        </p:spPr>
      </p:pic>
      <p:pic>
        <p:nvPicPr>
          <p:cNvPr id="71" name="Picture 70"/>
          <p:cNvPicPr>
            <a:picLocks noChangeAspect="1"/>
          </p:cNvPicPr>
          <p:nvPr/>
        </p:nvPicPr>
        <p:blipFill rotWithShape="1">
          <a:blip r:embed="rId5">
            <a:extLst>
              <a:ext uri="{28A0092B-C50C-407E-A947-70E740481C1C}">
                <a14:useLocalDpi xmlns:a14="http://schemas.microsoft.com/office/drawing/2010/main" val="0"/>
              </a:ext>
            </a:extLst>
          </a:blip>
          <a:srcRect t="23555" b="17046"/>
          <a:stretch/>
        </p:blipFill>
        <p:spPr>
          <a:xfrm>
            <a:off x="820592" y="1306654"/>
            <a:ext cx="7601270" cy="4063631"/>
          </a:xfrm>
          <a:prstGeom prst="rect">
            <a:avLst/>
          </a:prstGeom>
        </p:spPr>
      </p:pic>
      <p:pic>
        <p:nvPicPr>
          <p:cNvPr id="72" name="Picture 71"/>
          <p:cNvPicPr>
            <a:picLocks noChangeAspect="1"/>
          </p:cNvPicPr>
          <p:nvPr/>
        </p:nvPicPr>
        <p:blipFill rotWithShape="1">
          <a:blip r:embed="rId6">
            <a:extLst>
              <a:ext uri="{28A0092B-C50C-407E-A947-70E740481C1C}">
                <a14:useLocalDpi xmlns:a14="http://schemas.microsoft.com/office/drawing/2010/main" val="0"/>
              </a:ext>
            </a:extLst>
          </a:blip>
          <a:srcRect t="26728" b="15912"/>
          <a:stretch/>
        </p:blipFill>
        <p:spPr>
          <a:xfrm>
            <a:off x="937085" y="1524805"/>
            <a:ext cx="7601269" cy="3924060"/>
          </a:xfrm>
          <a:prstGeom prst="rect">
            <a:avLst/>
          </a:prstGeom>
        </p:spPr>
      </p:pic>
      <p:pic>
        <p:nvPicPr>
          <p:cNvPr id="73" name="Picture 72"/>
          <p:cNvPicPr>
            <a:picLocks noChangeAspect="1"/>
          </p:cNvPicPr>
          <p:nvPr/>
        </p:nvPicPr>
        <p:blipFill rotWithShape="1">
          <a:blip r:embed="rId7">
            <a:extLst>
              <a:ext uri="{28A0092B-C50C-407E-A947-70E740481C1C}">
                <a14:useLocalDpi xmlns:a14="http://schemas.microsoft.com/office/drawing/2010/main" val="0"/>
              </a:ext>
            </a:extLst>
          </a:blip>
          <a:srcRect b="23157"/>
          <a:stretch/>
        </p:blipFill>
        <p:spPr>
          <a:xfrm>
            <a:off x="3250405" y="4764186"/>
            <a:ext cx="1130688" cy="620613"/>
          </a:xfrm>
          <a:prstGeom prst="rect">
            <a:avLst/>
          </a:prstGeom>
        </p:spPr>
      </p:pic>
      <p:grpSp>
        <p:nvGrpSpPr>
          <p:cNvPr id="76" name="Group 75"/>
          <p:cNvGrpSpPr/>
          <p:nvPr/>
        </p:nvGrpSpPr>
        <p:grpSpPr>
          <a:xfrm>
            <a:off x="5748584" y="2176387"/>
            <a:ext cx="4305643" cy="781390"/>
            <a:chOff x="5948182" y="2024314"/>
            <a:chExt cx="3781476" cy="1186798"/>
          </a:xfrm>
        </p:grpSpPr>
        <p:sp>
          <p:nvSpPr>
            <p:cNvPr id="74" name="Rectangle 73"/>
            <p:cNvSpPr/>
            <p:nvPr/>
          </p:nvSpPr>
          <p:spPr>
            <a:xfrm>
              <a:off x="6817159" y="2024314"/>
              <a:ext cx="2912499" cy="1186798"/>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600"/>
            </a:p>
          </p:txBody>
        </p:sp>
        <p:sp>
          <p:nvSpPr>
            <p:cNvPr id="75" name="Shape 57"/>
            <p:cNvSpPr txBox="1"/>
            <p:nvPr/>
          </p:nvSpPr>
          <p:spPr>
            <a:xfrm>
              <a:off x="5948182" y="2099374"/>
              <a:ext cx="3249452" cy="1034634"/>
            </a:xfrm>
            <a:prstGeom prst="rect">
              <a:avLst/>
            </a:prstGeom>
          </p:spPr>
          <p:txBody>
            <a:bodyPr lIns="91425" tIns="91425" rIns="91425" bIns="91425" anchor="t" anchorCtr="0">
              <a:noAutofit/>
            </a:bodyPr>
            <a:lstStyle/>
            <a:p>
              <a:pPr lvl="0" algn="r" rtl="1"/>
              <a:r>
                <a:rPr lang="he-IL" sz="2400" dirty="0">
                  <a:solidFill>
                    <a:srgbClr val="013BA6"/>
                  </a:solidFill>
                  <a:latin typeface="+mj-lt"/>
                  <a:ea typeface="+mj-ea"/>
                  <a:cs typeface="ReformaNarrow" pitchFamily="2" charset="-79"/>
                  <a:sym typeface="Calibri"/>
                </a:rPr>
                <a:t>פלטפורמה ממשלתית</a:t>
              </a:r>
              <a:endParaRPr lang="en" sz="2400" dirty="0">
                <a:solidFill>
                  <a:srgbClr val="013BA6"/>
                </a:solidFill>
                <a:latin typeface="+mj-lt"/>
                <a:ea typeface="+mj-ea"/>
                <a:cs typeface="ReformaNarrow" pitchFamily="2" charset="-79"/>
                <a:sym typeface="Calibri"/>
              </a:endParaRPr>
            </a:p>
          </p:txBody>
        </p:sp>
      </p:grpSp>
      <p:grpSp>
        <p:nvGrpSpPr>
          <p:cNvPr id="81" name="Group 80"/>
          <p:cNvGrpSpPr/>
          <p:nvPr/>
        </p:nvGrpSpPr>
        <p:grpSpPr>
          <a:xfrm>
            <a:off x="3877052" y="1433587"/>
            <a:ext cx="3939087" cy="634474"/>
            <a:chOff x="6123512" y="1710635"/>
            <a:chExt cx="3887641" cy="634474"/>
          </a:xfrm>
        </p:grpSpPr>
        <p:sp>
          <p:nvSpPr>
            <p:cNvPr id="80" name="Rectangle 79"/>
            <p:cNvSpPr/>
            <p:nvPr/>
          </p:nvSpPr>
          <p:spPr>
            <a:xfrm>
              <a:off x="6123512" y="1758222"/>
              <a:ext cx="3887641" cy="536032"/>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600"/>
            </a:p>
          </p:txBody>
        </p:sp>
        <p:sp>
          <p:nvSpPr>
            <p:cNvPr id="79" name="Shape 57"/>
            <p:cNvSpPr txBox="1"/>
            <p:nvPr/>
          </p:nvSpPr>
          <p:spPr>
            <a:xfrm>
              <a:off x="6154238" y="1710635"/>
              <a:ext cx="3273453" cy="634474"/>
            </a:xfrm>
            <a:prstGeom prst="rect">
              <a:avLst/>
            </a:prstGeom>
          </p:spPr>
          <p:txBody>
            <a:bodyPr lIns="91425" tIns="91425" rIns="91425" bIns="91425" anchor="t" anchorCtr="0">
              <a:noAutofit/>
            </a:bodyPr>
            <a:lstStyle/>
            <a:p>
              <a:pPr lvl="0" algn="r" rtl="1"/>
              <a:r>
                <a:rPr lang="he-IL" sz="2400" dirty="0" smtClean="0">
                  <a:solidFill>
                    <a:srgbClr val="013BA6"/>
                  </a:solidFill>
                  <a:latin typeface="+mj-lt"/>
                  <a:ea typeface="+mj-ea"/>
                  <a:cs typeface="ReformaNarrow" pitchFamily="2" charset="-79"/>
                  <a:sym typeface="Calibri"/>
                </a:rPr>
                <a:t>שער לאתרי הממשלה</a:t>
              </a:r>
              <a:endParaRPr lang="en" sz="2400" dirty="0">
                <a:solidFill>
                  <a:srgbClr val="013BA6"/>
                </a:solidFill>
                <a:latin typeface="+mj-lt"/>
                <a:ea typeface="+mj-ea"/>
                <a:cs typeface="ReformaNarrow" pitchFamily="2" charset="-79"/>
                <a:sym typeface="Calibri"/>
              </a:endParaRPr>
            </a:p>
          </p:txBody>
        </p:sp>
      </p:grpSp>
      <p:grpSp>
        <p:nvGrpSpPr>
          <p:cNvPr id="85" name="Group 84"/>
          <p:cNvGrpSpPr/>
          <p:nvPr/>
        </p:nvGrpSpPr>
        <p:grpSpPr>
          <a:xfrm>
            <a:off x="5163221" y="3881159"/>
            <a:ext cx="3352816" cy="634474"/>
            <a:chOff x="6694269" y="1690212"/>
            <a:chExt cx="3309026" cy="634474"/>
          </a:xfrm>
        </p:grpSpPr>
        <p:sp>
          <p:nvSpPr>
            <p:cNvPr id="86" name="Rectangle 85"/>
            <p:cNvSpPr/>
            <p:nvPr/>
          </p:nvSpPr>
          <p:spPr>
            <a:xfrm>
              <a:off x="8247781" y="1783491"/>
              <a:ext cx="1755514" cy="536032"/>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endParaRPr lang="he-IL"/>
            </a:p>
          </p:txBody>
        </p:sp>
        <p:sp>
          <p:nvSpPr>
            <p:cNvPr id="87" name="Shape 57"/>
            <p:cNvSpPr txBox="1"/>
            <p:nvPr/>
          </p:nvSpPr>
          <p:spPr>
            <a:xfrm>
              <a:off x="6694269" y="1690212"/>
              <a:ext cx="3273453" cy="634474"/>
            </a:xfrm>
            <a:prstGeom prst="rect">
              <a:avLst/>
            </a:prstGeom>
          </p:spPr>
          <p:txBody>
            <a:bodyPr lIns="91425" tIns="91425" rIns="91425" bIns="91425" anchor="t" anchorCtr="0">
              <a:noAutofit/>
            </a:bodyPr>
            <a:lstStyle/>
            <a:p>
              <a:pPr lvl="0" algn="r" rtl="1"/>
              <a:r>
                <a:rPr lang="he-IL" sz="2400" dirty="0">
                  <a:solidFill>
                    <a:srgbClr val="013BA6"/>
                  </a:solidFill>
                  <a:latin typeface="+mj-lt"/>
                  <a:ea typeface="+mj-ea"/>
                  <a:cs typeface="ReformaNarrow" pitchFamily="2" charset="-79"/>
                  <a:sym typeface="Calibri"/>
                </a:rPr>
                <a:t>ענן</a:t>
              </a:r>
              <a:r>
                <a:rPr lang="he-IL" sz="2800" dirty="0" smtClean="0">
                  <a:solidFill>
                    <a:srgbClr val="013BA6"/>
                  </a:solidFill>
                  <a:latin typeface="+mj-lt"/>
                  <a:ea typeface="+mj-ea"/>
                  <a:cs typeface="ReformaNarrow" pitchFamily="2" charset="-79"/>
                  <a:sym typeface="Calibri"/>
                </a:rPr>
                <a:t> </a:t>
              </a:r>
              <a:r>
                <a:rPr lang="he-IL" sz="2400" dirty="0">
                  <a:solidFill>
                    <a:srgbClr val="013BA6"/>
                  </a:solidFill>
                  <a:latin typeface="+mj-lt"/>
                  <a:ea typeface="+mj-ea"/>
                  <a:cs typeface="ReformaNarrow" pitchFamily="2" charset="-79"/>
                  <a:sym typeface="Calibri"/>
                </a:rPr>
                <a:t>ממשלתי</a:t>
              </a:r>
              <a:endParaRPr lang="en" sz="2400" dirty="0">
                <a:solidFill>
                  <a:srgbClr val="013BA6"/>
                </a:solidFill>
                <a:latin typeface="+mj-lt"/>
                <a:ea typeface="+mj-ea"/>
                <a:cs typeface="ReformaNarrow" pitchFamily="2" charset="-79"/>
                <a:sym typeface="Calibri"/>
              </a:endParaRPr>
            </a:p>
          </p:txBody>
        </p:sp>
      </p:grpSp>
      <p:grpSp>
        <p:nvGrpSpPr>
          <p:cNvPr id="88" name="Group 87"/>
          <p:cNvGrpSpPr/>
          <p:nvPr/>
        </p:nvGrpSpPr>
        <p:grpSpPr>
          <a:xfrm>
            <a:off x="2546219" y="5536136"/>
            <a:ext cx="4047077" cy="568122"/>
            <a:chOff x="4202791" y="786267"/>
            <a:chExt cx="3334056" cy="1301012"/>
          </a:xfrm>
        </p:grpSpPr>
        <p:sp>
          <p:nvSpPr>
            <p:cNvPr id="89" name="Rectangle 88"/>
            <p:cNvSpPr/>
            <p:nvPr/>
          </p:nvSpPr>
          <p:spPr>
            <a:xfrm>
              <a:off x="4624348" y="900482"/>
              <a:ext cx="2912499" cy="1186797"/>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600" dirty="0"/>
            </a:p>
          </p:txBody>
        </p:sp>
        <p:sp>
          <p:nvSpPr>
            <p:cNvPr id="90" name="Shape 57"/>
            <p:cNvSpPr txBox="1"/>
            <p:nvPr/>
          </p:nvSpPr>
          <p:spPr>
            <a:xfrm>
              <a:off x="4202791" y="786267"/>
              <a:ext cx="2772113" cy="1034634"/>
            </a:xfrm>
            <a:prstGeom prst="rect">
              <a:avLst/>
            </a:prstGeom>
          </p:spPr>
          <p:txBody>
            <a:bodyPr lIns="91425" tIns="91425" rIns="91425" bIns="91425" anchor="t" anchorCtr="0">
              <a:noAutofit/>
            </a:bodyPr>
            <a:lstStyle/>
            <a:p>
              <a:pPr lvl="0" algn="r" rtl="1"/>
              <a:r>
                <a:rPr lang="he-IL" sz="2400" dirty="0" smtClean="0">
                  <a:solidFill>
                    <a:srgbClr val="013BA6"/>
                  </a:solidFill>
                  <a:latin typeface="+mj-lt"/>
                  <a:ea typeface="+mj-ea"/>
                  <a:cs typeface="ReformaNarrow" pitchFamily="2" charset="-79"/>
                  <a:sym typeface="Calibri"/>
                </a:rPr>
                <a:t>מוקד שירות ממשלתי</a:t>
              </a:r>
              <a:endParaRPr lang="en" sz="2400" dirty="0">
                <a:solidFill>
                  <a:srgbClr val="013BA6"/>
                </a:solidFill>
                <a:latin typeface="+mj-lt"/>
                <a:ea typeface="+mj-ea"/>
                <a:cs typeface="ReformaNarrow" pitchFamily="2" charset="-79"/>
                <a:sym typeface="Calibri"/>
              </a:endParaRPr>
            </a:p>
          </p:txBody>
        </p:sp>
      </p:grpSp>
      <p:grpSp>
        <p:nvGrpSpPr>
          <p:cNvPr id="45" name="Group 44"/>
          <p:cNvGrpSpPr/>
          <p:nvPr/>
        </p:nvGrpSpPr>
        <p:grpSpPr>
          <a:xfrm>
            <a:off x="5846596" y="4361291"/>
            <a:ext cx="1998633" cy="1998633"/>
            <a:chOff x="9244506" y="3873183"/>
            <a:chExt cx="2525174" cy="2525174"/>
          </a:xfrm>
        </p:grpSpPr>
        <p:grpSp>
          <p:nvGrpSpPr>
            <p:cNvPr id="23" name="Group 22"/>
            <p:cNvGrpSpPr/>
            <p:nvPr/>
          </p:nvGrpSpPr>
          <p:grpSpPr>
            <a:xfrm>
              <a:off x="9244506" y="3873183"/>
              <a:ext cx="2525174" cy="2525174"/>
              <a:chOff x="13831273" y="5285907"/>
              <a:chExt cx="2787896" cy="2787896"/>
            </a:xfrm>
          </p:grpSpPr>
          <p:sp>
            <p:nvSpPr>
              <p:cNvPr id="22" name="Oval 21"/>
              <p:cNvSpPr/>
              <p:nvPr/>
            </p:nvSpPr>
            <p:spPr>
              <a:xfrm>
                <a:off x="14184581" y="5674132"/>
                <a:ext cx="2144270" cy="2144270"/>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60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31273" y="5285907"/>
                <a:ext cx="2787896" cy="2787896"/>
              </a:xfrm>
              <a:prstGeom prst="rect">
                <a:avLst/>
              </a:prstGeom>
              <a:noFill/>
              <a:ln>
                <a:noFill/>
              </a:ln>
            </p:spPr>
          </p:pic>
        </p:grpSp>
        <p:pic>
          <p:nvPicPr>
            <p:cNvPr id="38" name="Picture 37"/>
            <p:cNvPicPr>
              <a:picLocks noChangeAspect="1"/>
            </p:cNvPicPr>
            <p:nvPr/>
          </p:nvPicPr>
          <p:blipFill>
            <a:blip r:embed="rId8">
              <a:duotone>
                <a:prstClr val="black"/>
                <a:schemeClr val="accent3">
                  <a:tint val="45000"/>
                  <a:satMod val="400000"/>
                </a:schemeClr>
              </a:duotone>
            </a:blip>
            <a:stretch>
              <a:fillRect/>
            </a:stretch>
          </p:blipFill>
          <p:spPr>
            <a:xfrm>
              <a:off x="10190658" y="4785387"/>
              <a:ext cx="596667" cy="739221"/>
            </a:xfrm>
            <a:prstGeom prst="rect">
              <a:avLst/>
            </a:prstGeom>
          </p:spPr>
        </p:pic>
      </p:grpSp>
      <p:grpSp>
        <p:nvGrpSpPr>
          <p:cNvPr id="103" name="Group 102"/>
          <p:cNvGrpSpPr/>
          <p:nvPr/>
        </p:nvGrpSpPr>
        <p:grpSpPr>
          <a:xfrm>
            <a:off x="7963045" y="3701215"/>
            <a:ext cx="2203237" cy="1610669"/>
            <a:chOff x="7945150" y="3671256"/>
            <a:chExt cx="2203237" cy="1610669"/>
          </a:xfrm>
        </p:grpSpPr>
        <p:pic>
          <p:nvPicPr>
            <p:cNvPr id="12" name="Picture 11"/>
            <p:cNvPicPr>
              <a:picLocks noChangeAspect="1"/>
            </p:cNvPicPr>
            <p:nvPr/>
          </p:nvPicPr>
          <p:blipFill>
            <a:blip r:embed="rId9">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flipH="1">
              <a:off x="7945150" y="4702235"/>
              <a:ext cx="468301" cy="468301"/>
            </a:xfrm>
            <a:prstGeom prst="rect">
              <a:avLst/>
            </a:prstGeom>
          </p:spPr>
        </p:pic>
        <p:grpSp>
          <p:nvGrpSpPr>
            <p:cNvPr id="101" name="Group 100"/>
            <p:cNvGrpSpPr/>
            <p:nvPr/>
          </p:nvGrpSpPr>
          <p:grpSpPr>
            <a:xfrm>
              <a:off x="8537718" y="3671256"/>
              <a:ext cx="1610669" cy="1610669"/>
              <a:chOff x="7376126" y="-2091385"/>
              <a:chExt cx="1610669" cy="1610669"/>
            </a:xfrm>
          </p:grpSpPr>
          <p:sp>
            <p:nvSpPr>
              <p:cNvPr id="98" name="Oval 97"/>
              <p:cNvSpPr/>
              <p:nvPr/>
            </p:nvSpPr>
            <p:spPr>
              <a:xfrm>
                <a:off x="7510362" y="-1909688"/>
                <a:ext cx="1223679" cy="1251918"/>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t>0</a:t>
                </a:r>
                <a:endParaRPr lang="he-IL" dirty="0"/>
              </a:p>
            </p:txBody>
          </p:sp>
          <p:pic>
            <p:nvPicPr>
              <p:cNvPr id="99" name="Picture 98"/>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7376126" y="-2091385"/>
                <a:ext cx="1610669" cy="1610669"/>
              </a:xfrm>
              <a:prstGeom prst="rect">
                <a:avLst/>
              </a:prstGeom>
            </p:spPr>
          </p:pic>
          <p:pic>
            <p:nvPicPr>
              <p:cNvPr id="100" name="Picture 99"/>
              <p:cNvPicPr>
                <a:picLocks noChangeAspect="1"/>
              </p:cNvPicPr>
              <p:nvPr/>
            </p:nvPicPr>
            <p:blipFill>
              <a:blip r:embed="rId10" cstate="print">
                <a:duotone>
                  <a:prstClr val="black"/>
                  <a:schemeClr val="tx2">
                    <a:tint val="45000"/>
                    <a:satMod val="400000"/>
                  </a:schemeClr>
                </a:duotone>
                <a:extLst>
                  <a:ext uri="{BEBA8EAE-BF5A-486C-A8C5-ECC9F3942E4B}">
                    <a14:imgProps xmlns:a14="http://schemas.microsoft.com/office/drawing/2010/main">
                      <a14:imgLayer r:embed="rId11">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7644115" y="-1598202"/>
                <a:ext cx="973666" cy="558385"/>
              </a:xfrm>
              <a:prstGeom prst="rect">
                <a:avLst/>
              </a:prstGeom>
            </p:spPr>
          </p:pic>
        </p:grpSp>
      </p:grpSp>
      <p:grpSp>
        <p:nvGrpSpPr>
          <p:cNvPr id="82" name="Group 81"/>
          <p:cNvGrpSpPr/>
          <p:nvPr/>
        </p:nvGrpSpPr>
        <p:grpSpPr>
          <a:xfrm>
            <a:off x="8183358" y="3161166"/>
            <a:ext cx="2479189" cy="529894"/>
            <a:chOff x="5051931" y="1587169"/>
            <a:chExt cx="2479189" cy="529894"/>
          </a:xfrm>
        </p:grpSpPr>
        <p:sp>
          <p:nvSpPr>
            <p:cNvPr id="83" name="Rectangle 82"/>
            <p:cNvSpPr/>
            <p:nvPr/>
          </p:nvSpPr>
          <p:spPr>
            <a:xfrm>
              <a:off x="5178848" y="1672319"/>
              <a:ext cx="2352272" cy="441387"/>
            </a:xfrm>
            <a:prstGeom prst="rect">
              <a:avLst/>
            </a:prstGeom>
            <a:solidFill>
              <a:srgbClr val="F2F2F2"/>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endParaRPr lang="he-IL" sz="1600"/>
            </a:p>
          </p:txBody>
        </p:sp>
        <p:sp>
          <p:nvSpPr>
            <p:cNvPr id="84" name="Shape 57"/>
            <p:cNvSpPr txBox="1"/>
            <p:nvPr/>
          </p:nvSpPr>
          <p:spPr>
            <a:xfrm>
              <a:off x="5051931" y="1587169"/>
              <a:ext cx="2221234" cy="529894"/>
            </a:xfrm>
            <a:prstGeom prst="rect">
              <a:avLst/>
            </a:prstGeom>
          </p:spPr>
          <p:txBody>
            <a:bodyPr lIns="91425" tIns="91425" rIns="91425" bIns="91425" anchor="t" anchorCtr="0">
              <a:noAutofit/>
            </a:bodyPr>
            <a:lstStyle/>
            <a:p>
              <a:pPr lvl="0" algn="r" rtl="1"/>
              <a:r>
                <a:rPr lang="he-IL" sz="2400" dirty="0" smtClean="0">
                  <a:solidFill>
                    <a:srgbClr val="013BA6"/>
                  </a:solidFill>
                  <a:latin typeface="+mj-lt"/>
                  <a:ea typeface="+mj-ea"/>
                  <a:cs typeface="ReformaNarrow" pitchFamily="2" charset="-79"/>
                  <a:sym typeface="Calibri"/>
                </a:rPr>
                <a:t>הזדהות חכמה</a:t>
              </a:r>
              <a:endParaRPr lang="en" sz="2400" dirty="0">
                <a:solidFill>
                  <a:srgbClr val="013BA6"/>
                </a:solidFill>
                <a:latin typeface="+mj-lt"/>
                <a:ea typeface="+mj-ea"/>
                <a:cs typeface="ReformaNarrow" pitchFamily="2" charset="-79"/>
                <a:sym typeface="Calibri"/>
              </a:endParaRPr>
            </a:p>
          </p:txBody>
        </p:sp>
      </p:grpSp>
      <p:grpSp>
        <p:nvGrpSpPr>
          <p:cNvPr id="60" name="Group 59"/>
          <p:cNvGrpSpPr/>
          <p:nvPr/>
        </p:nvGrpSpPr>
        <p:grpSpPr>
          <a:xfrm>
            <a:off x="10211437" y="2839630"/>
            <a:ext cx="1628238" cy="1700718"/>
            <a:chOff x="10267194" y="2723641"/>
            <a:chExt cx="1628238" cy="1700718"/>
          </a:xfrm>
        </p:grpSpPr>
        <p:grpSp>
          <p:nvGrpSpPr>
            <p:cNvPr id="47" name="Group 46"/>
            <p:cNvGrpSpPr/>
            <p:nvPr/>
          </p:nvGrpSpPr>
          <p:grpSpPr>
            <a:xfrm>
              <a:off x="10525032" y="2723641"/>
              <a:ext cx="1370400" cy="1370400"/>
              <a:chOff x="10525032" y="2723641"/>
              <a:chExt cx="1370400" cy="1370400"/>
            </a:xfrm>
          </p:grpSpPr>
          <p:pic>
            <p:nvPicPr>
              <p:cNvPr id="5" name="Picture 4"/>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0525032" y="2723641"/>
                <a:ext cx="1370400" cy="1370400"/>
              </a:xfrm>
              <a:prstGeom prst="rect">
                <a:avLst/>
              </a:prstGeom>
            </p:spPr>
          </p:pic>
          <p:pic>
            <p:nvPicPr>
              <p:cNvPr id="40" name="Picture 14" descr="https://lh6.googleusercontent.com/jwD-XLSWYFTeuK3cdozVLdTVm8_xhjXAXxeqrDb0QhCElIB3kqnUWS_SLYu_pm9ukEFA-CuDFVpuxUSU6F_d0zaJ2E2nM-8rsR9Kr527fOAK3krlv9mj7gErgQgq">
                <a:hlinkClick r:id="" action="ppaction://noaction"/>
              </p:cNvPr>
              <p:cNvPicPr>
                <a:picLocks noChangeAspect="1" noChangeArrowheads="1"/>
              </p:cNvPicPr>
              <p:nvPr/>
            </p:nvPicPr>
            <p:blipFill>
              <a:blip r:embed="rId12">
                <a:duotone>
                  <a:prstClr val="black"/>
                  <a:schemeClr val="tx2">
                    <a:tint val="45000"/>
                    <a:satMod val="400000"/>
                  </a:schemeClr>
                </a:duotone>
              </a:blip>
              <a:srcRect/>
              <a:stretch>
                <a:fillRect/>
              </a:stretch>
            </p:blipFill>
            <p:spPr bwMode="auto">
              <a:xfrm>
                <a:off x="10914704" y="3126284"/>
                <a:ext cx="544865" cy="496043"/>
              </a:xfrm>
              <a:prstGeom prst="rect">
                <a:avLst/>
              </a:prstGeom>
              <a:noFill/>
            </p:spPr>
          </p:pic>
        </p:grpSp>
        <p:pic>
          <p:nvPicPr>
            <p:cNvPr id="58" name="Picture 57"/>
            <p:cNvPicPr>
              <a:picLocks noChangeAspect="1"/>
            </p:cNvPicPr>
            <p:nvPr/>
          </p:nvPicPr>
          <p:blipFill>
            <a:blip r:embed="rId9"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flipH="1">
              <a:off x="10267194" y="3964500"/>
              <a:ext cx="459859" cy="459859"/>
            </a:xfrm>
            <a:prstGeom prst="rect">
              <a:avLst/>
            </a:prstGeom>
          </p:spPr>
        </p:pic>
      </p:grpSp>
      <p:grpSp>
        <p:nvGrpSpPr>
          <p:cNvPr id="7" name="Group 6"/>
          <p:cNvGrpSpPr/>
          <p:nvPr/>
        </p:nvGrpSpPr>
        <p:grpSpPr>
          <a:xfrm>
            <a:off x="7187448" y="326887"/>
            <a:ext cx="2008043" cy="1837147"/>
            <a:chOff x="7187448" y="326887"/>
            <a:chExt cx="2008043" cy="1837147"/>
          </a:xfrm>
        </p:grpSpPr>
        <p:grpSp>
          <p:nvGrpSpPr>
            <p:cNvPr id="105" name="Group 104"/>
            <p:cNvGrpSpPr/>
            <p:nvPr/>
          </p:nvGrpSpPr>
          <p:grpSpPr>
            <a:xfrm>
              <a:off x="7187448" y="326887"/>
              <a:ext cx="2008043" cy="1837147"/>
              <a:chOff x="10087825" y="1124250"/>
              <a:chExt cx="1629703" cy="1629703"/>
            </a:xfrm>
          </p:grpSpPr>
          <p:sp>
            <p:nvSpPr>
              <p:cNvPr id="104" name="Oval 103"/>
              <p:cNvSpPr/>
              <p:nvPr/>
            </p:nvSpPr>
            <p:spPr>
              <a:xfrm>
                <a:off x="10302095" y="1315211"/>
                <a:ext cx="1262682" cy="1251207"/>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8" name="Picture 7"/>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0087825" y="1124250"/>
                <a:ext cx="1629703" cy="1629703"/>
              </a:xfrm>
              <a:prstGeom prst="rect">
                <a:avLst/>
              </a:prstGeom>
            </p:spPr>
          </p:pic>
        </p:grpSp>
        <p:pic>
          <p:nvPicPr>
            <p:cNvPr id="102" name="Picture 101"/>
            <p:cNvPicPr>
              <a:picLocks noChangeAspect="1"/>
            </p:cNvPicPr>
            <p:nvPr/>
          </p:nvPicPr>
          <p:blipFill>
            <a:blip r:embed="rId13"/>
            <a:stretch>
              <a:fillRect/>
            </a:stretch>
          </p:blipFill>
          <p:spPr>
            <a:xfrm>
              <a:off x="7699353" y="981208"/>
              <a:ext cx="917038" cy="498828"/>
            </a:xfrm>
            <a:prstGeom prst="rect">
              <a:avLst/>
            </a:prstGeom>
          </p:spPr>
        </p:pic>
      </p:grpSp>
      <p:grpSp>
        <p:nvGrpSpPr>
          <p:cNvPr id="4" name="Group 3"/>
          <p:cNvGrpSpPr/>
          <p:nvPr/>
        </p:nvGrpSpPr>
        <p:grpSpPr>
          <a:xfrm>
            <a:off x="167283" y="2869447"/>
            <a:ext cx="1115708" cy="1115708"/>
            <a:chOff x="-14196" y="2884800"/>
            <a:chExt cx="1115708" cy="1115708"/>
          </a:xfrm>
        </p:grpSpPr>
        <p:grpSp>
          <p:nvGrpSpPr>
            <p:cNvPr id="97" name="Group 96"/>
            <p:cNvGrpSpPr/>
            <p:nvPr/>
          </p:nvGrpSpPr>
          <p:grpSpPr>
            <a:xfrm flipH="1">
              <a:off x="-14196" y="2884800"/>
              <a:ext cx="1115708" cy="1115708"/>
              <a:chOff x="13831273" y="5285907"/>
              <a:chExt cx="2787896" cy="2787896"/>
            </a:xfrm>
          </p:grpSpPr>
          <p:sp>
            <p:nvSpPr>
              <p:cNvPr id="111" name="Oval 110"/>
              <p:cNvSpPr/>
              <p:nvPr/>
            </p:nvSpPr>
            <p:spPr>
              <a:xfrm>
                <a:off x="14184581" y="5674132"/>
                <a:ext cx="2144270" cy="2144270"/>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pic>
            <p:nvPicPr>
              <p:cNvPr id="112" name="Picture 111"/>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flipH="1">
                <a:off x="13831273" y="5285907"/>
                <a:ext cx="2787896" cy="2787896"/>
              </a:xfrm>
              <a:prstGeom prst="rect">
                <a:avLst/>
              </a:prstGeom>
              <a:noFill/>
              <a:ln>
                <a:noFill/>
              </a:ln>
            </p:spPr>
          </p:pic>
        </p:grpSp>
        <p:sp>
          <p:nvSpPr>
            <p:cNvPr id="113" name="Shape 57"/>
            <p:cNvSpPr txBox="1"/>
            <p:nvPr/>
          </p:nvSpPr>
          <p:spPr>
            <a:xfrm>
              <a:off x="43950" y="3191168"/>
              <a:ext cx="867414" cy="451801"/>
            </a:xfrm>
            <a:prstGeom prst="rect">
              <a:avLst/>
            </a:prstGeom>
          </p:spPr>
          <p:txBody>
            <a:bodyPr lIns="91425" tIns="91425" rIns="91425" bIns="91425" anchor="t" anchorCtr="0">
              <a:noAutofit/>
            </a:bodyPr>
            <a:lstStyle/>
            <a:p>
              <a:pPr lvl="0" algn="r" rtl="1"/>
              <a:r>
                <a:rPr lang="he-IL" sz="1600" dirty="0" smtClean="0">
                  <a:solidFill>
                    <a:srgbClr val="121212"/>
                  </a:solidFill>
                  <a:latin typeface="+mj-lt"/>
                  <a:ea typeface="+mj-ea"/>
                  <a:cs typeface="ReformaNarrow" pitchFamily="2" charset="-79"/>
                  <a:sym typeface="Calibri"/>
                </a:rPr>
                <a:t>משילות</a:t>
              </a:r>
              <a:endParaRPr lang="en" sz="1600" dirty="0">
                <a:solidFill>
                  <a:srgbClr val="121212"/>
                </a:solidFill>
                <a:latin typeface="+mj-lt"/>
                <a:ea typeface="+mj-ea"/>
                <a:cs typeface="ReformaNarrow" pitchFamily="2" charset="-79"/>
                <a:sym typeface="Calibri"/>
              </a:endParaRPr>
            </a:p>
          </p:txBody>
        </p:sp>
      </p:grpSp>
      <p:grpSp>
        <p:nvGrpSpPr>
          <p:cNvPr id="2" name="Group 1"/>
          <p:cNvGrpSpPr/>
          <p:nvPr/>
        </p:nvGrpSpPr>
        <p:grpSpPr>
          <a:xfrm>
            <a:off x="776719" y="1733724"/>
            <a:ext cx="1362210" cy="1362210"/>
            <a:chOff x="589602" y="1571268"/>
            <a:chExt cx="1520553" cy="1520553"/>
          </a:xfrm>
        </p:grpSpPr>
        <p:grpSp>
          <p:nvGrpSpPr>
            <p:cNvPr id="78" name="Group 77"/>
            <p:cNvGrpSpPr/>
            <p:nvPr/>
          </p:nvGrpSpPr>
          <p:grpSpPr>
            <a:xfrm>
              <a:off x="589602" y="1571268"/>
              <a:ext cx="1520553" cy="1520553"/>
              <a:chOff x="13831273" y="5285907"/>
              <a:chExt cx="2787896" cy="2787896"/>
            </a:xfrm>
          </p:grpSpPr>
          <p:sp>
            <p:nvSpPr>
              <p:cNvPr id="91" name="Oval 90"/>
              <p:cNvSpPr/>
              <p:nvPr/>
            </p:nvSpPr>
            <p:spPr>
              <a:xfrm>
                <a:off x="14184581" y="5674132"/>
                <a:ext cx="2144270" cy="2144270"/>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pic>
            <p:nvPicPr>
              <p:cNvPr id="92" name="Picture 91"/>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flipH="1">
                <a:off x="13831273" y="5285907"/>
                <a:ext cx="2787896" cy="2787896"/>
              </a:xfrm>
              <a:prstGeom prst="rect">
                <a:avLst/>
              </a:prstGeom>
              <a:noFill/>
              <a:ln>
                <a:noFill/>
              </a:ln>
            </p:spPr>
          </p:pic>
        </p:grpSp>
        <p:sp>
          <p:nvSpPr>
            <p:cNvPr id="114" name="Shape 57"/>
            <p:cNvSpPr txBox="1"/>
            <p:nvPr/>
          </p:nvSpPr>
          <p:spPr>
            <a:xfrm>
              <a:off x="667884" y="2051597"/>
              <a:ext cx="1197360" cy="451801"/>
            </a:xfrm>
            <a:prstGeom prst="rect">
              <a:avLst/>
            </a:prstGeom>
          </p:spPr>
          <p:txBody>
            <a:bodyPr lIns="91425" tIns="91425" rIns="91425" bIns="91425" anchor="t" anchorCtr="0">
              <a:noAutofit/>
            </a:bodyPr>
            <a:lstStyle/>
            <a:p>
              <a:pPr lvl="0" algn="r" rtl="1"/>
              <a:r>
                <a:rPr lang="he-IL" sz="1600" dirty="0" smtClean="0">
                  <a:solidFill>
                    <a:srgbClr val="121212"/>
                  </a:solidFill>
                  <a:latin typeface="+mj-lt"/>
                  <a:ea typeface="+mj-ea"/>
                  <a:cs typeface="ReformaNarrow" pitchFamily="2" charset="-79"/>
                  <a:sym typeface="Calibri"/>
                </a:rPr>
                <a:t>סטנדרטים</a:t>
              </a:r>
              <a:endParaRPr lang="en" sz="1600" dirty="0">
                <a:solidFill>
                  <a:srgbClr val="121212"/>
                </a:solidFill>
                <a:latin typeface="+mj-lt"/>
                <a:ea typeface="+mj-ea"/>
                <a:cs typeface="ReformaNarrow" pitchFamily="2" charset="-79"/>
                <a:sym typeface="Calibri"/>
              </a:endParaRPr>
            </a:p>
          </p:txBody>
        </p:sp>
      </p:grpSp>
      <p:grpSp>
        <p:nvGrpSpPr>
          <p:cNvPr id="6" name="Group 5"/>
          <p:cNvGrpSpPr/>
          <p:nvPr/>
        </p:nvGrpSpPr>
        <p:grpSpPr>
          <a:xfrm>
            <a:off x="551808" y="3874058"/>
            <a:ext cx="1367714" cy="1367714"/>
            <a:chOff x="374069" y="3925116"/>
            <a:chExt cx="1367714" cy="1367714"/>
          </a:xfrm>
        </p:grpSpPr>
        <p:grpSp>
          <p:nvGrpSpPr>
            <p:cNvPr id="67" name="Group 66"/>
            <p:cNvGrpSpPr/>
            <p:nvPr/>
          </p:nvGrpSpPr>
          <p:grpSpPr>
            <a:xfrm>
              <a:off x="374069" y="3925116"/>
              <a:ext cx="1367714" cy="1367714"/>
              <a:chOff x="13831273" y="5285907"/>
              <a:chExt cx="2787896" cy="2787896"/>
            </a:xfrm>
          </p:grpSpPr>
          <p:sp>
            <p:nvSpPr>
              <p:cNvPr id="69" name="Oval 68"/>
              <p:cNvSpPr/>
              <p:nvPr/>
            </p:nvSpPr>
            <p:spPr>
              <a:xfrm>
                <a:off x="14184581" y="5674132"/>
                <a:ext cx="2144270" cy="2144270"/>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400"/>
              </a:p>
            </p:txBody>
          </p:sp>
          <p:pic>
            <p:nvPicPr>
              <p:cNvPr id="77" name="Picture 76"/>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flipH="1">
                <a:off x="13831273" y="5285907"/>
                <a:ext cx="2787896" cy="2787896"/>
              </a:xfrm>
              <a:prstGeom prst="rect">
                <a:avLst/>
              </a:prstGeom>
              <a:noFill/>
              <a:ln>
                <a:noFill/>
              </a:ln>
            </p:spPr>
          </p:pic>
        </p:grpSp>
        <p:sp>
          <p:nvSpPr>
            <p:cNvPr id="115" name="Shape 57"/>
            <p:cNvSpPr txBox="1"/>
            <p:nvPr/>
          </p:nvSpPr>
          <p:spPr>
            <a:xfrm>
              <a:off x="455465" y="4270634"/>
              <a:ext cx="1197360" cy="451801"/>
            </a:xfrm>
            <a:prstGeom prst="rect">
              <a:avLst/>
            </a:prstGeom>
          </p:spPr>
          <p:txBody>
            <a:bodyPr lIns="91425" tIns="91425" rIns="91425" bIns="91425" anchor="t" anchorCtr="0">
              <a:noAutofit/>
            </a:bodyPr>
            <a:lstStyle/>
            <a:p>
              <a:pPr lvl="0" algn="ctr" rtl="1"/>
              <a:r>
                <a:rPr lang="he-IL" sz="1600" dirty="0" smtClean="0">
                  <a:solidFill>
                    <a:srgbClr val="121212"/>
                  </a:solidFill>
                  <a:latin typeface="+mj-lt"/>
                  <a:ea typeface="+mj-ea"/>
                  <a:cs typeface="ReformaNarrow" pitchFamily="2" charset="-79"/>
                  <a:sym typeface="Calibri"/>
                </a:rPr>
                <a:t>אבטחת</a:t>
              </a:r>
            </a:p>
            <a:p>
              <a:pPr lvl="0" algn="ctr" rtl="1"/>
              <a:r>
                <a:rPr lang="he-IL" sz="1600" dirty="0" smtClean="0">
                  <a:solidFill>
                    <a:srgbClr val="121212"/>
                  </a:solidFill>
                  <a:latin typeface="+mj-lt"/>
                  <a:ea typeface="+mj-ea"/>
                  <a:cs typeface="ReformaNarrow" pitchFamily="2" charset="-79"/>
                  <a:sym typeface="Calibri"/>
                </a:rPr>
                <a:t>מידע</a:t>
              </a:r>
              <a:endParaRPr lang="en" sz="1600" dirty="0">
                <a:solidFill>
                  <a:srgbClr val="121212"/>
                </a:solidFill>
                <a:latin typeface="+mj-lt"/>
                <a:ea typeface="+mj-ea"/>
                <a:cs typeface="ReformaNarrow" pitchFamily="2" charset="-79"/>
                <a:sym typeface="Calibri"/>
              </a:endParaRPr>
            </a:p>
          </p:txBody>
        </p:sp>
      </p:grpSp>
      <p:pic>
        <p:nvPicPr>
          <p:cNvPr id="116" name="Picture 115"/>
          <p:cNvPicPr>
            <a:picLocks noChangeAspect="1"/>
          </p:cNvPicPr>
          <p:nvPr/>
        </p:nvPicPr>
        <p:blipFill>
          <a:blip r:embed="rId9"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flipH="1">
            <a:off x="6687812" y="415274"/>
            <a:ext cx="566616" cy="518394"/>
          </a:xfrm>
          <a:prstGeom prst="rect">
            <a:avLst/>
          </a:prstGeom>
        </p:spPr>
      </p:pic>
      <p:grpSp>
        <p:nvGrpSpPr>
          <p:cNvPr id="9" name="Group 8"/>
          <p:cNvGrpSpPr/>
          <p:nvPr/>
        </p:nvGrpSpPr>
        <p:grpSpPr>
          <a:xfrm>
            <a:off x="8725622" y="1399947"/>
            <a:ext cx="2180950" cy="1519308"/>
            <a:chOff x="8725622" y="1399947"/>
            <a:chExt cx="2180950" cy="1519308"/>
          </a:xfrm>
        </p:grpSpPr>
        <p:grpSp>
          <p:nvGrpSpPr>
            <p:cNvPr id="108" name="Group 107"/>
            <p:cNvGrpSpPr/>
            <p:nvPr/>
          </p:nvGrpSpPr>
          <p:grpSpPr>
            <a:xfrm>
              <a:off x="9320313" y="1399947"/>
              <a:ext cx="1586259" cy="1519308"/>
              <a:chOff x="7070370" y="671955"/>
              <a:chExt cx="2084553" cy="2084553"/>
            </a:xfrm>
          </p:grpSpPr>
          <p:sp>
            <p:nvSpPr>
              <p:cNvPr id="109" name="Oval 108"/>
              <p:cNvSpPr/>
              <p:nvPr/>
            </p:nvSpPr>
            <p:spPr>
              <a:xfrm>
                <a:off x="7279037" y="873188"/>
                <a:ext cx="1589190" cy="1604262"/>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110" name="Picture 109"/>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flipH="1">
                <a:off x="7070370" y="671955"/>
                <a:ext cx="2084553" cy="2084553"/>
              </a:xfrm>
              <a:prstGeom prst="rect">
                <a:avLst/>
              </a:prstGeom>
            </p:spPr>
          </p:pic>
        </p:grpSp>
        <p:pic>
          <p:nvPicPr>
            <p:cNvPr id="118" name="Picture 117"/>
            <p:cNvPicPr>
              <a:picLocks noChangeAspect="1"/>
            </p:cNvPicPr>
            <p:nvPr/>
          </p:nvPicPr>
          <p:blipFill>
            <a:blip r:embed="rId14" cstate="print">
              <a:duotone>
                <a:prstClr val="black"/>
                <a:schemeClr val="accent3">
                  <a:tint val="45000"/>
                  <a:satMod val="400000"/>
                </a:schemeClr>
              </a:duotone>
              <a:extLst>
                <a:ext uri="{BEBA8EAE-BF5A-486C-A8C5-ECC9F3942E4B}">
                  <a14:imgProps xmlns:a14="http://schemas.microsoft.com/office/drawing/2010/main">
                    <a14:imgLayer r:embed="rId15">
                      <a14:imgEffect>
                        <a14:backgroundRemoval t="0" b="100000" l="0" r="100000">
                          <a14:foregroundMark x1="27160" y1="53254" x2="66255" y2="33728"/>
                          <a14:foregroundMark x1="79424" y1="44379" x2="93004" y2="2959"/>
                        </a14:backgroundRemoval>
                      </a14:imgEffect>
                    </a14:imgLayer>
                  </a14:imgProps>
                </a:ext>
                <a:ext uri="{28A0092B-C50C-407E-A947-70E740481C1C}">
                  <a14:useLocalDpi xmlns:a14="http://schemas.microsoft.com/office/drawing/2010/main" val="0"/>
                </a:ext>
              </a:extLst>
            </a:blip>
            <a:stretch>
              <a:fillRect/>
            </a:stretch>
          </p:blipFill>
          <p:spPr>
            <a:xfrm rot="21503808">
              <a:off x="9678498" y="1870630"/>
              <a:ext cx="597904" cy="415251"/>
            </a:xfrm>
            <a:prstGeom prst="rect">
              <a:avLst/>
            </a:prstGeom>
          </p:spPr>
        </p:pic>
        <p:pic>
          <p:nvPicPr>
            <p:cNvPr id="120" name="Picture 119"/>
            <p:cNvPicPr>
              <a:picLocks noChangeAspect="1"/>
            </p:cNvPicPr>
            <p:nvPr/>
          </p:nvPicPr>
          <p:blipFill>
            <a:blip r:embed="rId16"/>
            <a:stretch>
              <a:fillRect/>
            </a:stretch>
          </p:blipFill>
          <p:spPr>
            <a:xfrm>
              <a:off x="9941272" y="2310822"/>
              <a:ext cx="233855" cy="240996"/>
            </a:xfrm>
            <a:prstGeom prst="rect">
              <a:avLst/>
            </a:prstGeom>
          </p:spPr>
        </p:pic>
        <p:pic>
          <p:nvPicPr>
            <p:cNvPr id="121" name="Picture 120"/>
            <p:cNvPicPr>
              <a:picLocks noChangeAspect="1"/>
            </p:cNvPicPr>
            <p:nvPr/>
          </p:nvPicPr>
          <p:blipFill>
            <a:blip r:embed="rId16"/>
            <a:stretch>
              <a:fillRect/>
            </a:stretch>
          </p:blipFill>
          <p:spPr>
            <a:xfrm>
              <a:off x="10141247" y="2053368"/>
              <a:ext cx="385334" cy="397100"/>
            </a:xfrm>
            <a:prstGeom prst="rect">
              <a:avLst/>
            </a:prstGeom>
          </p:spPr>
        </p:pic>
        <p:pic>
          <p:nvPicPr>
            <p:cNvPr id="127" name="Picture 126"/>
            <p:cNvPicPr>
              <a:picLocks noChangeAspect="1"/>
            </p:cNvPicPr>
            <p:nvPr/>
          </p:nvPicPr>
          <p:blipFill>
            <a:blip r:embed="rId9"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flipH="1">
              <a:off x="8725622" y="2080257"/>
              <a:ext cx="349832" cy="320059"/>
            </a:xfrm>
            <a:prstGeom prst="rect">
              <a:avLst/>
            </a:prstGeom>
          </p:spPr>
        </p:pic>
      </p:grpSp>
      <p:sp>
        <p:nvSpPr>
          <p:cNvPr id="96" name="TextBox 95"/>
          <p:cNvSpPr txBox="1"/>
          <p:nvPr/>
        </p:nvSpPr>
        <p:spPr>
          <a:xfrm>
            <a:off x="9494418" y="8144"/>
            <a:ext cx="2638864" cy="707886"/>
          </a:xfrm>
          <a:prstGeom prst="rect">
            <a:avLst/>
          </a:prstGeom>
          <a:noFill/>
        </p:spPr>
        <p:txBody>
          <a:bodyPr wrap="none" rtlCol="1">
            <a:spAutoFit/>
          </a:bodyPr>
          <a:lstStyle/>
          <a:p>
            <a:pPr algn="r" rtl="1"/>
            <a:r>
              <a:rPr lang="he-IL" sz="4000" dirty="0" smtClean="0">
                <a:solidFill>
                  <a:srgbClr val="013BA6"/>
                </a:solidFill>
                <a:cs typeface="ReformaNarrow" pitchFamily="2" charset="-79"/>
              </a:rPr>
              <a:t>2016-2018</a:t>
            </a:r>
            <a:endParaRPr lang="he-IL" sz="4000" dirty="0">
              <a:solidFill>
                <a:srgbClr val="013BA6"/>
              </a:solidFill>
              <a:cs typeface="ReformaNarrow" pitchFamily="2" charset="-79"/>
            </a:endParaRPr>
          </a:p>
        </p:txBody>
      </p:sp>
      <p:sp>
        <p:nvSpPr>
          <p:cNvPr id="119" name="TextBox 118"/>
          <p:cNvSpPr txBox="1"/>
          <p:nvPr/>
        </p:nvSpPr>
        <p:spPr>
          <a:xfrm>
            <a:off x="7196461" y="548028"/>
            <a:ext cx="4545072" cy="477054"/>
          </a:xfrm>
          <a:prstGeom prst="rect">
            <a:avLst/>
          </a:prstGeom>
          <a:noFill/>
        </p:spPr>
        <p:txBody>
          <a:bodyPr wrap="square" rtlCol="1">
            <a:spAutoFit/>
          </a:bodyPr>
          <a:lstStyle/>
          <a:p>
            <a:pPr algn="r" rtl="1">
              <a:lnSpc>
                <a:spcPts val="3000"/>
              </a:lnSpc>
            </a:pPr>
            <a:r>
              <a:rPr lang="he-IL" sz="2400" dirty="0" smtClean="0">
                <a:solidFill>
                  <a:srgbClr val="121212"/>
                </a:solidFill>
                <a:cs typeface="ReformaNarrow" pitchFamily="2" charset="-79"/>
              </a:rPr>
              <a:t>אז מה עושים תכל'ס?</a:t>
            </a:r>
            <a:endParaRPr lang="he-IL" sz="2400" dirty="0">
              <a:solidFill>
                <a:srgbClr val="121212"/>
              </a:solidFill>
              <a:cs typeface="ReformaNarrow" pitchFamily="2" charset="-79"/>
            </a:endParaRPr>
          </a:p>
        </p:txBody>
      </p:sp>
    </p:spTree>
    <p:extLst>
      <p:ext uri="{BB962C8B-B14F-4D97-AF65-F5344CB8AC3E}">
        <p14:creationId xmlns:p14="http://schemas.microsoft.com/office/powerpoint/2010/main" val="33596457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22" presetClass="entr" presetSubtype="2" fill="hold" nodeType="withEffect">
                                  <p:stCondLst>
                                    <p:cond delay="0"/>
                                  </p:stCondLst>
                                  <p:childTnLst>
                                    <p:set>
                                      <p:cBhvr>
                                        <p:cTn id="9" dur="1" fill="hold">
                                          <p:stCondLst>
                                            <p:cond delay="0"/>
                                          </p:stCondLst>
                                        </p:cTn>
                                        <p:tgtEl>
                                          <p:spTgt spid="81"/>
                                        </p:tgtEl>
                                        <p:attrNameLst>
                                          <p:attrName>style.visibility</p:attrName>
                                        </p:attrNameLst>
                                      </p:cBhvr>
                                      <p:to>
                                        <p:strVal val="visible"/>
                                      </p:to>
                                    </p:set>
                                    <p:animEffect transition="in" filter="wipe(right)">
                                      <p:cBhvr>
                                        <p:cTn id="10" dur="500"/>
                                        <p:tgtEl>
                                          <p:spTgt spid="8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22" presetClass="entr" presetSubtype="2"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Effect transition="in" filter="wipe(right)">
                                      <p:cBhvr>
                                        <p:cTn id="18" dur="500"/>
                                        <p:tgtEl>
                                          <p:spTgt spid="76"/>
                                        </p:tgtEl>
                                      </p:cBhvr>
                                    </p:animEffect>
                                  </p:childTnLst>
                                </p:cTn>
                              </p:par>
                              <p:par>
                                <p:cTn id="19" presetID="10" presetClass="exit" presetSubtype="0" fill="hold" nodeType="withEffect">
                                  <p:stCondLst>
                                    <p:cond delay="0"/>
                                  </p:stCondLst>
                                  <p:childTnLst>
                                    <p:animEffect transition="out" filter="fade">
                                      <p:cBhvr>
                                        <p:cTn id="20" dur="500"/>
                                        <p:tgtEl>
                                          <p:spTgt spid="81"/>
                                        </p:tgtEl>
                                      </p:cBhvr>
                                    </p:animEffect>
                                    <p:set>
                                      <p:cBhvr>
                                        <p:cTn id="21" dur="1" fill="hold">
                                          <p:stCondLst>
                                            <p:cond delay="499"/>
                                          </p:stCondLst>
                                        </p:cTn>
                                        <p:tgtEl>
                                          <p:spTgt spid="81"/>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10" presetClass="exit" presetSubtype="0" fill="hold" nodeType="withEffect">
                                  <p:stCondLst>
                                    <p:cond delay="0"/>
                                  </p:stCondLst>
                                  <p:childTnLst>
                                    <p:animEffect transition="out" filter="fade">
                                      <p:cBhvr>
                                        <p:cTn id="28" dur="500"/>
                                        <p:tgtEl>
                                          <p:spTgt spid="76"/>
                                        </p:tgtEl>
                                      </p:cBhvr>
                                    </p:animEffect>
                                    <p:set>
                                      <p:cBhvr>
                                        <p:cTn id="29" dur="1" fill="hold">
                                          <p:stCondLst>
                                            <p:cond delay="499"/>
                                          </p:stCondLst>
                                        </p:cTn>
                                        <p:tgtEl>
                                          <p:spTgt spid="76"/>
                                        </p:tgtEl>
                                        <p:attrNameLst>
                                          <p:attrName>style.visibility</p:attrName>
                                        </p:attrNameLst>
                                      </p:cBhvr>
                                      <p:to>
                                        <p:strVal val="hidden"/>
                                      </p:to>
                                    </p:set>
                                  </p:childTnLst>
                                </p:cTn>
                              </p:par>
                              <p:par>
                                <p:cTn id="30" presetID="22" presetClass="entr" presetSubtype="2" fill="hold" nodeType="with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wipe(right)">
                                      <p:cBhvr>
                                        <p:cTn id="32" dur="500"/>
                                        <p:tgtEl>
                                          <p:spTgt spid="82"/>
                                        </p:tgtEl>
                                      </p:cBhvr>
                                    </p:animEffect>
                                  </p:childTnLst>
                                </p:cTn>
                              </p:par>
                              <p:par>
                                <p:cTn id="33" presetID="22" presetClass="entr" presetSubtype="2" fill="hold" nodeType="with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wipe(right)">
                                      <p:cBhvr>
                                        <p:cTn id="35" dur="500"/>
                                        <p:tgtEl>
                                          <p:spTgt spid="85"/>
                                        </p:tgtEl>
                                      </p:cBhvr>
                                    </p:animEffect>
                                  </p:childTnLst>
                                </p:cTn>
                              </p:par>
                              <p:par>
                                <p:cTn id="36" presetID="10" presetClass="entr" presetSubtype="0" fill="hold" nodeType="withEffect">
                                  <p:stCondLst>
                                    <p:cond delay="0"/>
                                  </p:stCondLst>
                                  <p:childTnLst>
                                    <p:set>
                                      <p:cBhvr>
                                        <p:cTn id="37" dur="1" fill="hold">
                                          <p:stCondLst>
                                            <p:cond delay="0"/>
                                          </p:stCondLst>
                                        </p:cTn>
                                        <p:tgtEl>
                                          <p:spTgt spid="103"/>
                                        </p:tgtEl>
                                        <p:attrNameLst>
                                          <p:attrName>style.visibility</p:attrName>
                                        </p:attrNameLst>
                                      </p:cBhvr>
                                      <p:to>
                                        <p:strVal val="visible"/>
                                      </p:to>
                                    </p:set>
                                    <p:animEffect transition="in" filter="fade">
                                      <p:cBhvr>
                                        <p:cTn id="38" dur="500"/>
                                        <p:tgtEl>
                                          <p:spTgt spid="10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par>
                                <p:cTn id="44" presetID="10" presetClass="entr" presetSubtype="0" fill="hold" nodeType="withEffect">
                                  <p:stCondLst>
                                    <p:cond delay="0"/>
                                  </p:stCondLst>
                                  <p:childTnLst>
                                    <p:set>
                                      <p:cBhvr>
                                        <p:cTn id="45" dur="1" fill="hold">
                                          <p:stCondLst>
                                            <p:cond delay="0"/>
                                          </p:stCondLst>
                                        </p:cTn>
                                        <p:tgtEl>
                                          <p:spTgt spid="116"/>
                                        </p:tgtEl>
                                        <p:attrNameLst>
                                          <p:attrName>style.visibility</p:attrName>
                                        </p:attrNameLst>
                                      </p:cBhvr>
                                      <p:to>
                                        <p:strVal val="visible"/>
                                      </p:to>
                                    </p:set>
                                    <p:animEffect transition="in" filter="fade">
                                      <p:cBhvr>
                                        <p:cTn id="46" dur="500"/>
                                        <p:tgtEl>
                                          <p:spTgt spid="116"/>
                                        </p:tgtEl>
                                      </p:cBhvr>
                                    </p:animEffect>
                                  </p:childTnLst>
                                </p:cTn>
                              </p:par>
                              <p:par>
                                <p:cTn id="47" presetID="10" presetClass="entr" presetSubtype="0" fill="hold" nodeType="withEffect">
                                  <p:stCondLst>
                                    <p:cond delay="0"/>
                                  </p:stCondLst>
                                  <p:childTnLst>
                                    <p:set>
                                      <p:cBhvr>
                                        <p:cTn id="48" dur="1" fill="hold">
                                          <p:stCondLst>
                                            <p:cond delay="0"/>
                                          </p:stCondLst>
                                        </p:cTn>
                                        <p:tgtEl>
                                          <p:spTgt spid="107"/>
                                        </p:tgtEl>
                                        <p:attrNameLst>
                                          <p:attrName>style.visibility</p:attrName>
                                        </p:attrNameLst>
                                      </p:cBhvr>
                                      <p:to>
                                        <p:strVal val="visible"/>
                                      </p:to>
                                    </p:set>
                                    <p:animEffect transition="in" filter="fade">
                                      <p:cBhvr>
                                        <p:cTn id="49" dur="500"/>
                                        <p:tgtEl>
                                          <p:spTgt spid="107"/>
                                        </p:tgtEl>
                                      </p:cBhvr>
                                    </p:animEffect>
                                  </p:childTnLst>
                                </p:cTn>
                              </p:par>
                              <p:par>
                                <p:cTn id="50" presetID="10" presetClass="exit" presetSubtype="0" fill="hold" nodeType="withEffect">
                                  <p:stCondLst>
                                    <p:cond delay="0"/>
                                  </p:stCondLst>
                                  <p:childTnLst>
                                    <p:animEffect transition="out" filter="fade">
                                      <p:cBhvr>
                                        <p:cTn id="51" dur="500"/>
                                        <p:tgtEl>
                                          <p:spTgt spid="82"/>
                                        </p:tgtEl>
                                      </p:cBhvr>
                                    </p:animEffect>
                                    <p:set>
                                      <p:cBhvr>
                                        <p:cTn id="52" dur="1" fill="hold">
                                          <p:stCondLst>
                                            <p:cond delay="499"/>
                                          </p:stCondLst>
                                        </p:cTn>
                                        <p:tgtEl>
                                          <p:spTgt spid="82"/>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85"/>
                                        </p:tgtEl>
                                      </p:cBhvr>
                                    </p:animEffect>
                                    <p:set>
                                      <p:cBhvr>
                                        <p:cTn id="55" dur="1" fill="hold">
                                          <p:stCondLst>
                                            <p:cond delay="499"/>
                                          </p:stCondLst>
                                        </p:cTn>
                                        <p:tgtEl>
                                          <p:spTgt spid="85"/>
                                        </p:tgtEl>
                                        <p:attrNameLst>
                                          <p:attrName>style.visibility</p:attrName>
                                        </p:attrNameLst>
                                      </p:cBhvr>
                                      <p:to>
                                        <p:strVal val="hidden"/>
                                      </p:to>
                                    </p:set>
                                  </p:childTnLst>
                                </p:cTn>
                              </p:par>
                            </p:childTnLst>
                          </p:cTn>
                        </p:par>
                        <p:par>
                          <p:cTn id="56" fill="hold">
                            <p:stCondLst>
                              <p:cond delay="500"/>
                            </p:stCondLst>
                            <p:childTnLst>
                              <p:par>
                                <p:cTn id="57" presetID="22" presetClass="entr" presetSubtype="4" fill="hold"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wipe(down)">
                                      <p:cBhvr>
                                        <p:cTn id="59" dur="500"/>
                                        <p:tgtEl>
                                          <p:spTgt spid="72"/>
                                        </p:tgtEl>
                                      </p:cBhvr>
                                    </p:animEffect>
                                  </p:childTnLst>
                                </p:cTn>
                              </p:par>
                              <p:par>
                                <p:cTn id="60" presetID="22" presetClass="entr" presetSubtype="1" fill="hold" nodeType="withEffect">
                                  <p:stCondLst>
                                    <p:cond delay="400"/>
                                  </p:stCondLst>
                                  <p:childTnLst>
                                    <p:set>
                                      <p:cBhvr>
                                        <p:cTn id="61" dur="1" fill="hold">
                                          <p:stCondLst>
                                            <p:cond delay="0"/>
                                          </p:stCondLst>
                                        </p:cTn>
                                        <p:tgtEl>
                                          <p:spTgt spid="71"/>
                                        </p:tgtEl>
                                        <p:attrNameLst>
                                          <p:attrName>style.visibility</p:attrName>
                                        </p:attrNameLst>
                                      </p:cBhvr>
                                      <p:to>
                                        <p:strVal val="visible"/>
                                      </p:to>
                                    </p:set>
                                    <p:animEffect transition="in" filter="wipe(up)">
                                      <p:cBhvr>
                                        <p:cTn id="62" dur="700"/>
                                        <p:tgtEl>
                                          <p:spTgt spid="71"/>
                                        </p:tgtEl>
                                      </p:cBhvr>
                                    </p:animEffect>
                                  </p:childTnLst>
                                </p:cTn>
                              </p:par>
                              <p:par>
                                <p:cTn id="63" presetID="22" presetClass="entr" presetSubtype="4" fill="hold" nodeType="withEffect">
                                  <p:stCondLst>
                                    <p:cond delay="1100"/>
                                  </p:stCondLst>
                                  <p:childTnLst>
                                    <p:set>
                                      <p:cBhvr>
                                        <p:cTn id="64" dur="1" fill="hold">
                                          <p:stCondLst>
                                            <p:cond delay="0"/>
                                          </p:stCondLst>
                                        </p:cTn>
                                        <p:tgtEl>
                                          <p:spTgt spid="70"/>
                                        </p:tgtEl>
                                        <p:attrNameLst>
                                          <p:attrName>style.visibility</p:attrName>
                                        </p:attrNameLst>
                                      </p:cBhvr>
                                      <p:to>
                                        <p:strVal val="visible"/>
                                      </p:to>
                                    </p:set>
                                    <p:animEffect transition="in" filter="wipe(down)">
                                      <p:cBhvr>
                                        <p:cTn id="65" dur="700"/>
                                        <p:tgtEl>
                                          <p:spTgt spid="70"/>
                                        </p:tgtEl>
                                      </p:cBhvr>
                                    </p:animEffect>
                                  </p:childTnLst>
                                </p:cTn>
                              </p:par>
                              <p:par>
                                <p:cTn id="66" presetID="22" presetClass="entr" presetSubtype="4" fill="hold" nodeType="withEffect">
                                  <p:stCondLst>
                                    <p:cond delay="1600"/>
                                  </p:stCondLst>
                                  <p:childTnLst>
                                    <p:set>
                                      <p:cBhvr>
                                        <p:cTn id="67" dur="1" fill="hold">
                                          <p:stCondLst>
                                            <p:cond delay="0"/>
                                          </p:stCondLst>
                                        </p:cTn>
                                        <p:tgtEl>
                                          <p:spTgt spid="73"/>
                                        </p:tgtEl>
                                        <p:attrNameLst>
                                          <p:attrName>style.visibility</p:attrName>
                                        </p:attrNameLst>
                                      </p:cBhvr>
                                      <p:to>
                                        <p:strVal val="visible"/>
                                      </p:to>
                                    </p:set>
                                    <p:animEffect transition="in" filter="wipe(down)">
                                      <p:cBhvr>
                                        <p:cTn id="68" dur="800"/>
                                        <p:tgtEl>
                                          <p:spTgt spid="73"/>
                                        </p:tgtEl>
                                      </p:cBhvr>
                                    </p:animEffect>
                                  </p:childTnLst>
                                </p:cTn>
                              </p:par>
                              <p:par>
                                <p:cTn id="69" presetID="22" presetClass="entr" presetSubtype="2" fill="hold" nodeType="with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wipe(right)">
                                      <p:cBhvr>
                                        <p:cTn id="71" dur="500"/>
                                        <p:tgtEl>
                                          <p:spTgt spid="88"/>
                                        </p:tgtEl>
                                      </p:cBhvr>
                                    </p:animEffect>
                                  </p:childTnLst>
                                </p:cTn>
                              </p:par>
                              <p:par>
                                <p:cTn id="72" presetID="22" presetClass="entr" presetSubtype="2" fill="hold" nodeType="with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wipe(right)">
                                      <p:cBhvr>
                                        <p:cTn id="74" dur="500"/>
                                        <p:tgtEl>
                                          <p:spTgt spid="93"/>
                                        </p:tgtEl>
                                      </p:cBhvr>
                                    </p:animEffect>
                                  </p:childTnLst>
                                </p:cTn>
                              </p:par>
                            </p:childTnLst>
                          </p:cTn>
                        </p:par>
                        <p:par>
                          <p:cTn id="75" fill="hold">
                            <p:stCondLst>
                              <p:cond delay="2900"/>
                            </p:stCondLst>
                            <p:childTnLst>
                              <p:par>
                                <p:cTn id="76" presetID="53" presetClass="entr" presetSubtype="16" fill="hold" nodeType="afterEffect">
                                  <p:stCondLst>
                                    <p:cond delay="0"/>
                                  </p:stCondLst>
                                  <p:childTnLst>
                                    <p:set>
                                      <p:cBhvr>
                                        <p:cTn id="77" dur="1" fill="hold">
                                          <p:stCondLst>
                                            <p:cond delay="0"/>
                                          </p:stCondLst>
                                        </p:cTn>
                                        <p:tgtEl>
                                          <p:spTgt spid="2"/>
                                        </p:tgtEl>
                                        <p:attrNameLst>
                                          <p:attrName>style.visibility</p:attrName>
                                        </p:attrNameLst>
                                      </p:cBhvr>
                                      <p:to>
                                        <p:strVal val="visible"/>
                                      </p:to>
                                    </p:set>
                                    <p:anim calcmode="lin" valueType="num">
                                      <p:cBhvr>
                                        <p:cTn id="78" dur="500" fill="hold"/>
                                        <p:tgtEl>
                                          <p:spTgt spid="2"/>
                                        </p:tgtEl>
                                        <p:attrNameLst>
                                          <p:attrName>ppt_w</p:attrName>
                                        </p:attrNameLst>
                                      </p:cBhvr>
                                      <p:tavLst>
                                        <p:tav tm="0">
                                          <p:val>
                                            <p:fltVal val="0"/>
                                          </p:val>
                                        </p:tav>
                                        <p:tav tm="100000">
                                          <p:val>
                                            <p:strVal val="#ppt_w"/>
                                          </p:val>
                                        </p:tav>
                                      </p:tavLst>
                                    </p:anim>
                                    <p:anim calcmode="lin" valueType="num">
                                      <p:cBhvr>
                                        <p:cTn id="79" dur="500" fill="hold"/>
                                        <p:tgtEl>
                                          <p:spTgt spid="2"/>
                                        </p:tgtEl>
                                        <p:attrNameLst>
                                          <p:attrName>ppt_h</p:attrName>
                                        </p:attrNameLst>
                                      </p:cBhvr>
                                      <p:tavLst>
                                        <p:tav tm="0">
                                          <p:val>
                                            <p:fltVal val="0"/>
                                          </p:val>
                                        </p:tav>
                                        <p:tav tm="100000">
                                          <p:val>
                                            <p:strVal val="#ppt_h"/>
                                          </p:val>
                                        </p:tav>
                                      </p:tavLst>
                                    </p:anim>
                                    <p:animEffect transition="in" filter="fade">
                                      <p:cBhvr>
                                        <p:cTn id="80" dur="500"/>
                                        <p:tgtEl>
                                          <p:spTgt spid="2"/>
                                        </p:tgtEl>
                                      </p:cBhvr>
                                    </p:animEffect>
                                  </p:childTnLst>
                                </p:cTn>
                              </p:par>
                            </p:childTnLst>
                          </p:cTn>
                        </p:par>
                        <p:par>
                          <p:cTn id="81" fill="hold">
                            <p:stCondLst>
                              <p:cond delay="3400"/>
                            </p:stCondLst>
                            <p:childTnLst>
                              <p:par>
                                <p:cTn id="82" presetID="53" presetClass="entr" presetSubtype="16" fill="hold" nodeType="after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par>
                          <p:cTn id="87" fill="hold">
                            <p:stCondLst>
                              <p:cond delay="3900"/>
                            </p:stCondLst>
                            <p:childTnLst>
                              <p:par>
                                <p:cTn id="88" presetID="53" presetClass="entr" presetSubtype="16" fill="hold" nodeType="after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500" fill="hold"/>
                                        <p:tgtEl>
                                          <p:spTgt spid="6"/>
                                        </p:tgtEl>
                                        <p:attrNameLst>
                                          <p:attrName>ppt_w</p:attrName>
                                        </p:attrNameLst>
                                      </p:cBhvr>
                                      <p:tavLst>
                                        <p:tav tm="0">
                                          <p:val>
                                            <p:fltVal val="0"/>
                                          </p:val>
                                        </p:tav>
                                        <p:tav tm="100000">
                                          <p:val>
                                            <p:strVal val="#ppt_w"/>
                                          </p:val>
                                        </p:tav>
                                      </p:tavLst>
                                    </p:anim>
                                    <p:anim calcmode="lin" valueType="num">
                                      <p:cBhvr>
                                        <p:cTn id="91" dur="500" fill="hold"/>
                                        <p:tgtEl>
                                          <p:spTgt spid="6"/>
                                        </p:tgtEl>
                                        <p:attrNameLst>
                                          <p:attrName>ppt_h</p:attrName>
                                        </p:attrNameLst>
                                      </p:cBhvr>
                                      <p:tavLst>
                                        <p:tav tm="0">
                                          <p:val>
                                            <p:fltVal val="0"/>
                                          </p:val>
                                        </p:tav>
                                        <p:tav tm="100000">
                                          <p:val>
                                            <p:strVal val="#ppt_h"/>
                                          </p:val>
                                        </p:tav>
                                      </p:tavLst>
                                    </p:anim>
                                    <p:animEffect transition="in" filter="fade">
                                      <p:cBhvr>
                                        <p:cTn id="9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886869" y="4856480"/>
            <a:ext cx="184731" cy="369332"/>
          </a:xfrm>
          <a:prstGeom prst="rect">
            <a:avLst/>
          </a:prstGeom>
          <a:noFill/>
        </p:spPr>
        <p:txBody>
          <a:bodyPr wrap="none" rtlCol="1">
            <a:spAutoFit/>
          </a:bodyPr>
          <a:lstStyle/>
          <a:p>
            <a:endParaRPr lang="he-IL" dirty="0"/>
          </a:p>
        </p:txBody>
      </p:sp>
      <p:sp>
        <p:nvSpPr>
          <p:cNvPr id="3" name="כותרת משנה 2"/>
          <p:cNvSpPr>
            <a:spLocks noGrp="1"/>
          </p:cNvSpPr>
          <p:nvPr>
            <p:ph type="subTitle" idx="1"/>
          </p:nvPr>
        </p:nvSpPr>
        <p:spPr>
          <a:xfrm>
            <a:off x="738715" y="3603759"/>
            <a:ext cx="10714565" cy="1752600"/>
          </a:xfrm>
        </p:spPr>
        <p:txBody>
          <a:bodyPr>
            <a:normAutofit/>
          </a:bodyPr>
          <a:lstStyle/>
          <a:p>
            <a:r>
              <a:rPr lang="he-IL" sz="6000" b="1" dirty="0" smtClean="0">
                <a:solidFill>
                  <a:schemeClr val="bg1"/>
                </a:solidFill>
              </a:rPr>
              <a:t>האזרח במרכז – חדשנות בממשלה</a:t>
            </a:r>
          </a:p>
        </p:txBody>
      </p:sp>
      <p:sp>
        <p:nvSpPr>
          <p:cNvPr id="8" name="TextBox 7"/>
          <p:cNvSpPr txBox="1"/>
          <p:nvPr/>
        </p:nvSpPr>
        <p:spPr>
          <a:xfrm>
            <a:off x="0" y="-168968"/>
            <a:ext cx="12191996" cy="4508927"/>
          </a:xfrm>
          <a:prstGeom prst="rect">
            <a:avLst/>
          </a:prstGeom>
          <a:noFill/>
        </p:spPr>
        <p:txBody>
          <a:bodyPr wrap="square" rtlCol="1" anchor="ctr">
            <a:spAutoFit/>
          </a:bodyPr>
          <a:lstStyle/>
          <a:p>
            <a:pPr algn="ctr"/>
            <a:r>
              <a:rPr lang="he-IL" sz="28700" b="1" dirty="0" smtClean="0">
                <a:solidFill>
                  <a:srgbClr val="285A7D"/>
                </a:solidFill>
                <a:cs typeface="ReformaNarrow"/>
              </a:rPr>
              <a:t>תודה</a:t>
            </a:r>
            <a:endParaRPr lang="he-IL" sz="23900" b="1" dirty="0" smtClean="0">
              <a:solidFill>
                <a:srgbClr val="285A7D"/>
              </a:solidFill>
              <a:cs typeface="ReformaNarrow"/>
            </a:endParaRPr>
          </a:p>
        </p:txBody>
      </p:sp>
      <p:sp>
        <p:nvSpPr>
          <p:cNvPr id="9" name="TextBox 8"/>
          <p:cNvSpPr txBox="1"/>
          <p:nvPr/>
        </p:nvSpPr>
        <p:spPr>
          <a:xfrm>
            <a:off x="6473695" y="4702592"/>
            <a:ext cx="3986989" cy="523220"/>
          </a:xfrm>
          <a:prstGeom prst="rect">
            <a:avLst/>
          </a:prstGeom>
          <a:noFill/>
        </p:spPr>
        <p:txBody>
          <a:bodyPr wrap="none" rtlCol="1">
            <a:spAutoFit/>
          </a:bodyPr>
          <a:lstStyle/>
          <a:p>
            <a:r>
              <a:rPr lang="he-IL" sz="2800" dirty="0">
                <a:solidFill>
                  <a:srgbClr val="1B456B"/>
                </a:solidFill>
                <a:cs typeface="ReformaNarrow"/>
              </a:rPr>
              <a:t>ראש רשות התקשוב הממשלתי</a:t>
            </a:r>
          </a:p>
        </p:txBody>
      </p:sp>
      <p:sp>
        <p:nvSpPr>
          <p:cNvPr id="10" name="TextBox 9"/>
          <p:cNvSpPr txBox="1"/>
          <p:nvPr/>
        </p:nvSpPr>
        <p:spPr>
          <a:xfrm>
            <a:off x="6473695" y="3881803"/>
            <a:ext cx="2906565" cy="923330"/>
          </a:xfrm>
          <a:prstGeom prst="rect">
            <a:avLst/>
          </a:prstGeom>
          <a:noFill/>
        </p:spPr>
        <p:txBody>
          <a:bodyPr wrap="none" rtlCol="1">
            <a:spAutoFit/>
          </a:bodyPr>
          <a:lstStyle/>
          <a:p>
            <a:pPr algn="l"/>
            <a:r>
              <a:rPr lang="he-IL" sz="5400" b="1" dirty="0" smtClean="0">
                <a:solidFill>
                  <a:srgbClr val="285A7D"/>
                </a:solidFill>
                <a:latin typeface="Arial" panose="020B0604020202020204" pitchFamily="34" charset="0"/>
                <a:cs typeface="ReformaNarrow"/>
              </a:rPr>
              <a:t>יאיר </a:t>
            </a:r>
            <a:r>
              <a:rPr lang="he-IL" sz="5400" b="1" dirty="0" err="1" smtClean="0">
                <a:solidFill>
                  <a:srgbClr val="285A7D"/>
                </a:solidFill>
                <a:latin typeface="Arial" panose="020B0604020202020204" pitchFamily="34" charset="0"/>
                <a:cs typeface="ReformaNarrow"/>
              </a:rPr>
              <a:t>פראנק</a:t>
            </a:r>
            <a:endParaRPr lang="he-IL" sz="5400" b="1" dirty="0" smtClean="0">
              <a:solidFill>
                <a:srgbClr val="285A7D"/>
              </a:solidFill>
              <a:latin typeface="Arial" panose="020B0604020202020204" pitchFamily="34" charset="0"/>
              <a:cs typeface="ReformaNarrow"/>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6631" y="4099865"/>
            <a:ext cx="2463475" cy="1208928"/>
          </a:xfrm>
          <a:prstGeom prst="rect">
            <a:avLst/>
          </a:prstGeom>
        </p:spPr>
      </p:pic>
      <p:cxnSp>
        <p:nvCxnSpPr>
          <p:cNvPr id="12" name="Straight Connector 11"/>
          <p:cNvCxnSpPr/>
          <p:nvPr/>
        </p:nvCxnSpPr>
        <p:spPr>
          <a:xfrm>
            <a:off x="5993635" y="3881803"/>
            <a:ext cx="0" cy="1443017"/>
          </a:xfrm>
          <a:prstGeom prst="line">
            <a:avLst/>
          </a:prstGeom>
          <a:ln w="19050">
            <a:solidFill>
              <a:srgbClr val="285A7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7491565"/>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5444823-4631-4BEC-BFAD-8DC7F7914660}"/>
</file>

<file path=customXml/itemProps2.xml><?xml version="1.0" encoding="utf-8"?>
<ds:datastoreItem xmlns:ds="http://schemas.openxmlformats.org/officeDocument/2006/customXml" ds:itemID="{CE2E1E1E-863F-4F93-8C6E-C71C1CE8F9AF}"/>
</file>

<file path=customXml/itemProps3.xml><?xml version="1.0" encoding="utf-8"?>
<ds:datastoreItem xmlns:ds="http://schemas.openxmlformats.org/officeDocument/2006/customXml" ds:itemID="{9A2169FA-A381-4592-9DA9-BBF0EA81BEFD}"/>
</file>

<file path=docProps/app.xml><?xml version="1.0" encoding="utf-8"?>
<Properties xmlns="http://schemas.openxmlformats.org/officeDocument/2006/extended-properties" xmlns:vt="http://schemas.openxmlformats.org/officeDocument/2006/docPropsVTypes">
  <Template/>
  <TotalTime>88606</TotalTime>
  <Words>670</Words>
  <Application>Microsoft Office PowerPoint</Application>
  <PresentationFormat>מותאם אישית</PresentationFormat>
  <Paragraphs>166</Paragraphs>
  <Slides>14</Slides>
  <Notes>13</Notes>
  <HiddenSlides>0</HiddenSlides>
  <MMClips>0</MMClips>
  <ScaleCrop>false</ScaleCrop>
  <HeadingPairs>
    <vt:vector size="4" baseType="variant">
      <vt:variant>
        <vt:lpstr>ערכת נושא</vt:lpstr>
      </vt:variant>
      <vt:variant>
        <vt:i4>1</vt:i4>
      </vt:variant>
      <vt:variant>
        <vt:lpstr>כותרות שקופיות</vt:lpstr>
      </vt:variant>
      <vt:variant>
        <vt:i4>14</vt:i4>
      </vt:variant>
    </vt:vector>
  </HeadingPairs>
  <TitlesOfParts>
    <vt:vector size="15" baseType="lpstr">
      <vt:lpstr>ערכת נושא Office</vt:lpstr>
      <vt:lpstr>מצגת של PowerPoint</vt:lpstr>
      <vt:lpstr>מתוך הודעה לעיתונות של לשכת רה"מ מ 15.5.16</vt:lpstr>
      <vt:lpstr>מצגת של PowerPoint</vt:lpstr>
      <vt:lpstr>מצגת של PowerPoint</vt:lpstr>
      <vt:lpstr>מצגת של PowerPoint</vt:lpstr>
      <vt:lpstr>מצגת של PowerPoint</vt:lpstr>
      <vt:lpstr>מצגת של PowerPoint</vt:lpstr>
      <vt:lpstr>רשת ממשלתית וחיבור למגזר העסקי (G2B)</vt:lpstr>
      <vt:lpstr>מצגת של PowerPoint</vt:lpstr>
      <vt:lpstr>מצגת של PowerPoint</vt:lpstr>
      <vt:lpstr>מצגת של PowerPoint</vt:lpstr>
      <vt:lpstr>מצגת של PowerPoint</vt:lpstr>
      <vt:lpstr>מצגת של PowerPoint</vt:lpstr>
      <vt:lpstr>מצגת של PowerPoint</vt:lpstr>
    </vt:vector>
  </TitlesOfParts>
  <Company>SCCM-2012</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שיתופי פעולה מול גוגל</dc:title>
  <dc:creator>Keren Katsir Stiebel</dc:creator>
  <cp:lastModifiedBy>איילת חאקימיאן</cp:lastModifiedBy>
  <cp:revision>1105</cp:revision>
  <cp:lastPrinted>2015-10-19T10:42:55Z</cp:lastPrinted>
  <dcterms:created xsi:type="dcterms:W3CDTF">2015-06-17T06:37:08Z</dcterms:created>
  <dcterms:modified xsi:type="dcterms:W3CDTF">2017-06-13T13:13:10Z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2017660</vt:r8>
  </property>
</Properties>
</file>