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80" r:id="rId4"/>
    <p:sldId id="296" r:id="rId5"/>
    <p:sldId id="266" r:id="rId6"/>
    <p:sldId id="290" r:id="rId7"/>
    <p:sldId id="288" r:id="rId8"/>
    <p:sldId id="291" r:id="rId9"/>
    <p:sldId id="292" r:id="rId10"/>
    <p:sldId id="297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lia" initials="g" lastIdx="2" clrIdx="0"/>
  <p:cmAuthor id="1" name="batsheva" initials="BS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53" autoAdjust="0"/>
    <p:restoredTop sz="94714" autoAdjust="0"/>
  </p:normalViewPr>
  <p:slideViewPr>
    <p:cSldViewPr>
      <p:cViewPr>
        <p:scale>
          <a:sx n="100" d="100"/>
          <a:sy n="100" d="100"/>
        </p:scale>
        <p:origin x="-1230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-96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053F346-E60E-43F3-8A80-AFF99C85775A}" type="datetimeFigureOut">
              <a:rPr lang="he-IL" smtClean="0"/>
              <a:pPr/>
              <a:t>ב'/תמוז/תשע"ז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E0809BC-4C69-4EF0-B070-B5C7BAD28107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970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089CEAB-FF02-4542-BE91-91ACCECAE8CB}" type="datetimeFigureOut">
              <a:rPr lang="he-IL" smtClean="0"/>
              <a:pPr/>
              <a:t>ב'/תמוז/תשע"ז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0E33A4D-A2E7-4C61-ABE6-A277E1052BE9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22387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שולש שווה שוקיים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ADBBEF2-725B-4A29-8049-8A638A3A045B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he-IL" dirty="0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B8724B2-139E-43B4-A2DB-008922C31AE3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שולש ישר-זווית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משולש שווה שוקיים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E125330-9015-464C-A6E1-77CDD83B95EA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  <p:cxnSp>
        <p:nvCxnSpPr>
          <p:cNvPr id="11" name="מחבר ישר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3BF1B94-AB38-47F8-8E6E-170AFEF340C7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F7F7D52-A545-4CD2-AB31-2AB076D0D535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64B34-DFF1-4190-B8B7-0BBCE8A54603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191A3F2-1B46-4EB5-AE9E-903FD2BB1DBB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F6CEEC7-44B1-45FE-B680-D1EAD185A792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dirty="0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A3C5ED8-D93C-4BDB-AA48-BCD080F22EE7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90C7-46A2-4BF8-B434-76D314AA5584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20190-E4D4-4486-A9BA-3139BF129502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שולש ישר-זווית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מחבר ישר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29321FB-89ED-49D4-BD90-10C8C4F29523}" type="datetime8">
              <a:rPr lang="he-IL" smtClean="0"/>
              <a:pPr/>
              <a:t>26 יוני 17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5F43A31-EE89-4FFE-BB3F-089AFAF03454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marL="484632" algn="l" rtl="1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r" rtl="1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r" rtl="1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r" rtl="1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540544" y="2428868"/>
            <a:ext cx="8062912" cy="2214578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algn="ctr"/>
            <a:endParaRPr lang="he-IL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מרכז הקשר</a:t>
            </a:r>
          </a:p>
          <a:p>
            <a:pPr algn="ctr"/>
            <a:endParaRPr lang="he-IL" sz="1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he-IL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של האקדמיה הלאומית הישראלית למדעים </a:t>
            </a:r>
          </a:p>
          <a:p>
            <a:pPr algn="ctr">
              <a:lnSpc>
                <a:spcPct val="150000"/>
              </a:lnSpc>
            </a:pPr>
            <a:endParaRPr lang="he-IL" sz="2400" b="1" dirty="0" smtClean="0"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lnSpc>
                <a:spcPct val="150000"/>
              </a:lnSpc>
            </a:pPr>
            <a:endParaRPr lang="he-IL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he-IL" dirty="0" smtClean="0"/>
          </a:p>
          <a:p>
            <a:pPr algn="ctr">
              <a:lnSpc>
                <a:spcPct val="120000"/>
              </a:lnSpc>
            </a:pPr>
            <a:endParaRPr lang="he-IL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4" name="Picture 2" descr="C:\Users\batsheva\Desktop\Conta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61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TextBox 5"/>
          <p:cNvSpPr txBox="1"/>
          <p:nvPr/>
        </p:nvSpPr>
        <p:spPr>
          <a:xfrm>
            <a:off x="500034" y="5143512"/>
            <a:ext cx="8072494" cy="108952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1">
            <a:spAutoFit/>
          </a:bodyPr>
          <a:lstStyle/>
          <a:p>
            <a:pPr algn="ctr">
              <a:lnSpc>
                <a:spcPct val="120000"/>
              </a:lnSpc>
            </a:pP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בת-שבע שור, מנהלת מרכז הקשר</a:t>
            </a:r>
          </a:p>
          <a:p>
            <a:pPr algn="ctr">
              <a:lnSpc>
                <a:spcPct val="120000"/>
              </a:lnSpc>
            </a:pP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עבור ועדת המדע של הכנסת</a:t>
            </a:r>
          </a:p>
          <a:p>
            <a:pPr algn="ctr">
              <a:lnSpc>
                <a:spcPct val="120000"/>
              </a:lnSpc>
            </a:pPr>
            <a:r>
              <a:rPr lang="he-I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מאי 2017</a:t>
            </a:r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algn="ctr"/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על מרכז הקשר</a:t>
            </a:r>
            <a:endParaRPr lang="he-IL" sz="32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Clr>
                <a:srgbClr val="FFC000"/>
              </a:buClr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במסגרת תפקיד האקדמיה הלאומית 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לייעץ לממשלה </a:t>
            </a:r>
          </a:p>
          <a:p>
            <a:pPr algn="ctr">
              <a:lnSpc>
                <a:spcPct val="150000"/>
              </a:lnSpc>
              <a:buClr>
                <a:srgbClr val="FFC000"/>
              </a:buClr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ועפ"י המלצות ועדת שוחט, הוחלט לייסד את מרכז הקשר בשנת 2007</a:t>
            </a:r>
          </a:p>
          <a:p>
            <a:pPr>
              <a:lnSpc>
                <a:spcPct val="150000"/>
              </a:lnSpc>
              <a:buClr>
                <a:srgbClr val="FFC000"/>
              </a:buClr>
              <a:buNone/>
            </a:pP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מה הייעוד שלנו? 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לסייע למדענים ולחוקרים </a:t>
            </a:r>
            <a:r>
              <a:rPr lang="he-IL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מכל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התחומים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למצוא מקום עבודה מתאים בתוך הקהילה המדעית בארץ 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להביא את </a:t>
            </a:r>
            <a:r>
              <a:rPr lang="he-IL" sz="2400" b="1" dirty="0" smtClean="0"/>
              <a:t>דאגות החוקרים לפני מקבלי ההחלטות</a:t>
            </a:r>
            <a:endParaRPr lang="he-I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2</a:t>
            </a:fld>
            <a:endParaRPr lang="he-IL" dirty="0"/>
          </a:p>
        </p:txBody>
      </p:sp>
      <p:pic>
        <p:nvPicPr>
          <p:cNvPr id="6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74" y="5517232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algn="ctr"/>
            <a:r>
              <a:rPr lang="he-IL" sz="31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מה היתרון שלנו?</a:t>
            </a:r>
            <a:endParaRPr lang="he-IL" sz="24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האקדמיה מסייעת לחוקרים 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מכל</a:t>
            </a: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התחומים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האקדמיה היא גוף 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ניטראלי </a:t>
            </a: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על-אוניברסיטאי 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וללא העדפה מוסדית</a:t>
            </a:r>
            <a:endParaRPr lang="he-IL" sz="2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האקדמיה פועלת למען החוקרים לקידום המדע בישראל</a:t>
            </a:r>
            <a:endParaRPr lang="he-IL" sz="23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המוסדות 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סומכים</a:t>
            </a: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על האקדמיה בגיוס חוקרים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באקדמיה ניתן 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להתייעץ </a:t>
            </a: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עם מיטב החוקרים בישראל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האקדמיה שומרת על</a:t>
            </a:r>
            <a:r>
              <a:rPr lang="he-IL" sz="2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סודיות</a:t>
            </a:r>
          </a:p>
          <a:p>
            <a:pPr>
              <a:buFont typeface="Wingdings" pitchFamily="2" charset="2"/>
              <a:buChar char="§"/>
            </a:pPr>
            <a:endParaRPr lang="he-IL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3</a:t>
            </a:fld>
            <a:endParaRPr lang="he-IL" dirty="0"/>
          </a:p>
        </p:txBody>
      </p:sp>
      <p:pic>
        <p:nvPicPr>
          <p:cNvPr id="6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74" y="5517232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/>
          <a:lstStyle/>
          <a:p>
            <a:pPr marL="90488" algn="ctr"/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הפעילות</a:t>
            </a:r>
            <a:r>
              <a:rPr lang="he-IL" dirty="0" smtClean="0"/>
              <a:t/>
            </a:r>
            <a:br>
              <a:rPr lang="he-IL" dirty="0" smtClean="0"/>
            </a:br>
            <a:endParaRPr lang="he-IL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176464"/>
          </a:xfrm>
          <a:ln>
            <a:solidFill>
              <a:srgbClr val="FFC000"/>
            </a:solidFill>
          </a:ln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ליווי, עדכון ושמירה על קשר 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בתקופת ההשתלמות בחו"ל 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שילוב </a:t>
            </a: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במשרות אקדמיות ומחקריות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בכל המסגרות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טיפול בחוקרים </a:t>
            </a: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בכל התחומים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כולל מדעי הרוח והחברה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מיקוד </a:t>
            </a: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בהיבט התעסוקתי 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בלבד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כינוס שנתי כולל יריד תעסוקה 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לקליטה באקדמיה ובתעשייה</a:t>
            </a: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המשך טיפול 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גם לאחר קליטה בארץ - המרכז מהווה </a:t>
            </a: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רשת בטחון</a:t>
            </a:r>
            <a:endParaRPr lang="he-IL" sz="2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20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4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סיוע באיוש </a:t>
            </a:r>
            <a:r>
              <a:rPr lang="he-I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מעבדות חדשות של חוקרים שנקלטים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4</a:t>
            </a:fld>
            <a:endParaRPr lang="he-IL" dirty="0"/>
          </a:p>
        </p:txBody>
      </p:sp>
      <p:pic>
        <p:nvPicPr>
          <p:cNvPr id="5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74" y="5517232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algn="ctr"/>
            <a:r>
              <a:rPr lang="he-IL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הכינוס השנתי של מרכז הקשר</a:t>
            </a:r>
            <a:br>
              <a:rPr lang="he-IL" sz="28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he-IL" sz="2800" b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5</a:t>
            </a:fld>
            <a:endParaRPr lang="he-IL" dirty="0"/>
          </a:p>
        </p:txBody>
      </p:sp>
      <p:pic>
        <p:nvPicPr>
          <p:cNvPr id="6" name="Picture 1" descr="C:\Users\batsheva\AppData\Local\Microsoft\Windows\Temporary Internet Files\Content.Outlook\PN48GPX1\מרכז הקשר 31 בדצמבר 2013 צלמת מיכל פטאל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3501008"/>
            <a:ext cx="4644517" cy="30963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27" name="Picture 3" descr="R:\Academy Events 2016\מרכז הקשר 22.12.2016\KES-22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9089" y="1879220"/>
            <a:ext cx="4484911" cy="29899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algn="ctr"/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המטרות</a:t>
            </a:r>
            <a:endParaRPr lang="he-IL" sz="3200" b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668882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שמירת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קשר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עם פוסט-דוקים כשהם בחו"ל</a:t>
            </a:r>
          </a:p>
          <a:p>
            <a:pPr marL="514350" indent="-514350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מניעת נתק 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ותחושה של חוסר בטחון</a:t>
            </a:r>
          </a:p>
          <a:p>
            <a:pPr marL="514350" indent="-514350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התעדכנות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בנעשה במוסדות האקדמיים בארץ</a:t>
            </a:r>
          </a:p>
          <a:p>
            <a:pPr marL="514350" indent="-514350" algn="just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חיבור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בין מחפשי המשרות לבין המוסדות</a:t>
            </a:r>
          </a:p>
          <a:p>
            <a:pPr marL="514350" indent="-514350" algn="just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יצירת קשרים 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עם המערכת האקדמית וגופי סיוע </a:t>
            </a:r>
          </a:p>
          <a:p>
            <a:pPr marL="514350" indent="-514350" algn="just">
              <a:lnSpc>
                <a:spcPct val="150000"/>
              </a:lnSpc>
              <a:buClr>
                <a:srgbClr val="FFC000"/>
              </a:buClr>
              <a:buNone/>
            </a:pP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	באמצעות מפגשים וירידי תעסוקה</a:t>
            </a:r>
          </a:p>
          <a:p>
            <a:pPr marL="514350" indent="-514350"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הבאת דאגות החוקרים </a:t>
            </a: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למקבלי ההחלטות</a:t>
            </a:r>
          </a:p>
          <a:p>
            <a:pPr marL="514350" indent="-514350">
              <a:lnSpc>
                <a:spcPct val="170000"/>
              </a:lnSpc>
              <a:buFont typeface="Wingdings" pitchFamily="2" charset="2"/>
              <a:buChar char="§"/>
            </a:pPr>
            <a:endPara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§"/>
            </a:pPr>
            <a:endParaRPr lang="he-IL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6</a:t>
            </a:fld>
            <a:endParaRPr lang="he-IL" dirty="0"/>
          </a:p>
        </p:txBody>
      </p:sp>
      <p:pic>
        <p:nvPicPr>
          <p:cNvPr id="6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74" y="5517232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3175" algn="ctr"/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מי קהל היעד שלנו?</a:t>
            </a:r>
            <a:endParaRPr lang="he-IL" sz="3200" b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ln>
            <a:solidFill>
              <a:srgbClr val="FFC000"/>
            </a:solidFill>
          </a:ln>
        </p:spPr>
        <p:txBody>
          <a:bodyPr>
            <a:normAutofit fontScale="92500" lnSpcReduction="20000"/>
          </a:bodyPr>
          <a:lstStyle/>
          <a:p>
            <a:pPr>
              <a:buClr>
                <a:srgbClr val="FFC000"/>
              </a:buClr>
              <a:buNone/>
            </a:pPr>
            <a:r>
              <a:rPr lang="he-I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במישור הפרטני: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אקדמאים וחוקרים ישראלים מכל התחומים הפעילים בארץ ובחו"ל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עולים חדשים 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ילדי ישראלים שהיגרו לחו"ל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המעוניינים בפיתוח קריירה אקדמית בישראל</a:t>
            </a:r>
          </a:p>
          <a:p>
            <a:pPr>
              <a:lnSpc>
                <a:spcPct val="150000"/>
              </a:lnSpc>
              <a:buClr>
                <a:srgbClr val="FFC000"/>
              </a:buClr>
              <a:buNone/>
            </a:pPr>
            <a:r>
              <a:rPr lang="he-IL" sz="23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במישור המוסדי: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אוניברסיטאות ומכללות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מכוני מחקר, מעבדות, קרנות</a:t>
            </a:r>
          </a:p>
          <a:p>
            <a:pPr>
              <a:lnSpc>
                <a:spcPct val="150000"/>
              </a:lnSpc>
              <a:buClr>
                <a:srgbClr val="FFC000"/>
              </a:buClr>
              <a:buFont typeface="Wingdings" pitchFamily="2" charset="2"/>
              <a:buChar char="§"/>
            </a:pPr>
            <a:r>
              <a:rPr lang="he-IL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אגודות לאומיות ומשרדי ממשלה בתפקידים מדעיים</a:t>
            </a:r>
          </a:p>
          <a:p>
            <a:pPr>
              <a:buClr>
                <a:srgbClr val="FFC000"/>
              </a:buClr>
              <a:buFont typeface="Wingdings" pitchFamily="2" charset="2"/>
              <a:buChar char="§"/>
            </a:pPr>
            <a:endParaRPr lang="he-IL" sz="23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7</a:t>
            </a:fld>
            <a:endParaRPr lang="he-IL" dirty="0"/>
          </a:p>
        </p:txBody>
      </p:sp>
      <p:pic>
        <p:nvPicPr>
          <p:cNvPr id="6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74" y="5517232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84138" algn="ctr"/>
            <a:r>
              <a:rPr lang="he-IL" sz="32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הצלחות - </a:t>
            </a:r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נתונים מעודכנים למאי 2017</a:t>
            </a:r>
            <a:endParaRPr lang="he-IL" sz="3200" b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83196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85725" lvl="2" indent="0" fontAlgn="auto">
              <a:spcAft>
                <a:spcPts val="0"/>
              </a:spcAft>
              <a:buNone/>
              <a:defRPr/>
            </a:pPr>
            <a:endParaRPr lang="he-I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5725" lvl="2" indent="0">
              <a:buNone/>
              <a:defRPr/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בסיוע מרכז הקשר התקבלו </a:t>
            </a:r>
            <a:r>
              <a:rPr lang="he-IL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רק</a:t>
            </a: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באוניברסיטאות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85725" lvl="2" indent="0">
              <a:buNone/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יותר מ-700 חוקרים !</a:t>
            </a:r>
          </a:p>
          <a:p>
            <a:pPr marL="85725" lvl="2" indent="0">
              <a:buNone/>
              <a:defRPr/>
            </a:pPr>
            <a:endParaRPr lang="he-IL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5725" lvl="2" indent="0">
              <a:buNone/>
              <a:defRPr/>
            </a:pPr>
            <a:r>
              <a:rPr lang="he-I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חוקרים נוספים </a:t>
            </a: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התקבלו במכללות האקדמיות ובמכוני המחקר הלאומיים בסיוע מרכז הקשר !</a:t>
            </a:r>
          </a:p>
          <a:p>
            <a:pPr marL="85725" lvl="2" indent="0" fontAlgn="auto">
              <a:spcAft>
                <a:spcPts val="0"/>
              </a:spcAft>
              <a:buNone/>
              <a:defRPr/>
            </a:pPr>
            <a:endParaRPr lang="he-I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5725" lvl="2" indent="0" fontAlgn="auto">
              <a:spcAft>
                <a:spcPts val="0"/>
              </a:spcAft>
              <a:buNone/>
              <a:defRPr/>
            </a:pPr>
            <a:r>
              <a:rPr lang="he-I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3,342 חוקרים רשומים במרכז הקשר, מתוכם:</a:t>
            </a:r>
          </a:p>
          <a:p>
            <a:pPr marL="85725" lvl="2" indent="0" fontAlgn="auto">
              <a:spcAft>
                <a:spcPts val="0"/>
              </a:spcAft>
              <a:buNone/>
              <a:defRPr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כ- 2,485 בעלי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PhD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ו-675 תלמידי מחקר –</a:t>
            </a:r>
          </a:p>
          <a:p>
            <a:pPr marL="85725" lvl="2" indent="0" fontAlgn="auto">
              <a:spcAft>
                <a:spcPts val="0"/>
              </a:spcAft>
              <a:buNone/>
              <a:defRPr/>
            </a:pPr>
            <a:r>
              <a:rPr lang="he-IL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אלו עתודת הסגל האקדמי בישראל!</a:t>
            </a:r>
          </a:p>
          <a:p>
            <a:pPr marL="85725" indent="23813" fontAlgn="auto">
              <a:spcAft>
                <a:spcPts val="0"/>
              </a:spcAft>
              <a:buNone/>
              <a:defRPr/>
            </a:pPr>
            <a:endPara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5725" indent="23813" fontAlgn="auto">
              <a:spcAft>
                <a:spcPts val="0"/>
              </a:spcAft>
              <a:buNone/>
              <a:defRPr/>
            </a:pPr>
            <a:endParaRPr lang="he-IL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5725" indent="23813">
              <a:buFont typeface="Wingdings" pitchFamily="2" charset="2"/>
              <a:buChar char="§"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8</a:t>
            </a:fld>
            <a:endParaRPr lang="he-IL" dirty="0"/>
          </a:p>
        </p:txBody>
      </p:sp>
      <p:pic>
        <p:nvPicPr>
          <p:cNvPr id="6" name="Picture 3" descr="man and phon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589240"/>
            <a:ext cx="786934" cy="105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  <a:ln>
            <a:solidFill>
              <a:srgbClr val="FFC000"/>
            </a:solidFill>
          </a:ln>
        </p:spPr>
        <p:txBody>
          <a:bodyPr>
            <a:normAutofit/>
          </a:bodyPr>
          <a:lstStyle/>
          <a:p>
            <a:pPr marL="0" algn="ctr"/>
            <a: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והם מסביב לגלובוס... </a:t>
            </a:r>
            <a:br>
              <a:rPr lang="he-IL" sz="32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he-IL" sz="2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חלוקה למדינות</a:t>
            </a:r>
            <a:endParaRPr lang="he-IL" sz="32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43438" y="1643050"/>
            <a:ext cx="4043362" cy="4811758"/>
          </a:xfrm>
          <a:ln>
            <a:solidFill>
              <a:srgbClr val="FFC000"/>
            </a:solidFill>
          </a:ln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ארה"ב - 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1,802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אנגליה -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232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קנדה -   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121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גרמניה -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111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אוסטרליה -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48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צרפת -  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41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שוויץ -   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28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שבדיה - 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22</a:t>
            </a:r>
          </a:p>
          <a:p>
            <a:pPr>
              <a:lnSpc>
                <a:spcPct val="150000"/>
              </a:lnSpc>
              <a:buNone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ישראל -      </a:t>
            </a:r>
            <a:r>
              <a:rPr lang="he-IL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755</a:t>
            </a:r>
            <a:endParaRPr lang="he-IL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9</a:t>
            </a:fld>
            <a:endParaRPr lang="he-IL" dirty="0"/>
          </a:p>
        </p:txBody>
      </p:sp>
      <p:pic>
        <p:nvPicPr>
          <p:cNvPr id="1030" name="Picture 6" descr="https://encrypted-tbn3.gstatic.com/images?q=tbn:ANd9GcTst7NoJwpHKT21xzcB2BOFP1QkLi-KEc7K_iWygRj6-fMCm79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928934"/>
            <a:ext cx="2457450" cy="2857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he-IL" dirty="0" smtClean="0"/>
          </a:p>
          <a:p>
            <a:pPr algn="ctr"/>
            <a:endParaRPr lang="he-IL" dirty="0" smtClean="0"/>
          </a:p>
          <a:p>
            <a:pPr algn="ctr">
              <a:buNone/>
            </a:pPr>
            <a:r>
              <a:rPr lang="he-IL" sz="9600" b="1" dirty="0" smtClean="0">
                <a:solidFill>
                  <a:srgbClr val="FFC000"/>
                </a:solidFill>
              </a:rPr>
              <a:t>תודה רבה !</a:t>
            </a:r>
          </a:p>
          <a:p>
            <a:pPr algn="ctr">
              <a:buNone/>
            </a:pPr>
            <a:r>
              <a:rPr lang="en-US" sz="3600" b="1" dirty="0" smtClean="0">
                <a:solidFill>
                  <a:srgbClr val="FFC000"/>
                </a:solidFill>
              </a:rPr>
              <a:t>www.academy.ac.il</a:t>
            </a:r>
            <a:endParaRPr lang="he-IL" sz="3600" b="1" dirty="0">
              <a:solidFill>
                <a:srgbClr val="FFC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F43A31-EE89-4FFE-BB3F-089AFAF03454}" type="slidenum">
              <a:rPr lang="he-IL" smtClean="0"/>
              <a:pPr/>
              <a:t>10</a:t>
            </a:fld>
            <a:endParaRPr lang="he-IL" dirty="0"/>
          </a:p>
        </p:txBody>
      </p:sp>
      <p:pic>
        <p:nvPicPr>
          <p:cNvPr id="6" name="Picture 2" descr="C:\Users\batsheva\Desktop\Conta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661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התלהבות">
  <a:themeElements>
    <a:clrScheme name="מקור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התלהבות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התלהבות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7AB1124-94B6-4479-8691-4A6A80082880}"/>
</file>

<file path=customXml/itemProps2.xml><?xml version="1.0" encoding="utf-8"?>
<ds:datastoreItem xmlns:ds="http://schemas.openxmlformats.org/officeDocument/2006/customXml" ds:itemID="{89B8E413-D056-4F57-B9C0-6EF563454D16}"/>
</file>

<file path=customXml/itemProps3.xml><?xml version="1.0" encoding="utf-8"?>
<ds:datastoreItem xmlns:ds="http://schemas.openxmlformats.org/officeDocument/2006/customXml" ds:itemID="{10DDB619-9F30-4656-B25E-5F0E8485575F}"/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1196</TotalTime>
  <Words>336</Words>
  <Application>Microsoft Office PowerPoint</Application>
  <PresentationFormat>‫הצגה על המסך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התלהבות</vt:lpstr>
      <vt:lpstr>מצגת של PowerPoint</vt:lpstr>
      <vt:lpstr>על מרכז הקשר</vt:lpstr>
      <vt:lpstr>מה היתרון שלנו?</vt:lpstr>
      <vt:lpstr>הפעילות </vt:lpstr>
      <vt:lpstr>הכינוס השנתי של מרכז הקשר </vt:lpstr>
      <vt:lpstr>המטרות</vt:lpstr>
      <vt:lpstr>מי קהל היעד שלנו?</vt:lpstr>
      <vt:lpstr>הצלחות - נתונים מעודכנים למאי 2017</vt:lpstr>
      <vt:lpstr>והם מסביב לגלובוס...  חלוקה למדינות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win</dc:creator>
  <cp:lastModifiedBy>נעמי אלפי</cp:lastModifiedBy>
  <cp:revision>168</cp:revision>
  <dcterms:created xsi:type="dcterms:W3CDTF">2014-03-06T21:00:54Z</dcterms:created>
  <dcterms:modified xsi:type="dcterms:W3CDTF">2017-06-26T10:38:59Z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2016977</vt:r8>
  </property>
</Properties>
</file>